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80" r:id="rId15"/>
    <p:sldId id="269" r:id="rId16"/>
    <p:sldId id="270" r:id="rId17"/>
    <p:sldId id="281" r:id="rId18"/>
    <p:sldId id="271" r:id="rId19"/>
    <p:sldId id="272" r:id="rId20"/>
    <p:sldId id="273" r:id="rId21"/>
    <p:sldId id="274" r:id="rId22"/>
    <p:sldId id="278" r:id="rId23"/>
    <p:sldId id="279" r:id="rId24"/>
    <p:sldId id="276"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52" autoAdjust="0"/>
  </p:normalViewPr>
  <p:slideViewPr>
    <p:cSldViewPr snapToGrid="0">
      <p:cViewPr varScale="1">
        <p:scale>
          <a:sx n="71" d="100"/>
          <a:sy n="71" d="100"/>
        </p:scale>
        <p:origin x="46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02220E-BF10-4C41-A1B9-B020F975FCB5}" type="datetimeFigureOut">
              <a:rPr lang="tr-TR" smtClean="0"/>
              <a:t>22.01.2023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EBE5D1-2E7D-41C5-A988-E0DF1FF4E474}" type="slidenum">
              <a:rPr lang="tr-TR" smtClean="0"/>
              <a:t>‹#›</a:t>
            </a:fld>
            <a:endParaRPr lang="tr-TR"/>
          </a:p>
        </p:txBody>
      </p:sp>
    </p:spTree>
    <p:extLst>
      <p:ext uri="{BB962C8B-B14F-4D97-AF65-F5344CB8AC3E}">
        <p14:creationId xmlns:p14="http://schemas.microsoft.com/office/powerpoint/2010/main" val="33743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EBE5D1-2E7D-41C5-A988-E0DF1FF4E474}" type="slidenum">
              <a:rPr lang="tr-TR" smtClean="0"/>
              <a:t>6</a:t>
            </a:fld>
            <a:endParaRPr lang="tr-TR"/>
          </a:p>
        </p:txBody>
      </p:sp>
    </p:spTree>
    <p:extLst>
      <p:ext uri="{BB962C8B-B14F-4D97-AF65-F5344CB8AC3E}">
        <p14:creationId xmlns:p14="http://schemas.microsoft.com/office/powerpoint/2010/main" val="3109871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EBE5D1-2E7D-41C5-A988-E0DF1FF4E474}" type="slidenum">
              <a:rPr lang="tr-TR" smtClean="0"/>
              <a:t>10</a:t>
            </a:fld>
            <a:endParaRPr lang="tr-TR"/>
          </a:p>
        </p:txBody>
      </p:sp>
    </p:spTree>
    <p:extLst>
      <p:ext uri="{BB962C8B-B14F-4D97-AF65-F5344CB8AC3E}">
        <p14:creationId xmlns:p14="http://schemas.microsoft.com/office/powerpoint/2010/main" val="3691428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EBE5D1-2E7D-41C5-A988-E0DF1FF4E474}" type="slidenum">
              <a:rPr lang="tr-TR" smtClean="0"/>
              <a:t>21</a:t>
            </a:fld>
            <a:endParaRPr lang="tr-TR"/>
          </a:p>
        </p:txBody>
      </p:sp>
    </p:spTree>
    <p:extLst>
      <p:ext uri="{BB962C8B-B14F-4D97-AF65-F5344CB8AC3E}">
        <p14:creationId xmlns:p14="http://schemas.microsoft.com/office/powerpoint/2010/main" val="1154596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01064407-E350-494A-A7AD-DB28C9AD37F2}" type="datetimeFigureOut">
              <a:rPr lang="tr-TR" smtClean="0"/>
              <a:t>22.01.2023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D75983C-9C4C-4ADE-A1CE-7C7E690A862C}" type="slidenum">
              <a:rPr lang="tr-TR" smtClean="0"/>
              <a:t>‹#›</a:t>
            </a:fld>
            <a:endParaRPr lang="tr-TR"/>
          </a:p>
        </p:txBody>
      </p:sp>
    </p:spTree>
    <p:extLst>
      <p:ext uri="{BB962C8B-B14F-4D97-AF65-F5344CB8AC3E}">
        <p14:creationId xmlns:p14="http://schemas.microsoft.com/office/powerpoint/2010/main" val="1330872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1064407-E350-494A-A7AD-DB28C9AD37F2}" type="datetimeFigureOut">
              <a:rPr lang="tr-TR" smtClean="0"/>
              <a:t>22.01.2023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D75983C-9C4C-4ADE-A1CE-7C7E690A862C}" type="slidenum">
              <a:rPr lang="tr-TR" smtClean="0"/>
              <a:t>‹#›</a:t>
            </a:fld>
            <a:endParaRPr lang="tr-TR"/>
          </a:p>
        </p:txBody>
      </p:sp>
    </p:spTree>
    <p:extLst>
      <p:ext uri="{BB962C8B-B14F-4D97-AF65-F5344CB8AC3E}">
        <p14:creationId xmlns:p14="http://schemas.microsoft.com/office/powerpoint/2010/main" val="950096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1064407-E350-494A-A7AD-DB28C9AD37F2}" type="datetimeFigureOut">
              <a:rPr lang="tr-TR" smtClean="0"/>
              <a:t>22.01.2023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D75983C-9C4C-4ADE-A1CE-7C7E690A862C}" type="slidenum">
              <a:rPr lang="tr-TR" smtClean="0"/>
              <a:t>‹#›</a:t>
            </a:fld>
            <a:endParaRPr lang="tr-TR"/>
          </a:p>
        </p:txBody>
      </p:sp>
    </p:spTree>
    <p:extLst>
      <p:ext uri="{BB962C8B-B14F-4D97-AF65-F5344CB8AC3E}">
        <p14:creationId xmlns:p14="http://schemas.microsoft.com/office/powerpoint/2010/main" val="339478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1064407-E350-494A-A7AD-DB28C9AD37F2}" type="datetimeFigureOut">
              <a:rPr lang="tr-TR" smtClean="0"/>
              <a:t>22.01.2023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D75983C-9C4C-4ADE-A1CE-7C7E690A862C}" type="slidenum">
              <a:rPr lang="tr-TR" smtClean="0"/>
              <a:t>‹#›</a:t>
            </a:fld>
            <a:endParaRPr lang="tr-TR"/>
          </a:p>
        </p:txBody>
      </p:sp>
    </p:spTree>
    <p:extLst>
      <p:ext uri="{BB962C8B-B14F-4D97-AF65-F5344CB8AC3E}">
        <p14:creationId xmlns:p14="http://schemas.microsoft.com/office/powerpoint/2010/main" val="4294917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01064407-E350-494A-A7AD-DB28C9AD37F2}" type="datetimeFigureOut">
              <a:rPr lang="tr-TR" smtClean="0"/>
              <a:t>22.01.2023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D75983C-9C4C-4ADE-A1CE-7C7E690A862C}" type="slidenum">
              <a:rPr lang="tr-TR" smtClean="0"/>
              <a:t>‹#›</a:t>
            </a:fld>
            <a:endParaRPr lang="tr-TR"/>
          </a:p>
        </p:txBody>
      </p:sp>
    </p:spTree>
    <p:extLst>
      <p:ext uri="{BB962C8B-B14F-4D97-AF65-F5344CB8AC3E}">
        <p14:creationId xmlns:p14="http://schemas.microsoft.com/office/powerpoint/2010/main" val="1787307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01064407-E350-494A-A7AD-DB28C9AD37F2}" type="datetimeFigureOut">
              <a:rPr lang="tr-TR" smtClean="0"/>
              <a:t>22.01.2023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D75983C-9C4C-4ADE-A1CE-7C7E690A862C}" type="slidenum">
              <a:rPr lang="tr-TR" smtClean="0"/>
              <a:t>‹#›</a:t>
            </a:fld>
            <a:endParaRPr lang="tr-TR"/>
          </a:p>
        </p:txBody>
      </p:sp>
    </p:spTree>
    <p:extLst>
      <p:ext uri="{BB962C8B-B14F-4D97-AF65-F5344CB8AC3E}">
        <p14:creationId xmlns:p14="http://schemas.microsoft.com/office/powerpoint/2010/main" val="34729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01064407-E350-494A-A7AD-DB28C9AD37F2}" type="datetimeFigureOut">
              <a:rPr lang="tr-TR" smtClean="0"/>
              <a:t>22.01.2023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D75983C-9C4C-4ADE-A1CE-7C7E690A862C}" type="slidenum">
              <a:rPr lang="tr-TR" smtClean="0"/>
              <a:t>‹#›</a:t>
            </a:fld>
            <a:endParaRPr lang="tr-TR"/>
          </a:p>
        </p:txBody>
      </p:sp>
    </p:spTree>
    <p:extLst>
      <p:ext uri="{BB962C8B-B14F-4D97-AF65-F5344CB8AC3E}">
        <p14:creationId xmlns:p14="http://schemas.microsoft.com/office/powerpoint/2010/main" val="1662436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01064407-E350-494A-A7AD-DB28C9AD37F2}" type="datetimeFigureOut">
              <a:rPr lang="tr-TR" smtClean="0"/>
              <a:t>22.01.2023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D75983C-9C4C-4ADE-A1CE-7C7E690A862C}" type="slidenum">
              <a:rPr lang="tr-TR" smtClean="0"/>
              <a:t>‹#›</a:t>
            </a:fld>
            <a:endParaRPr lang="tr-TR"/>
          </a:p>
        </p:txBody>
      </p:sp>
    </p:spTree>
    <p:extLst>
      <p:ext uri="{BB962C8B-B14F-4D97-AF65-F5344CB8AC3E}">
        <p14:creationId xmlns:p14="http://schemas.microsoft.com/office/powerpoint/2010/main" val="3156749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1064407-E350-494A-A7AD-DB28C9AD37F2}" type="datetimeFigureOut">
              <a:rPr lang="tr-TR" smtClean="0"/>
              <a:t>22.01.2023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D75983C-9C4C-4ADE-A1CE-7C7E690A862C}" type="slidenum">
              <a:rPr lang="tr-TR" smtClean="0"/>
              <a:t>‹#›</a:t>
            </a:fld>
            <a:endParaRPr lang="tr-TR"/>
          </a:p>
        </p:txBody>
      </p:sp>
    </p:spTree>
    <p:extLst>
      <p:ext uri="{BB962C8B-B14F-4D97-AF65-F5344CB8AC3E}">
        <p14:creationId xmlns:p14="http://schemas.microsoft.com/office/powerpoint/2010/main" val="2186716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01064407-E350-494A-A7AD-DB28C9AD37F2}" type="datetimeFigureOut">
              <a:rPr lang="tr-TR" smtClean="0"/>
              <a:t>22.01.2023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D75983C-9C4C-4ADE-A1CE-7C7E690A862C}" type="slidenum">
              <a:rPr lang="tr-TR" smtClean="0"/>
              <a:t>‹#›</a:t>
            </a:fld>
            <a:endParaRPr lang="tr-TR"/>
          </a:p>
        </p:txBody>
      </p:sp>
    </p:spTree>
    <p:extLst>
      <p:ext uri="{BB962C8B-B14F-4D97-AF65-F5344CB8AC3E}">
        <p14:creationId xmlns:p14="http://schemas.microsoft.com/office/powerpoint/2010/main" val="515793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01064407-E350-494A-A7AD-DB28C9AD37F2}" type="datetimeFigureOut">
              <a:rPr lang="tr-TR" smtClean="0"/>
              <a:t>22.01.2023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D75983C-9C4C-4ADE-A1CE-7C7E690A862C}" type="slidenum">
              <a:rPr lang="tr-TR" smtClean="0"/>
              <a:t>‹#›</a:t>
            </a:fld>
            <a:endParaRPr lang="tr-TR"/>
          </a:p>
        </p:txBody>
      </p:sp>
    </p:spTree>
    <p:extLst>
      <p:ext uri="{BB962C8B-B14F-4D97-AF65-F5344CB8AC3E}">
        <p14:creationId xmlns:p14="http://schemas.microsoft.com/office/powerpoint/2010/main" val="1294478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64407-E350-494A-A7AD-DB28C9AD37F2}" type="datetimeFigureOut">
              <a:rPr lang="tr-TR" smtClean="0"/>
              <a:t>22.01.2023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5983C-9C4C-4ADE-A1CE-7C7E690A862C}" type="slidenum">
              <a:rPr lang="tr-TR" smtClean="0"/>
              <a:t>‹#›</a:t>
            </a:fld>
            <a:endParaRPr lang="tr-TR"/>
          </a:p>
        </p:txBody>
      </p:sp>
    </p:spTree>
    <p:extLst>
      <p:ext uri="{BB962C8B-B14F-4D97-AF65-F5344CB8AC3E}">
        <p14:creationId xmlns:p14="http://schemas.microsoft.com/office/powerpoint/2010/main" val="2628785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rot="10800000" flipV="1">
            <a:off x="1524000" y="415637"/>
            <a:ext cx="9144000" cy="706726"/>
          </a:xfrm>
        </p:spPr>
        <p:txBody>
          <a:bodyPr>
            <a:normAutofit fontScale="90000"/>
          </a:bodyPr>
          <a:lstStyle/>
          <a:p>
            <a:r>
              <a:rPr lang="tr-TR" dirty="0"/>
              <a:t>ATTİLÂ İLHAN</a:t>
            </a:r>
          </a:p>
        </p:txBody>
      </p:sp>
      <p:sp>
        <p:nvSpPr>
          <p:cNvPr id="3" name="Alt Başlık 2"/>
          <p:cNvSpPr>
            <a:spLocks noGrp="1"/>
          </p:cNvSpPr>
          <p:nvPr>
            <p:ph type="subTitle" idx="1"/>
          </p:nvPr>
        </p:nvSpPr>
        <p:spPr>
          <a:xfrm rot="10800000" flipV="1">
            <a:off x="3075709" y="5971309"/>
            <a:ext cx="6234546" cy="595745"/>
          </a:xfrm>
        </p:spPr>
        <p:txBody>
          <a:bodyPr>
            <a:normAutofit fontScale="92500" lnSpcReduction="20000"/>
          </a:bodyPr>
          <a:lstStyle/>
          <a:p>
            <a:r>
              <a:rPr lang="tr-TR" sz="1800" dirty="0"/>
              <a:t>AYŞE ALTAY</a:t>
            </a:r>
          </a:p>
          <a:p>
            <a:r>
              <a:rPr lang="tr-TR" sz="1800" dirty="0"/>
              <a:t>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0074" y="1668983"/>
            <a:ext cx="6691745" cy="4047427"/>
          </a:xfrm>
          <a:prstGeom prst="rect">
            <a:avLst/>
          </a:prstGeom>
        </p:spPr>
      </p:pic>
    </p:spTree>
    <p:extLst>
      <p:ext uri="{BB962C8B-B14F-4D97-AF65-F5344CB8AC3E}">
        <p14:creationId xmlns:p14="http://schemas.microsoft.com/office/powerpoint/2010/main" val="2225563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651164"/>
            <a:ext cx="6463145" cy="1039524"/>
          </a:xfrm>
        </p:spPr>
        <p:txBody>
          <a:bodyPr/>
          <a:lstStyle/>
          <a:p>
            <a:endParaRPr lang="tr-TR" dirty="0"/>
          </a:p>
        </p:txBody>
      </p:sp>
      <p:sp>
        <p:nvSpPr>
          <p:cNvPr id="3" name="İçerik Yer Tutucusu 2"/>
          <p:cNvSpPr>
            <a:spLocks noGrp="1"/>
          </p:cNvSpPr>
          <p:nvPr>
            <p:ph idx="1"/>
          </p:nvPr>
        </p:nvSpPr>
        <p:spPr>
          <a:xfrm>
            <a:off x="838200" y="1690689"/>
            <a:ext cx="6463145" cy="4486274"/>
          </a:xfrm>
        </p:spPr>
        <p:txBody>
          <a:bodyPr/>
          <a:lstStyle/>
          <a:p>
            <a:endParaRPr lang="tr-TR" dirty="0"/>
          </a:p>
        </p:txBody>
      </p:sp>
      <p:sp>
        <p:nvSpPr>
          <p:cNvPr id="4" name="AutoShape 2" descr="C:\Users\mahir\Desktop\attila-ilhan_2063.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C:\Users\mahir\Desktop\attila-ilhan_2063.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 name="Resim 5"/>
          <p:cNvPicPr>
            <a:picLocks noChangeAspect="1"/>
          </p:cNvPicPr>
          <p:nvPr/>
        </p:nvPicPr>
        <p:blipFill>
          <a:blip r:embed="rId3"/>
          <a:stretch>
            <a:fillRect/>
          </a:stretch>
        </p:blipFill>
        <p:spPr>
          <a:xfrm>
            <a:off x="0" y="12989"/>
            <a:ext cx="12011891" cy="7841673"/>
          </a:xfrm>
          <a:prstGeom prst="rect">
            <a:avLst/>
          </a:prstGeom>
        </p:spPr>
      </p:pic>
    </p:spTree>
    <p:extLst>
      <p:ext uri="{BB962C8B-B14F-4D97-AF65-F5344CB8AC3E}">
        <p14:creationId xmlns:p14="http://schemas.microsoft.com/office/powerpoint/2010/main" val="2720028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Yazdığı Televizyon Dizileri ve Televizyon Filmi</a:t>
            </a:r>
          </a:p>
        </p:txBody>
      </p:sp>
      <p:sp>
        <p:nvSpPr>
          <p:cNvPr id="3" name="İçerik Yer Tutucusu 2"/>
          <p:cNvSpPr>
            <a:spLocks noGrp="1"/>
          </p:cNvSpPr>
          <p:nvPr>
            <p:ph idx="1"/>
          </p:nvPr>
        </p:nvSpPr>
        <p:spPr/>
        <p:txBody>
          <a:bodyPr/>
          <a:lstStyle/>
          <a:p>
            <a:pPr fontAlgn="base"/>
            <a:r>
              <a:rPr lang="tr-TR" b="1" dirty="0"/>
              <a:t>Televizyon Filmi</a:t>
            </a:r>
            <a:br>
              <a:rPr lang="tr-TR" dirty="0"/>
            </a:br>
            <a:r>
              <a:rPr lang="tr-TR" dirty="0"/>
              <a:t>Paranın Kiri (1979)</a:t>
            </a:r>
          </a:p>
          <a:p>
            <a:pPr fontAlgn="base"/>
            <a:r>
              <a:rPr lang="tr-TR" b="1" dirty="0"/>
              <a:t>Televizyon Dizileri</a:t>
            </a:r>
            <a:br>
              <a:rPr lang="tr-TR" dirty="0"/>
            </a:br>
            <a:r>
              <a:rPr lang="tr-TR" dirty="0"/>
              <a:t>Sekiz Sütuna Manşet (6 bölüm) 1982</a:t>
            </a:r>
            <a:br>
              <a:rPr lang="tr-TR" dirty="0"/>
            </a:br>
            <a:r>
              <a:rPr lang="tr-TR" dirty="0"/>
              <a:t>Kartallar Yüksek Uçar (12 bölüm) 1984</a:t>
            </a:r>
            <a:br>
              <a:rPr lang="tr-TR" dirty="0"/>
            </a:br>
            <a:r>
              <a:rPr lang="tr-TR" dirty="0"/>
              <a:t>Yarın Artık Bugündür 1986</a:t>
            </a:r>
            <a:br>
              <a:rPr lang="tr-TR" dirty="0"/>
            </a:br>
            <a:r>
              <a:rPr lang="tr-TR" dirty="0"/>
              <a:t>Yıldızlar Gece Büyür (16 bölüm) 1992</a:t>
            </a:r>
            <a:br>
              <a:rPr lang="tr-TR" dirty="0"/>
            </a:br>
            <a:r>
              <a:rPr lang="tr-TR" dirty="0"/>
              <a:t>Tele-Flaş (13 bölüm) 1993</a:t>
            </a:r>
          </a:p>
          <a:p>
            <a:br>
              <a:rPr lang="tr-TR" dirty="0"/>
            </a:br>
            <a:endParaRPr lang="tr-TR" dirty="0"/>
          </a:p>
        </p:txBody>
      </p:sp>
    </p:spTree>
    <p:extLst>
      <p:ext uri="{BB962C8B-B14F-4D97-AF65-F5344CB8AC3E}">
        <p14:creationId xmlns:p14="http://schemas.microsoft.com/office/powerpoint/2010/main" val="3555112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1968’de </a:t>
            </a:r>
            <a:r>
              <a:rPr lang="tr-TR" dirty="0" err="1"/>
              <a:t>Biket</a:t>
            </a:r>
            <a:r>
              <a:rPr lang="tr-TR" dirty="0"/>
              <a:t> İlhan ile evlendi ve evlilikleri on beş yıl sürmüştür.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0" y="2466109"/>
            <a:ext cx="6350000" cy="3710854"/>
          </a:xfrm>
          <a:prstGeom prst="rect">
            <a:avLst/>
          </a:prstGeom>
        </p:spPr>
      </p:pic>
    </p:spTree>
    <p:extLst>
      <p:ext uri="{BB962C8B-B14F-4D97-AF65-F5344CB8AC3E}">
        <p14:creationId xmlns:p14="http://schemas.microsoft.com/office/powerpoint/2010/main" val="3222019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1579417"/>
            <a:ext cx="10515600" cy="3904818"/>
          </a:xfrm>
        </p:spPr>
        <p:txBody>
          <a:bodyPr/>
          <a:lstStyle/>
          <a:p>
            <a:r>
              <a:rPr lang="tr-TR" dirty="0"/>
              <a:t>1973’te Bilgi Yayınevinin danışmanlığını üstlenerek Ankara’ya taşındı.</a:t>
            </a:r>
          </a:p>
          <a:p>
            <a:r>
              <a:rPr lang="tr-TR" dirty="0"/>
              <a:t>1981’de İstanbul’a döndü ve 2005’te İstanbul’da hayata veda etti.</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1987" y="2479963"/>
            <a:ext cx="3248025" cy="4218563"/>
          </a:xfrm>
          <a:prstGeom prst="rect">
            <a:avLst/>
          </a:prstGeom>
        </p:spPr>
      </p:pic>
    </p:spTree>
    <p:extLst>
      <p:ext uri="{BB962C8B-B14F-4D97-AF65-F5344CB8AC3E}">
        <p14:creationId xmlns:p14="http://schemas.microsoft.com/office/powerpoint/2010/main" val="1461512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1952’de yayımlanan «Mavi» dergisinde Attila İlhan öncülüğünde toplanan sanatçılar(Ferit </a:t>
            </a:r>
            <a:r>
              <a:rPr lang="tr-TR" dirty="0" err="1"/>
              <a:t>Edgü</a:t>
            </a:r>
            <a:r>
              <a:rPr lang="tr-TR" dirty="0"/>
              <a:t>, Tahsin Yücel, Orhan Duru, Demir Özlü, Demirtaş Ceyhun, Özdemir Nutku, Ahmet Oktay) maviciler hareketini oluşturur. Bu hareket çok uzun sürmez dağılır.</a:t>
            </a:r>
          </a:p>
          <a:p>
            <a:r>
              <a:rPr lang="tr-TR" dirty="0"/>
              <a:t>Maviciler önce «Garip» akımına karşı çıkmış «Garip» akımını </a:t>
            </a:r>
            <a:r>
              <a:rPr lang="tr-TR" b="1" dirty="0"/>
              <a:t>sığ</a:t>
            </a:r>
            <a:r>
              <a:rPr lang="tr-TR" dirty="0"/>
              <a:t> olarak değerlendirmişler, «İkinci </a:t>
            </a:r>
            <a:r>
              <a:rPr lang="tr-TR" dirty="0" err="1"/>
              <a:t>Yeni»yi</a:t>
            </a:r>
            <a:r>
              <a:rPr lang="tr-TR" dirty="0"/>
              <a:t> de </a:t>
            </a:r>
            <a:r>
              <a:rPr lang="tr-TR" b="1" dirty="0"/>
              <a:t>yozlukla </a:t>
            </a:r>
            <a:r>
              <a:rPr lang="tr-TR" dirty="0"/>
              <a:t>itham etmişlerdir.</a:t>
            </a:r>
          </a:p>
          <a:p>
            <a:r>
              <a:rPr lang="tr-TR" dirty="0"/>
              <a:t>Toplumcu gerçekçileri de sadece dışı – toplumu- anlattıkları bireye yer vermedikleri için eleştirmişlerdir.</a:t>
            </a:r>
          </a:p>
        </p:txBody>
      </p:sp>
    </p:spTree>
    <p:extLst>
      <p:ext uri="{BB962C8B-B14F-4D97-AF65-F5344CB8AC3E}">
        <p14:creationId xmlns:p14="http://schemas.microsoft.com/office/powerpoint/2010/main" val="1701784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838200" y="1801091"/>
            <a:ext cx="4883727" cy="4375872"/>
          </a:xfrm>
        </p:spPr>
        <p:txBody>
          <a:bodyPr>
            <a:normAutofit lnSpcReduction="10000"/>
          </a:bodyPr>
          <a:lstStyle/>
          <a:p>
            <a:r>
              <a:rPr lang="tr-TR" dirty="0"/>
              <a:t>Attila İlhan , «Ben Sana Mecburum» şiirini yayımlandıktan sonra şiir matinelerinin aranan ismi olmuştu. Şiirleri ezbere okunan tanınan bir şairdi artık.</a:t>
            </a:r>
          </a:p>
          <a:p>
            <a:r>
              <a:rPr lang="tr-TR" dirty="0"/>
              <a:t>Sadece şiir yazmamıştır. Roman, eleştiri, film senaryoları, dizi senaryoları, gezi yazıları, denemelerinin dışında çeşitli gazetelerde çıkan köşe yazıları da vardır.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66744"/>
            <a:ext cx="5514109" cy="6641081"/>
          </a:xfrm>
          <a:prstGeom prst="rect">
            <a:avLst/>
          </a:prstGeom>
        </p:spPr>
      </p:pic>
    </p:spTree>
    <p:extLst>
      <p:ext uri="{BB962C8B-B14F-4D97-AF65-F5344CB8AC3E}">
        <p14:creationId xmlns:p14="http://schemas.microsoft.com/office/powerpoint/2010/main" val="409046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838200" y="1690688"/>
            <a:ext cx="10515600" cy="4819218"/>
          </a:xfrm>
        </p:spPr>
        <p:txBody>
          <a:bodyPr/>
          <a:lstStyle/>
          <a:p>
            <a:r>
              <a:rPr lang="tr-TR" dirty="0"/>
              <a:t>Şükran </a:t>
            </a:r>
            <a:r>
              <a:rPr lang="tr-TR" dirty="0" err="1"/>
              <a:t>Kurdakul’un</a:t>
            </a:r>
            <a:r>
              <a:rPr lang="tr-TR" dirty="0"/>
              <a:t> Cumhuriyet Dönemi Türk Şiiri kitabında aktardığı üzere: «Nurullah Ataç’ın deyişiyle ‘erkekçe sesi’, kendine özgü şair becerileri ve özellikle de getirdiği yerel havayla toplumcu gerçekçi anlayış içinde yerini ararken şiirini iki yönde geliştirmeye çalıştığı söylenebilir:</a:t>
            </a:r>
          </a:p>
          <a:p>
            <a:r>
              <a:rPr lang="tr-TR" dirty="0"/>
              <a:t>1- </a:t>
            </a:r>
            <a:r>
              <a:rPr lang="tr-TR" dirty="0" err="1"/>
              <a:t>Öyküşiir</a:t>
            </a:r>
            <a:r>
              <a:rPr lang="tr-TR" dirty="0"/>
              <a:t> diyebileceğimiz uzun kuruluşlarda ( </a:t>
            </a:r>
            <a:r>
              <a:rPr lang="tr-TR" dirty="0" err="1"/>
              <a:t>Emperyal</a:t>
            </a:r>
            <a:r>
              <a:rPr lang="tr-TR" dirty="0"/>
              <a:t> Oteli, Cebbar Oğlu </a:t>
            </a:r>
            <a:r>
              <a:rPr lang="tr-TR" dirty="0" err="1"/>
              <a:t>Mehemmet</a:t>
            </a:r>
            <a:r>
              <a:rPr lang="tr-TR" dirty="0"/>
              <a:t> vb.)</a:t>
            </a:r>
          </a:p>
          <a:p>
            <a:r>
              <a:rPr lang="tr-TR" dirty="0"/>
              <a:t>2- Genellikle belli bir toplumsal sorundan kaynaklanan duyarlıkların işlendiği şiirlerde kendine has şair becerileri ortaya çıkar.»</a:t>
            </a:r>
          </a:p>
        </p:txBody>
      </p:sp>
    </p:spTree>
    <p:extLst>
      <p:ext uri="{BB962C8B-B14F-4D97-AF65-F5344CB8AC3E}">
        <p14:creationId xmlns:p14="http://schemas.microsoft.com/office/powerpoint/2010/main" val="939600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549275"/>
          </a:xfrm>
        </p:spPr>
        <p:txBody>
          <a:bodyPr>
            <a:normAutofit fontScale="90000"/>
          </a:bodyPr>
          <a:lstStyle/>
          <a:p>
            <a:r>
              <a:rPr lang="tr-TR" dirty="0"/>
              <a:t>             </a:t>
            </a:r>
            <a:r>
              <a:rPr lang="tr-TR" dirty="0" err="1"/>
              <a:t>Emperyal</a:t>
            </a:r>
            <a:r>
              <a:rPr lang="tr-TR" dirty="0"/>
              <a:t> Oteli</a:t>
            </a:r>
          </a:p>
        </p:txBody>
      </p:sp>
      <p:sp>
        <p:nvSpPr>
          <p:cNvPr id="3" name="İçerik Yer Tutucusu 2"/>
          <p:cNvSpPr>
            <a:spLocks noGrp="1"/>
          </p:cNvSpPr>
          <p:nvPr>
            <p:ph idx="1"/>
          </p:nvPr>
        </p:nvSpPr>
        <p:spPr>
          <a:xfrm>
            <a:off x="838200" y="1368424"/>
            <a:ext cx="4762500" cy="5286375"/>
          </a:xfrm>
        </p:spPr>
        <p:txBody>
          <a:bodyPr>
            <a:normAutofit fontScale="55000" lnSpcReduction="20000"/>
          </a:bodyPr>
          <a:lstStyle/>
          <a:p>
            <a:pPr fontAlgn="base"/>
            <a:r>
              <a:rPr lang="tr-TR" dirty="0"/>
              <a:t>Ben hiç böylesini görmemiştim</a:t>
            </a:r>
            <a:br>
              <a:rPr lang="tr-TR" dirty="0"/>
            </a:br>
            <a:r>
              <a:rPr lang="tr-TR" dirty="0"/>
              <a:t>vurdun kanıma girdin itirazım var</a:t>
            </a:r>
            <a:br>
              <a:rPr lang="tr-TR" dirty="0"/>
            </a:br>
            <a:r>
              <a:rPr lang="tr-TR" dirty="0"/>
              <a:t>sımsıcak bir merhaba diyecektim</a:t>
            </a:r>
            <a:br>
              <a:rPr lang="tr-TR" dirty="0"/>
            </a:br>
            <a:r>
              <a:rPr lang="tr-TR" dirty="0"/>
              <a:t>başımı usulca dizine koyacaktım</a:t>
            </a:r>
            <a:br>
              <a:rPr lang="tr-TR" dirty="0"/>
            </a:br>
            <a:r>
              <a:rPr lang="tr-TR" dirty="0"/>
              <a:t>dört gün dört gece susacaktım</a:t>
            </a:r>
            <a:br>
              <a:rPr lang="tr-TR" dirty="0"/>
            </a:br>
            <a:r>
              <a:rPr lang="tr-TR" dirty="0"/>
              <a:t>yağmur sönecekti yanacaktı</a:t>
            </a:r>
            <a:br>
              <a:rPr lang="tr-TR" dirty="0"/>
            </a:br>
            <a:r>
              <a:rPr lang="tr-TR" dirty="0" err="1"/>
              <a:t>sameland</a:t>
            </a:r>
            <a:r>
              <a:rPr lang="tr-TR" dirty="0"/>
              <a:t> seferden dönecekti</a:t>
            </a:r>
            <a:br>
              <a:rPr lang="tr-TR" dirty="0"/>
            </a:br>
            <a:r>
              <a:rPr lang="tr-TR" dirty="0"/>
              <a:t>duvardaki saat duracaktı</a:t>
            </a:r>
            <a:br>
              <a:rPr lang="tr-TR" dirty="0"/>
            </a:br>
            <a:r>
              <a:rPr lang="tr-TR" dirty="0"/>
              <a:t>kalbim kendiliğinden duracaktı</a:t>
            </a:r>
            <a:br>
              <a:rPr lang="tr-TR" dirty="0"/>
            </a:br>
            <a:r>
              <a:rPr lang="tr-TR" dirty="0"/>
              <a:t>ben hiç böylesini görmemiştim</a:t>
            </a:r>
            <a:br>
              <a:rPr lang="tr-TR" dirty="0"/>
            </a:br>
            <a:r>
              <a:rPr lang="tr-TR" dirty="0"/>
              <a:t>vurdun kanıma girdin itirazım var</a:t>
            </a:r>
          </a:p>
          <a:p>
            <a:pPr fontAlgn="base"/>
            <a:r>
              <a:rPr lang="tr-TR" dirty="0" err="1"/>
              <a:t>emperyal</a:t>
            </a:r>
            <a:r>
              <a:rPr lang="tr-TR" dirty="0"/>
              <a:t> </a:t>
            </a:r>
            <a:r>
              <a:rPr lang="tr-TR" dirty="0" err="1"/>
              <a:t>oteli’nde</a:t>
            </a:r>
            <a:r>
              <a:rPr lang="tr-TR" dirty="0"/>
              <a:t> bu sonbahar</a:t>
            </a:r>
            <a:br>
              <a:rPr lang="tr-TR" dirty="0"/>
            </a:br>
            <a:r>
              <a:rPr lang="tr-TR" dirty="0"/>
              <a:t>bu camların nokta </a:t>
            </a:r>
            <a:r>
              <a:rPr lang="tr-TR" dirty="0" err="1"/>
              <a:t>nokta</a:t>
            </a:r>
            <a:r>
              <a:rPr lang="tr-TR" dirty="0"/>
              <a:t> hüznü</a:t>
            </a:r>
            <a:br>
              <a:rPr lang="tr-TR" dirty="0"/>
            </a:br>
            <a:r>
              <a:rPr lang="tr-TR" dirty="0"/>
              <a:t>bu bizim </a:t>
            </a:r>
            <a:r>
              <a:rPr lang="tr-TR" dirty="0" err="1"/>
              <a:t>berheva</a:t>
            </a:r>
            <a:r>
              <a:rPr lang="tr-TR" dirty="0"/>
              <a:t> olmuşluğumuz</a:t>
            </a:r>
            <a:br>
              <a:rPr lang="tr-TR" dirty="0"/>
            </a:br>
            <a:r>
              <a:rPr lang="tr-TR" dirty="0"/>
              <a:t>bir nokta bir hat kalmışlığımız</a:t>
            </a:r>
            <a:br>
              <a:rPr lang="tr-TR" dirty="0"/>
            </a:br>
            <a:r>
              <a:rPr lang="tr-TR" dirty="0"/>
              <a:t>bu rezil bu </a:t>
            </a:r>
            <a:r>
              <a:rPr lang="tr-TR" dirty="0" err="1"/>
              <a:t>çarsamba</a:t>
            </a:r>
            <a:r>
              <a:rPr lang="tr-TR" dirty="0"/>
              <a:t> günü</a:t>
            </a:r>
            <a:br>
              <a:rPr lang="tr-TR" dirty="0"/>
            </a:br>
            <a:r>
              <a:rPr lang="tr-TR" dirty="0"/>
              <a:t>intihar etmiş kötümser yapraklar</a:t>
            </a:r>
            <a:br>
              <a:rPr lang="tr-TR" dirty="0"/>
            </a:br>
            <a:r>
              <a:rPr lang="tr-TR" dirty="0"/>
              <a:t>öksürüklü </a:t>
            </a:r>
            <a:r>
              <a:rPr lang="tr-TR" dirty="0" err="1"/>
              <a:t>aksırıklı</a:t>
            </a:r>
            <a:r>
              <a:rPr lang="tr-TR" dirty="0"/>
              <a:t> bu takvim</a:t>
            </a:r>
            <a:br>
              <a:rPr lang="tr-TR" dirty="0"/>
            </a:br>
            <a:r>
              <a:rPr lang="tr-TR" dirty="0"/>
              <a:t>ben hiç böylesini görmemiştim</a:t>
            </a:r>
            <a:br>
              <a:rPr lang="tr-TR" dirty="0"/>
            </a:br>
            <a:r>
              <a:rPr lang="tr-TR" dirty="0"/>
              <a:t>vurdun kanıma girdin itirazım var</a:t>
            </a:r>
          </a:p>
          <a:p>
            <a:pPr fontAlgn="base"/>
            <a:r>
              <a:rPr lang="tr-TR" dirty="0"/>
              <a:t>sesleri liman sislerinde boğulur</a:t>
            </a:r>
            <a:br>
              <a:rPr lang="tr-TR" dirty="0"/>
            </a:br>
            <a:r>
              <a:rPr lang="tr-TR" dirty="0"/>
              <a:t>gemiler yorgun ve uykuludur</a:t>
            </a:r>
            <a:br>
              <a:rPr lang="tr-TR" dirty="0"/>
            </a:br>
            <a:r>
              <a:rPr lang="tr-TR" dirty="0"/>
              <a:t>sabahtır saat beş buçuktur</a:t>
            </a:r>
            <a:br>
              <a:rPr lang="tr-TR" dirty="0"/>
            </a:br>
            <a:r>
              <a:rPr lang="tr-TR" dirty="0"/>
              <a:t>sen kollarımın arasındasın</a:t>
            </a:r>
            <a:br>
              <a:rPr lang="tr-TR" dirty="0"/>
            </a:br>
            <a:r>
              <a:rPr lang="tr-TR" dirty="0"/>
              <a:t>onlar gibi değilsin sen başkasın</a:t>
            </a:r>
            <a:br>
              <a:rPr lang="tr-TR" dirty="0"/>
            </a:br>
            <a:r>
              <a:rPr lang="tr-TR" dirty="0"/>
              <a:t>bu senin gözlerin gibisi yoktur</a:t>
            </a:r>
            <a:br>
              <a:rPr lang="tr-TR" dirty="0"/>
            </a:br>
            <a:r>
              <a:rPr lang="tr-TR" dirty="0"/>
              <a:t>adamın rüyasına </a:t>
            </a:r>
            <a:r>
              <a:rPr lang="tr-TR" dirty="0" err="1"/>
              <a:t>rüyasına</a:t>
            </a:r>
            <a:r>
              <a:rPr lang="tr-TR" dirty="0"/>
              <a:t> sokulur</a:t>
            </a:r>
            <a:br>
              <a:rPr lang="tr-TR" dirty="0"/>
            </a:br>
            <a:r>
              <a:rPr lang="tr-TR" dirty="0"/>
              <a:t>aklının içinde siyah bir vapur</a:t>
            </a:r>
            <a:br>
              <a:rPr lang="tr-TR" dirty="0"/>
            </a:br>
            <a:r>
              <a:rPr lang="tr-TR" dirty="0"/>
              <a:t>kıvranır insaf nedir bilmez</a:t>
            </a:r>
            <a:br>
              <a:rPr lang="tr-TR" dirty="0"/>
            </a:br>
            <a:endParaRPr lang="tr-TR" dirty="0"/>
          </a:p>
        </p:txBody>
      </p:sp>
      <p:sp>
        <p:nvSpPr>
          <p:cNvPr id="4" name="İçerik Yer Tutucusu 2"/>
          <p:cNvSpPr txBox="1">
            <a:spLocks/>
          </p:cNvSpPr>
          <p:nvPr/>
        </p:nvSpPr>
        <p:spPr>
          <a:xfrm>
            <a:off x="6958013" y="1368424"/>
            <a:ext cx="4600575" cy="5318126"/>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tr-TR" dirty="0"/>
              <a:t>otelin penceresinde duracaktın</a:t>
            </a:r>
            <a:br>
              <a:rPr lang="tr-TR" dirty="0"/>
            </a:br>
            <a:r>
              <a:rPr lang="tr-TR" dirty="0"/>
              <a:t>şehri karanlıkta görecektin</a:t>
            </a:r>
            <a:br>
              <a:rPr lang="tr-TR" dirty="0"/>
            </a:br>
            <a:r>
              <a:rPr lang="tr-TR" dirty="0"/>
              <a:t>karanlıkta yağmuru görecektin</a:t>
            </a:r>
            <a:br>
              <a:rPr lang="tr-TR" dirty="0"/>
            </a:br>
            <a:r>
              <a:rPr lang="tr-TR" dirty="0"/>
              <a:t>saçların ıslanacak ıslanacaktı</a:t>
            </a:r>
            <a:br>
              <a:rPr lang="tr-TR" dirty="0"/>
            </a:br>
            <a:r>
              <a:rPr lang="tr-TR" dirty="0"/>
              <a:t>kış geceleri gibi uzun uzun</a:t>
            </a:r>
            <a:br>
              <a:rPr lang="tr-TR" dirty="0"/>
            </a:br>
            <a:r>
              <a:rPr lang="tr-TR" dirty="0"/>
              <a:t>tek damla gözyaşı dökmeksizin</a:t>
            </a:r>
            <a:br>
              <a:rPr lang="tr-TR" dirty="0"/>
            </a:br>
            <a:r>
              <a:rPr lang="tr-TR" dirty="0" err="1"/>
              <a:t>maria</a:t>
            </a:r>
            <a:r>
              <a:rPr lang="tr-TR" dirty="0"/>
              <a:t> </a:t>
            </a:r>
            <a:r>
              <a:rPr lang="tr-TR" dirty="0" err="1"/>
              <a:t>dolores</a:t>
            </a:r>
            <a:r>
              <a:rPr lang="tr-TR" dirty="0"/>
              <a:t> ağlayacaktı</a:t>
            </a:r>
            <a:br>
              <a:rPr lang="tr-TR" dirty="0"/>
            </a:br>
            <a:r>
              <a:rPr lang="tr-TR" dirty="0" err="1"/>
              <a:t>istanbul’u</a:t>
            </a:r>
            <a:r>
              <a:rPr lang="tr-TR" dirty="0"/>
              <a:t> yağmur tutacaktı</a:t>
            </a:r>
            <a:br>
              <a:rPr lang="tr-TR" dirty="0"/>
            </a:br>
            <a:r>
              <a:rPr lang="tr-TR" dirty="0"/>
              <a:t>bütün bir gün iş arayacaktım</a:t>
            </a:r>
            <a:br>
              <a:rPr lang="tr-TR" dirty="0"/>
            </a:br>
            <a:r>
              <a:rPr lang="tr-TR" dirty="0"/>
              <a:t>sana bir türkü getirecektim</a:t>
            </a:r>
            <a:br>
              <a:rPr lang="tr-TR" dirty="0"/>
            </a:br>
            <a:r>
              <a:rPr lang="tr-TR" dirty="0"/>
              <a:t>kulaklarımız çınlayacaktı</a:t>
            </a:r>
          </a:p>
          <a:p>
            <a:pPr fontAlgn="base"/>
            <a:r>
              <a:rPr lang="tr-TR" dirty="0" err="1"/>
              <a:t>emperyal</a:t>
            </a:r>
            <a:r>
              <a:rPr lang="tr-TR" dirty="0"/>
              <a:t> </a:t>
            </a:r>
            <a:r>
              <a:rPr lang="tr-TR" dirty="0" err="1"/>
              <a:t>oteli’nin</a:t>
            </a:r>
            <a:r>
              <a:rPr lang="tr-TR" dirty="0"/>
              <a:t> resmini çektim</a:t>
            </a:r>
            <a:br>
              <a:rPr lang="tr-TR" dirty="0"/>
            </a:br>
            <a:r>
              <a:rPr lang="tr-TR" dirty="0"/>
              <a:t>akşam saçaklarından damlıyordu</a:t>
            </a:r>
            <a:br>
              <a:rPr lang="tr-TR" dirty="0"/>
            </a:br>
            <a:r>
              <a:rPr lang="tr-TR" dirty="0"/>
              <a:t>kapısında durmanı söylemiştim</a:t>
            </a:r>
            <a:br>
              <a:rPr lang="tr-TR" dirty="0"/>
            </a:br>
            <a:r>
              <a:rPr lang="tr-TR" dirty="0"/>
              <a:t>yüzün zambaklara benziyordu</a:t>
            </a:r>
            <a:br>
              <a:rPr lang="tr-TR" dirty="0"/>
            </a:br>
            <a:r>
              <a:rPr lang="tr-TR" dirty="0"/>
              <a:t>cumhuriyet </a:t>
            </a:r>
            <a:r>
              <a:rPr lang="tr-TR" dirty="0" err="1"/>
              <a:t>bahçesi’nde</a:t>
            </a:r>
            <a:r>
              <a:rPr lang="tr-TR" dirty="0"/>
              <a:t> insanlar geziyordu</a:t>
            </a:r>
            <a:br>
              <a:rPr lang="tr-TR" dirty="0"/>
            </a:br>
            <a:r>
              <a:rPr lang="tr-TR" dirty="0" err="1"/>
              <a:t>tepebaşı’ndaki</a:t>
            </a:r>
            <a:r>
              <a:rPr lang="tr-TR" dirty="0"/>
              <a:t> küçük </a:t>
            </a:r>
            <a:r>
              <a:rPr lang="tr-TR" dirty="0" err="1"/>
              <a:t>yahudiler</a:t>
            </a:r>
            <a:br>
              <a:rPr lang="tr-TR" dirty="0"/>
            </a:br>
            <a:r>
              <a:rPr lang="tr-TR" dirty="0" err="1"/>
              <a:t>asmalımescit’teki</a:t>
            </a:r>
            <a:r>
              <a:rPr lang="tr-TR" dirty="0"/>
              <a:t> </a:t>
            </a:r>
            <a:r>
              <a:rPr lang="tr-TR" dirty="0" err="1"/>
              <a:t>rum</a:t>
            </a:r>
            <a:r>
              <a:rPr lang="tr-TR" dirty="0"/>
              <a:t> kemancı</a:t>
            </a:r>
            <a:br>
              <a:rPr lang="tr-TR" dirty="0"/>
            </a:br>
            <a:r>
              <a:rPr lang="tr-TR" dirty="0"/>
              <a:t>böyle rüzgarsız kalmışlığımız</a:t>
            </a:r>
            <a:br>
              <a:rPr lang="tr-TR" dirty="0"/>
            </a:br>
            <a:r>
              <a:rPr lang="tr-TR" dirty="0"/>
              <a:t>bu bizim çektiğimiz sancı</a:t>
            </a:r>
            <a:br>
              <a:rPr lang="tr-TR" dirty="0"/>
            </a:br>
            <a:r>
              <a:rPr lang="tr-TR" dirty="0"/>
              <a:t>el ele tutuşmuş geziyordu</a:t>
            </a:r>
            <a:br>
              <a:rPr lang="tr-TR" dirty="0"/>
            </a:br>
            <a:r>
              <a:rPr lang="tr-TR" dirty="0"/>
              <a:t>gazeteler cinayeti yazıyordu</a:t>
            </a:r>
            <a:br>
              <a:rPr lang="tr-TR" dirty="0"/>
            </a:br>
            <a:r>
              <a:rPr lang="tr-TR" dirty="0" err="1"/>
              <a:t>haliç’e</a:t>
            </a:r>
            <a:r>
              <a:rPr lang="tr-TR" dirty="0"/>
              <a:t> bir avuç kan dökülmüştü</a:t>
            </a:r>
          </a:p>
          <a:p>
            <a:pPr fontAlgn="base"/>
            <a:r>
              <a:rPr lang="tr-TR" dirty="0" err="1"/>
              <a:t>emperyal</a:t>
            </a:r>
            <a:r>
              <a:rPr lang="tr-TR" dirty="0"/>
              <a:t> </a:t>
            </a:r>
            <a:r>
              <a:rPr lang="tr-TR" dirty="0" err="1"/>
              <a:t>oteli’nde</a:t>
            </a:r>
            <a:r>
              <a:rPr lang="tr-TR" dirty="0"/>
              <a:t> </a:t>
            </a:r>
            <a:r>
              <a:rPr lang="tr-TR" dirty="0" err="1"/>
              <a:t>üc</a:t>
            </a:r>
            <a:r>
              <a:rPr lang="tr-TR" dirty="0"/>
              <a:t> gece kaldık</a:t>
            </a:r>
            <a:br>
              <a:rPr lang="tr-TR" dirty="0"/>
            </a:br>
            <a:r>
              <a:rPr lang="tr-TR" dirty="0"/>
              <a:t>fazlasına paramız yetmiyordu</a:t>
            </a:r>
            <a:br>
              <a:rPr lang="tr-TR" dirty="0"/>
            </a:br>
            <a:r>
              <a:rPr lang="tr-TR" dirty="0"/>
              <a:t>gözlerin gözlerimden gitmiyordu</a:t>
            </a:r>
            <a:br>
              <a:rPr lang="tr-TR" dirty="0"/>
            </a:br>
            <a:r>
              <a:rPr lang="tr-TR" dirty="0"/>
              <a:t>dördüncü gece sokakta kaldık</a:t>
            </a:r>
            <a:br>
              <a:rPr lang="tr-TR" dirty="0"/>
            </a:br>
            <a:r>
              <a:rPr lang="tr-TR" dirty="0"/>
              <a:t>karanlık bir türlü bitmiyordu</a:t>
            </a:r>
            <a:br>
              <a:rPr lang="tr-TR" dirty="0"/>
            </a:br>
            <a:r>
              <a:rPr lang="tr-TR" dirty="0" err="1"/>
              <a:t>sirkeci</a:t>
            </a:r>
            <a:r>
              <a:rPr lang="tr-TR" dirty="0"/>
              <a:t> </a:t>
            </a:r>
            <a:r>
              <a:rPr lang="tr-TR" dirty="0" err="1"/>
              <a:t>garı’nda</a:t>
            </a:r>
            <a:r>
              <a:rPr lang="tr-TR" dirty="0"/>
              <a:t> sabahladık</a:t>
            </a:r>
            <a:br>
              <a:rPr lang="tr-TR" dirty="0"/>
            </a:br>
            <a:r>
              <a:rPr lang="tr-TR" dirty="0"/>
              <a:t>bilen bilmeyen bizi ayıpladı</a:t>
            </a:r>
            <a:br>
              <a:rPr lang="tr-TR" dirty="0"/>
            </a:br>
            <a:r>
              <a:rPr lang="tr-TR" dirty="0"/>
              <a:t>halbuki kimlere </a:t>
            </a:r>
            <a:r>
              <a:rPr lang="tr-TR" dirty="0" err="1"/>
              <a:t>kimlere</a:t>
            </a:r>
            <a:r>
              <a:rPr lang="tr-TR" dirty="0"/>
              <a:t> başvurmadık</a:t>
            </a:r>
            <a:br>
              <a:rPr lang="tr-TR" dirty="0"/>
            </a:br>
            <a:r>
              <a:rPr lang="tr-TR" dirty="0"/>
              <a:t>hiçbiri yüzümüze bakmıyordu</a:t>
            </a:r>
            <a:br>
              <a:rPr lang="tr-TR" dirty="0"/>
            </a:br>
            <a:r>
              <a:rPr lang="tr-TR" dirty="0"/>
              <a:t>hiç kimse elimizden tutmuyordu</a:t>
            </a:r>
            <a:br>
              <a:rPr lang="tr-TR" dirty="0"/>
            </a:br>
            <a:r>
              <a:rPr lang="tr-TR" dirty="0"/>
              <a:t>ben hiç böylesini görmemiştim</a:t>
            </a:r>
            <a:br>
              <a:rPr lang="tr-TR" dirty="0"/>
            </a:br>
            <a:r>
              <a:rPr lang="tr-TR" dirty="0"/>
              <a:t>vurdun …. kanıma girdin ….. kabulümsün</a:t>
            </a:r>
          </a:p>
        </p:txBody>
      </p:sp>
    </p:spTree>
    <p:extLst>
      <p:ext uri="{BB962C8B-B14F-4D97-AF65-F5344CB8AC3E}">
        <p14:creationId xmlns:p14="http://schemas.microsoft.com/office/powerpoint/2010/main" val="2407306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8982" y="365125"/>
            <a:ext cx="10494818" cy="452293"/>
          </a:xfrm>
        </p:spPr>
        <p:txBody>
          <a:bodyPr>
            <a:normAutofit fontScale="90000"/>
          </a:bodyPr>
          <a:lstStyle/>
          <a:p>
            <a:endParaRPr lang="tr-TR" dirty="0"/>
          </a:p>
        </p:txBody>
      </p:sp>
      <p:sp>
        <p:nvSpPr>
          <p:cNvPr id="3" name="İçerik Yer Tutucusu 2"/>
          <p:cNvSpPr>
            <a:spLocks noGrp="1"/>
          </p:cNvSpPr>
          <p:nvPr>
            <p:ph idx="1"/>
          </p:nvPr>
        </p:nvSpPr>
        <p:spPr>
          <a:xfrm>
            <a:off x="748144" y="983674"/>
            <a:ext cx="11146329" cy="5458690"/>
          </a:xfrm>
        </p:spPr>
        <p:txBody>
          <a:bodyPr>
            <a:normAutofit/>
          </a:bodyPr>
          <a:lstStyle/>
          <a:p>
            <a:r>
              <a:rPr lang="tr-TR" dirty="0"/>
              <a:t>Belli toplumsal sorunlardan kaynaklanan şiirlerinde bireysel duyarlılık ile toplumsal duyarlılık kucaklaşmıştır. Bireysel duyarlılık, toplumsal duyarlılığı yumuşatma görevi almıştır. Dıştan (toplumsal duyarlılıktan) içe(bireysel duyarlılık) ve içten dışa bir yol izler.</a:t>
            </a:r>
          </a:p>
          <a:p>
            <a:r>
              <a:rPr lang="tr-TR" dirty="0"/>
              <a:t>     « ne vakit yaşamak düşünsem              </a:t>
            </a:r>
          </a:p>
          <a:p>
            <a:pPr marL="0" indent="0">
              <a:buNone/>
            </a:pPr>
            <a:r>
              <a:rPr lang="tr-TR" dirty="0"/>
              <a:t>         bu kurtlar sofrasında belki zor         </a:t>
            </a:r>
          </a:p>
          <a:p>
            <a:pPr marL="0" indent="0">
              <a:buNone/>
            </a:pPr>
            <a:r>
              <a:rPr lang="tr-TR" dirty="0"/>
              <a:t>         ayıpsız fakat ellerimizi kirletmeden         </a:t>
            </a:r>
          </a:p>
          <a:p>
            <a:pPr marL="0" indent="0">
              <a:buNone/>
            </a:pPr>
            <a:r>
              <a:rPr lang="tr-TR" dirty="0"/>
              <a:t>         ne vakit yaşamak düşünsem            </a:t>
            </a:r>
          </a:p>
          <a:p>
            <a:pPr marL="0" indent="0">
              <a:buNone/>
            </a:pPr>
            <a:r>
              <a:rPr lang="tr-TR" dirty="0"/>
              <a:t>         sus deyip adınla başlıyorum»</a:t>
            </a:r>
          </a:p>
          <a:p>
            <a:pPr marL="0" indent="0">
              <a:buNone/>
            </a:pPr>
            <a:r>
              <a:rPr lang="tr-TR" dirty="0"/>
              <a:t>                                         </a:t>
            </a:r>
          </a:p>
        </p:txBody>
      </p:sp>
      <p:sp>
        <p:nvSpPr>
          <p:cNvPr id="4" name="Rectangle 1"/>
          <p:cNvSpPr>
            <a:spLocks noChangeArrowheads="1"/>
          </p:cNvSpPr>
          <p:nvPr/>
        </p:nvSpPr>
        <p:spPr bwMode="auto">
          <a:xfrm>
            <a:off x="0" y="74711"/>
            <a:ext cx="229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0" y="96937"/>
            <a:ext cx="129955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28486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Attila İlhan , romanlarında şehir insanını Türkiye’nin yakın tarihi içinde siyasal, ekonomik ve sosyal yanları ile ele alır.</a:t>
            </a:r>
          </a:p>
          <a:p>
            <a:r>
              <a:rPr lang="tr-TR" dirty="0"/>
              <a:t>İstanbul, İzmir gibi Türkiye’nin büyük kentlerini işlediği dönemin yaşam tarzını, ekonomik, sosyal sorunlarını kahramanların gözüyle yansıtmakla kalmayıp Batı kültürünün Türkiye’ye nasıl yansıdığını olumlu ve olumsuz etkilerini karakterler üzerinden vermiştir.</a:t>
            </a:r>
          </a:p>
          <a:p>
            <a:r>
              <a:rPr lang="tr-TR" dirty="0"/>
              <a:t>«Sokaktaki Adam» romanı </a:t>
            </a:r>
            <a:r>
              <a:rPr lang="tr-TR" dirty="0" err="1"/>
              <a:t>Biket</a:t>
            </a:r>
            <a:r>
              <a:rPr lang="tr-TR" dirty="0"/>
              <a:t> İlhan tarafından beyaz perdeye aktarılır  ve film birçok ödül alır.</a:t>
            </a:r>
          </a:p>
        </p:txBody>
      </p:sp>
    </p:spTree>
    <p:extLst>
      <p:ext uri="{BB962C8B-B14F-4D97-AF65-F5344CB8AC3E}">
        <p14:creationId xmlns:p14="http://schemas.microsoft.com/office/powerpoint/2010/main" val="4083276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65125"/>
            <a:ext cx="10515600" cy="5811838"/>
          </a:xfrm>
        </p:spPr>
        <p:txBody>
          <a:bodyPr>
            <a:normAutofit lnSpcReduction="10000"/>
          </a:bodyPr>
          <a:lstStyle/>
          <a:p>
            <a:r>
              <a:rPr lang="tr-TR" dirty="0"/>
              <a:t> </a:t>
            </a:r>
          </a:p>
          <a:p>
            <a:r>
              <a:rPr lang="tr-TR" sz="2400" dirty="0"/>
              <a:t>15 Haziran 1925’te İzmir’in Menemen ilçesinde doğdu. Annesi </a:t>
            </a:r>
            <a:r>
              <a:rPr lang="tr-TR" sz="2400" dirty="0" err="1"/>
              <a:t>Memnune</a:t>
            </a:r>
            <a:r>
              <a:rPr lang="tr-TR" sz="2400" dirty="0"/>
              <a:t> Perihan Hanım, babası Bedri Bey ,çocuklarına Attila Hamdi İlhan adını koydu. Cengiz İlhan ve Çolpan İlhan adında iki kardeşi vardır.</a:t>
            </a:r>
          </a:p>
          <a:p>
            <a:r>
              <a:rPr lang="tr-TR" sz="2400" dirty="0"/>
              <a:t>Babası Bedri Bey  hukuk fakültesini bitirmiş, kamuda çalışan ve aynı zamanda  aruzla şiirler yazan bir divan şairidir. Annesi de Bedri Beye ve onun şiirlerine düşkün olduğu kadar divan şiirini de seven biridir. Böylece evde şiir ve sanat ortamı çocuklardan birini şair diğerini aktris (Çolpan İlhan) yapacaktır.</a:t>
            </a:r>
          </a:p>
          <a:p>
            <a:r>
              <a:rPr lang="tr-TR" sz="2400" dirty="0"/>
              <a:t>Okul hayatına İzmir Karşıyaka Cumhuriyet İlkokulu’nda başlar, ardından Karşıyaka Ortaokulu ve sonra İzmir Atatürk Lisesi’ne gider. </a:t>
            </a:r>
          </a:p>
          <a:p>
            <a:r>
              <a:rPr lang="tr-TR" sz="2400" dirty="0"/>
              <a:t>İzmir Atatürk Lisesi 1. sınıfta iken mektuplaştığı bir kıza yazdığı aşk mektubunun sonuna Nazım Hikmet’in bir şiirini ekler. </a:t>
            </a:r>
          </a:p>
          <a:p>
            <a:r>
              <a:rPr lang="tr-TR" sz="2400" dirty="0"/>
              <a:t>«Çürüksüz ve cam gibi berrak bir kış günü /Sımsıkı etini dişlemek </a:t>
            </a:r>
            <a:r>
              <a:rPr lang="tr-TR" sz="2400" dirty="0" err="1"/>
              <a:t>sıhhattli</a:t>
            </a:r>
            <a:r>
              <a:rPr lang="tr-TR" sz="2400" dirty="0"/>
              <a:t> beyaz bir elmanın/ Ey benim sevgilim, karlı çam ormanında nefes almanın/ Bahtiyarlığına benzer seni sevmek»  Nazım Hikmet’ten mektuba eklenen bu dizeler aslında onun şair kimliğini de oluşturur.</a:t>
            </a:r>
          </a:p>
          <a:p>
            <a:endParaRPr lang="tr-TR" sz="2400" dirty="0"/>
          </a:p>
        </p:txBody>
      </p:sp>
    </p:spTree>
    <p:extLst>
      <p:ext uri="{BB962C8B-B14F-4D97-AF65-F5344CB8AC3E}">
        <p14:creationId xmlns:p14="http://schemas.microsoft.com/office/powerpoint/2010/main" val="1454204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20650"/>
          </a:xfrm>
        </p:spPr>
        <p:txBody>
          <a:bodyPr>
            <a:normAutofit fontScale="90000"/>
          </a:bodyPr>
          <a:lstStyle/>
          <a:p>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02" y="814389"/>
            <a:ext cx="5288567" cy="8305622"/>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3663" y="485776"/>
            <a:ext cx="4743449" cy="6372224"/>
          </a:xfrm>
          <a:prstGeom prst="rect">
            <a:avLst/>
          </a:prstGeom>
        </p:spPr>
      </p:pic>
    </p:spTree>
    <p:extLst>
      <p:ext uri="{BB962C8B-B14F-4D97-AF65-F5344CB8AC3E}">
        <p14:creationId xmlns:p14="http://schemas.microsoft.com/office/powerpoint/2010/main" val="2168267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1550" y="365126"/>
            <a:ext cx="4365780" cy="6378574"/>
          </a:xfr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7849" y="242888"/>
            <a:ext cx="6386513" cy="5815011"/>
          </a:xfrm>
          <a:prstGeom prst="rect">
            <a:avLst/>
          </a:prstGeom>
        </p:spPr>
      </p:pic>
    </p:spTree>
    <p:extLst>
      <p:ext uri="{BB962C8B-B14F-4D97-AF65-F5344CB8AC3E}">
        <p14:creationId xmlns:p14="http://schemas.microsoft.com/office/powerpoint/2010/main" val="1270235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ESERLERİ</a:t>
            </a:r>
          </a:p>
        </p:txBody>
      </p:sp>
      <p:sp>
        <p:nvSpPr>
          <p:cNvPr id="3" name="İçerik Yer Tutucusu 2"/>
          <p:cNvSpPr>
            <a:spLocks noGrp="1"/>
          </p:cNvSpPr>
          <p:nvPr>
            <p:ph idx="1"/>
          </p:nvPr>
        </p:nvSpPr>
        <p:spPr>
          <a:xfrm>
            <a:off x="838200" y="1825625"/>
            <a:ext cx="3962400" cy="4908550"/>
          </a:xfrm>
        </p:spPr>
        <p:txBody>
          <a:bodyPr>
            <a:normAutofit fontScale="77500" lnSpcReduction="20000"/>
          </a:bodyPr>
          <a:lstStyle/>
          <a:p>
            <a:r>
              <a:rPr lang="tr-TR" b="1" dirty="0"/>
              <a:t>Şiir Kitapları</a:t>
            </a:r>
          </a:p>
          <a:p>
            <a:r>
              <a:rPr lang="tr-TR" dirty="0"/>
              <a:t>1948: Duvar (Attila İlhan kitabı)</a:t>
            </a:r>
          </a:p>
          <a:p>
            <a:r>
              <a:rPr lang="tr-TR" dirty="0"/>
              <a:t>1954: Sisler Bulvarı</a:t>
            </a:r>
          </a:p>
          <a:p>
            <a:r>
              <a:rPr lang="tr-TR" dirty="0"/>
              <a:t>1955: Yağmur Kaçağı</a:t>
            </a:r>
          </a:p>
          <a:p>
            <a:r>
              <a:rPr lang="tr-TR" dirty="0"/>
              <a:t>1960: Ben Sana Mecburum</a:t>
            </a:r>
          </a:p>
          <a:p>
            <a:r>
              <a:rPr lang="tr-TR" dirty="0"/>
              <a:t>1962: Bela Çiçeği</a:t>
            </a:r>
          </a:p>
          <a:p>
            <a:r>
              <a:rPr lang="tr-TR" dirty="0"/>
              <a:t>1968: Yasak Sevişmek</a:t>
            </a:r>
          </a:p>
          <a:p>
            <a:r>
              <a:rPr lang="tr-TR" dirty="0"/>
              <a:t>1973: Tutuklunun Günlüğü</a:t>
            </a:r>
          </a:p>
          <a:p>
            <a:r>
              <a:rPr lang="tr-TR" dirty="0"/>
              <a:t>1977: Böyle Bir Sevmek</a:t>
            </a:r>
          </a:p>
          <a:p>
            <a:r>
              <a:rPr lang="tr-TR" dirty="0"/>
              <a:t>1982: Elde Var Hüzün</a:t>
            </a:r>
          </a:p>
          <a:p>
            <a:r>
              <a:rPr lang="tr-TR" dirty="0"/>
              <a:t>1987: Korkunun Krallığı</a:t>
            </a:r>
          </a:p>
          <a:p>
            <a:r>
              <a:rPr lang="tr-TR" dirty="0"/>
              <a:t>1993: Ayrılık Sevdaya Dahil</a:t>
            </a:r>
          </a:p>
          <a:p>
            <a:r>
              <a:rPr lang="tr-TR" dirty="0"/>
              <a:t>2002: Kimi Sevsem Sensin</a:t>
            </a:r>
          </a:p>
        </p:txBody>
      </p:sp>
      <p:sp>
        <p:nvSpPr>
          <p:cNvPr id="4" name="İçerik Yer Tutucusu 2"/>
          <p:cNvSpPr txBox="1">
            <a:spLocks/>
          </p:cNvSpPr>
          <p:nvPr/>
        </p:nvSpPr>
        <p:spPr>
          <a:xfrm>
            <a:off x="4610100" y="1701800"/>
            <a:ext cx="4376738" cy="5032375"/>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tr-TR" sz="6400" b="1" dirty="0"/>
              <a:t>Romanları</a:t>
            </a:r>
          </a:p>
          <a:p>
            <a:pPr fontAlgn="base"/>
            <a:r>
              <a:rPr lang="tr-TR" sz="6400" dirty="0"/>
              <a:t>1953: Sokaktaki Adam</a:t>
            </a:r>
          </a:p>
          <a:p>
            <a:pPr fontAlgn="base"/>
            <a:r>
              <a:rPr lang="tr-TR" sz="6400" dirty="0"/>
              <a:t>1957: Zenciler Birbirine Benzemez</a:t>
            </a:r>
          </a:p>
          <a:p>
            <a:pPr fontAlgn="base"/>
            <a:r>
              <a:rPr lang="tr-TR" sz="6400" dirty="0"/>
              <a:t>1963: Kurtlar Sofrası</a:t>
            </a:r>
          </a:p>
          <a:p>
            <a:pPr fontAlgn="base"/>
            <a:r>
              <a:rPr lang="tr-TR" sz="6400" dirty="0"/>
              <a:t>1980: Fena Halde Leman</a:t>
            </a:r>
          </a:p>
          <a:p>
            <a:pPr fontAlgn="base"/>
            <a:r>
              <a:rPr lang="tr-TR" sz="6400" dirty="0"/>
              <a:t>1984: </a:t>
            </a:r>
            <a:r>
              <a:rPr lang="tr-TR" sz="6400" dirty="0" err="1"/>
              <a:t>Haco</a:t>
            </a:r>
            <a:r>
              <a:rPr lang="tr-TR" sz="6400" dirty="0"/>
              <a:t> Hanım Vay</a:t>
            </a:r>
          </a:p>
          <a:p>
            <a:pPr fontAlgn="base"/>
            <a:r>
              <a:rPr lang="tr-TR" sz="6400" dirty="0"/>
              <a:t>2007: O Sarışın Kurt</a:t>
            </a:r>
          </a:p>
          <a:p>
            <a:pPr fontAlgn="base"/>
            <a:r>
              <a:rPr lang="tr-TR" sz="6400" b="1" i="1" dirty="0"/>
              <a:t>Aynanın İçindekiler Serisi (Roman)</a:t>
            </a:r>
          </a:p>
          <a:p>
            <a:pPr fontAlgn="base"/>
            <a:r>
              <a:rPr lang="tr-TR" sz="6400" dirty="0"/>
              <a:t>     1973: Bıçağın Ucu</a:t>
            </a:r>
          </a:p>
          <a:p>
            <a:pPr fontAlgn="base"/>
            <a:r>
              <a:rPr lang="tr-TR" sz="6400" dirty="0"/>
              <a:t>     1974: Sırtlan Payı</a:t>
            </a:r>
          </a:p>
          <a:p>
            <a:pPr fontAlgn="base"/>
            <a:r>
              <a:rPr lang="tr-TR" sz="6400" dirty="0"/>
              <a:t>     1978: Yaraya Tuz Basmak</a:t>
            </a:r>
          </a:p>
          <a:p>
            <a:pPr fontAlgn="base"/>
            <a:r>
              <a:rPr lang="tr-TR" sz="6400" dirty="0"/>
              <a:t>     1981: </a:t>
            </a:r>
            <a:r>
              <a:rPr lang="tr-TR" sz="6400" dirty="0" err="1"/>
              <a:t>Dersaadet'te</a:t>
            </a:r>
            <a:r>
              <a:rPr lang="tr-TR" sz="6400" dirty="0"/>
              <a:t> Sabah Ezanları</a:t>
            </a:r>
          </a:p>
          <a:p>
            <a:pPr fontAlgn="base"/>
            <a:r>
              <a:rPr lang="tr-TR" sz="6400" dirty="0"/>
              <a:t>     1988: O Karanlıkta Biz</a:t>
            </a:r>
          </a:p>
          <a:p>
            <a:pPr fontAlgn="base"/>
            <a:r>
              <a:rPr lang="tr-TR" sz="6400" dirty="0"/>
              <a:t>     2002: </a:t>
            </a:r>
            <a:r>
              <a:rPr lang="tr-TR" sz="6400" dirty="0" err="1"/>
              <a:t>Allahın</a:t>
            </a:r>
            <a:r>
              <a:rPr lang="tr-TR" sz="6400" dirty="0"/>
              <a:t> Süngüleri: Reis Paşa</a:t>
            </a:r>
          </a:p>
          <a:p>
            <a:pPr fontAlgn="base"/>
            <a:r>
              <a:rPr lang="tr-TR" sz="6400" dirty="0"/>
              <a:t>     2005: </a:t>
            </a:r>
            <a:r>
              <a:rPr lang="tr-TR" sz="6400" dirty="0" err="1"/>
              <a:t>Gâzi</a:t>
            </a:r>
            <a:r>
              <a:rPr lang="tr-TR" sz="6400" dirty="0"/>
              <a:t> Paşa</a:t>
            </a:r>
          </a:p>
          <a:p>
            <a:pPr marL="0" indent="0" fontAlgn="base">
              <a:buFont typeface="Arial" panose="020B0604020202020204" pitchFamily="34" charset="0"/>
              <a:buNone/>
            </a:pPr>
            <a:endParaRPr lang="tr-TR" dirty="0"/>
          </a:p>
          <a:p>
            <a:endParaRPr lang="tr-TR" dirty="0"/>
          </a:p>
        </p:txBody>
      </p:sp>
      <p:sp>
        <p:nvSpPr>
          <p:cNvPr id="5" name="İçerik Yer Tutucusu 3"/>
          <p:cNvSpPr txBox="1">
            <a:spLocks/>
          </p:cNvSpPr>
          <p:nvPr/>
        </p:nvSpPr>
        <p:spPr>
          <a:xfrm>
            <a:off x="8572500" y="1585913"/>
            <a:ext cx="3376613" cy="44874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tr-TR" sz="1800" b="1" dirty="0"/>
              <a:t>Öykü</a:t>
            </a:r>
          </a:p>
          <a:p>
            <a:pPr fontAlgn="base"/>
            <a:r>
              <a:rPr lang="tr-TR" sz="1800" dirty="0"/>
              <a:t>1999: Yengecin Kıskacı</a:t>
            </a:r>
            <a:endParaRPr lang="tr-TR" sz="1800" b="1" dirty="0"/>
          </a:p>
          <a:p>
            <a:r>
              <a:rPr lang="tr-TR" sz="1800" b="1" dirty="0"/>
              <a:t>Çevirileri</a:t>
            </a:r>
          </a:p>
          <a:p>
            <a:r>
              <a:rPr lang="tr-TR" sz="1800" dirty="0"/>
              <a:t>1967: </a:t>
            </a:r>
            <a:r>
              <a:rPr lang="tr-TR" sz="1800" dirty="0" err="1"/>
              <a:t>Kanton'da</a:t>
            </a:r>
            <a:r>
              <a:rPr lang="tr-TR" sz="1800" dirty="0"/>
              <a:t> İsyan (</a:t>
            </a:r>
            <a:r>
              <a:rPr lang="tr-TR" sz="1800" dirty="0" err="1"/>
              <a:t>Andre</a:t>
            </a:r>
            <a:r>
              <a:rPr lang="tr-TR" sz="1800" dirty="0"/>
              <a:t> </a:t>
            </a:r>
            <a:r>
              <a:rPr lang="tr-TR" sz="1800" dirty="0" err="1"/>
              <a:t>Malraux</a:t>
            </a:r>
            <a:r>
              <a:rPr lang="tr-TR" sz="1800" dirty="0"/>
              <a:t>)</a:t>
            </a:r>
          </a:p>
          <a:p>
            <a:r>
              <a:rPr lang="tr-TR" sz="1800" dirty="0"/>
              <a:t>1968: Umut (</a:t>
            </a:r>
            <a:r>
              <a:rPr lang="tr-TR" sz="1800" dirty="0" err="1"/>
              <a:t>Andre</a:t>
            </a:r>
            <a:r>
              <a:rPr lang="tr-TR" sz="1800" dirty="0"/>
              <a:t> </a:t>
            </a:r>
            <a:r>
              <a:rPr lang="tr-TR" sz="1800" dirty="0" err="1"/>
              <a:t>Malraux</a:t>
            </a:r>
            <a:r>
              <a:rPr lang="tr-TR" sz="1800" dirty="0"/>
              <a:t>)</a:t>
            </a:r>
          </a:p>
          <a:p>
            <a:r>
              <a:rPr lang="tr-TR" sz="1800" dirty="0"/>
              <a:t>1969: Basel'in Çanları (Louis </a:t>
            </a:r>
            <a:r>
              <a:rPr lang="tr-TR" sz="1800" dirty="0" err="1"/>
              <a:t>Aragon</a:t>
            </a:r>
            <a:r>
              <a:rPr lang="tr-TR" sz="1800" dirty="0"/>
              <a:t>)</a:t>
            </a:r>
          </a:p>
        </p:txBody>
      </p:sp>
    </p:spTree>
    <p:extLst>
      <p:ext uri="{BB962C8B-B14F-4D97-AF65-F5344CB8AC3E}">
        <p14:creationId xmlns:p14="http://schemas.microsoft.com/office/powerpoint/2010/main" val="3061747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93700"/>
            <a:ext cx="10515600" cy="477838"/>
          </a:xfrm>
        </p:spPr>
        <p:txBody>
          <a:bodyPr>
            <a:normAutofit fontScale="90000"/>
          </a:bodyPr>
          <a:lstStyle/>
          <a:p>
            <a:pPr algn="ctr"/>
            <a:r>
              <a:rPr lang="tr-TR" dirty="0"/>
              <a:t>ESERLERİ</a:t>
            </a:r>
          </a:p>
        </p:txBody>
      </p:sp>
      <p:sp>
        <p:nvSpPr>
          <p:cNvPr id="3" name="İçerik Yer Tutucusu 2"/>
          <p:cNvSpPr>
            <a:spLocks noGrp="1"/>
          </p:cNvSpPr>
          <p:nvPr>
            <p:ph idx="1"/>
          </p:nvPr>
        </p:nvSpPr>
        <p:spPr>
          <a:xfrm>
            <a:off x="1066799" y="1682749"/>
            <a:ext cx="3833813" cy="4418013"/>
          </a:xfrm>
        </p:spPr>
        <p:txBody>
          <a:bodyPr>
            <a:noAutofit/>
          </a:bodyPr>
          <a:lstStyle/>
          <a:p>
            <a:r>
              <a:rPr lang="tr-TR" sz="2200" b="1" dirty="0"/>
              <a:t>Gezi, Deneme ve Eleştirileri</a:t>
            </a:r>
          </a:p>
          <a:p>
            <a:r>
              <a:rPr lang="tr-TR" sz="2200" dirty="0"/>
              <a:t>1957: Abbas Yolcu</a:t>
            </a:r>
          </a:p>
          <a:p>
            <a:r>
              <a:rPr lang="tr-TR" sz="2200" dirty="0"/>
              <a:t>Anılar ve Acılar Serisi</a:t>
            </a:r>
          </a:p>
          <a:p>
            <a:r>
              <a:rPr lang="tr-TR" sz="2200" dirty="0"/>
              <a:t>1970: Hangi Sol</a:t>
            </a:r>
          </a:p>
          <a:p>
            <a:r>
              <a:rPr lang="tr-TR" sz="2200" dirty="0"/>
              <a:t>1972: Hangi Batı</a:t>
            </a:r>
          </a:p>
          <a:p>
            <a:r>
              <a:rPr lang="tr-TR" sz="2200" dirty="0"/>
              <a:t>1976: Hangi Seks</a:t>
            </a:r>
          </a:p>
          <a:p>
            <a:r>
              <a:rPr lang="tr-TR" sz="2200" dirty="0"/>
              <a:t>1980: Hangi Sağ</a:t>
            </a:r>
          </a:p>
          <a:p>
            <a:r>
              <a:rPr lang="tr-TR" sz="2200" dirty="0"/>
              <a:t>1981: Hangi Atatürk</a:t>
            </a:r>
          </a:p>
          <a:p>
            <a:r>
              <a:rPr lang="tr-TR" sz="2200" dirty="0"/>
              <a:t>1991: Hangi Edebiyat</a:t>
            </a:r>
          </a:p>
          <a:p>
            <a:r>
              <a:rPr lang="tr-TR" sz="2200" dirty="0"/>
              <a:t>1995: Hangi Laiklik</a:t>
            </a:r>
          </a:p>
          <a:p>
            <a:r>
              <a:rPr lang="tr-TR" sz="2200" dirty="0"/>
              <a:t>1997: Hangi Küreselleşme</a:t>
            </a:r>
          </a:p>
        </p:txBody>
      </p:sp>
      <p:sp>
        <p:nvSpPr>
          <p:cNvPr id="4" name="İçerik Yer Tutucusu 2"/>
          <p:cNvSpPr txBox="1">
            <a:spLocks/>
          </p:cNvSpPr>
          <p:nvPr/>
        </p:nvSpPr>
        <p:spPr>
          <a:xfrm>
            <a:off x="5910262" y="1617662"/>
            <a:ext cx="5676900" cy="435133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b="1" i="1" dirty="0" err="1"/>
              <a:t>Attilâ</a:t>
            </a:r>
            <a:r>
              <a:rPr lang="tr-TR" dirty="0"/>
              <a:t> </a:t>
            </a:r>
            <a:r>
              <a:rPr lang="tr-TR" b="1" i="1" dirty="0"/>
              <a:t>İlhan'ın Defteri Serisi (Deneme ve Eleştiri türünde yazılmıştır)</a:t>
            </a:r>
          </a:p>
          <a:p>
            <a:r>
              <a:rPr lang="tr-TR" dirty="0"/>
              <a:t>1975: Faşizmin Ayak Sesleri</a:t>
            </a:r>
          </a:p>
          <a:p>
            <a:r>
              <a:rPr lang="tr-TR" dirty="0"/>
              <a:t>1980: Gerçekçilik Savaşı</a:t>
            </a:r>
          </a:p>
          <a:p>
            <a:r>
              <a:rPr lang="tr-TR" dirty="0"/>
              <a:t>1981: Batı'nın Deli Gömleği</a:t>
            </a:r>
          </a:p>
          <a:p>
            <a:r>
              <a:rPr lang="tr-TR" dirty="0"/>
              <a:t>1983: "İkinci Yeni" Savaşı</a:t>
            </a:r>
          </a:p>
          <a:p>
            <a:r>
              <a:rPr lang="tr-TR" dirty="0"/>
              <a:t>1985: Sağım Solum Sobe</a:t>
            </a:r>
          </a:p>
          <a:p>
            <a:r>
              <a:rPr lang="tr-TR" dirty="0"/>
              <a:t>1985: Yanlış Kadınlar Yanlış Erkekler</a:t>
            </a:r>
          </a:p>
          <a:p>
            <a:r>
              <a:rPr lang="tr-TR" dirty="0"/>
              <a:t>1986: Ulusal Kültür Savaşı</a:t>
            </a:r>
          </a:p>
          <a:p>
            <a:r>
              <a:rPr lang="tr-TR" dirty="0"/>
              <a:t>1991: Sosyalizm Asıl Şimdi</a:t>
            </a:r>
          </a:p>
          <a:p>
            <a:r>
              <a:rPr lang="tr-TR" dirty="0"/>
              <a:t>1991: Aydınlar Savaşı</a:t>
            </a:r>
          </a:p>
          <a:p>
            <a:r>
              <a:rPr lang="tr-TR" dirty="0"/>
              <a:t>1992: Kadınlar Savaşı</a:t>
            </a:r>
          </a:p>
          <a:p>
            <a:endParaRPr lang="tr-TR" dirty="0"/>
          </a:p>
        </p:txBody>
      </p:sp>
    </p:spTree>
    <p:extLst>
      <p:ext uri="{BB962C8B-B14F-4D97-AF65-F5344CB8AC3E}">
        <p14:creationId xmlns:p14="http://schemas.microsoft.com/office/powerpoint/2010/main" val="891744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258049" y="2493963"/>
            <a:ext cx="4352925" cy="1325563"/>
          </a:xfrm>
        </p:spPr>
        <p:txBody>
          <a:bodyPr>
            <a:normAutofit fontScale="90000"/>
          </a:bodyPr>
          <a:lstStyle/>
          <a:p>
            <a:r>
              <a:rPr lang="tr-TR" dirty="0"/>
              <a:t>                                              DİNLEDİĞİNİZ İÇİN TEŞEKKÜRLER</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929437" cy="6858000"/>
          </a:xfrm>
        </p:spPr>
      </p:pic>
    </p:spTree>
    <p:extLst>
      <p:ext uri="{BB962C8B-B14F-4D97-AF65-F5344CB8AC3E}">
        <p14:creationId xmlns:p14="http://schemas.microsoft.com/office/powerpoint/2010/main" val="3125827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8675" y="365125"/>
            <a:ext cx="10525125" cy="492125"/>
          </a:xfrm>
        </p:spPr>
        <p:txBody>
          <a:bodyPr>
            <a:normAutofit fontScale="90000"/>
          </a:bodyPr>
          <a:lstStyle/>
          <a:p>
            <a:endParaRPr lang="tr-TR" dirty="0"/>
          </a:p>
        </p:txBody>
      </p:sp>
      <p:sp>
        <p:nvSpPr>
          <p:cNvPr id="3" name="İçerik Yer Tutucusu 2"/>
          <p:cNvSpPr>
            <a:spLocks noGrp="1"/>
          </p:cNvSpPr>
          <p:nvPr>
            <p:ph idx="1"/>
          </p:nvPr>
        </p:nvSpPr>
        <p:spPr>
          <a:xfrm>
            <a:off x="1039091" y="1185863"/>
            <a:ext cx="10314708" cy="4120428"/>
          </a:xfrm>
        </p:spPr>
        <p:txBody>
          <a:bodyPr>
            <a:normAutofit fontScale="85000" lnSpcReduction="20000"/>
          </a:bodyPr>
          <a:lstStyle/>
          <a:p>
            <a:r>
              <a:rPr lang="tr-TR" dirty="0"/>
              <a:t>Nazım’ın o dönem şiirleri yasaktır. Attila İlhan’ın yazdığı mektup kızın babasının eline geçer ve bu durumu hiç hoş karşılamaz , önce polise sonra okul idaresine haber verir. 1941 Şubat’ında Attila üç hafta gözaltında kalır, iki ay hapis yatar ve ülkenin hiçbir okulunda öğrenim göremez diye bir belge ile hapisten çıkar. Danıştay bu kararı 1944’te bozar. Öğrenim hakkını geri alınca Attila İlhan İstanbul’da Işık Lisesine kaydını yaptırır,  lise öğrenimini orada  tamamlar.  Işık Lisesi son sınıfta amcasının Attila İlhan’dan habersiz gönderdiği «cebbar oğlu </a:t>
            </a:r>
            <a:r>
              <a:rPr lang="tr-TR" dirty="0" err="1"/>
              <a:t>mehemmet</a:t>
            </a:r>
            <a:r>
              <a:rPr lang="tr-TR" dirty="0"/>
              <a:t>» adlı uzun şiiri CHP şiir yarışmasında pek çok ünlü şairi geride </a:t>
            </a:r>
            <a:r>
              <a:rPr lang="tr-TR" dirty="0" err="1"/>
              <a:t>bı</a:t>
            </a:r>
            <a:r>
              <a:rPr lang="tr-TR" dirty="0"/>
              <a:t> -</a:t>
            </a:r>
          </a:p>
          <a:p>
            <a:pPr marL="0" indent="0">
              <a:buNone/>
            </a:pPr>
            <a:r>
              <a:rPr lang="tr-TR" dirty="0"/>
              <a:t>    </a:t>
            </a:r>
            <a:r>
              <a:rPr lang="tr-TR" dirty="0" err="1"/>
              <a:t>rakarak</a:t>
            </a:r>
            <a:r>
              <a:rPr lang="tr-TR" dirty="0"/>
              <a:t> ikinci olur.( Yarışmada birinci Cahit Sıtkı Tarancı ,üçüncü Fazıl Hüsnü Dağlarca’dır.)</a:t>
            </a:r>
          </a:p>
          <a:p>
            <a:r>
              <a:rPr lang="tr-TR" dirty="0"/>
              <a:t>Liseden sonra İstanbul Hukuk Fakültesine girer ama okulu bitirmez, şiir yazmak daha ağır basmıştır.</a:t>
            </a:r>
          </a:p>
          <a:p>
            <a:r>
              <a:rPr lang="tr-TR" dirty="0"/>
              <a:t>Şiirleri «Gün», «Yığın» gibi dergilerde yayımlanır. İlk şiir kitabı «</a:t>
            </a:r>
            <a:r>
              <a:rPr lang="tr-TR" dirty="0" err="1"/>
              <a:t>Duvar»ı</a:t>
            </a:r>
            <a:r>
              <a:rPr lang="tr-TR" dirty="0"/>
              <a:t> kendi olanakları ile bastırır.</a:t>
            </a:r>
          </a:p>
          <a:p>
            <a:endParaRPr lang="tr-TR" dirty="0"/>
          </a:p>
        </p:txBody>
      </p:sp>
    </p:spTree>
    <p:extLst>
      <p:ext uri="{BB962C8B-B14F-4D97-AF65-F5344CB8AC3E}">
        <p14:creationId xmlns:p14="http://schemas.microsoft.com/office/powerpoint/2010/main" val="3807267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İlk şiirini ilkokul üçüncü sınıfta yazar. «İlkbahar» adını verdiği şiiri babasına okur, babası şiiri beğenmez «Böyle şiir olmaz» der. Daha o yıllarda babası ile sanat anlayışları uyuşmaz. Babası Divan edebiyatı şiirleri yazarken Attila İlhan şiirlerinde babasından ayrı bir yol izler . Bedri Bey oğluna karışmaz, onu sessizce destekler, hatta hapisteyken tek bir telgraf çekip «Üzülme geçer» der. Attila İlhan babasına düşkündür ve aralarında sessiz  bir anlaşma vardır.</a:t>
            </a:r>
          </a:p>
          <a:p>
            <a:r>
              <a:rPr lang="tr-TR" dirty="0"/>
              <a:t>1948’de üniversite ikinci sınıftayken Paris’te Nazım Hikmet’i kurtarma hareketi başlatılınca Attila İlhan da ön saflarda yerini almak için Paris’e gider.</a:t>
            </a:r>
          </a:p>
          <a:p>
            <a:endParaRPr lang="tr-TR" dirty="0"/>
          </a:p>
          <a:p>
            <a:endParaRPr lang="tr-TR" dirty="0"/>
          </a:p>
        </p:txBody>
      </p:sp>
    </p:spTree>
    <p:extLst>
      <p:ext uri="{BB962C8B-B14F-4D97-AF65-F5344CB8AC3E}">
        <p14:creationId xmlns:p14="http://schemas.microsoft.com/office/powerpoint/2010/main" val="536732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Paris’te Fransız toplumu ve orada bulunduğu çevre ile ilgili gözlemlerini daha sonra şiirlerinde ve romanlarında kullanır.</a:t>
            </a:r>
          </a:p>
          <a:p>
            <a:r>
              <a:rPr lang="tr-TR" dirty="0"/>
              <a:t>Türkiye’ye geri dönüşünde polisle başı sık sık derde girer. Özellikle «</a:t>
            </a:r>
            <a:r>
              <a:rPr lang="tr-TR" dirty="0" err="1"/>
              <a:t>Sansaryan</a:t>
            </a:r>
            <a:r>
              <a:rPr lang="tr-TR" dirty="0"/>
              <a:t> Han» sorgulamalarından dolayı şiirlerinde ölüm, gerilim , tehlike temalarını sıklıkla kullanmıştır. «Bıçak», «bıçaklanmak», «intihar etmek» şiirlerinde en sık kullandığı sözcüklerdendir.</a:t>
            </a:r>
          </a:p>
          <a:p>
            <a:r>
              <a:rPr lang="tr-TR" dirty="0"/>
              <a:t>1951 yılında «Gerçek» gazetesinde yayımladığı bir yazısından dolayı soruşturma başlatılır. Bu olayın ardından tekrar Paris’e gider. Fransızcayı o yıllarda orada öğrenir ve Marksizm ile orada tanışır.</a:t>
            </a:r>
          </a:p>
          <a:p>
            <a:r>
              <a:rPr lang="tr-TR" dirty="0"/>
              <a:t> Paris-İstanbul-İzmir arasında mekik dokumaya başlar.</a:t>
            </a:r>
          </a:p>
          <a:p>
            <a:endParaRPr lang="tr-TR" dirty="0"/>
          </a:p>
        </p:txBody>
      </p:sp>
    </p:spTree>
    <p:extLst>
      <p:ext uri="{BB962C8B-B14F-4D97-AF65-F5344CB8AC3E}">
        <p14:creationId xmlns:p14="http://schemas.microsoft.com/office/powerpoint/2010/main" val="3327848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45719"/>
          </a:xfrm>
        </p:spPr>
        <p:txBody>
          <a:bodyPr>
            <a:normAutofit fontScale="90000"/>
          </a:bodyPr>
          <a:lstStyle/>
          <a:p>
            <a:r>
              <a:rPr lang="tr-TR" dirty="0"/>
              <a:t>Paris Yıllarından…</a:t>
            </a:r>
          </a:p>
        </p:txBody>
      </p:sp>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42364" y="-1093"/>
            <a:ext cx="5029200" cy="6859093"/>
          </a:xfrm>
        </p:spPr>
      </p:pic>
      <p:sp>
        <p:nvSpPr>
          <p:cNvPr id="5" name="İçerik Yer Tutucusu 2"/>
          <p:cNvSpPr txBox="1">
            <a:spLocks/>
          </p:cNvSpPr>
          <p:nvPr/>
        </p:nvSpPr>
        <p:spPr>
          <a:xfrm>
            <a:off x="450272" y="1454728"/>
            <a:ext cx="5604164" cy="52647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a:t>Attila İlhan şiirimizin «kaptanıdır.»</a:t>
            </a:r>
          </a:p>
          <a:p>
            <a:r>
              <a:rPr lang="tr-TR" dirty="0"/>
              <a:t>«Kaptan» lakabını kendisine Paris yıllarında bir dönem sakal bırakması üzerine arkadaşları tarafından yakıştırıldığını belirtmiştir.</a:t>
            </a:r>
          </a:p>
          <a:p>
            <a:r>
              <a:rPr lang="tr-TR" dirty="0"/>
              <a:t>Lakabın yayılmasında beş bölümden oluşan «Kaptan» şiiri etkili olmuştur.</a:t>
            </a:r>
          </a:p>
        </p:txBody>
      </p:sp>
    </p:spTree>
    <p:extLst>
      <p:ext uri="{BB962C8B-B14F-4D97-AF65-F5344CB8AC3E}">
        <p14:creationId xmlns:p14="http://schemas.microsoft.com/office/powerpoint/2010/main" val="3272582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İçerik Yer Tutucusu 3"/>
          <p:cNvSpPr>
            <a:spLocks noGrp="1"/>
          </p:cNvSpPr>
          <p:nvPr>
            <p:ph idx="1"/>
          </p:nvPr>
        </p:nvSpPr>
        <p:spPr/>
        <p:txBody>
          <a:bodyPr/>
          <a:lstStyle/>
          <a:p>
            <a:r>
              <a:rPr lang="tr-TR" dirty="0"/>
              <a:t>Fransa-İstanbul-İzmir gidiş gelişlerinde şiirleriyle ünlenmiştir. Yarıda bıraktığı Hukuk Fakültesini bitirmeyi hedefler ,tekrar okula döner.</a:t>
            </a:r>
          </a:p>
          <a:p>
            <a:r>
              <a:rPr lang="tr-TR" dirty="0"/>
              <a:t>1953’te «Vatan» gazetesinde yazmaya başlar , bu dönemde sinemaya da merak sarmıştır. Çok yoğun bir döneme girince Hukuk Fakültesini son sınıfta tekrar bırakır.</a:t>
            </a:r>
          </a:p>
          <a:p>
            <a:r>
              <a:rPr lang="tr-TR" dirty="0"/>
              <a:t>Vatan gazetesinde film eleştirileri yazmaya başlar. Onun sinemaya düşkünlüğü çocukluğunda başlamıştır, daha sonra Paris’te filmoloji derslerine girmiştir,  sinemaya olan tutkusunu senaryo yazarak gidermeye çalışır; bir dönem reji asistanı ve yönetmen yardımcılığı yapar.</a:t>
            </a:r>
          </a:p>
        </p:txBody>
      </p:sp>
    </p:spTree>
    <p:extLst>
      <p:ext uri="{BB962C8B-B14F-4D97-AF65-F5344CB8AC3E}">
        <p14:creationId xmlns:p14="http://schemas.microsoft.com/office/powerpoint/2010/main" val="655319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t>Film Senaryoları</a:t>
            </a:r>
            <a:br>
              <a:rPr lang="tr-TR" dirty="0"/>
            </a:br>
            <a:r>
              <a:rPr lang="tr-TR" dirty="0"/>
              <a:t>Yalnızlar Rıhtımı (Lütfi Akad) 1959</a:t>
            </a:r>
            <a:br>
              <a:rPr lang="tr-TR" dirty="0"/>
            </a:br>
            <a:r>
              <a:rPr lang="tr-TR" dirty="0"/>
              <a:t>Ateşten Damla (Memduh Ün) 1960</a:t>
            </a:r>
            <a:br>
              <a:rPr lang="tr-TR" dirty="0"/>
            </a:br>
            <a:r>
              <a:rPr lang="tr-TR" dirty="0"/>
              <a:t>Şoför Nebahat (Metin Erksan) 1960</a:t>
            </a:r>
            <a:br>
              <a:rPr lang="tr-TR" dirty="0"/>
            </a:br>
            <a:r>
              <a:rPr lang="tr-TR" dirty="0"/>
              <a:t>Devlerin Öfkesi (Nevzat </a:t>
            </a:r>
            <a:r>
              <a:rPr lang="tr-TR" dirty="0" err="1"/>
              <a:t>Pesen</a:t>
            </a:r>
            <a:r>
              <a:rPr lang="tr-TR" dirty="0"/>
              <a:t>) 1960</a:t>
            </a:r>
            <a:br>
              <a:rPr lang="tr-TR" dirty="0"/>
            </a:br>
            <a:r>
              <a:rPr lang="tr-TR" dirty="0"/>
              <a:t>Rıfat Diye Biri (Ertem </a:t>
            </a:r>
            <a:r>
              <a:rPr lang="tr-TR" dirty="0" err="1"/>
              <a:t>Göreç</a:t>
            </a:r>
            <a:r>
              <a:rPr lang="tr-TR" dirty="0"/>
              <a:t>) 1962</a:t>
            </a:r>
            <a:br>
              <a:rPr lang="tr-TR" dirty="0"/>
            </a:br>
            <a:r>
              <a:rPr lang="tr-TR" dirty="0"/>
              <a:t>Ver Elini İstanbul (Aydın </a:t>
            </a:r>
            <a:r>
              <a:rPr lang="tr-TR" dirty="0" err="1"/>
              <a:t>Arakon</a:t>
            </a:r>
            <a:r>
              <a:rPr lang="tr-TR" dirty="0"/>
              <a:t>) 1962</a:t>
            </a:r>
          </a:p>
          <a:p>
            <a:r>
              <a:rPr lang="tr-TR" dirty="0"/>
              <a:t>Senaryolarını Ali Kaptanoğlu olarak imzalamıştır.</a:t>
            </a:r>
          </a:p>
          <a:p>
            <a:endParaRPr lang="tr-TR" dirty="0"/>
          </a:p>
        </p:txBody>
      </p:sp>
    </p:spTree>
    <p:extLst>
      <p:ext uri="{BB962C8B-B14F-4D97-AF65-F5344CB8AC3E}">
        <p14:creationId xmlns:p14="http://schemas.microsoft.com/office/powerpoint/2010/main" val="3165561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Paris’ten döndüğünde kız kardeşi Çolpan İlhan da çeşitli  tiyatrolarda oyunculuk yapıyordu. «Yalnızlar </a:t>
            </a:r>
            <a:r>
              <a:rPr lang="tr-TR" dirty="0" err="1"/>
              <a:t>Rıhtımı«nın</a:t>
            </a:r>
            <a:r>
              <a:rPr lang="tr-TR" dirty="0"/>
              <a:t> senaryosunu yazınca filmde Sadri Alışık ile kız kardeşi Çolpan İlhan oynar. Bu filimde tanışan Sadri Alışık ile Çolpan İlhan evlenirler.</a:t>
            </a:r>
          </a:p>
          <a:p>
            <a:r>
              <a:rPr lang="tr-TR" dirty="0"/>
              <a:t>1960’da televizyonculuğu öğrenmek amacıyla Paris’e gider, orada babasının ölüm haberini alınca İzmir’e döner ,İzmir’de «Demokrat İzmir» gazetesinin yayın yönetmeni ve başyazar olarak sekiz yıl çalışır.</a:t>
            </a:r>
          </a:p>
          <a:p>
            <a:r>
              <a:rPr lang="tr-TR" dirty="0"/>
              <a:t>Şiir kitapları peş peşe yayımlanırken televizyon dizileri yazmaya başlar.</a:t>
            </a:r>
          </a:p>
          <a:p>
            <a:endParaRPr lang="tr-TR" dirty="0"/>
          </a:p>
          <a:p>
            <a:endParaRPr lang="tr-TR" dirty="0"/>
          </a:p>
          <a:p>
            <a:endParaRPr lang="tr-TR" dirty="0"/>
          </a:p>
        </p:txBody>
      </p:sp>
    </p:spTree>
    <p:extLst>
      <p:ext uri="{BB962C8B-B14F-4D97-AF65-F5344CB8AC3E}">
        <p14:creationId xmlns:p14="http://schemas.microsoft.com/office/powerpoint/2010/main" val="363204371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749</TotalTime>
  <Words>1813</Words>
  <Application>Microsoft Office PowerPoint</Application>
  <PresentationFormat>Widescreen</PresentationFormat>
  <Paragraphs>128</Paragraphs>
  <Slides>24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Teması</vt:lpstr>
      <vt:lpstr>ATTİLÂ İLHAN</vt:lpstr>
      <vt:lpstr>PowerPoint Presentation</vt:lpstr>
      <vt:lpstr>PowerPoint Presentation</vt:lpstr>
      <vt:lpstr>PowerPoint Presentation</vt:lpstr>
      <vt:lpstr>PowerPoint Presentation</vt:lpstr>
      <vt:lpstr>Paris Yıllarından…</vt:lpstr>
      <vt:lpstr>PowerPoint Presentation</vt:lpstr>
      <vt:lpstr>PowerPoint Presentation</vt:lpstr>
      <vt:lpstr>PowerPoint Presentation</vt:lpstr>
      <vt:lpstr>PowerPoint Presentation</vt:lpstr>
      <vt:lpstr>Yazdığı Televizyon Dizileri ve Televizyon Filmi</vt:lpstr>
      <vt:lpstr>PowerPoint Presentation</vt:lpstr>
      <vt:lpstr>PowerPoint Presentation</vt:lpstr>
      <vt:lpstr>PowerPoint Presentation</vt:lpstr>
      <vt:lpstr>PowerPoint Presentation</vt:lpstr>
      <vt:lpstr>PowerPoint Presentation</vt:lpstr>
      <vt:lpstr>             Emperyal Oteli</vt:lpstr>
      <vt:lpstr>PowerPoint Presentation</vt:lpstr>
      <vt:lpstr>PowerPoint Presentation</vt:lpstr>
      <vt:lpstr>PowerPoint Presentation</vt:lpstr>
      <vt:lpstr>PowerPoint Presentation</vt:lpstr>
      <vt:lpstr>ESERLERİ</vt:lpstr>
      <vt:lpstr>ESERLERİ</vt:lpstr>
      <vt:lpstr>                                              DİNLEDİĞİNİZ İÇİN 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ATTİLÂ İLHAN</dc:title>
  <dc:creator>mahir</dc:creator>
  <cp:lastModifiedBy>Nihat Berker</cp:lastModifiedBy>
  <cp:revision>57</cp:revision>
  <dcterms:created xsi:type="dcterms:W3CDTF">2022-12-18T19:40:39Z</dcterms:created>
  <dcterms:modified xsi:type="dcterms:W3CDTF">2023-01-22T03:27:00Z</dcterms:modified>
</cp:coreProperties>
</file>