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6"/>
  </p:notesMasterIdLst>
  <p:sldIdLst>
    <p:sldId id="256" r:id="rId2"/>
    <p:sldId id="257" r:id="rId3"/>
    <p:sldId id="284" r:id="rId4"/>
    <p:sldId id="260" r:id="rId5"/>
    <p:sldId id="259" r:id="rId6"/>
    <p:sldId id="258" r:id="rId7"/>
    <p:sldId id="262" r:id="rId8"/>
    <p:sldId id="261" r:id="rId9"/>
    <p:sldId id="275" r:id="rId10"/>
    <p:sldId id="277" r:id="rId11"/>
    <p:sldId id="263" r:id="rId12"/>
    <p:sldId id="276" r:id="rId13"/>
    <p:sldId id="264" r:id="rId14"/>
    <p:sldId id="293" r:id="rId15"/>
    <p:sldId id="292" r:id="rId16"/>
    <p:sldId id="278" r:id="rId17"/>
    <p:sldId id="279" r:id="rId18"/>
    <p:sldId id="266" r:id="rId19"/>
    <p:sldId id="295" r:id="rId20"/>
    <p:sldId id="267" r:id="rId21"/>
    <p:sldId id="268" r:id="rId22"/>
    <p:sldId id="269" r:id="rId23"/>
    <p:sldId id="271" r:id="rId24"/>
    <p:sldId id="272" r:id="rId25"/>
    <p:sldId id="281" r:id="rId26"/>
    <p:sldId id="283" r:id="rId27"/>
    <p:sldId id="273" r:id="rId28"/>
    <p:sldId id="286" r:id="rId29"/>
    <p:sldId id="289" r:id="rId30"/>
    <p:sldId id="288" r:id="rId31"/>
    <p:sldId id="287" r:id="rId32"/>
    <p:sldId id="294" r:id="rId33"/>
    <p:sldId id="296" r:id="rId34"/>
    <p:sldId id="297"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67636E0-BA41-4814-978A-ABF23094D479}">
          <p14:sldIdLst>
            <p14:sldId id="256"/>
            <p14:sldId id="257"/>
            <p14:sldId id="284"/>
            <p14:sldId id="260"/>
            <p14:sldId id="259"/>
            <p14:sldId id="258"/>
            <p14:sldId id="262"/>
            <p14:sldId id="261"/>
            <p14:sldId id="275"/>
            <p14:sldId id="277"/>
            <p14:sldId id="263"/>
            <p14:sldId id="276"/>
            <p14:sldId id="264"/>
            <p14:sldId id="293"/>
            <p14:sldId id="292"/>
            <p14:sldId id="278"/>
            <p14:sldId id="279"/>
            <p14:sldId id="266"/>
            <p14:sldId id="295"/>
            <p14:sldId id="267"/>
            <p14:sldId id="268"/>
            <p14:sldId id="269"/>
            <p14:sldId id="271"/>
            <p14:sldId id="272"/>
            <p14:sldId id="281"/>
            <p14:sldId id="283"/>
            <p14:sldId id="273"/>
            <p14:sldId id="286"/>
            <p14:sldId id="289"/>
            <p14:sldId id="288"/>
            <p14:sldId id="287"/>
            <p14:sldId id="294"/>
            <p14:sldId id="296"/>
            <p14:sldId id="2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87900" autoAdjust="0"/>
  </p:normalViewPr>
  <p:slideViewPr>
    <p:cSldViewPr>
      <p:cViewPr varScale="1">
        <p:scale>
          <a:sx n="78" d="100"/>
          <a:sy n="78" d="100"/>
        </p:scale>
        <p:origin x="78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617C24-8EDA-41BC-AAF8-5C985C5DD51C}" type="datetimeFigureOut">
              <a:rPr lang="tr-TR" smtClean="0"/>
              <a:t>22.01.2023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90FCD-63DF-4211-A00C-88F9FCA8ABCC}" type="slidenum">
              <a:rPr lang="tr-TR" smtClean="0"/>
              <a:t>‹#›</a:t>
            </a:fld>
            <a:endParaRPr lang="tr-TR"/>
          </a:p>
        </p:txBody>
      </p:sp>
    </p:spTree>
    <p:extLst>
      <p:ext uri="{BB962C8B-B14F-4D97-AF65-F5344CB8AC3E}">
        <p14:creationId xmlns:p14="http://schemas.microsoft.com/office/powerpoint/2010/main" val="129366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C90FCD-63DF-4211-A00C-88F9FCA8ABCC}" type="slidenum">
              <a:rPr lang="tr-TR" smtClean="0"/>
              <a:t>6</a:t>
            </a:fld>
            <a:endParaRPr lang="tr-TR"/>
          </a:p>
        </p:txBody>
      </p:sp>
    </p:spTree>
    <p:extLst>
      <p:ext uri="{BB962C8B-B14F-4D97-AF65-F5344CB8AC3E}">
        <p14:creationId xmlns:p14="http://schemas.microsoft.com/office/powerpoint/2010/main" val="2002108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Alt Başlık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Başlık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a:t>Asıl başlık stili için tıklatın</a:t>
            </a:r>
            <a:endParaRPr kumimoji="0" lang="en-US"/>
          </a:p>
        </p:txBody>
      </p:sp>
      <p:cxnSp>
        <p:nvCxnSpPr>
          <p:cNvPr id="8" name="Düz Bağlayıcı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Veri Yer Tutucusu 14"/>
          <p:cNvSpPr>
            <a:spLocks noGrp="1"/>
          </p:cNvSpPr>
          <p:nvPr>
            <p:ph type="dt" sz="half" idx="10"/>
          </p:nvPr>
        </p:nvSpPr>
        <p:spPr/>
        <p:txBody>
          <a:bodyPr/>
          <a:lstStyle/>
          <a:p>
            <a:fld id="{A23720DD-5B6D-40BF-8493-A6B52D484E6B}" type="datetimeFigureOut">
              <a:rPr lang="tr-TR" smtClean="0"/>
              <a:t>22.01.2023</a:t>
            </a:fld>
            <a:endParaRPr lang="tr-TR"/>
          </a:p>
        </p:txBody>
      </p:sp>
      <p:sp>
        <p:nvSpPr>
          <p:cNvPr id="16" name="Slayt Numarası Yer Tutucusu 15"/>
          <p:cNvSpPr>
            <a:spLocks noGrp="1"/>
          </p:cNvSpPr>
          <p:nvPr>
            <p:ph type="sldNum" sz="quarter" idx="11"/>
          </p:nvPr>
        </p:nvSpPr>
        <p:spPr/>
        <p:txBody>
          <a:bodyPr/>
          <a:lstStyle/>
          <a:p>
            <a:fld id="{F302176B-0E47-46AC-8F43-DAB4B8A37D06}" type="slidenum">
              <a:rPr lang="tr-TR" smtClean="0"/>
              <a:t>‹#›</a:t>
            </a:fld>
            <a:endParaRPr lang="tr-TR"/>
          </a:p>
        </p:txBody>
      </p:sp>
      <p:sp>
        <p:nvSpPr>
          <p:cNvPr id="17" name="Altbilgi Yer Tutucusu 16"/>
          <p:cNvSpPr>
            <a:spLocks noGrp="1"/>
          </p:cNvSpPr>
          <p:nvPr>
            <p:ph type="ftr" sz="quarter" idx="12"/>
          </p:nvPr>
        </p:nvSpPr>
        <p:spPr/>
        <p:txBody>
          <a:bodyPr/>
          <a:lstStyle/>
          <a:p>
            <a:endParaRPr lang="tr-T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22.01.2023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22.01.2023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7200" y="1524000"/>
            <a:ext cx="8229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4" name="Veri Yer Tutucusu 13"/>
          <p:cNvSpPr>
            <a:spLocks noGrp="1"/>
          </p:cNvSpPr>
          <p:nvPr>
            <p:ph type="dt" sz="half" idx="14"/>
          </p:nvPr>
        </p:nvSpPr>
        <p:spPr/>
        <p:txBody>
          <a:bodyPr/>
          <a:lstStyle/>
          <a:p>
            <a:fld id="{A23720DD-5B6D-40BF-8493-A6B52D484E6B}" type="datetimeFigureOut">
              <a:rPr lang="tr-TR" smtClean="0"/>
              <a:t>22.01.2023</a:t>
            </a:fld>
            <a:endParaRPr lang="tr-TR"/>
          </a:p>
        </p:txBody>
      </p:sp>
      <p:sp>
        <p:nvSpPr>
          <p:cNvPr id="15" name="Slayt Numarası Yer Tutucusu 14"/>
          <p:cNvSpPr>
            <a:spLocks noGrp="1"/>
          </p:cNvSpPr>
          <p:nvPr>
            <p:ph type="sldNum" sz="quarter" idx="15"/>
          </p:nvPr>
        </p:nvSpPr>
        <p:spPr/>
        <p:txBody>
          <a:bodyPr/>
          <a:lstStyle>
            <a:lvl1pPr algn="ctr">
              <a:defRPr/>
            </a:lvl1pPr>
          </a:lstStyle>
          <a:p>
            <a:fld id="{F302176B-0E47-46AC-8F43-DAB4B8A37D06}" type="slidenum">
              <a:rPr lang="tr-TR" smtClean="0"/>
              <a:t>‹#›</a:t>
            </a:fld>
            <a:endParaRPr lang="tr-TR"/>
          </a:p>
        </p:txBody>
      </p:sp>
      <p:sp>
        <p:nvSpPr>
          <p:cNvPr id="16" name="Altbilgi Yer Tutucusu 15"/>
          <p:cNvSpPr>
            <a:spLocks noGrp="1"/>
          </p:cNvSpPr>
          <p:nvPr>
            <p:ph type="ftr" sz="quarter" idx="16"/>
          </p:nvPr>
        </p:nvSpPr>
        <p:spPr/>
        <p:txBody>
          <a:bodyPr/>
          <a:lstStyle/>
          <a:p>
            <a:endParaRPr lang="tr-TR"/>
          </a:p>
        </p:txBody>
      </p:sp>
      <p:sp>
        <p:nvSpPr>
          <p:cNvPr id="17" name="Başlık 16"/>
          <p:cNvSpPr>
            <a:spLocks noGrp="1"/>
          </p:cNvSpPr>
          <p:nvPr>
            <p:ph type="title"/>
          </p:nvPr>
        </p:nvSpPr>
        <p:spPr/>
        <p:txBody>
          <a:bodyPr rtlCol="0" anchor="b" anchorCtr="0"/>
          <a:lstStyle/>
          <a:p>
            <a:r>
              <a:rPr kumimoji="0" lang="tr-TR"/>
              <a:t>Asıl başlık stili için tıklatın</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A23720DD-5B6D-40BF-8493-A6B52D484E6B}" type="datetimeFigureOut">
              <a:rPr lang="tr-TR" smtClean="0"/>
              <a:t>22.01.2023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2" name="Başlık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a:t>Asıl başlık stili için tıklatın</a:t>
            </a:r>
            <a:endParaRPr kumimoji="0" lang="en-US"/>
          </a:p>
        </p:txBody>
      </p:sp>
      <p:sp>
        <p:nvSpPr>
          <p:cNvPr id="3" name="Metin Yer Tutucus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cxnSp>
        <p:nvCxnSpPr>
          <p:cNvPr id="7" name="Düz Bağlayıcı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Veri Yer Tutucusu 4"/>
          <p:cNvSpPr>
            <a:spLocks noGrp="1"/>
          </p:cNvSpPr>
          <p:nvPr>
            <p:ph type="dt" sz="half" idx="10"/>
          </p:nvPr>
        </p:nvSpPr>
        <p:spPr/>
        <p:txBody>
          <a:bodyPr/>
          <a:lstStyle/>
          <a:p>
            <a:fld id="{A23720DD-5B6D-40BF-8493-A6B52D484E6B}" type="datetimeFigureOut">
              <a:rPr lang="tr-TR" smtClean="0"/>
              <a:t>22.01.2023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11" name="İçerik Yer Tutucusu 10"/>
          <p:cNvSpPr>
            <a:spLocks noGrp="1"/>
          </p:cNvSpPr>
          <p:nvPr>
            <p:ph sz="half" idx="1"/>
          </p:nvPr>
        </p:nvSpPr>
        <p:spPr>
          <a:xfrm>
            <a:off x="457200" y="1524000"/>
            <a:ext cx="4059936"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İçerik Yer Tutucusu 12"/>
          <p:cNvSpPr>
            <a:spLocks noGrp="1"/>
          </p:cNvSpPr>
          <p:nvPr>
            <p:ph sz="half" idx="2"/>
          </p:nvPr>
        </p:nvSpPr>
        <p:spPr>
          <a:xfrm>
            <a:off x="4648200" y="1524000"/>
            <a:ext cx="4059936"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8" name="Altbilgi Yer Tutucusu 7"/>
          <p:cNvSpPr>
            <a:spLocks noGrp="1"/>
          </p:cNvSpPr>
          <p:nvPr>
            <p:ph type="ftr" sz="quarter" idx="11"/>
          </p:nvPr>
        </p:nvSpPr>
        <p:spPr/>
        <p:txBody>
          <a:bodyPr/>
          <a:lstStyle/>
          <a:p>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t>22.01.2023</a:t>
            </a:fld>
            <a:endParaRPr lang="tr-TR"/>
          </a:p>
        </p:txBody>
      </p:sp>
      <p:sp>
        <p:nvSpPr>
          <p:cNvPr id="3" name="Metin Yer Tutucus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32" name="İçerik Yer Tutucusu 31"/>
          <p:cNvSpPr>
            <a:spLocks noGrp="1"/>
          </p:cNvSpPr>
          <p:nvPr>
            <p:ph sz="half" idx="2"/>
          </p:nvPr>
        </p:nvSpPr>
        <p:spPr>
          <a:xfrm>
            <a:off x="457200" y="2201896"/>
            <a:ext cx="4038600" cy="391363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34" name="İçerik Yer Tutucusu 33"/>
          <p:cNvSpPr>
            <a:spLocks noGrp="1"/>
          </p:cNvSpPr>
          <p:nvPr>
            <p:ph sz="quarter" idx="4"/>
          </p:nvPr>
        </p:nvSpPr>
        <p:spPr>
          <a:xfrm>
            <a:off x="4649788" y="2201896"/>
            <a:ext cx="4038600" cy="391363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 name="Başlık 1"/>
          <p:cNvSpPr>
            <a:spLocks noGrp="1"/>
          </p:cNvSpPr>
          <p:nvPr>
            <p:ph type="title"/>
          </p:nvPr>
        </p:nvSpPr>
        <p:spPr>
          <a:xfrm>
            <a:off x="457200" y="155448"/>
            <a:ext cx="8229600" cy="1143000"/>
          </a:xfrm>
        </p:spPr>
        <p:txBody>
          <a:bodyPr anchor="b" anchorCtr="0"/>
          <a:lstStyle>
            <a:lvl1pPr>
              <a:defRPr/>
            </a:lvl1pPr>
          </a:lstStyle>
          <a:p>
            <a:r>
              <a:rPr kumimoji="0" lang="tr-TR"/>
              <a:t>Asıl başlık stili için tıklatın</a:t>
            </a:r>
            <a:endParaRPr kumimoji="0" lang="en-US"/>
          </a:p>
        </p:txBody>
      </p:sp>
      <p:sp>
        <p:nvSpPr>
          <p:cNvPr id="12" name="Metin Yer Tutucus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cxnSp>
        <p:nvCxnSpPr>
          <p:cNvPr id="10" name="Düz Bağlayıcı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3720DD-5B6D-40BF-8493-A6B52D484E6B}" type="datetimeFigureOut">
              <a:rPr lang="tr-TR" smtClean="0"/>
              <a:t>22.01.2023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
        <p:nvSpPr>
          <p:cNvPr id="2" name="Başlık 1"/>
          <p:cNvSpPr>
            <a:spLocks noGrp="1"/>
          </p:cNvSpPr>
          <p:nvPr>
            <p:ph type="title"/>
          </p:nvPr>
        </p:nvSpPr>
        <p:spPr/>
        <p:txBody>
          <a:bodyPr/>
          <a:lstStyle/>
          <a:p>
            <a:r>
              <a:rPr kumimoji="0" lang="tr-TR"/>
              <a:t>Asıl başlık stili için tıklatın</a:t>
            </a:r>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22.01.2023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İçerik Yer Tutucusu 28"/>
          <p:cNvSpPr>
            <a:spLocks noGrp="1"/>
          </p:cNvSpPr>
          <p:nvPr>
            <p:ph sz="quarter" idx="1"/>
          </p:nvPr>
        </p:nvSpPr>
        <p:spPr>
          <a:xfrm>
            <a:off x="457200" y="457200"/>
            <a:ext cx="6248400" cy="5715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3" name="Metin Yer Tutucus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31" name="Başlık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a:t>Asıl başlık stili için tıklatın</a:t>
            </a:r>
            <a:endParaRPr kumimoji="0" lang="en-US"/>
          </a:p>
        </p:txBody>
      </p:sp>
      <p:sp>
        <p:nvSpPr>
          <p:cNvPr id="8" name="Veri Yer Tutucusu 7"/>
          <p:cNvSpPr>
            <a:spLocks noGrp="1"/>
          </p:cNvSpPr>
          <p:nvPr>
            <p:ph type="dt" sz="half" idx="14"/>
          </p:nvPr>
        </p:nvSpPr>
        <p:spPr/>
        <p:txBody>
          <a:bodyPr/>
          <a:lstStyle/>
          <a:p>
            <a:fld id="{A23720DD-5B6D-40BF-8493-A6B52D484E6B}" type="datetimeFigureOut">
              <a:rPr lang="tr-TR" smtClean="0"/>
              <a:t>22.01.2023</a:t>
            </a:fld>
            <a:endParaRPr lang="tr-TR"/>
          </a:p>
        </p:txBody>
      </p:sp>
      <p:sp>
        <p:nvSpPr>
          <p:cNvPr id="9" name="Slayt Numarası Yer Tutucusu 8"/>
          <p:cNvSpPr>
            <a:spLocks noGrp="1"/>
          </p:cNvSpPr>
          <p:nvPr>
            <p:ph type="sldNum" sz="quarter" idx="15"/>
          </p:nvPr>
        </p:nvSpPr>
        <p:spPr/>
        <p:txBody>
          <a:bodyPr/>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a:lstStyle/>
          <a:p>
            <a:endParaRPr lang="tr-T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a:t>Asıl başlık stili için tıklatın</a:t>
            </a:r>
            <a:endParaRPr kumimoji="0" lang="en-US"/>
          </a:p>
        </p:txBody>
      </p:sp>
      <p:sp>
        <p:nvSpPr>
          <p:cNvPr id="3" name="Resim Yer Tutucus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a:t>Resim eklemek için simgeyi tıklatın</a:t>
            </a:r>
            <a:endParaRPr kumimoji="0" lang="en-US"/>
          </a:p>
        </p:txBody>
      </p:sp>
      <p:sp>
        <p:nvSpPr>
          <p:cNvPr id="4" name="Metin Yer Tutucus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8" name="Veri Yer Tutucusu 7"/>
          <p:cNvSpPr>
            <a:spLocks noGrp="1"/>
          </p:cNvSpPr>
          <p:nvPr>
            <p:ph type="dt" sz="half" idx="10"/>
          </p:nvPr>
        </p:nvSpPr>
        <p:spPr/>
        <p:txBody>
          <a:bodyPr/>
          <a:lstStyle/>
          <a:p>
            <a:fld id="{A23720DD-5B6D-40BF-8493-A6B52D484E6B}" type="datetimeFigureOut">
              <a:rPr lang="tr-TR" smtClean="0"/>
              <a:t>22.01.2023</a:t>
            </a:fld>
            <a:endParaRPr lang="tr-TR"/>
          </a:p>
        </p:txBody>
      </p:sp>
      <p:sp>
        <p:nvSpPr>
          <p:cNvPr id="9" name="Slayt Numarası Yer Tutucusu 8"/>
          <p:cNvSpPr>
            <a:spLocks noGrp="1"/>
          </p:cNvSpPr>
          <p:nvPr>
            <p:ph type="sldNum" sz="quarter" idx="11"/>
          </p:nvPr>
        </p:nvSpPr>
        <p:spPr/>
        <p:txBody>
          <a:bodyPr/>
          <a:lstStyle/>
          <a:p>
            <a:fld id="{F302176B-0E47-46AC-8F43-DAB4B8A37D06}" type="slidenum">
              <a:rPr lang="tr-TR" smtClean="0"/>
              <a:t>‹#›</a:t>
            </a:fld>
            <a:endParaRPr lang="tr-TR"/>
          </a:p>
        </p:txBody>
      </p:sp>
      <p:sp>
        <p:nvSpPr>
          <p:cNvPr id="10" name="Altbilgi Yer Tutucusu 9"/>
          <p:cNvSpPr>
            <a:spLocks noGrp="1"/>
          </p:cNvSpPr>
          <p:nvPr>
            <p:ph type="ftr" sz="quarter" idx="12"/>
          </p:nvPr>
        </p:nvSpPr>
        <p:spPr/>
        <p:txBody>
          <a:bodyPr/>
          <a:lstStyle/>
          <a:p>
            <a:endParaRPr lang="tr-T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Metin Yer Tutucus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Veri Yer Tutucusu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23720DD-5B6D-40BF-8493-A6B52D484E6B}" type="datetimeFigureOut">
              <a:rPr lang="tr-TR" smtClean="0"/>
              <a:t>22.01.2023</a:t>
            </a:fld>
            <a:endParaRPr lang="tr-TR"/>
          </a:p>
        </p:txBody>
      </p:sp>
      <p:sp>
        <p:nvSpPr>
          <p:cNvPr id="10" name="Altbilgi Yer Tutucusu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Slayt Numarası Yer Tutucus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302176B-0E47-46AC-8F43-DAB4B8A37D06}" type="slidenum">
              <a:rPr lang="tr-TR" smtClean="0"/>
              <a:t>‹#›</a:t>
            </a:fld>
            <a:endParaRPr lang="tr-TR"/>
          </a:p>
        </p:txBody>
      </p:sp>
      <p:sp>
        <p:nvSpPr>
          <p:cNvPr id="5" name="Başlık Yer Tutucus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fad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95835767"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47664" y="5445224"/>
            <a:ext cx="6400800" cy="521171"/>
          </a:xfrm>
        </p:spPr>
        <p:txBody>
          <a:bodyPr/>
          <a:lstStyle/>
          <a:p>
            <a:r>
              <a:rPr lang="tr-TR" dirty="0"/>
              <a:t>Herkese Açık Ders: Evrensel Şiir</a:t>
            </a:r>
          </a:p>
          <a:p>
            <a:r>
              <a:rPr lang="tr-TR" dirty="0">
                <a:solidFill>
                  <a:schemeClr val="tx1"/>
                </a:solidFill>
              </a:rPr>
              <a:t>Hazırlayan: Barış Cem Özkan</a:t>
            </a:r>
          </a:p>
          <a:p>
            <a:r>
              <a:rPr lang="tr-TR" dirty="0">
                <a:solidFill>
                  <a:schemeClr val="tx1"/>
                </a:solidFill>
              </a:rPr>
              <a:t>18.01.2023</a:t>
            </a:r>
          </a:p>
        </p:txBody>
      </p:sp>
      <p:sp>
        <p:nvSpPr>
          <p:cNvPr id="2" name="Başlık 1"/>
          <p:cNvSpPr>
            <a:spLocks noGrp="1"/>
          </p:cNvSpPr>
          <p:nvPr>
            <p:ph type="ctrTitle"/>
          </p:nvPr>
        </p:nvSpPr>
        <p:spPr>
          <a:xfrm>
            <a:off x="685800" y="206895"/>
            <a:ext cx="7772400" cy="1133873"/>
          </a:xfrm>
        </p:spPr>
        <p:txBody>
          <a:bodyPr/>
          <a:lstStyle/>
          <a:p>
            <a:r>
              <a:rPr lang="tr-TR" sz="6600" dirty="0">
                <a:solidFill>
                  <a:schemeClr val="tx1"/>
                </a:solidFill>
              </a:rPr>
              <a:t>Can Yücel</a:t>
            </a:r>
          </a:p>
        </p:txBody>
      </p:sp>
      <p:pic>
        <p:nvPicPr>
          <p:cNvPr id="10242" name="Picture 2" descr="Can Yücel kimdir? Can Yücel'in hayatı kısaca - Haber 7 BİYOGRAF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30690"/>
            <a:ext cx="7200800" cy="405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700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n yucel ve og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419" y="476672"/>
            <a:ext cx="5419162" cy="5904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28795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9935" y="857310"/>
            <a:ext cx="8229599" cy="2664296"/>
          </a:xfrm>
        </p:spPr>
        <p:txBody>
          <a:bodyPr>
            <a:normAutofit/>
          </a:bodyPr>
          <a:lstStyle/>
          <a:p>
            <a:r>
              <a:rPr lang="tr-TR" sz="1600" dirty="0">
                <a:solidFill>
                  <a:schemeClr val="bg1"/>
                </a:solidFill>
              </a:rPr>
              <a:t>Askerliğini 1953’te Kore’de yaptı. Kore Savaşı’na katılan Türk tugayında yer aldı ve savaşı çok yakından görme imkânı buldu. Askerden döndükten sonra bir süre Türkiye’de yaşadı. Bu süreçte babasının yaşadığı siyasi güçlüklerden kendisi de nasibini aldı ve bir süre iş bulamadı. 1956’da Süleyman Demirel’in onayıyla iki yıl boyunca Devlet Su İşleri’nin Bornova merkezinde görev yaptı. </a:t>
            </a:r>
          </a:p>
          <a:p>
            <a:r>
              <a:rPr lang="tr-TR" sz="1600" dirty="0">
                <a:solidFill>
                  <a:schemeClr val="bg1"/>
                </a:solidFill>
              </a:rPr>
              <a:t>Aynı yıl İlhan Koman’ın evinde tanıdığı Güler Hanım’a âşık oldu ve 1956 yılında onunla evlendi. Bu evlilikten Yeni Hasan, Güzel ve Su adını verdikleri üç çocukları oldu. Evlendikten sonra eşiyle birlikte tekrar yurt dışında yaşamaya devam eden Can Yücel, Londra’da BBC Türkçe Yayınlar Bölümü’nde spiker olarak çalıştı. Bu yıllarda İngiliz şiirinden birçok çeviri yaptı. </a:t>
            </a:r>
          </a:p>
          <a:p>
            <a:pPr marL="0" indent="0">
              <a:buNone/>
            </a:pPr>
            <a:endParaRPr lang="tr-TR" sz="1600" dirty="0">
              <a:solidFill>
                <a:schemeClr val="bg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9146" y="3555921"/>
            <a:ext cx="3904919" cy="2622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Dikdörtgen 3"/>
          <p:cNvSpPr/>
          <p:nvPr/>
        </p:nvSpPr>
        <p:spPr>
          <a:xfrm>
            <a:off x="4856619" y="6212943"/>
            <a:ext cx="4109971" cy="369332"/>
          </a:xfrm>
          <a:prstGeom prst="rect">
            <a:avLst/>
          </a:prstGeom>
        </p:spPr>
        <p:txBody>
          <a:bodyPr wrap="none">
            <a:spAutoFit/>
          </a:bodyPr>
          <a:lstStyle/>
          <a:p>
            <a:r>
              <a:rPr lang="sv-SE" i="1" dirty="0"/>
              <a:t>Can Yücel, Sadi Öziş, İlhan Koman, 1950</a:t>
            </a:r>
            <a:endParaRPr lang="tr-TR" dirty="0"/>
          </a:p>
        </p:txBody>
      </p:sp>
      <p:sp>
        <p:nvSpPr>
          <p:cNvPr id="5" name="Başlık 2"/>
          <p:cNvSpPr>
            <a:spLocks noGrp="1"/>
          </p:cNvSpPr>
          <p:nvPr>
            <p:ph type="title"/>
          </p:nvPr>
        </p:nvSpPr>
        <p:spPr>
          <a:xfrm>
            <a:off x="457200" y="152400"/>
            <a:ext cx="8229600" cy="684312"/>
          </a:xfrm>
        </p:spPr>
        <p:txBody>
          <a:bodyPr>
            <a:normAutofit fontScale="90000"/>
          </a:bodyPr>
          <a:lstStyle/>
          <a:p>
            <a:r>
              <a:rPr lang="tr-TR" dirty="0"/>
              <a:t>İş Hayatı</a:t>
            </a:r>
          </a:p>
        </p:txBody>
      </p:sp>
      <p:sp>
        <p:nvSpPr>
          <p:cNvPr id="6" name="Metin kutusu 5">
            <a:extLst>
              <a:ext uri="{FF2B5EF4-FFF2-40B4-BE49-F238E27FC236}">
                <a16:creationId xmlns:a16="http://schemas.microsoft.com/office/drawing/2014/main" id="{F449860E-4158-0816-68C7-3EBF22651292}"/>
              </a:ext>
            </a:extLst>
          </p:cNvPr>
          <p:cNvSpPr txBox="1"/>
          <p:nvPr/>
        </p:nvSpPr>
        <p:spPr>
          <a:xfrm>
            <a:off x="301182" y="3501483"/>
            <a:ext cx="4657964" cy="3077766"/>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tr-TR" sz="1600" dirty="0">
                <a:solidFill>
                  <a:schemeClr val="bg1"/>
                </a:solidFill>
              </a:rPr>
              <a:t>Nâzım Hikmet’in ölüm haberini alması üzerine yaşadığı üzüntüyle o günkü yayını gerçekleştiremeyip işinden kovuldu ve 1963’te tekrar Türkiye’ye döndüler. Marmaris ve Bodrum’da iki yıl turist temsilcisi olarak çalıştı. Ardından İstanbul’a yerleşerek geçimini çevirmenlik yaparak sağlamaya karar verdi. Sonraki dönemlerde hem yaptığı çevirilerle, hem çeşitli gazete ve dergilerde yazdığı yazılarla, hem de yayımlanan şiir kitaplarının çok ilgi görmesi ve aileden gelen mal varlığının da katkısı ile geçimini sağlamaya çalıştı</a:t>
            </a:r>
            <a:endParaRPr lang="tr-TR" sz="1600" dirty="0"/>
          </a:p>
        </p:txBody>
      </p:sp>
    </p:spTree>
    <p:extLst>
      <p:ext uri="{BB962C8B-B14F-4D97-AF65-F5344CB8AC3E}">
        <p14:creationId xmlns:p14="http://schemas.microsoft.com/office/powerpoint/2010/main" val="396513391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N YÜCEL'İN SON RÖPORTAJI - Datça - Özgür Yi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04664"/>
            <a:ext cx="4953000" cy="4953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İçerik Yer Tutucusu 1"/>
          <p:cNvSpPr>
            <a:spLocks noGrp="1"/>
          </p:cNvSpPr>
          <p:nvPr>
            <p:ph idx="1"/>
          </p:nvPr>
        </p:nvSpPr>
        <p:spPr>
          <a:xfrm>
            <a:off x="1907704" y="5445224"/>
            <a:ext cx="5987008" cy="1328936"/>
          </a:xfrm>
        </p:spPr>
        <p:txBody>
          <a:bodyPr>
            <a:normAutofit/>
          </a:bodyPr>
          <a:lstStyle/>
          <a:p>
            <a:r>
              <a:rPr lang="tr-TR" dirty="0">
                <a:solidFill>
                  <a:schemeClr val="bg1">
                    <a:lumMod val="95000"/>
                    <a:lumOff val="5000"/>
                  </a:schemeClr>
                </a:solidFill>
                <a:hlinkClick r:id="rId3">
                  <a:extLst>
                    <a:ext uri="{A12FA001-AC4F-418D-AE19-62706E023703}">
                      <ahyp:hlinkClr xmlns:ahyp="http://schemas.microsoft.com/office/drawing/2018/hyperlinkcolor" val="tx"/>
                    </a:ext>
                  </a:extLst>
                </a:hlinkClick>
              </a:rPr>
              <a:t>https://vimeo.com/95835767</a:t>
            </a:r>
            <a:endParaRPr lang="tr-TR" dirty="0">
              <a:solidFill>
                <a:schemeClr val="bg1">
                  <a:lumMod val="95000"/>
                  <a:lumOff val="5000"/>
                </a:schemeClr>
              </a:solidFill>
            </a:endParaRPr>
          </a:p>
          <a:p>
            <a:r>
              <a:rPr lang="tr-TR" dirty="0">
                <a:solidFill>
                  <a:schemeClr val="bg1"/>
                </a:solidFill>
              </a:rPr>
              <a:t>Güler Yücel’in anlatımıyla bir belgesel</a:t>
            </a:r>
          </a:p>
        </p:txBody>
      </p:sp>
    </p:spTree>
    <p:extLst>
      <p:ext uri="{BB962C8B-B14F-4D97-AF65-F5344CB8AC3E}">
        <p14:creationId xmlns:p14="http://schemas.microsoft.com/office/powerpoint/2010/main" val="34151914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5328592"/>
          </a:xfrm>
        </p:spPr>
        <p:txBody>
          <a:bodyPr>
            <a:normAutofit/>
          </a:bodyPr>
          <a:lstStyle/>
          <a:p>
            <a:r>
              <a:rPr lang="tr-TR" sz="2000" dirty="0">
                <a:solidFill>
                  <a:schemeClr val="bg1"/>
                </a:solidFill>
              </a:rPr>
              <a:t>12 Mart döneminde Türkçeye çevirdiği bir kitap yüzünden on beş yıl hapis cezasına çarptırıldı. </a:t>
            </a:r>
            <a:r>
              <a:rPr lang="tr-TR" sz="2000" dirty="0" err="1">
                <a:solidFill>
                  <a:schemeClr val="bg1"/>
                </a:solidFill>
              </a:rPr>
              <a:t>Toptaşı</a:t>
            </a:r>
            <a:r>
              <a:rPr lang="tr-TR" sz="2000" dirty="0">
                <a:solidFill>
                  <a:schemeClr val="bg1"/>
                </a:solidFill>
              </a:rPr>
              <a:t> Cezaevi’nde başlayıp Adana Cezaevi’nde devam eden hapishane serüveni Can Yücel’in hem hayatında hem sanatında bir dönüm noktası oldu. Bu yıllar hem yoğun bir şekilde şiire yönelmesine hem de muhalif kimliğinin daha da belirginleşmesine zemin hazırladı. Bu yılların ürünü olan </a:t>
            </a:r>
            <a:r>
              <a:rPr lang="tr-TR" sz="2000" i="1" dirty="0">
                <a:solidFill>
                  <a:schemeClr val="bg1"/>
                </a:solidFill>
              </a:rPr>
              <a:t>Bir Siyasinin Şiirleri</a:t>
            </a:r>
            <a:r>
              <a:rPr lang="tr-TR" sz="2000" dirty="0">
                <a:solidFill>
                  <a:schemeClr val="bg1"/>
                </a:solidFill>
              </a:rPr>
              <a:t> şairi geniş kitlelerle daha yaygın bir şekilde buluşturdu.</a:t>
            </a:r>
          </a:p>
          <a:p>
            <a:endParaRPr lang="tr-TR" sz="2000" dirty="0">
              <a:solidFill>
                <a:schemeClr val="bg1"/>
              </a:solidFill>
            </a:endParaRPr>
          </a:p>
          <a:p>
            <a:r>
              <a:rPr lang="tr-TR" sz="2000" dirty="0">
                <a:solidFill>
                  <a:schemeClr val="bg1"/>
                </a:solidFill>
              </a:rPr>
              <a:t> Şair hapis sonrası süreçte de toplumsal/siyasal gelişmelerden hiçbir zaman uzak olmadı ve hayatının sonuna kadar muhalif çizgisinden ödün vermedi. Hayatının son yıllarını Eski Datça’da ailesiyle birlikte geçirdi. 12 Ağustos 1999 tarihinde tedavi gördüğü bademcik(</a:t>
            </a:r>
            <a:r>
              <a:rPr lang="tr-TR" sz="2000" dirty="0" err="1">
                <a:solidFill>
                  <a:schemeClr val="bg1"/>
                </a:solidFill>
              </a:rPr>
              <a:t>tonsil</a:t>
            </a:r>
            <a:r>
              <a:rPr lang="tr-TR" sz="2000" dirty="0">
                <a:solidFill>
                  <a:schemeClr val="bg1"/>
                </a:solidFill>
              </a:rPr>
              <a:t>) kanseri nedeniyle vefat etti.</a:t>
            </a:r>
          </a:p>
        </p:txBody>
      </p:sp>
    </p:spTree>
    <p:extLst>
      <p:ext uri="{BB962C8B-B14F-4D97-AF65-F5344CB8AC3E}">
        <p14:creationId xmlns:p14="http://schemas.microsoft.com/office/powerpoint/2010/main" val="280423193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532" y="836101"/>
            <a:ext cx="3872936" cy="5185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87423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r>
              <a:rPr lang="tr-TR" sz="1600" b="1" dirty="0">
                <a:solidFill>
                  <a:schemeClr val="bg1"/>
                </a:solidFill>
              </a:rPr>
              <a:t>15 Nisan 1981: </a:t>
            </a:r>
            <a:r>
              <a:rPr lang="tr-TR" sz="1600" dirty="0">
                <a:solidFill>
                  <a:schemeClr val="bg1"/>
                </a:solidFill>
              </a:rPr>
              <a:t>Can Yücel: ”Türkiye gibi sorunları girift ve bunların anlatılması ancak dakik işleyen bir zeka mekiğine bağlı bir ülkede ironi, alaycı davranış şiir içinde yerini bulmalıdır. Ciddiyet, ciddi sorunları çözümlemede kendi başına yegane çare, yol ve tutum değildir”.</a:t>
            </a:r>
            <a:endParaRPr lang="tr-TR" sz="1600" b="1" dirty="0">
              <a:solidFill>
                <a:schemeClr val="bg1"/>
              </a:solidFill>
            </a:endParaRPr>
          </a:p>
          <a:p>
            <a:r>
              <a:rPr lang="tr-TR" sz="1600" b="1" dirty="0">
                <a:solidFill>
                  <a:schemeClr val="bg1"/>
                </a:solidFill>
              </a:rPr>
              <a:t>22 Şubat 1984: </a:t>
            </a:r>
            <a:r>
              <a:rPr lang="tr-TR" sz="1600" dirty="0">
                <a:solidFill>
                  <a:schemeClr val="bg1"/>
                </a:solidFill>
              </a:rPr>
              <a:t>Can Yücel’in haftalık “Somut” edebiyat gazetesinde 6 Ocak 1984’te yayınlanan “Hamilelere” adlı şiirinde “müstehcen yayın </a:t>
            </a:r>
            <a:r>
              <a:rPr lang="tr-TR" sz="1600" dirty="0" err="1">
                <a:solidFill>
                  <a:schemeClr val="bg1"/>
                </a:solidFill>
              </a:rPr>
              <a:t>yapıldığı”suçlamasıyla</a:t>
            </a:r>
            <a:r>
              <a:rPr lang="tr-TR" sz="1600" dirty="0">
                <a:solidFill>
                  <a:schemeClr val="bg1"/>
                </a:solidFill>
              </a:rPr>
              <a:t> açılan soruşturmada, Genel Yayın Müdürü Erol Toy ve Sorumlu Yazı İşleri Müdürü Hayati </a:t>
            </a:r>
            <a:r>
              <a:rPr lang="tr-TR" sz="1600" dirty="0" err="1">
                <a:solidFill>
                  <a:schemeClr val="bg1"/>
                </a:solidFill>
              </a:rPr>
              <a:t>Asılyazıcı’nın</a:t>
            </a:r>
            <a:r>
              <a:rPr lang="tr-TR" sz="1600" dirty="0">
                <a:solidFill>
                  <a:schemeClr val="bg1"/>
                </a:solidFill>
              </a:rPr>
              <a:t> ifadeleri alındı.</a:t>
            </a:r>
          </a:p>
          <a:p>
            <a:r>
              <a:rPr lang="tr-TR" sz="1600" b="1" dirty="0">
                <a:solidFill>
                  <a:schemeClr val="bg1"/>
                </a:solidFill>
              </a:rPr>
              <a:t>1 Şubat 1997: </a:t>
            </a:r>
            <a:r>
              <a:rPr lang="tr-TR" sz="1600" dirty="0">
                <a:solidFill>
                  <a:schemeClr val="bg1"/>
                </a:solidFill>
              </a:rPr>
              <a:t>“Leman” dergisinin 22 Eylül 1996 tarihli 254. sayısında yer alan Can Yücel’in “Kadın Diye Bir Şiir” adlı şiirinde “dince kutsal sayılan şeylerle alay edildiği” vb. gerekçelerle Can Yücel ile Sorumlu Yazı İşleri Müdürü Kutlu </a:t>
            </a:r>
            <a:r>
              <a:rPr lang="tr-TR" sz="1600" dirty="0" err="1">
                <a:solidFill>
                  <a:schemeClr val="bg1"/>
                </a:solidFill>
              </a:rPr>
              <a:t>Esendemir</a:t>
            </a:r>
            <a:r>
              <a:rPr lang="tr-TR" sz="1600" dirty="0">
                <a:solidFill>
                  <a:schemeClr val="bg1"/>
                </a:solidFill>
              </a:rPr>
              <a:t> hakkında ceza davası açıldı.</a:t>
            </a:r>
          </a:p>
          <a:p>
            <a:r>
              <a:rPr lang="tr-TR" sz="1600" b="1" dirty="0">
                <a:solidFill>
                  <a:schemeClr val="bg1"/>
                </a:solidFill>
              </a:rPr>
              <a:t>1 Nisan 1998: </a:t>
            </a:r>
            <a:r>
              <a:rPr lang="tr-TR" sz="1600" dirty="0">
                <a:solidFill>
                  <a:schemeClr val="bg1"/>
                </a:solidFill>
              </a:rPr>
              <a:t>Can Yücel’in avukatı, 28 Kasım 1995’te Gazi Eğitim Fakültesi’nde katıldığı “Şiir ve Dans </a:t>
            </a:r>
            <a:r>
              <a:rPr lang="tr-TR" sz="1600" dirty="0" err="1">
                <a:solidFill>
                  <a:schemeClr val="bg1"/>
                </a:solidFill>
              </a:rPr>
              <a:t>Gösterisi”ndeki</a:t>
            </a:r>
            <a:r>
              <a:rPr lang="tr-TR" sz="1600" dirty="0">
                <a:solidFill>
                  <a:schemeClr val="bg1"/>
                </a:solidFill>
              </a:rPr>
              <a:t> konuşmasında Cumhurbaşkanı Süleyman Demirel’e hakaret ettiği gerekçesiyle aldığı 2 yıl hapis cezasının Yargıtay’ca bozulması sonrası verilen 1 yıl 2 ay cezayı da temyiz etti.</a:t>
            </a:r>
          </a:p>
          <a:p>
            <a:r>
              <a:rPr lang="tr-TR" sz="1600" b="1" dirty="0">
                <a:solidFill>
                  <a:schemeClr val="bg1"/>
                </a:solidFill>
              </a:rPr>
              <a:t>4 Nisan 1998: </a:t>
            </a:r>
            <a:r>
              <a:rPr lang="tr-TR" sz="1600" dirty="0" err="1">
                <a:solidFill>
                  <a:schemeClr val="bg1"/>
                </a:solidFill>
              </a:rPr>
              <a:t>Stockholm’da</a:t>
            </a:r>
            <a:r>
              <a:rPr lang="tr-TR" sz="1600" dirty="0">
                <a:solidFill>
                  <a:schemeClr val="bg1"/>
                </a:solidFill>
              </a:rPr>
              <a:t> düzenlenen “Dünya Kültür </a:t>
            </a:r>
            <a:r>
              <a:rPr lang="tr-TR" sz="1600" dirty="0" err="1">
                <a:solidFill>
                  <a:schemeClr val="bg1"/>
                </a:solidFill>
              </a:rPr>
              <a:t>Konferansı”na</a:t>
            </a:r>
            <a:r>
              <a:rPr lang="tr-TR" sz="1600" dirty="0">
                <a:solidFill>
                  <a:schemeClr val="bg1"/>
                </a:solidFill>
              </a:rPr>
              <a:t> katılan 20 ülkeden 100 kadar yazar ve sanatçı, “72 yaşında ve hasta olan Can Yücel'in Yargıtay’ca onanan hapis cezasının uygulanmaması” talebiyle Cumhurbaşkanı Süleyman Demirel'e bir mektup yazılması konusunda anlaştı.</a:t>
            </a:r>
          </a:p>
        </p:txBody>
      </p:sp>
      <p:sp>
        <p:nvSpPr>
          <p:cNvPr id="3" name="Başlık 2"/>
          <p:cNvSpPr>
            <a:spLocks noGrp="1"/>
          </p:cNvSpPr>
          <p:nvPr>
            <p:ph type="title"/>
          </p:nvPr>
        </p:nvSpPr>
        <p:spPr>
          <a:xfrm>
            <a:off x="467544" y="188640"/>
            <a:ext cx="8229600" cy="1219200"/>
          </a:xfrm>
        </p:spPr>
        <p:txBody>
          <a:bodyPr/>
          <a:lstStyle/>
          <a:p>
            <a:r>
              <a:rPr lang="tr-TR" dirty="0"/>
              <a:t>Adli Hayatı</a:t>
            </a:r>
          </a:p>
        </p:txBody>
      </p:sp>
    </p:spTree>
    <p:extLst>
      <p:ext uri="{BB962C8B-B14F-4D97-AF65-F5344CB8AC3E}">
        <p14:creationId xmlns:p14="http://schemas.microsoft.com/office/powerpoint/2010/main" val="65262050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an yucel ve abdullah nef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892717" cy="5472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50697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n yu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7104789" cy="5328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3531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08720"/>
            <a:ext cx="8229600" cy="6225610"/>
          </a:xfrm>
        </p:spPr>
        <p:txBody>
          <a:bodyPr>
            <a:normAutofit fontScale="62500" lnSpcReduction="20000"/>
          </a:bodyPr>
          <a:lstStyle/>
          <a:p>
            <a:r>
              <a:rPr lang="tr-TR" dirty="0">
                <a:solidFill>
                  <a:schemeClr val="bg1"/>
                </a:solidFill>
              </a:rPr>
              <a:t>1945’ten başlayarak </a:t>
            </a:r>
            <a:r>
              <a:rPr lang="tr-TR" i="1" dirty="0">
                <a:solidFill>
                  <a:schemeClr val="bg1"/>
                </a:solidFill>
              </a:rPr>
              <a:t>Yenilikler, Beraber, Seçilmiş Hikâyeler, Dost, Sosyal Adalet, Şiir Sanatı, Dönem, Yön, Ant, İmece, Papirüs, Yeni Dergi, Birikim, Sanat Emeği, </a:t>
            </a:r>
            <a:r>
              <a:rPr lang="tr-TR" i="1" dirty="0" err="1">
                <a:solidFill>
                  <a:schemeClr val="bg1"/>
                </a:solidFill>
              </a:rPr>
              <a:t>Yazko</a:t>
            </a:r>
            <a:r>
              <a:rPr lang="tr-TR" i="1" dirty="0">
                <a:solidFill>
                  <a:schemeClr val="bg1"/>
                </a:solidFill>
              </a:rPr>
              <a:t> Edebiyat, Yeni Düşün, Adam Sanat, </a:t>
            </a:r>
            <a:r>
              <a:rPr lang="tr-TR" i="1" dirty="0" err="1">
                <a:solidFill>
                  <a:schemeClr val="bg1"/>
                </a:solidFill>
              </a:rPr>
              <a:t>Sombahar</a:t>
            </a:r>
            <a:r>
              <a:rPr lang="tr-TR" i="1" dirty="0">
                <a:solidFill>
                  <a:schemeClr val="bg1"/>
                </a:solidFill>
              </a:rPr>
              <a:t>, Leman, Öküz</a:t>
            </a:r>
            <a:r>
              <a:rPr lang="tr-TR" dirty="0">
                <a:solidFill>
                  <a:schemeClr val="bg1"/>
                </a:solidFill>
              </a:rPr>
              <a:t> gibi dergilerde yayımlanan şiirleriyle, Türk şiirinde kendine özgü bir söyleyiş geliştirmeye çalıştı. Geçiş niteliğinde bir eser olarak düşünebileceğimiz ikinci eseri </a:t>
            </a:r>
            <a:r>
              <a:rPr lang="tr-TR" i="1" dirty="0">
                <a:solidFill>
                  <a:schemeClr val="bg1"/>
                </a:solidFill>
              </a:rPr>
              <a:t>Sevgi Duvarı’</a:t>
            </a:r>
            <a:r>
              <a:rPr lang="tr-TR" dirty="0">
                <a:solidFill>
                  <a:schemeClr val="bg1"/>
                </a:solidFill>
              </a:rPr>
              <a:t>ndan itibaren gündemin nabzını tutmaya çalışan ve muhalif bir sesin yükseldiği siyasi şiirlerle, doğayı ve insanı bir bütün hâlinde ele alan şiirlere yöneldi. Can Yücel Garip </a:t>
            </a:r>
            <a:r>
              <a:rPr lang="tr-TR" dirty="0" err="1">
                <a:solidFill>
                  <a:schemeClr val="bg1"/>
                </a:solidFill>
              </a:rPr>
              <a:t>Şiiri’nin</a:t>
            </a:r>
            <a:r>
              <a:rPr lang="tr-TR" dirty="0">
                <a:solidFill>
                  <a:schemeClr val="bg1"/>
                </a:solidFill>
              </a:rPr>
              <a:t> etkinliğini içerik açısından olmasa bile yapı bakımından yer yer son eserindeki şiirlerine dek sürdürdü. Onu geniş bir okuyucu kitlesi ile buluşturan ve hapishane döneminin bir güncesi sayılabilecek </a:t>
            </a:r>
            <a:r>
              <a:rPr lang="tr-TR" i="1" dirty="0">
                <a:solidFill>
                  <a:schemeClr val="bg1"/>
                </a:solidFill>
              </a:rPr>
              <a:t>Bir Siyasinin Şiirleri</a:t>
            </a:r>
            <a:r>
              <a:rPr lang="tr-TR" dirty="0">
                <a:solidFill>
                  <a:schemeClr val="bg1"/>
                </a:solidFill>
              </a:rPr>
              <a:t> 1974 yılında yayımlandı ve sanat yaşamında bir milat oldu. Hapisten çıktıktan sonra yazdığı şiirlerin toplamı olan ve 1976 yılında yayımlanan </a:t>
            </a:r>
            <a:r>
              <a:rPr lang="tr-TR" i="1" dirty="0">
                <a:solidFill>
                  <a:schemeClr val="bg1"/>
                </a:solidFill>
              </a:rPr>
              <a:t>Ölüm ve </a:t>
            </a:r>
            <a:r>
              <a:rPr lang="tr-TR" i="1" dirty="0" err="1">
                <a:solidFill>
                  <a:schemeClr val="bg1"/>
                </a:solidFill>
              </a:rPr>
              <a:t>Oğlum</a:t>
            </a:r>
            <a:r>
              <a:rPr lang="tr-TR" dirty="0" err="1">
                <a:solidFill>
                  <a:schemeClr val="bg1"/>
                </a:solidFill>
              </a:rPr>
              <a:t>’daki</a:t>
            </a:r>
            <a:r>
              <a:rPr lang="tr-TR" dirty="0">
                <a:solidFill>
                  <a:schemeClr val="bg1"/>
                </a:solidFill>
              </a:rPr>
              <a:t> şiirlerde şair, mahpusluktan özgürlüğe; karanlıktan aydınlığa; ölümden yeniden doğuşa kavuşan bir insanın hayat karşısındaki güçlü duruşunu ve iyimserliğini temel aldı. 1982 yılında yayımlanan </a:t>
            </a:r>
            <a:r>
              <a:rPr lang="tr-TR" i="1" dirty="0" err="1">
                <a:solidFill>
                  <a:schemeClr val="bg1"/>
                </a:solidFill>
              </a:rPr>
              <a:t>Rengâhenk</a:t>
            </a:r>
            <a:r>
              <a:rPr lang="tr-TR" dirty="0" err="1">
                <a:solidFill>
                  <a:schemeClr val="bg1"/>
                </a:solidFill>
              </a:rPr>
              <a:t>’i</a:t>
            </a:r>
            <a:r>
              <a:rPr lang="tr-TR" dirty="0">
                <a:solidFill>
                  <a:schemeClr val="bg1"/>
                </a:solidFill>
              </a:rPr>
              <a:t> “Beynin Piri Reisi” notuyla lise yıllarından itibaren yakın arkadaşı olan Gazi </a:t>
            </a:r>
            <a:r>
              <a:rPr lang="tr-TR" dirty="0" err="1">
                <a:solidFill>
                  <a:schemeClr val="bg1"/>
                </a:solidFill>
              </a:rPr>
              <a:t>Yaşargil’e</a:t>
            </a:r>
            <a:r>
              <a:rPr lang="tr-TR" dirty="0">
                <a:solidFill>
                  <a:schemeClr val="bg1"/>
                </a:solidFill>
              </a:rPr>
              <a:t> ithaf etti. İki yıl sonra yayımladığı ve oğlu Yeni Hasan’a ithaf ettiği </a:t>
            </a:r>
            <a:r>
              <a:rPr lang="tr-TR" i="1" dirty="0" err="1">
                <a:solidFill>
                  <a:schemeClr val="bg1"/>
                </a:solidFill>
              </a:rPr>
              <a:t>Gökyokuş’ta</a:t>
            </a:r>
            <a:r>
              <a:rPr lang="tr-TR" i="1" dirty="0">
                <a:solidFill>
                  <a:schemeClr val="bg1"/>
                </a:solidFill>
              </a:rPr>
              <a:t> </a:t>
            </a:r>
            <a:r>
              <a:rPr lang="tr-TR" dirty="0">
                <a:solidFill>
                  <a:schemeClr val="bg1"/>
                </a:solidFill>
              </a:rPr>
              <a:t>ideolojik görüşlerin vurgulandığı şiirler dışında, günlük yaşamdan izler taşıyan, ilhamını yaşantı ve deneyimlerden alan metinlere de yer verdi. 1986’da “susmayışın, başkaldırının, giderek bir </a:t>
            </a:r>
            <a:r>
              <a:rPr lang="tr-TR" dirty="0" err="1">
                <a:solidFill>
                  <a:schemeClr val="bg1"/>
                </a:solidFill>
              </a:rPr>
              <a:t>saldırı”nın</a:t>
            </a:r>
            <a:r>
              <a:rPr lang="tr-TR" dirty="0">
                <a:solidFill>
                  <a:schemeClr val="bg1"/>
                </a:solidFill>
              </a:rPr>
              <a:t> şiiri olarak tanıtılan </a:t>
            </a:r>
            <a:r>
              <a:rPr lang="tr-TR" i="1" dirty="0">
                <a:solidFill>
                  <a:schemeClr val="bg1"/>
                </a:solidFill>
              </a:rPr>
              <a:t>Canfeda</a:t>
            </a:r>
            <a:r>
              <a:rPr lang="tr-TR" dirty="0">
                <a:solidFill>
                  <a:schemeClr val="bg1"/>
                </a:solidFill>
              </a:rPr>
              <a:t>, 1988’de adıyla müsemma çocukça duyarlılıklardan oluşan </a:t>
            </a:r>
            <a:r>
              <a:rPr lang="tr-TR" i="1" dirty="0">
                <a:solidFill>
                  <a:schemeClr val="bg1"/>
                </a:solidFill>
              </a:rPr>
              <a:t>Çok </a:t>
            </a:r>
            <a:r>
              <a:rPr lang="tr-TR" i="1" dirty="0" err="1">
                <a:solidFill>
                  <a:schemeClr val="bg1"/>
                </a:solidFill>
              </a:rPr>
              <a:t>Bi</a:t>
            </a:r>
            <a:r>
              <a:rPr lang="tr-TR" i="1" dirty="0">
                <a:solidFill>
                  <a:schemeClr val="bg1"/>
                </a:solidFill>
              </a:rPr>
              <a:t> Çocuk</a:t>
            </a:r>
            <a:r>
              <a:rPr lang="tr-TR" dirty="0">
                <a:solidFill>
                  <a:schemeClr val="bg1"/>
                </a:solidFill>
              </a:rPr>
              <a:t>, 1990’da </a:t>
            </a:r>
            <a:r>
              <a:rPr lang="tr-TR" i="1" dirty="0">
                <a:solidFill>
                  <a:schemeClr val="bg1"/>
                </a:solidFill>
              </a:rPr>
              <a:t>Kısa Devre</a:t>
            </a:r>
            <a:r>
              <a:rPr lang="tr-TR" dirty="0">
                <a:solidFill>
                  <a:schemeClr val="bg1"/>
                </a:solidFill>
              </a:rPr>
              <a:t>, 1993’te </a:t>
            </a:r>
            <a:r>
              <a:rPr lang="tr-TR" i="1" dirty="0">
                <a:solidFill>
                  <a:schemeClr val="bg1"/>
                </a:solidFill>
              </a:rPr>
              <a:t>Güle Güle/Seslerin Sessizliği</a:t>
            </a:r>
            <a:r>
              <a:rPr lang="tr-TR" dirty="0">
                <a:solidFill>
                  <a:schemeClr val="bg1"/>
                </a:solidFill>
              </a:rPr>
              <a:t>, 1994’te ise </a:t>
            </a:r>
            <a:r>
              <a:rPr lang="tr-TR" i="1" dirty="0">
                <a:solidFill>
                  <a:schemeClr val="bg1"/>
                </a:solidFill>
              </a:rPr>
              <a:t>Gezintiler</a:t>
            </a:r>
            <a:r>
              <a:rPr lang="tr-TR" dirty="0">
                <a:solidFill>
                  <a:schemeClr val="bg1"/>
                </a:solidFill>
              </a:rPr>
              <a:t> yayımlandı. 1995 yılında yayımlanan </a:t>
            </a:r>
            <a:r>
              <a:rPr lang="tr-TR" i="1" dirty="0">
                <a:solidFill>
                  <a:schemeClr val="bg1"/>
                </a:solidFill>
              </a:rPr>
              <a:t>Maaile</a:t>
            </a:r>
            <a:r>
              <a:rPr lang="tr-TR" dirty="0">
                <a:solidFill>
                  <a:schemeClr val="bg1"/>
                </a:solidFill>
              </a:rPr>
              <a:t> adlı eserin ilham kaynağı şairin hayatı boyunca bağlılığını sıklıkla dile getirdiği aile fertleri oldu. Can Yücel bu eserde ailesine duyduğu sevginin, bağlılığın yanında hayranı olduğu Datça’nın güzelliklerini, şiirin güzellikleriyle buluşturduğu metinlere de yer verdi. Şairin, muhalif ve politik tavrını sürdürdüğü, yaşlılığı ve hastalığı dolayısıyla artık başkalarından çok kendi ölümünü anlattığı, bütün olumsuzluklara rağmen iyimser ve mücadeleci duruşunu yitirmediği şiirleri içeren </a:t>
            </a:r>
            <a:r>
              <a:rPr lang="tr-TR" i="1" dirty="0">
                <a:solidFill>
                  <a:schemeClr val="bg1"/>
                </a:solidFill>
              </a:rPr>
              <a:t>Seke Seke</a:t>
            </a:r>
            <a:r>
              <a:rPr lang="tr-TR" dirty="0">
                <a:solidFill>
                  <a:schemeClr val="bg1"/>
                </a:solidFill>
              </a:rPr>
              <a:t> 1997 yılında; son eseri olan </a:t>
            </a:r>
            <a:r>
              <a:rPr lang="tr-TR" i="1" dirty="0" err="1">
                <a:solidFill>
                  <a:schemeClr val="bg1"/>
                </a:solidFill>
              </a:rPr>
              <a:t>Alavara</a:t>
            </a:r>
            <a:r>
              <a:rPr lang="tr-TR" dirty="0">
                <a:solidFill>
                  <a:schemeClr val="bg1"/>
                </a:solidFill>
              </a:rPr>
              <a:t> ise 1999 yılında yayımlandı. Çeşitli dergilerde yayımlanan düzyazıları Tevfik Taş tarafından bir araya getirilerek </a:t>
            </a:r>
            <a:r>
              <a:rPr lang="tr-TR" i="1" dirty="0">
                <a:solidFill>
                  <a:schemeClr val="bg1"/>
                </a:solidFill>
              </a:rPr>
              <a:t>Düzünden </a:t>
            </a:r>
            <a:r>
              <a:rPr lang="tr-TR" dirty="0">
                <a:solidFill>
                  <a:schemeClr val="bg1"/>
                </a:solidFill>
              </a:rPr>
              <a:t>adıyla iki cilt olarak yayımlandı.</a:t>
            </a:r>
          </a:p>
        </p:txBody>
      </p:sp>
      <p:sp>
        <p:nvSpPr>
          <p:cNvPr id="4" name="Başlık 2"/>
          <p:cNvSpPr>
            <a:spLocks noGrp="1"/>
          </p:cNvSpPr>
          <p:nvPr>
            <p:ph type="title"/>
          </p:nvPr>
        </p:nvSpPr>
        <p:spPr>
          <a:xfrm>
            <a:off x="683568" y="116632"/>
            <a:ext cx="8229600" cy="756320"/>
          </a:xfrm>
        </p:spPr>
        <p:txBody>
          <a:bodyPr/>
          <a:lstStyle/>
          <a:p>
            <a:r>
              <a:rPr lang="tr-TR" dirty="0"/>
              <a:t>Edebiyat Hayatı</a:t>
            </a:r>
          </a:p>
        </p:txBody>
      </p:sp>
    </p:spTree>
    <p:extLst>
      <p:ext uri="{BB962C8B-B14F-4D97-AF65-F5344CB8AC3E}">
        <p14:creationId xmlns:p14="http://schemas.microsoft.com/office/powerpoint/2010/main" val="280509433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an yu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69361"/>
            <a:ext cx="6038111" cy="4104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9809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Şiire Başlaması</a:t>
            </a:r>
          </a:p>
          <a:p>
            <a:r>
              <a:rPr lang="tr-TR" dirty="0"/>
              <a:t>İlk Yılları</a:t>
            </a:r>
          </a:p>
          <a:p>
            <a:r>
              <a:rPr lang="tr-TR" dirty="0"/>
              <a:t>Eğitim Hayatı</a:t>
            </a:r>
          </a:p>
          <a:p>
            <a:r>
              <a:rPr lang="tr-TR" dirty="0"/>
              <a:t>İş Hayatı</a:t>
            </a:r>
          </a:p>
          <a:p>
            <a:r>
              <a:rPr lang="tr-TR" dirty="0"/>
              <a:t>Adli Hayatı</a:t>
            </a:r>
          </a:p>
          <a:p>
            <a:r>
              <a:rPr lang="tr-TR" dirty="0"/>
              <a:t>Edebiyat Hayatı</a:t>
            </a:r>
          </a:p>
          <a:p>
            <a:r>
              <a:rPr lang="tr-TR" dirty="0"/>
              <a:t>Kaynakça</a:t>
            </a:r>
          </a:p>
          <a:p>
            <a:endParaRPr lang="tr-TR" dirty="0"/>
          </a:p>
          <a:p>
            <a:endParaRPr lang="tr-TR" dirty="0"/>
          </a:p>
        </p:txBody>
      </p:sp>
      <p:sp>
        <p:nvSpPr>
          <p:cNvPr id="2" name="Başlık 1"/>
          <p:cNvSpPr>
            <a:spLocks noGrp="1"/>
          </p:cNvSpPr>
          <p:nvPr>
            <p:ph type="title"/>
          </p:nvPr>
        </p:nvSpPr>
        <p:spPr/>
        <p:txBody>
          <a:bodyPr>
            <a:normAutofit/>
          </a:bodyPr>
          <a:lstStyle/>
          <a:p>
            <a:r>
              <a:rPr lang="tr-TR" sz="3600" dirty="0"/>
              <a:t>  İçindekiler</a:t>
            </a:r>
          </a:p>
        </p:txBody>
      </p:sp>
    </p:spTree>
    <p:extLst>
      <p:ext uri="{BB962C8B-B14F-4D97-AF65-F5344CB8AC3E}">
        <p14:creationId xmlns:p14="http://schemas.microsoft.com/office/powerpoint/2010/main" val="24282094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229600" cy="5937523"/>
          </a:xfrm>
        </p:spPr>
        <p:txBody>
          <a:bodyPr>
            <a:normAutofit fontScale="77500" lnSpcReduction="20000"/>
          </a:bodyPr>
          <a:lstStyle/>
          <a:p>
            <a:r>
              <a:rPr lang="tr-TR" dirty="0">
                <a:solidFill>
                  <a:schemeClr val="bg1"/>
                </a:solidFill>
              </a:rPr>
              <a:t>Edebiyatımıza din dışı bir hava getirdiğini düşündüğü Yahya Kemal’i, Yahya Kemal’e benzettiği Ahmet Haşim’i Türk edebiyatındaki en önemli şairlerden saydı. Sanat hayatının ilk yıllarında yazdığı şiirlerinde üniversite yıllarında tanıdığı </a:t>
            </a:r>
            <a:r>
              <a:rPr lang="tr-TR" dirty="0" err="1">
                <a:solidFill>
                  <a:schemeClr val="bg1"/>
                </a:solidFill>
              </a:rPr>
              <a:t>Garipçiler’den</a:t>
            </a:r>
            <a:r>
              <a:rPr lang="tr-TR" dirty="0">
                <a:solidFill>
                  <a:schemeClr val="bg1"/>
                </a:solidFill>
              </a:rPr>
              <a:t> etkilendi. Şiir çevirilerinin ve çeviri vesilesiyle tanıdığı edebi çevrede yer alan Dylan Thomas, E. E. </a:t>
            </a:r>
            <a:r>
              <a:rPr lang="tr-TR" dirty="0" err="1">
                <a:solidFill>
                  <a:schemeClr val="bg1"/>
                </a:solidFill>
              </a:rPr>
              <a:t>Cummings</a:t>
            </a:r>
            <a:r>
              <a:rPr lang="tr-TR" dirty="0">
                <a:solidFill>
                  <a:schemeClr val="bg1"/>
                </a:solidFill>
              </a:rPr>
              <a:t>, Ezra Pound ve T. S. Eliot gibi isimler şiirinde oldukça etkin bir yere sahip oldu. Üniversite yıllarında Ahmet Muhip ve Cahit Sıtkı’yı severek okudu ve onlardan etkilendi. Fakültede iken Enver Gökçe ve Ahmet Arif’le yakın arkadaş oldu. İzmir’de yaşadığı yıllarda ise Attila İlhan’ı tanıdı. İkinci Yeni ile ilgisi </a:t>
            </a:r>
            <a:r>
              <a:rPr lang="tr-TR" i="1" dirty="0">
                <a:solidFill>
                  <a:schemeClr val="bg1"/>
                </a:solidFill>
              </a:rPr>
              <a:t>Pazar </a:t>
            </a:r>
            <a:r>
              <a:rPr lang="tr-TR" i="1" dirty="0" err="1">
                <a:solidFill>
                  <a:schemeClr val="bg1"/>
                </a:solidFill>
              </a:rPr>
              <a:t>Postası</a:t>
            </a:r>
            <a:r>
              <a:rPr lang="tr-TR" dirty="0" err="1">
                <a:solidFill>
                  <a:schemeClr val="bg1"/>
                </a:solidFill>
              </a:rPr>
              <a:t>’nda</a:t>
            </a:r>
            <a:r>
              <a:rPr lang="tr-TR" dirty="0">
                <a:solidFill>
                  <a:schemeClr val="bg1"/>
                </a:solidFill>
              </a:rPr>
              <a:t> başladı. Çok sevdiği arkadaşları olan Turgut Uyar ve Edip Cansever dışında, İlhan Berk’i ve Ece Ayhan’ı bu dönemde tanıma fırsatı buldu. Nâzım Hikmet ve yakın arkadaşı Metin Eloğlu, Türk şiirinde kendine en yakın gördüğü iki isimdi. Nâzım Hikmet, Yücel’in hem hayat görüşünün hem de şiir anlayışının şekillenmesindeki en önemli şairdi.</a:t>
            </a:r>
          </a:p>
          <a:p>
            <a:r>
              <a:rPr lang="tr-TR" dirty="0">
                <a:solidFill>
                  <a:schemeClr val="bg1"/>
                </a:solidFill>
              </a:rPr>
              <a:t>Şair, konuşurken, fıkra yazarken bile mütemadiyen şiir düşündüğünü; ama söylenecek sözü olduğu, kıvamına geldiği zaman yazdığını vurguladı. Genel anlamda şiiri kendisine ‘uğraş’ olarak belirledi; şiiri dünyayı etkilemek ve değiştirmek gibi bir amaçla yazdı. </a:t>
            </a:r>
          </a:p>
        </p:txBody>
      </p:sp>
    </p:spTree>
    <p:extLst>
      <p:ext uri="{BB962C8B-B14F-4D97-AF65-F5344CB8AC3E}">
        <p14:creationId xmlns:p14="http://schemas.microsoft.com/office/powerpoint/2010/main" val="207883995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fontScale="92500" lnSpcReduction="10000"/>
          </a:bodyPr>
          <a:lstStyle/>
          <a:p>
            <a:r>
              <a:rPr lang="tr-TR" dirty="0">
                <a:solidFill>
                  <a:schemeClr val="bg1"/>
                </a:solidFill>
              </a:rPr>
              <a:t>Bir şiirinde “Yaşamım benim en güzel şiirim” diyen Can Yücel’in sanat yaşamı boyunca temel hareket noktası kendi yaşamı ve deneyimleri oldu. </a:t>
            </a:r>
            <a:r>
              <a:rPr lang="tr-TR" i="1" dirty="0">
                <a:solidFill>
                  <a:schemeClr val="bg1"/>
                </a:solidFill>
              </a:rPr>
              <a:t>Özellikle Bir Siyasinin </a:t>
            </a:r>
            <a:r>
              <a:rPr lang="tr-TR" i="1" dirty="0" err="1">
                <a:solidFill>
                  <a:schemeClr val="bg1"/>
                </a:solidFill>
              </a:rPr>
              <a:t>Şiirleri</a:t>
            </a:r>
            <a:r>
              <a:rPr lang="tr-TR" dirty="0" err="1">
                <a:solidFill>
                  <a:schemeClr val="bg1"/>
                </a:solidFill>
              </a:rPr>
              <a:t>’nden</a:t>
            </a:r>
            <a:r>
              <a:rPr lang="tr-TR" dirty="0">
                <a:solidFill>
                  <a:schemeClr val="bg1"/>
                </a:solidFill>
              </a:rPr>
              <a:t> itibaren şair, günlük yaşamına dair ayrıntıları, deneyimlerinin kazandırdığı gözlemleri bütün canlılığıyla dikkatlere sunmaya çalıştı. Bir kamera titizliğiyle gözlemlenen dış dünya ve şairin bu dünyayla kurduğu ilişkiler örgüsü, ‘bireysel’ olmaktan çok, toplum meselelerine tutulan birer ayna idi. Hemen hemen en bireysel görünen şiirinde bile, arka planda bir toplumsal soruna ışık tuttu. Can Yücel, yaşamı boyunca şairleri toplumsal meselelerden sorumlu gördü ve kendi şiirlerini de böyle bir dikkatle kaleme aldı. Gündemin nabzını tutmayı, ezilenin adına haykırmayı, haksızlığa uğrayanın hakkını almayı kendine görev bilerek, şiirleriyle hep yeni bir dünya kurabilmeyi istedi.</a:t>
            </a:r>
          </a:p>
          <a:p>
            <a:endParaRPr lang="tr-TR" dirty="0">
              <a:solidFill>
                <a:schemeClr val="bg1"/>
              </a:solidFill>
            </a:endParaRPr>
          </a:p>
        </p:txBody>
      </p:sp>
    </p:spTree>
    <p:extLst>
      <p:ext uri="{BB962C8B-B14F-4D97-AF65-F5344CB8AC3E}">
        <p14:creationId xmlns:p14="http://schemas.microsoft.com/office/powerpoint/2010/main" val="115062545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68250"/>
            <a:ext cx="8229600" cy="5721499"/>
          </a:xfrm>
        </p:spPr>
        <p:txBody>
          <a:bodyPr>
            <a:normAutofit fontScale="92500"/>
          </a:bodyPr>
          <a:lstStyle/>
          <a:p>
            <a:endParaRPr lang="tr-TR" dirty="0">
              <a:solidFill>
                <a:schemeClr val="bg1"/>
              </a:solidFill>
            </a:endParaRPr>
          </a:p>
          <a:p>
            <a:r>
              <a:rPr lang="tr-TR" dirty="0">
                <a:solidFill>
                  <a:schemeClr val="bg1"/>
                </a:solidFill>
              </a:rPr>
              <a:t>Can Yücel’in şiirlerinde günlük dile yaklaşan, samimi, rahat bir söyleyiş kullandı. Şair doğallığı yakalamak adına dil sapmalarına, kalıp ifade ve deyimlere sıklıkla başvurdu. Can Yücel şiirinin yapı taşlarından biri olan ve en çok tartışılan yönlerinden biri de özellikle ikinci eseri </a:t>
            </a:r>
            <a:r>
              <a:rPr lang="tr-TR" i="1" dirty="0">
                <a:solidFill>
                  <a:schemeClr val="bg1"/>
                </a:solidFill>
              </a:rPr>
              <a:t>Sevgi Duvarı'</a:t>
            </a:r>
            <a:r>
              <a:rPr lang="tr-TR" dirty="0">
                <a:solidFill>
                  <a:schemeClr val="bg1"/>
                </a:solidFill>
              </a:rPr>
              <a:t>ndan itibaren kendini göstermeye başlayan küfür ve argo oldu. Şair bu tercihine gerekçe olarak, yazdığı şeyin halkın nabzı ve ağzı olmasını gösterdi. Şairin asıl amacı sokağın dilini şiirle bağdaştırmak, estetik ile abes olan arasında hem gizemli hem de </a:t>
            </a:r>
            <a:r>
              <a:rPr lang="tr-TR" dirty="0" err="1">
                <a:solidFill>
                  <a:schemeClr val="bg1"/>
                </a:solidFill>
              </a:rPr>
              <a:t>ironik</a:t>
            </a:r>
            <a:r>
              <a:rPr lang="tr-TR" dirty="0">
                <a:solidFill>
                  <a:schemeClr val="bg1"/>
                </a:solidFill>
              </a:rPr>
              <a:t> bir bağ kurmaktı. O, küfrü ve argoyu bir özgürlük davası olarak gördü. Şiirlerinde küfrün hedefi, “politik” ortamda yalan üzerine kurulmuş her türlü iktidar biçimi ve bu iktidar çevrelerinde gözlemlediği tutarsızlıklar oldu.</a:t>
            </a:r>
          </a:p>
          <a:p>
            <a:endParaRPr lang="tr-TR" dirty="0">
              <a:solidFill>
                <a:schemeClr val="bg1"/>
              </a:solidFill>
            </a:endParaRPr>
          </a:p>
        </p:txBody>
      </p:sp>
    </p:spTree>
    <p:extLst>
      <p:ext uri="{BB962C8B-B14F-4D97-AF65-F5344CB8AC3E}">
        <p14:creationId xmlns:p14="http://schemas.microsoft.com/office/powerpoint/2010/main" val="154081117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5937523"/>
          </a:xfrm>
        </p:spPr>
        <p:txBody>
          <a:bodyPr>
            <a:normAutofit/>
          </a:bodyPr>
          <a:lstStyle/>
          <a:p>
            <a:pPr marL="0" indent="0">
              <a:buNone/>
            </a:pPr>
            <a:endParaRPr lang="tr-TR" sz="1800" dirty="0">
              <a:solidFill>
                <a:schemeClr val="bg1"/>
              </a:solidFill>
            </a:endParaRPr>
          </a:p>
          <a:p>
            <a:r>
              <a:rPr lang="tr-TR" sz="1800" dirty="0">
                <a:solidFill>
                  <a:schemeClr val="bg1"/>
                </a:solidFill>
              </a:rPr>
              <a:t>“Çeviri kadın gibidir, güzeli sadık olmaz, sadığı güzel diye bir atasözü var. Çoğu atalar gibi, o Rus atası da yanılmış. Çeviri kadın gibidir, doğru. Doğru ama, güzeli sadık olur onun da. Sadığı güzel mi olur ille, bakın, orasını bilemiyorum. Bu köpeksi kuşkum, belki de, o güvenilir, o sadık bellenmiş çevirmenlerin </a:t>
            </a:r>
            <a:r>
              <a:rPr lang="tr-TR" sz="1800" dirty="0" err="1">
                <a:solidFill>
                  <a:schemeClr val="bg1"/>
                </a:solidFill>
              </a:rPr>
              <a:t>harî</a:t>
            </a:r>
            <a:r>
              <a:rPr lang="tr-TR" sz="1800" dirty="0">
                <a:solidFill>
                  <a:schemeClr val="bg1"/>
                </a:solidFill>
              </a:rPr>
              <a:t>, lafzi, anlamı yakalayacağım derken şiirin tınını </a:t>
            </a:r>
            <a:r>
              <a:rPr lang="tr-TR" sz="1800" dirty="0" err="1">
                <a:solidFill>
                  <a:schemeClr val="bg1"/>
                </a:solidFill>
              </a:rPr>
              <a:t>kaçıragelmiş</a:t>
            </a:r>
            <a:r>
              <a:rPr lang="tr-TR" sz="1800" dirty="0">
                <a:solidFill>
                  <a:schemeClr val="bg1"/>
                </a:solidFill>
              </a:rPr>
              <a:t> olmalarından doğuyor. Oysa şiiri şiir eden tınıdır, o gümledi mi, şiir de gümler…”</a:t>
            </a:r>
          </a:p>
          <a:p>
            <a:pPr marL="0" indent="0">
              <a:buNone/>
            </a:pPr>
            <a:endParaRPr lang="tr-TR" sz="1600" b="1" dirty="0">
              <a:solidFill>
                <a:schemeClr val="bg1"/>
              </a:solidFill>
            </a:endParaRPr>
          </a:p>
        </p:txBody>
      </p:sp>
      <p:pic>
        <p:nvPicPr>
          <p:cNvPr id="4" name="Picture 2" descr="can yu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20888"/>
            <a:ext cx="5377780" cy="4033335"/>
          </a:xfrm>
          <a:prstGeom prst="rect">
            <a:avLst/>
          </a:prstGeom>
          <a:noFill/>
          <a:effectLst>
            <a:softEdge rad="36346"/>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37016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60648"/>
            <a:ext cx="4104456" cy="3821328"/>
          </a:xfrm>
        </p:spPr>
        <p:txBody>
          <a:bodyPr>
            <a:normAutofit/>
          </a:bodyPr>
          <a:lstStyle/>
          <a:p>
            <a:pPr marL="0" indent="0">
              <a:buNone/>
            </a:pPr>
            <a:r>
              <a:rPr lang="tr-TR" sz="1300" b="1" dirty="0">
                <a:solidFill>
                  <a:schemeClr val="bg1"/>
                </a:solidFill>
              </a:rPr>
              <a:t>66. Sone (Can Yücel’in çevirisi)</a:t>
            </a:r>
            <a:endParaRPr lang="tr-TR" sz="1300" dirty="0">
              <a:solidFill>
                <a:schemeClr val="bg1"/>
              </a:solidFill>
            </a:endParaRPr>
          </a:p>
          <a:p>
            <a:pPr marL="0" indent="0">
              <a:buNone/>
            </a:pPr>
            <a:r>
              <a:rPr lang="tr-TR" sz="1300" dirty="0">
                <a:solidFill>
                  <a:schemeClr val="bg1"/>
                </a:solidFill>
              </a:rPr>
              <a:t>Vazgeçtim bu dünyadan tek ölüm paklar beni,</a:t>
            </a:r>
            <a:br>
              <a:rPr lang="tr-TR" sz="1300" dirty="0">
                <a:solidFill>
                  <a:schemeClr val="bg1"/>
                </a:solidFill>
              </a:rPr>
            </a:br>
            <a:r>
              <a:rPr lang="tr-TR" sz="1300" dirty="0">
                <a:solidFill>
                  <a:schemeClr val="bg1"/>
                </a:solidFill>
              </a:rPr>
              <a:t>Değmez bu yangın yeri, avuç açmaya değmez.</a:t>
            </a:r>
            <a:br>
              <a:rPr lang="tr-TR" sz="1300" dirty="0">
                <a:solidFill>
                  <a:schemeClr val="bg1"/>
                </a:solidFill>
              </a:rPr>
            </a:br>
            <a:r>
              <a:rPr lang="tr-TR" sz="1300" dirty="0">
                <a:solidFill>
                  <a:schemeClr val="bg1"/>
                </a:solidFill>
              </a:rPr>
              <a:t>Değil mi ki çiğnenmiş inancın en seçkini,</a:t>
            </a:r>
            <a:br>
              <a:rPr lang="tr-TR" sz="1300" dirty="0">
                <a:solidFill>
                  <a:schemeClr val="bg1"/>
                </a:solidFill>
              </a:rPr>
            </a:br>
            <a:r>
              <a:rPr lang="tr-TR" sz="1300" dirty="0">
                <a:solidFill>
                  <a:schemeClr val="bg1"/>
                </a:solidFill>
              </a:rPr>
              <a:t>Değil mi ki yoksullar mutluluktan habersiz,</a:t>
            </a:r>
            <a:br>
              <a:rPr lang="tr-TR" sz="1300" dirty="0">
                <a:solidFill>
                  <a:schemeClr val="bg1"/>
                </a:solidFill>
              </a:rPr>
            </a:br>
            <a:r>
              <a:rPr lang="tr-TR" sz="1300" dirty="0">
                <a:solidFill>
                  <a:schemeClr val="bg1"/>
                </a:solidFill>
              </a:rPr>
              <a:t>Değil mi ki ayaklar altında insan onuru,</a:t>
            </a:r>
            <a:br>
              <a:rPr lang="tr-TR" sz="1300" dirty="0">
                <a:solidFill>
                  <a:schemeClr val="bg1"/>
                </a:solidFill>
              </a:rPr>
            </a:br>
            <a:r>
              <a:rPr lang="tr-TR" sz="1300" dirty="0">
                <a:solidFill>
                  <a:schemeClr val="bg1"/>
                </a:solidFill>
              </a:rPr>
              <a:t>O </a:t>
            </a:r>
            <a:r>
              <a:rPr lang="tr-TR" sz="1300" dirty="0" err="1">
                <a:solidFill>
                  <a:schemeClr val="bg1"/>
                </a:solidFill>
              </a:rPr>
              <a:t>kızoğlan</a:t>
            </a:r>
            <a:r>
              <a:rPr lang="tr-TR" sz="1300" dirty="0">
                <a:solidFill>
                  <a:schemeClr val="bg1"/>
                </a:solidFill>
              </a:rPr>
              <a:t> kız erdem dağlara kaldırılmış,</a:t>
            </a:r>
            <a:br>
              <a:rPr lang="tr-TR" sz="1300" dirty="0">
                <a:solidFill>
                  <a:schemeClr val="bg1"/>
                </a:solidFill>
              </a:rPr>
            </a:br>
            <a:r>
              <a:rPr lang="tr-TR" sz="1300" dirty="0">
                <a:solidFill>
                  <a:schemeClr val="bg1"/>
                </a:solidFill>
              </a:rPr>
              <a:t>Ezilmiş, </a:t>
            </a:r>
            <a:r>
              <a:rPr lang="tr-TR" sz="1300" dirty="0" err="1">
                <a:solidFill>
                  <a:schemeClr val="bg1"/>
                </a:solidFill>
              </a:rPr>
              <a:t>horgörülmüş</a:t>
            </a:r>
            <a:r>
              <a:rPr lang="tr-TR" sz="1300" dirty="0">
                <a:solidFill>
                  <a:schemeClr val="bg1"/>
                </a:solidFill>
              </a:rPr>
              <a:t> el emeği, göz nuru,</a:t>
            </a:r>
            <a:br>
              <a:rPr lang="tr-TR" sz="1300" dirty="0">
                <a:solidFill>
                  <a:schemeClr val="bg1"/>
                </a:solidFill>
              </a:rPr>
            </a:br>
            <a:r>
              <a:rPr lang="tr-TR" sz="1300" dirty="0">
                <a:solidFill>
                  <a:schemeClr val="bg1"/>
                </a:solidFill>
              </a:rPr>
              <a:t>Ödlekler geçmiş başa, derken mertlik bozulmuş,</a:t>
            </a:r>
            <a:br>
              <a:rPr lang="tr-TR" sz="1300" dirty="0">
                <a:solidFill>
                  <a:schemeClr val="bg1"/>
                </a:solidFill>
              </a:rPr>
            </a:br>
            <a:r>
              <a:rPr lang="tr-TR" sz="1300" dirty="0">
                <a:solidFill>
                  <a:schemeClr val="bg1"/>
                </a:solidFill>
              </a:rPr>
              <a:t>Değil mi ki korkudan dili bağlı sanatın,</a:t>
            </a:r>
            <a:br>
              <a:rPr lang="tr-TR" sz="1300" dirty="0">
                <a:solidFill>
                  <a:schemeClr val="bg1"/>
                </a:solidFill>
              </a:rPr>
            </a:br>
            <a:r>
              <a:rPr lang="tr-TR" sz="1300" dirty="0">
                <a:solidFill>
                  <a:schemeClr val="bg1"/>
                </a:solidFill>
              </a:rPr>
              <a:t>Değil mi ki çılgınlık sahip çıkmış düzene,</a:t>
            </a:r>
            <a:br>
              <a:rPr lang="tr-TR" sz="1300" dirty="0">
                <a:solidFill>
                  <a:schemeClr val="bg1"/>
                </a:solidFill>
              </a:rPr>
            </a:br>
            <a:r>
              <a:rPr lang="tr-TR" sz="1300" dirty="0">
                <a:solidFill>
                  <a:schemeClr val="bg1"/>
                </a:solidFill>
              </a:rPr>
              <a:t>Doğruya doğru derken eğriye çıkmış adın,</a:t>
            </a:r>
            <a:br>
              <a:rPr lang="tr-TR" sz="1300" dirty="0">
                <a:solidFill>
                  <a:schemeClr val="bg1"/>
                </a:solidFill>
              </a:rPr>
            </a:br>
            <a:r>
              <a:rPr lang="tr-TR" sz="1300" dirty="0">
                <a:solidFill>
                  <a:schemeClr val="bg1"/>
                </a:solidFill>
              </a:rPr>
              <a:t>Değil mi ki kötüler kadı olmuş Yemen’ e </a:t>
            </a:r>
            <a:br>
              <a:rPr lang="tr-TR" sz="1300" dirty="0">
                <a:solidFill>
                  <a:schemeClr val="bg1"/>
                </a:solidFill>
              </a:rPr>
            </a:br>
            <a:r>
              <a:rPr lang="tr-TR" sz="1300" dirty="0">
                <a:solidFill>
                  <a:schemeClr val="bg1"/>
                </a:solidFill>
              </a:rPr>
              <a:t>Vazgeçtim bu dünyadan, dünyamdan geçtim ama,</a:t>
            </a:r>
            <a:br>
              <a:rPr lang="tr-TR" sz="1300" dirty="0">
                <a:solidFill>
                  <a:schemeClr val="bg1"/>
                </a:solidFill>
              </a:rPr>
            </a:br>
            <a:r>
              <a:rPr lang="tr-TR" sz="1300" dirty="0">
                <a:solidFill>
                  <a:schemeClr val="bg1"/>
                </a:solidFill>
              </a:rPr>
              <a:t>Seni yalnız </a:t>
            </a:r>
            <a:r>
              <a:rPr lang="tr-TR" sz="1300" dirty="0" err="1">
                <a:solidFill>
                  <a:schemeClr val="bg1"/>
                </a:solidFill>
              </a:rPr>
              <a:t>komak</a:t>
            </a:r>
            <a:r>
              <a:rPr lang="tr-TR" sz="1300" dirty="0">
                <a:solidFill>
                  <a:schemeClr val="bg1"/>
                </a:solidFill>
              </a:rPr>
              <a:t> var, o koyuyor adama.</a:t>
            </a:r>
          </a:p>
          <a:p>
            <a:endParaRPr lang="tr-TR" sz="1400" dirty="0">
              <a:solidFill>
                <a:schemeClr val="bg1"/>
              </a:solidFill>
            </a:endParaRPr>
          </a:p>
        </p:txBody>
      </p:sp>
      <p:sp>
        <p:nvSpPr>
          <p:cNvPr id="5" name="Dikdörtgen 4"/>
          <p:cNvSpPr/>
          <p:nvPr/>
        </p:nvSpPr>
        <p:spPr>
          <a:xfrm>
            <a:off x="5220072" y="243825"/>
            <a:ext cx="4824536" cy="3093154"/>
          </a:xfrm>
          <a:prstGeom prst="rect">
            <a:avLst/>
          </a:prstGeom>
        </p:spPr>
        <p:txBody>
          <a:bodyPr wrap="square">
            <a:spAutoFit/>
          </a:bodyPr>
          <a:lstStyle/>
          <a:p>
            <a:r>
              <a:rPr lang="tr-TR" sz="1300" b="1" dirty="0">
                <a:solidFill>
                  <a:schemeClr val="bg1"/>
                </a:solidFill>
              </a:rPr>
              <a:t>66. Sone (Talât Sait Halman’ın çevirisi)</a:t>
            </a:r>
            <a:endParaRPr lang="tr-TR" sz="1300" dirty="0">
              <a:solidFill>
                <a:schemeClr val="bg1"/>
              </a:solidFill>
            </a:endParaRPr>
          </a:p>
          <a:p>
            <a:r>
              <a:rPr lang="tr-TR" sz="1300" dirty="0">
                <a:solidFill>
                  <a:schemeClr val="bg1"/>
                </a:solidFill>
              </a:rPr>
              <a:t>Bıktım artık dünyadan, bari ölüp kurtulsam:</a:t>
            </a:r>
            <a:br>
              <a:rPr lang="tr-TR" sz="1300" dirty="0">
                <a:solidFill>
                  <a:schemeClr val="bg1"/>
                </a:solidFill>
              </a:rPr>
            </a:br>
            <a:r>
              <a:rPr lang="tr-TR" sz="1300" dirty="0">
                <a:solidFill>
                  <a:schemeClr val="bg1"/>
                </a:solidFill>
              </a:rPr>
              <a:t>Bakın, gönlü ganiler sokakta dileniyor.</a:t>
            </a:r>
            <a:br>
              <a:rPr lang="tr-TR" sz="1300" dirty="0">
                <a:solidFill>
                  <a:schemeClr val="bg1"/>
                </a:solidFill>
              </a:rPr>
            </a:br>
            <a:r>
              <a:rPr lang="tr-TR" sz="1300" dirty="0">
                <a:solidFill>
                  <a:schemeClr val="bg1"/>
                </a:solidFill>
              </a:rPr>
              <a:t>İşte kırtıpillerde bir süs, bir giyim kuşam,</a:t>
            </a:r>
            <a:br>
              <a:rPr lang="tr-TR" sz="1300" dirty="0">
                <a:solidFill>
                  <a:schemeClr val="bg1"/>
                </a:solidFill>
              </a:rPr>
            </a:br>
            <a:r>
              <a:rPr lang="tr-TR" sz="1300" dirty="0">
                <a:solidFill>
                  <a:schemeClr val="bg1"/>
                </a:solidFill>
              </a:rPr>
              <a:t>İşte en temiz inanç kalleşçe çiğneniyor,</a:t>
            </a:r>
            <a:br>
              <a:rPr lang="tr-TR" sz="1300" dirty="0">
                <a:solidFill>
                  <a:schemeClr val="bg1"/>
                </a:solidFill>
              </a:rPr>
            </a:br>
            <a:r>
              <a:rPr lang="tr-TR" sz="1300" dirty="0">
                <a:solidFill>
                  <a:schemeClr val="bg1"/>
                </a:solidFill>
              </a:rPr>
              <a:t>İşte utanmazlıkla post kapmış yaldızlı şan,</a:t>
            </a:r>
            <a:br>
              <a:rPr lang="tr-TR" sz="1300" dirty="0">
                <a:solidFill>
                  <a:schemeClr val="bg1"/>
                </a:solidFill>
              </a:rPr>
            </a:br>
            <a:r>
              <a:rPr lang="tr-TR" sz="1300" dirty="0">
                <a:solidFill>
                  <a:schemeClr val="bg1"/>
                </a:solidFill>
              </a:rPr>
              <a:t>İşte zorla satmışlar </a:t>
            </a:r>
            <a:r>
              <a:rPr lang="tr-TR" sz="1300" dirty="0" err="1">
                <a:solidFill>
                  <a:schemeClr val="bg1"/>
                </a:solidFill>
              </a:rPr>
              <a:t>kızoğlankız</a:t>
            </a:r>
            <a:r>
              <a:rPr lang="tr-TR" sz="1300" dirty="0">
                <a:solidFill>
                  <a:schemeClr val="bg1"/>
                </a:solidFill>
              </a:rPr>
              <a:t> namusu,</a:t>
            </a:r>
            <a:br>
              <a:rPr lang="tr-TR" sz="1300" dirty="0">
                <a:solidFill>
                  <a:schemeClr val="bg1"/>
                </a:solidFill>
              </a:rPr>
            </a:br>
            <a:r>
              <a:rPr lang="tr-TR" sz="1300" dirty="0">
                <a:solidFill>
                  <a:schemeClr val="bg1"/>
                </a:solidFill>
              </a:rPr>
              <a:t>İşte gadre uğradı dört başı mamur olan,</a:t>
            </a:r>
            <a:br>
              <a:rPr lang="tr-TR" sz="1300" dirty="0">
                <a:solidFill>
                  <a:schemeClr val="bg1"/>
                </a:solidFill>
              </a:rPr>
            </a:br>
            <a:r>
              <a:rPr lang="tr-TR" sz="1300" dirty="0">
                <a:solidFill>
                  <a:schemeClr val="bg1"/>
                </a:solidFill>
              </a:rPr>
              <a:t>İşte kuvvet kör-topal, devrilmiş boyu </a:t>
            </a:r>
            <a:r>
              <a:rPr lang="tr-TR" sz="1300" dirty="0" err="1">
                <a:solidFill>
                  <a:schemeClr val="bg1"/>
                </a:solidFill>
              </a:rPr>
              <a:t>bosu</a:t>
            </a:r>
            <a:r>
              <a:rPr lang="tr-TR" sz="1300" dirty="0">
                <a:solidFill>
                  <a:schemeClr val="bg1"/>
                </a:solidFill>
              </a:rPr>
              <a:t>,</a:t>
            </a:r>
            <a:br>
              <a:rPr lang="tr-TR" sz="1300" dirty="0">
                <a:solidFill>
                  <a:schemeClr val="bg1"/>
                </a:solidFill>
              </a:rPr>
            </a:br>
            <a:r>
              <a:rPr lang="tr-TR" sz="1300" dirty="0">
                <a:solidFill>
                  <a:schemeClr val="bg1"/>
                </a:solidFill>
              </a:rPr>
              <a:t>İşte zorba, sanatın ağzına tıkaç tıkmış.</a:t>
            </a:r>
            <a:br>
              <a:rPr lang="tr-TR" sz="1300" dirty="0">
                <a:solidFill>
                  <a:schemeClr val="bg1"/>
                </a:solidFill>
              </a:rPr>
            </a:br>
            <a:r>
              <a:rPr lang="tr-TR" sz="1300" dirty="0">
                <a:solidFill>
                  <a:schemeClr val="bg1"/>
                </a:solidFill>
              </a:rPr>
              <a:t>İşte hüküm sürüyor çılgınlık bilgiçlikle,</a:t>
            </a:r>
            <a:br>
              <a:rPr lang="tr-TR" sz="1300" dirty="0">
                <a:solidFill>
                  <a:schemeClr val="bg1"/>
                </a:solidFill>
              </a:rPr>
            </a:br>
            <a:r>
              <a:rPr lang="tr-TR" sz="1300" dirty="0">
                <a:solidFill>
                  <a:schemeClr val="bg1"/>
                </a:solidFill>
              </a:rPr>
              <a:t>İşte en saf gerçeğin adı saflığa çıkmış,</a:t>
            </a:r>
            <a:br>
              <a:rPr lang="tr-TR" sz="1300" dirty="0">
                <a:solidFill>
                  <a:schemeClr val="bg1"/>
                </a:solidFill>
              </a:rPr>
            </a:br>
            <a:r>
              <a:rPr lang="tr-TR" sz="1300" dirty="0">
                <a:solidFill>
                  <a:schemeClr val="bg1"/>
                </a:solidFill>
              </a:rPr>
              <a:t>İşte kötü bey olmuş, iyi kötüye köle;</a:t>
            </a:r>
            <a:br>
              <a:rPr lang="tr-TR" sz="1300" dirty="0">
                <a:solidFill>
                  <a:schemeClr val="bg1"/>
                </a:solidFill>
              </a:rPr>
            </a:br>
            <a:r>
              <a:rPr lang="tr-TR" sz="1300" dirty="0">
                <a:solidFill>
                  <a:schemeClr val="bg1"/>
                </a:solidFill>
              </a:rPr>
              <a:t>Bıktım artık dünyadan, ben kalıcı değilim,</a:t>
            </a:r>
            <a:br>
              <a:rPr lang="tr-TR" sz="1300" dirty="0">
                <a:solidFill>
                  <a:schemeClr val="bg1"/>
                </a:solidFill>
              </a:rPr>
            </a:br>
            <a:r>
              <a:rPr lang="tr-TR" sz="1300" dirty="0">
                <a:solidFill>
                  <a:schemeClr val="bg1"/>
                </a:solidFill>
              </a:rPr>
              <a:t>Gel gör ki ölüp gitsem yalnız kalır sevgilim.</a:t>
            </a:r>
          </a:p>
        </p:txBody>
      </p:sp>
      <p:sp>
        <p:nvSpPr>
          <p:cNvPr id="6" name="Dikdörtgen 5"/>
          <p:cNvSpPr/>
          <p:nvPr/>
        </p:nvSpPr>
        <p:spPr>
          <a:xfrm>
            <a:off x="3059832" y="3429000"/>
            <a:ext cx="3798168" cy="3093154"/>
          </a:xfrm>
          <a:prstGeom prst="rect">
            <a:avLst/>
          </a:prstGeom>
        </p:spPr>
        <p:txBody>
          <a:bodyPr wrap="square">
            <a:spAutoFit/>
          </a:bodyPr>
          <a:lstStyle/>
          <a:p>
            <a:r>
              <a:rPr lang="en-US" sz="1300" b="1" dirty="0">
                <a:solidFill>
                  <a:schemeClr val="bg1"/>
                </a:solidFill>
              </a:rPr>
              <a:t>Sonnet 66</a:t>
            </a:r>
            <a:endParaRPr lang="en-US" sz="1300" dirty="0">
              <a:solidFill>
                <a:schemeClr val="bg1"/>
              </a:solidFill>
            </a:endParaRPr>
          </a:p>
          <a:p>
            <a:r>
              <a:rPr lang="en-US" sz="1300" dirty="0">
                <a:solidFill>
                  <a:schemeClr val="bg1"/>
                </a:solidFill>
              </a:rPr>
              <a:t>Tired with all these for restful death I cry:</a:t>
            </a:r>
            <a:br>
              <a:rPr lang="en-US" sz="1300" dirty="0">
                <a:solidFill>
                  <a:schemeClr val="bg1"/>
                </a:solidFill>
              </a:rPr>
            </a:br>
            <a:r>
              <a:rPr lang="en-US" sz="1300" dirty="0">
                <a:solidFill>
                  <a:schemeClr val="bg1"/>
                </a:solidFill>
              </a:rPr>
              <a:t>As to behold desert a beggar born,</a:t>
            </a:r>
            <a:br>
              <a:rPr lang="en-US" sz="1300" dirty="0">
                <a:solidFill>
                  <a:schemeClr val="bg1"/>
                </a:solidFill>
              </a:rPr>
            </a:br>
            <a:r>
              <a:rPr lang="en-US" sz="1300" dirty="0">
                <a:solidFill>
                  <a:schemeClr val="bg1"/>
                </a:solidFill>
              </a:rPr>
              <a:t>And needy nothing trimmed in jollity,</a:t>
            </a:r>
            <a:br>
              <a:rPr lang="en-US" sz="1300" dirty="0">
                <a:solidFill>
                  <a:schemeClr val="bg1"/>
                </a:solidFill>
              </a:rPr>
            </a:br>
            <a:r>
              <a:rPr lang="en-US" sz="1300" dirty="0">
                <a:solidFill>
                  <a:schemeClr val="bg1"/>
                </a:solidFill>
              </a:rPr>
              <a:t>And purest faith unhappily forsworn,</a:t>
            </a:r>
            <a:br>
              <a:rPr lang="en-US" sz="1300" dirty="0">
                <a:solidFill>
                  <a:schemeClr val="bg1"/>
                </a:solidFill>
              </a:rPr>
            </a:br>
            <a:r>
              <a:rPr lang="en-US" sz="1300" dirty="0">
                <a:solidFill>
                  <a:schemeClr val="bg1"/>
                </a:solidFill>
              </a:rPr>
              <a:t>And gilded </a:t>
            </a:r>
            <a:r>
              <a:rPr lang="en-US" sz="1300" dirty="0" err="1">
                <a:solidFill>
                  <a:schemeClr val="bg1"/>
                </a:solidFill>
              </a:rPr>
              <a:t>honour</a:t>
            </a:r>
            <a:r>
              <a:rPr lang="en-US" sz="1300" dirty="0">
                <a:solidFill>
                  <a:schemeClr val="bg1"/>
                </a:solidFill>
              </a:rPr>
              <a:t> shamefully misplaced,</a:t>
            </a:r>
            <a:br>
              <a:rPr lang="en-US" sz="1300" dirty="0">
                <a:solidFill>
                  <a:schemeClr val="bg1"/>
                </a:solidFill>
              </a:rPr>
            </a:br>
            <a:r>
              <a:rPr lang="en-US" sz="1300" dirty="0">
                <a:solidFill>
                  <a:schemeClr val="bg1"/>
                </a:solidFill>
              </a:rPr>
              <a:t>And maiden virtue rudely </a:t>
            </a:r>
            <a:r>
              <a:rPr lang="en-US" sz="1300" dirty="0" err="1">
                <a:solidFill>
                  <a:schemeClr val="bg1"/>
                </a:solidFill>
              </a:rPr>
              <a:t>strumpeted</a:t>
            </a:r>
            <a:r>
              <a:rPr lang="en-US" sz="1300" dirty="0">
                <a:solidFill>
                  <a:schemeClr val="bg1"/>
                </a:solidFill>
              </a:rPr>
              <a:t>,</a:t>
            </a:r>
            <a:br>
              <a:rPr lang="en-US" sz="1300" dirty="0">
                <a:solidFill>
                  <a:schemeClr val="bg1"/>
                </a:solidFill>
              </a:rPr>
            </a:br>
            <a:r>
              <a:rPr lang="en-US" sz="1300" dirty="0">
                <a:solidFill>
                  <a:schemeClr val="bg1"/>
                </a:solidFill>
              </a:rPr>
              <a:t>And right perfection wrongfully disgraced,</a:t>
            </a:r>
            <a:br>
              <a:rPr lang="en-US" sz="1300" dirty="0">
                <a:solidFill>
                  <a:schemeClr val="bg1"/>
                </a:solidFill>
              </a:rPr>
            </a:br>
            <a:r>
              <a:rPr lang="en-US" sz="1300" dirty="0">
                <a:solidFill>
                  <a:schemeClr val="bg1"/>
                </a:solidFill>
              </a:rPr>
              <a:t>And strength by limping sway disabled,</a:t>
            </a:r>
            <a:br>
              <a:rPr lang="en-US" sz="1300" dirty="0">
                <a:solidFill>
                  <a:schemeClr val="bg1"/>
                </a:solidFill>
              </a:rPr>
            </a:br>
            <a:r>
              <a:rPr lang="en-US" sz="1300" dirty="0">
                <a:solidFill>
                  <a:schemeClr val="bg1"/>
                </a:solidFill>
              </a:rPr>
              <a:t>And art made tongue-tied by authority,</a:t>
            </a:r>
            <a:br>
              <a:rPr lang="en-US" sz="1300" dirty="0">
                <a:solidFill>
                  <a:schemeClr val="bg1"/>
                </a:solidFill>
              </a:rPr>
            </a:br>
            <a:r>
              <a:rPr lang="en-US" sz="1300" dirty="0">
                <a:solidFill>
                  <a:schemeClr val="bg1"/>
                </a:solidFill>
              </a:rPr>
              <a:t>And folly, doctor-like, controlling skill,</a:t>
            </a:r>
            <a:br>
              <a:rPr lang="en-US" sz="1300" dirty="0">
                <a:solidFill>
                  <a:schemeClr val="bg1"/>
                </a:solidFill>
              </a:rPr>
            </a:br>
            <a:r>
              <a:rPr lang="en-US" sz="1300" dirty="0">
                <a:solidFill>
                  <a:schemeClr val="bg1"/>
                </a:solidFill>
              </a:rPr>
              <a:t>And simple truth miscalled simplicity,</a:t>
            </a:r>
            <a:br>
              <a:rPr lang="en-US" sz="1300" dirty="0">
                <a:solidFill>
                  <a:schemeClr val="bg1"/>
                </a:solidFill>
              </a:rPr>
            </a:br>
            <a:r>
              <a:rPr lang="en-US" sz="1300" dirty="0">
                <a:solidFill>
                  <a:schemeClr val="bg1"/>
                </a:solidFill>
              </a:rPr>
              <a:t>And captive good attending captain ill;</a:t>
            </a:r>
            <a:br>
              <a:rPr lang="en-US" sz="1300" dirty="0">
                <a:solidFill>
                  <a:schemeClr val="bg1"/>
                </a:solidFill>
              </a:rPr>
            </a:br>
            <a:r>
              <a:rPr lang="en-US" sz="1300" dirty="0">
                <a:solidFill>
                  <a:schemeClr val="bg1"/>
                </a:solidFill>
              </a:rPr>
              <a:t>Tired with all these, from these would be I gone,</a:t>
            </a:r>
            <a:br>
              <a:rPr lang="en-US" sz="1300" dirty="0">
                <a:solidFill>
                  <a:schemeClr val="bg1"/>
                </a:solidFill>
              </a:rPr>
            </a:br>
            <a:r>
              <a:rPr lang="en-US" sz="1300" dirty="0">
                <a:solidFill>
                  <a:schemeClr val="bg1"/>
                </a:solidFill>
              </a:rPr>
              <a:t>Save that, to die, I leave my love alone.</a:t>
            </a:r>
          </a:p>
        </p:txBody>
      </p:sp>
    </p:spTree>
    <p:extLst>
      <p:ext uri="{BB962C8B-B14F-4D97-AF65-F5344CB8AC3E}">
        <p14:creationId xmlns:p14="http://schemas.microsoft.com/office/powerpoint/2010/main" val="374714858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908720"/>
            <a:ext cx="5842992" cy="5832648"/>
          </a:xfrm>
        </p:spPr>
        <p:txBody>
          <a:bodyPr>
            <a:normAutofit fontScale="62500" lnSpcReduction="20000"/>
          </a:bodyPr>
          <a:lstStyle/>
          <a:p>
            <a:r>
              <a:rPr lang="tr-TR" dirty="0">
                <a:solidFill>
                  <a:schemeClr val="bg1"/>
                </a:solidFill>
              </a:rPr>
              <a:t>1950: Yazma</a:t>
            </a:r>
          </a:p>
          <a:p>
            <a:r>
              <a:rPr lang="tr-TR" dirty="0">
                <a:solidFill>
                  <a:schemeClr val="bg1"/>
                </a:solidFill>
              </a:rPr>
              <a:t>1957: Her Boydan (Çeviri Şiirler)</a:t>
            </a:r>
          </a:p>
          <a:p>
            <a:r>
              <a:rPr lang="tr-TR" dirty="0">
                <a:solidFill>
                  <a:schemeClr val="bg1"/>
                </a:solidFill>
              </a:rPr>
              <a:t>1974: Sevgi Duvarı</a:t>
            </a:r>
          </a:p>
          <a:p>
            <a:r>
              <a:rPr lang="tr-TR" dirty="0">
                <a:solidFill>
                  <a:schemeClr val="bg1"/>
                </a:solidFill>
              </a:rPr>
              <a:t>1974: Bir Siyasinin Şiirleri</a:t>
            </a:r>
          </a:p>
          <a:p>
            <a:r>
              <a:rPr lang="tr-TR" dirty="0">
                <a:solidFill>
                  <a:schemeClr val="bg1"/>
                </a:solidFill>
              </a:rPr>
              <a:t>1976: Ölüm ve Oğlum</a:t>
            </a:r>
          </a:p>
          <a:p>
            <a:r>
              <a:rPr lang="tr-TR" dirty="0">
                <a:solidFill>
                  <a:schemeClr val="bg1"/>
                </a:solidFill>
              </a:rPr>
              <a:t>1981: Şiir Alayı (ilk dört şiir kitabı)</a:t>
            </a:r>
          </a:p>
          <a:p>
            <a:r>
              <a:rPr lang="tr-TR" dirty="0">
                <a:solidFill>
                  <a:schemeClr val="bg1"/>
                </a:solidFill>
              </a:rPr>
              <a:t>1982: </a:t>
            </a:r>
            <a:r>
              <a:rPr lang="tr-TR" dirty="0" err="1">
                <a:solidFill>
                  <a:schemeClr val="bg1"/>
                </a:solidFill>
              </a:rPr>
              <a:t>Rengâhenk</a:t>
            </a:r>
            <a:endParaRPr lang="tr-TR" dirty="0">
              <a:solidFill>
                <a:schemeClr val="bg1"/>
              </a:solidFill>
            </a:endParaRPr>
          </a:p>
          <a:p>
            <a:r>
              <a:rPr lang="tr-TR" dirty="0">
                <a:solidFill>
                  <a:schemeClr val="bg1"/>
                </a:solidFill>
              </a:rPr>
              <a:t>1984: </a:t>
            </a:r>
            <a:r>
              <a:rPr lang="tr-TR" dirty="0" err="1">
                <a:solidFill>
                  <a:schemeClr val="bg1"/>
                </a:solidFill>
              </a:rPr>
              <a:t>Gökyokuş</a:t>
            </a:r>
            <a:endParaRPr lang="tr-TR" dirty="0">
              <a:solidFill>
                <a:schemeClr val="bg1"/>
              </a:solidFill>
            </a:endParaRPr>
          </a:p>
          <a:p>
            <a:r>
              <a:rPr lang="tr-TR" dirty="0">
                <a:solidFill>
                  <a:schemeClr val="bg1"/>
                </a:solidFill>
              </a:rPr>
              <a:t>1985: </a:t>
            </a:r>
            <a:r>
              <a:rPr lang="tr-TR" dirty="0" err="1">
                <a:solidFill>
                  <a:schemeClr val="bg1"/>
                </a:solidFill>
              </a:rPr>
              <a:t>Beşibiyerde</a:t>
            </a:r>
            <a:r>
              <a:rPr lang="tr-TR" dirty="0">
                <a:solidFill>
                  <a:schemeClr val="bg1"/>
                </a:solidFill>
              </a:rPr>
              <a:t> (ilk beş şiir kitabı)</a:t>
            </a:r>
          </a:p>
          <a:p>
            <a:r>
              <a:rPr lang="tr-TR" dirty="0">
                <a:solidFill>
                  <a:schemeClr val="bg1"/>
                </a:solidFill>
              </a:rPr>
              <a:t>1985: Canfeda</a:t>
            </a:r>
          </a:p>
          <a:p>
            <a:r>
              <a:rPr lang="tr-TR" dirty="0">
                <a:solidFill>
                  <a:schemeClr val="bg1"/>
                </a:solidFill>
              </a:rPr>
              <a:t>1988: Çok </a:t>
            </a:r>
            <a:r>
              <a:rPr lang="tr-TR" dirty="0" err="1">
                <a:solidFill>
                  <a:schemeClr val="bg1"/>
                </a:solidFill>
              </a:rPr>
              <a:t>Bi</a:t>
            </a:r>
            <a:r>
              <a:rPr lang="tr-TR" dirty="0">
                <a:solidFill>
                  <a:schemeClr val="bg1"/>
                </a:solidFill>
              </a:rPr>
              <a:t> Çocuk</a:t>
            </a:r>
          </a:p>
          <a:p>
            <a:r>
              <a:rPr lang="tr-TR" dirty="0">
                <a:solidFill>
                  <a:schemeClr val="bg1"/>
                </a:solidFill>
              </a:rPr>
              <a:t>1990: Kısa Devre</a:t>
            </a:r>
          </a:p>
          <a:p>
            <a:r>
              <a:rPr lang="tr-TR" dirty="0">
                <a:solidFill>
                  <a:schemeClr val="bg1"/>
                </a:solidFill>
              </a:rPr>
              <a:t>1990: Kuzgunun Yavrusu</a:t>
            </a:r>
          </a:p>
          <a:p>
            <a:r>
              <a:rPr lang="tr-TR" dirty="0">
                <a:solidFill>
                  <a:schemeClr val="bg1"/>
                </a:solidFill>
              </a:rPr>
              <a:t>1991: Gece Vardiyası</a:t>
            </a:r>
          </a:p>
          <a:p>
            <a:r>
              <a:rPr lang="tr-TR" dirty="0">
                <a:solidFill>
                  <a:schemeClr val="bg1"/>
                </a:solidFill>
              </a:rPr>
              <a:t>1993: Güle Güle - Seslerin Sessizliği</a:t>
            </a:r>
          </a:p>
          <a:p>
            <a:r>
              <a:rPr lang="tr-TR" dirty="0">
                <a:solidFill>
                  <a:schemeClr val="bg1"/>
                </a:solidFill>
              </a:rPr>
              <a:t>1994: Gezintiler</a:t>
            </a:r>
          </a:p>
          <a:p>
            <a:r>
              <a:rPr lang="tr-TR" dirty="0">
                <a:solidFill>
                  <a:schemeClr val="bg1"/>
                </a:solidFill>
              </a:rPr>
              <a:t>1995: Maaile</a:t>
            </a:r>
          </a:p>
          <a:p>
            <a:r>
              <a:rPr lang="tr-TR" dirty="0">
                <a:solidFill>
                  <a:schemeClr val="bg1"/>
                </a:solidFill>
              </a:rPr>
              <a:t>1997: Seke Seke</a:t>
            </a:r>
          </a:p>
          <a:p>
            <a:r>
              <a:rPr lang="tr-TR" dirty="0">
                <a:solidFill>
                  <a:schemeClr val="bg1"/>
                </a:solidFill>
              </a:rPr>
              <a:t>1999: </a:t>
            </a:r>
            <a:r>
              <a:rPr lang="tr-TR" dirty="0" err="1">
                <a:solidFill>
                  <a:schemeClr val="bg1"/>
                </a:solidFill>
              </a:rPr>
              <a:t>Alavara</a:t>
            </a:r>
            <a:endParaRPr lang="tr-TR" dirty="0">
              <a:solidFill>
                <a:schemeClr val="bg1"/>
              </a:solidFill>
            </a:endParaRPr>
          </a:p>
          <a:p>
            <a:r>
              <a:rPr lang="tr-TR" dirty="0">
                <a:solidFill>
                  <a:schemeClr val="bg1"/>
                </a:solidFill>
              </a:rPr>
              <a:t>1999: Mekânım Datça Olsun</a:t>
            </a:r>
          </a:p>
          <a:p>
            <a:endParaRPr lang="tr-TR" dirty="0">
              <a:solidFill>
                <a:schemeClr val="bg1"/>
              </a:solidFill>
            </a:endParaRPr>
          </a:p>
        </p:txBody>
      </p:sp>
      <p:sp>
        <p:nvSpPr>
          <p:cNvPr id="3" name="Başlık 2"/>
          <p:cNvSpPr>
            <a:spLocks noGrp="1"/>
          </p:cNvSpPr>
          <p:nvPr>
            <p:ph type="title"/>
          </p:nvPr>
        </p:nvSpPr>
        <p:spPr>
          <a:xfrm>
            <a:off x="395536" y="116632"/>
            <a:ext cx="8229600" cy="792088"/>
          </a:xfrm>
        </p:spPr>
        <p:txBody>
          <a:bodyPr/>
          <a:lstStyle/>
          <a:p>
            <a:r>
              <a:rPr lang="tr-TR" dirty="0"/>
              <a:t>  Eserleri</a:t>
            </a:r>
          </a:p>
        </p:txBody>
      </p:sp>
    </p:spTree>
    <p:extLst>
      <p:ext uri="{BB962C8B-B14F-4D97-AF65-F5344CB8AC3E}">
        <p14:creationId xmlns:p14="http://schemas.microsoft.com/office/powerpoint/2010/main" val="168468435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980728"/>
            <a:ext cx="8229600" cy="5544616"/>
          </a:xfrm>
        </p:spPr>
        <p:txBody>
          <a:bodyPr>
            <a:normAutofit fontScale="55000" lnSpcReduction="20000"/>
          </a:bodyPr>
          <a:lstStyle/>
          <a:p>
            <a:r>
              <a:rPr lang="tr-TR" dirty="0">
                <a:solidFill>
                  <a:schemeClr val="bg1"/>
                </a:solidFill>
              </a:rPr>
              <a:t>1953: Hatırladıklarım - </a:t>
            </a:r>
            <a:r>
              <a:rPr lang="tr-TR" dirty="0" err="1">
                <a:solidFill>
                  <a:schemeClr val="bg1"/>
                </a:solidFill>
              </a:rPr>
              <a:t>Eleanor</a:t>
            </a:r>
            <a:r>
              <a:rPr lang="tr-TR" dirty="0">
                <a:solidFill>
                  <a:schemeClr val="bg1"/>
                </a:solidFill>
              </a:rPr>
              <a:t> Roosevelt - Seçilmiş Hikâyeler Dergisi - Ankara</a:t>
            </a:r>
          </a:p>
          <a:p>
            <a:r>
              <a:rPr lang="tr-TR" dirty="0">
                <a:solidFill>
                  <a:schemeClr val="bg1"/>
                </a:solidFill>
              </a:rPr>
              <a:t>1956: Yeni Türkiye Bir Garp Devleti - Georges Duhamel</a:t>
            </a:r>
          </a:p>
          <a:p>
            <a:r>
              <a:rPr lang="tr-TR" dirty="0">
                <a:solidFill>
                  <a:schemeClr val="bg1"/>
                </a:solidFill>
              </a:rPr>
              <a:t>1957: </a:t>
            </a:r>
            <a:r>
              <a:rPr lang="tr-TR" dirty="0" err="1">
                <a:solidFill>
                  <a:schemeClr val="bg1"/>
                </a:solidFill>
              </a:rPr>
              <a:t>Herboydan</a:t>
            </a:r>
            <a:r>
              <a:rPr lang="tr-TR" dirty="0">
                <a:solidFill>
                  <a:schemeClr val="bg1"/>
                </a:solidFill>
              </a:rPr>
              <a:t>: Dünya Şiirinden Seçmeler - Seçilmiş Hikâyeler Dergisi</a:t>
            </a:r>
          </a:p>
          <a:p>
            <a:r>
              <a:rPr lang="tr-TR" dirty="0">
                <a:solidFill>
                  <a:schemeClr val="bg1"/>
                </a:solidFill>
              </a:rPr>
              <a:t>1958: Anne Frank'ın Hatıra Defteri - Anne Frank - Dost Yayınları - Ankara</a:t>
            </a:r>
          </a:p>
          <a:p>
            <a:r>
              <a:rPr lang="tr-TR" dirty="0">
                <a:solidFill>
                  <a:schemeClr val="bg1"/>
                </a:solidFill>
              </a:rPr>
              <a:t>1959: </a:t>
            </a:r>
            <a:r>
              <a:rPr lang="tr-TR" dirty="0" err="1">
                <a:solidFill>
                  <a:schemeClr val="bg1"/>
                </a:solidFill>
              </a:rPr>
              <a:t>Lord</a:t>
            </a:r>
            <a:r>
              <a:rPr lang="tr-TR" dirty="0">
                <a:solidFill>
                  <a:schemeClr val="bg1"/>
                </a:solidFill>
              </a:rPr>
              <a:t> </a:t>
            </a:r>
            <a:r>
              <a:rPr lang="tr-TR" dirty="0" err="1">
                <a:solidFill>
                  <a:schemeClr val="bg1"/>
                </a:solidFill>
              </a:rPr>
              <a:t>Stratford’un</a:t>
            </a:r>
            <a:r>
              <a:rPr lang="tr-TR" dirty="0">
                <a:solidFill>
                  <a:schemeClr val="bg1"/>
                </a:solidFill>
              </a:rPr>
              <a:t> Türkiye Hatıraları- </a:t>
            </a:r>
            <a:r>
              <a:rPr lang="tr-TR" dirty="0" err="1">
                <a:solidFill>
                  <a:schemeClr val="bg1"/>
                </a:solidFill>
              </a:rPr>
              <a:t>Stanley</a:t>
            </a:r>
            <a:r>
              <a:rPr lang="tr-TR" dirty="0">
                <a:solidFill>
                  <a:schemeClr val="bg1"/>
                </a:solidFill>
              </a:rPr>
              <a:t> </a:t>
            </a:r>
            <a:r>
              <a:rPr lang="tr-TR" dirty="0" err="1">
                <a:solidFill>
                  <a:schemeClr val="bg1"/>
                </a:solidFill>
              </a:rPr>
              <a:t>Lane</a:t>
            </a:r>
            <a:r>
              <a:rPr lang="tr-TR" dirty="0">
                <a:solidFill>
                  <a:schemeClr val="bg1"/>
                </a:solidFill>
              </a:rPr>
              <a:t> </a:t>
            </a:r>
            <a:r>
              <a:rPr lang="tr-TR" dirty="0" err="1">
                <a:solidFill>
                  <a:schemeClr val="bg1"/>
                </a:solidFill>
              </a:rPr>
              <a:t>Poole</a:t>
            </a:r>
            <a:endParaRPr lang="tr-TR" dirty="0">
              <a:solidFill>
                <a:schemeClr val="bg1"/>
              </a:solidFill>
            </a:endParaRPr>
          </a:p>
          <a:p>
            <a:r>
              <a:rPr lang="tr-TR" dirty="0">
                <a:solidFill>
                  <a:schemeClr val="bg1"/>
                </a:solidFill>
              </a:rPr>
              <a:t>1964: Muhteşem </a:t>
            </a:r>
            <a:r>
              <a:rPr lang="tr-TR" dirty="0" err="1">
                <a:solidFill>
                  <a:schemeClr val="bg1"/>
                </a:solidFill>
              </a:rPr>
              <a:t>Gatsby</a:t>
            </a:r>
            <a:r>
              <a:rPr lang="tr-TR" dirty="0">
                <a:solidFill>
                  <a:schemeClr val="bg1"/>
                </a:solidFill>
              </a:rPr>
              <a:t> (</a:t>
            </a:r>
            <a:r>
              <a:rPr lang="tr-TR" dirty="0" err="1">
                <a:solidFill>
                  <a:schemeClr val="bg1"/>
                </a:solidFill>
              </a:rPr>
              <a:t>The</a:t>
            </a:r>
            <a:r>
              <a:rPr lang="tr-TR" dirty="0">
                <a:solidFill>
                  <a:schemeClr val="bg1"/>
                </a:solidFill>
              </a:rPr>
              <a:t> Great </a:t>
            </a:r>
            <a:r>
              <a:rPr lang="tr-TR" dirty="0" err="1">
                <a:solidFill>
                  <a:schemeClr val="bg1"/>
                </a:solidFill>
              </a:rPr>
              <a:t>Gatsby</a:t>
            </a:r>
            <a:r>
              <a:rPr lang="tr-TR" dirty="0">
                <a:solidFill>
                  <a:schemeClr val="bg1"/>
                </a:solidFill>
              </a:rPr>
              <a:t>, F. </a:t>
            </a:r>
            <a:r>
              <a:rPr lang="tr-TR" dirty="0" err="1">
                <a:solidFill>
                  <a:schemeClr val="bg1"/>
                </a:solidFill>
              </a:rPr>
              <a:t>Scott</a:t>
            </a:r>
            <a:r>
              <a:rPr lang="tr-TR" dirty="0">
                <a:solidFill>
                  <a:schemeClr val="bg1"/>
                </a:solidFill>
              </a:rPr>
              <a:t> Fitzgerald), Ağaoğlu Yayınevi</a:t>
            </a:r>
          </a:p>
          <a:p>
            <a:r>
              <a:rPr lang="tr-TR" dirty="0">
                <a:solidFill>
                  <a:schemeClr val="bg1"/>
                </a:solidFill>
              </a:rPr>
              <a:t>1967: Lenin </a:t>
            </a:r>
            <a:r>
              <a:rPr lang="tr-TR" dirty="0" err="1">
                <a:solidFill>
                  <a:schemeClr val="bg1"/>
                </a:solidFill>
              </a:rPr>
              <a:t>Petrogirad'da</a:t>
            </a:r>
            <a:r>
              <a:rPr lang="tr-TR" dirty="0">
                <a:solidFill>
                  <a:schemeClr val="bg1"/>
                </a:solidFill>
              </a:rPr>
              <a:t> - Sosyalist Akımın Gelişmesi – </a:t>
            </a:r>
            <a:r>
              <a:rPr lang="tr-TR" dirty="0" err="1">
                <a:solidFill>
                  <a:schemeClr val="bg1"/>
                </a:solidFill>
              </a:rPr>
              <a:t>Edmund</a:t>
            </a:r>
            <a:r>
              <a:rPr lang="tr-TR" dirty="0">
                <a:solidFill>
                  <a:schemeClr val="bg1"/>
                </a:solidFill>
              </a:rPr>
              <a:t> </a:t>
            </a:r>
            <a:r>
              <a:rPr lang="tr-TR" dirty="0" err="1">
                <a:solidFill>
                  <a:schemeClr val="bg1"/>
                </a:solidFill>
              </a:rPr>
              <a:t>Wilsom</a:t>
            </a:r>
            <a:r>
              <a:rPr lang="tr-TR" dirty="0">
                <a:solidFill>
                  <a:schemeClr val="bg1"/>
                </a:solidFill>
              </a:rPr>
              <a:t>- Ağaoğlu Yayınevi</a:t>
            </a:r>
          </a:p>
          <a:p>
            <a:r>
              <a:rPr lang="tr-TR" dirty="0">
                <a:solidFill>
                  <a:schemeClr val="bg1"/>
                </a:solidFill>
              </a:rPr>
              <a:t>1967: Gerilla Harbi – Mao </a:t>
            </a:r>
            <a:r>
              <a:rPr lang="tr-TR" dirty="0" err="1">
                <a:solidFill>
                  <a:schemeClr val="bg1"/>
                </a:solidFill>
              </a:rPr>
              <a:t>Tse-tung</a:t>
            </a:r>
            <a:r>
              <a:rPr lang="tr-TR" dirty="0">
                <a:solidFill>
                  <a:schemeClr val="bg1"/>
                </a:solidFill>
              </a:rPr>
              <a:t> - </a:t>
            </a:r>
            <a:r>
              <a:rPr lang="tr-TR" dirty="0" err="1">
                <a:solidFill>
                  <a:schemeClr val="bg1"/>
                </a:solidFill>
              </a:rPr>
              <a:t>Ernesto</a:t>
            </a:r>
            <a:r>
              <a:rPr lang="tr-TR" dirty="0">
                <a:solidFill>
                  <a:schemeClr val="bg1"/>
                </a:solidFill>
              </a:rPr>
              <a:t> Che </a:t>
            </a:r>
            <a:r>
              <a:rPr lang="tr-TR" dirty="0" err="1">
                <a:solidFill>
                  <a:schemeClr val="bg1"/>
                </a:solidFill>
              </a:rPr>
              <a:t>Guevara</a:t>
            </a:r>
            <a:r>
              <a:rPr lang="tr-TR" dirty="0">
                <a:solidFill>
                  <a:schemeClr val="bg1"/>
                </a:solidFill>
              </a:rPr>
              <a:t> - </a:t>
            </a:r>
            <a:r>
              <a:rPr lang="tr-TR" dirty="0" err="1">
                <a:solidFill>
                  <a:schemeClr val="bg1"/>
                </a:solidFill>
              </a:rPr>
              <a:t>Payel</a:t>
            </a:r>
            <a:endParaRPr lang="tr-TR" dirty="0">
              <a:solidFill>
                <a:schemeClr val="bg1"/>
              </a:solidFill>
            </a:endParaRPr>
          </a:p>
          <a:p>
            <a:r>
              <a:rPr lang="tr-TR" dirty="0">
                <a:solidFill>
                  <a:schemeClr val="bg1"/>
                </a:solidFill>
              </a:rPr>
              <a:t>1967: Küba'da Sosyalizm ve İnsan - </a:t>
            </a:r>
            <a:r>
              <a:rPr lang="tr-TR" dirty="0" err="1">
                <a:solidFill>
                  <a:schemeClr val="bg1"/>
                </a:solidFill>
              </a:rPr>
              <a:t>Ernesto</a:t>
            </a:r>
            <a:r>
              <a:rPr lang="tr-TR" dirty="0">
                <a:solidFill>
                  <a:schemeClr val="bg1"/>
                </a:solidFill>
              </a:rPr>
              <a:t> Che </a:t>
            </a:r>
            <a:r>
              <a:rPr lang="tr-TR" dirty="0" err="1">
                <a:solidFill>
                  <a:schemeClr val="bg1"/>
                </a:solidFill>
              </a:rPr>
              <a:t>Guevara</a:t>
            </a:r>
            <a:r>
              <a:rPr lang="tr-TR" dirty="0">
                <a:solidFill>
                  <a:schemeClr val="bg1"/>
                </a:solidFill>
              </a:rPr>
              <a:t> - </a:t>
            </a:r>
            <a:r>
              <a:rPr lang="tr-TR" dirty="0" err="1">
                <a:solidFill>
                  <a:schemeClr val="bg1"/>
                </a:solidFill>
              </a:rPr>
              <a:t>Payel</a:t>
            </a:r>
            <a:endParaRPr lang="tr-TR" dirty="0">
              <a:solidFill>
                <a:schemeClr val="bg1"/>
              </a:solidFill>
            </a:endParaRPr>
          </a:p>
          <a:p>
            <a:r>
              <a:rPr lang="tr-TR" dirty="0">
                <a:solidFill>
                  <a:schemeClr val="bg1"/>
                </a:solidFill>
              </a:rPr>
              <a:t>1968: Siyah İktidar - </a:t>
            </a:r>
            <a:r>
              <a:rPr lang="tr-TR" dirty="0" err="1">
                <a:solidFill>
                  <a:schemeClr val="bg1"/>
                </a:solidFill>
              </a:rPr>
              <a:t>Stokely</a:t>
            </a:r>
            <a:r>
              <a:rPr lang="tr-TR" dirty="0">
                <a:solidFill>
                  <a:schemeClr val="bg1"/>
                </a:solidFill>
              </a:rPr>
              <a:t> </a:t>
            </a:r>
            <a:r>
              <a:rPr lang="tr-TR" dirty="0" err="1">
                <a:solidFill>
                  <a:schemeClr val="bg1"/>
                </a:solidFill>
              </a:rPr>
              <a:t>Carmichael</a:t>
            </a:r>
            <a:r>
              <a:rPr lang="tr-TR" dirty="0">
                <a:solidFill>
                  <a:schemeClr val="bg1"/>
                </a:solidFill>
              </a:rPr>
              <a:t> - Ant Yayınları</a:t>
            </a:r>
          </a:p>
          <a:p>
            <a:r>
              <a:rPr lang="tr-TR" dirty="0">
                <a:solidFill>
                  <a:schemeClr val="bg1"/>
                </a:solidFill>
              </a:rPr>
              <a:t>1972: Salozun Mavalı (Peter </a:t>
            </a:r>
            <a:r>
              <a:rPr lang="tr-TR" dirty="0" err="1">
                <a:solidFill>
                  <a:schemeClr val="bg1"/>
                </a:solidFill>
              </a:rPr>
              <a:t>Weiss</a:t>
            </a:r>
            <a:r>
              <a:rPr lang="tr-TR" dirty="0">
                <a:solidFill>
                  <a:schemeClr val="bg1"/>
                </a:solidFill>
              </a:rPr>
              <a:t>) - Yöntem Yayınları</a:t>
            </a:r>
          </a:p>
          <a:p>
            <a:r>
              <a:rPr lang="tr-TR" dirty="0">
                <a:solidFill>
                  <a:schemeClr val="bg1"/>
                </a:solidFill>
              </a:rPr>
              <a:t>1977: Yeni Başlayanlar İçin Marks - </a:t>
            </a:r>
            <a:r>
              <a:rPr lang="tr-TR" dirty="0" err="1">
                <a:solidFill>
                  <a:schemeClr val="bg1"/>
                </a:solidFill>
              </a:rPr>
              <a:t>Rius</a:t>
            </a:r>
            <a:r>
              <a:rPr lang="tr-TR" dirty="0">
                <a:solidFill>
                  <a:schemeClr val="bg1"/>
                </a:solidFill>
              </a:rPr>
              <a:t> - Vardiya Yayınları</a:t>
            </a:r>
          </a:p>
          <a:p>
            <a:r>
              <a:rPr lang="tr-TR" dirty="0">
                <a:solidFill>
                  <a:schemeClr val="bg1"/>
                </a:solidFill>
              </a:rPr>
              <a:t>1980: Kafkas Tebeşir Dairesi - </a:t>
            </a:r>
            <a:r>
              <a:rPr lang="tr-TR" dirty="0" err="1">
                <a:solidFill>
                  <a:schemeClr val="bg1"/>
                </a:solidFill>
              </a:rPr>
              <a:t>Bertolt</a:t>
            </a:r>
            <a:r>
              <a:rPr lang="tr-TR" dirty="0">
                <a:solidFill>
                  <a:schemeClr val="bg1"/>
                </a:solidFill>
              </a:rPr>
              <a:t> </a:t>
            </a:r>
            <a:r>
              <a:rPr lang="tr-TR" dirty="0" err="1">
                <a:solidFill>
                  <a:schemeClr val="bg1"/>
                </a:solidFill>
              </a:rPr>
              <a:t>Brecht</a:t>
            </a:r>
            <a:r>
              <a:rPr lang="tr-TR" dirty="0">
                <a:solidFill>
                  <a:schemeClr val="bg1"/>
                </a:solidFill>
              </a:rPr>
              <a:t> - İzlem Yayınları - İstanbul</a:t>
            </a:r>
          </a:p>
          <a:p>
            <a:r>
              <a:rPr lang="tr-TR" dirty="0">
                <a:solidFill>
                  <a:schemeClr val="bg1"/>
                </a:solidFill>
              </a:rPr>
              <a:t>1981: Bahar Noktası (Bir Yaz Gecesi </a:t>
            </a:r>
            <a:r>
              <a:rPr lang="tr-TR" dirty="0" err="1">
                <a:solidFill>
                  <a:schemeClr val="bg1"/>
                </a:solidFill>
              </a:rPr>
              <a:t>Rüyası'nın</a:t>
            </a:r>
            <a:r>
              <a:rPr lang="tr-TR" dirty="0">
                <a:solidFill>
                  <a:schemeClr val="bg1"/>
                </a:solidFill>
              </a:rPr>
              <a:t> çevirisi) - Shakespeare - Ağaoğlu Yayınevi</a:t>
            </a:r>
          </a:p>
          <a:p>
            <a:r>
              <a:rPr lang="tr-TR" dirty="0">
                <a:solidFill>
                  <a:schemeClr val="bg1"/>
                </a:solidFill>
              </a:rPr>
              <a:t>1982: </a:t>
            </a:r>
            <a:r>
              <a:rPr lang="tr-TR" dirty="0" err="1">
                <a:solidFill>
                  <a:schemeClr val="bg1"/>
                </a:solidFill>
              </a:rPr>
              <a:t>Şvayk</a:t>
            </a:r>
            <a:r>
              <a:rPr lang="tr-TR" dirty="0">
                <a:solidFill>
                  <a:schemeClr val="bg1"/>
                </a:solidFill>
              </a:rPr>
              <a:t> Hitler'e Karşı - </a:t>
            </a:r>
            <a:r>
              <a:rPr lang="tr-TR" dirty="0" err="1">
                <a:solidFill>
                  <a:schemeClr val="bg1"/>
                </a:solidFill>
              </a:rPr>
              <a:t>Bertolt</a:t>
            </a:r>
            <a:r>
              <a:rPr lang="tr-TR" dirty="0">
                <a:solidFill>
                  <a:schemeClr val="bg1"/>
                </a:solidFill>
              </a:rPr>
              <a:t> </a:t>
            </a:r>
            <a:r>
              <a:rPr lang="tr-TR" dirty="0" err="1">
                <a:solidFill>
                  <a:schemeClr val="bg1"/>
                </a:solidFill>
              </a:rPr>
              <a:t>Brecht</a:t>
            </a:r>
            <a:r>
              <a:rPr lang="tr-TR" dirty="0">
                <a:solidFill>
                  <a:schemeClr val="bg1"/>
                </a:solidFill>
              </a:rPr>
              <a:t> - İzlem Yayınları</a:t>
            </a:r>
          </a:p>
          <a:p>
            <a:r>
              <a:rPr lang="tr-TR" dirty="0">
                <a:solidFill>
                  <a:schemeClr val="bg1"/>
                </a:solidFill>
              </a:rPr>
              <a:t>1983: </a:t>
            </a:r>
            <a:r>
              <a:rPr lang="tr-TR" dirty="0" err="1">
                <a:solidFill>
                  <a:schemeClr val="bg1"/>
                </a:solidFill>
              </a:rPr>
              <a:t>Snoopy</a:t>
            </a:r>
            <a:r>
              <a:rPr lang="tr-TR" dirty="0">
                <a:solidFill>
                  <a:schemeClr val="bg1"/>
                </a:solidFill>
              </a:rPr>
              <a:t> - Bir Fıstık Kitabı - Charles M. </a:t>
            </a:r>
            <a:r>
              <a:rPr lang="tr-TR" dirty="0" err="1">
                <a:solidFill>
                  <a:schemeClr val="bg1"/>
                </a:solidFill>
              </a:rPr>
              <a:t>Schulz</a:t>
            </a:r>
            <a:r>
              <a:rPr lang="tr-TR" dirty="0">
                <a:solidFill>
                  <a:schemeClr val="bg1"/>
                </a:solidFill>
              </a:rPr>
              <a:t> - Kaktüs</a:t>
            </a:r>
          </a:p>
          <a:p>
            <a:r>
              <a:rPr lang="tr-TR" dirty="0">
                <a:solidFill>
                  <a:schemeClr val="bg1"/>
                </a:solidFill>
              </a:rPr>
              <a:t>1996: Hamlet - Shakespeare - Papirüs Yayınları</a:t>
            </a:r>
          </a:p>
          <a:p>
            <a:r>
              <a:rPr lang="tr-TR" dirty="0">
                <a:solidFill>
                  <a:schemeClr val="bg1"/>
                </a:solidFill>
              </a:rPr>
              <a:t>1988: Batı Yakasının Hikâyesi – Arthur </a:t>
            </a:r>
            <a:r>
              <a:rPr lang="tr-TR" dirty="0" err="1">
                <a:solidFill>
                  <a:schemeClr val="bg1"/>
                </a:solidFill>
              </a:rPr>
              <a:t>Laurents</a:t>
            </a:r>
            <a:r>
              <a:rPr lang="tr-TR" dirty="0">
                <a:solidFill>
                  <a:schemeClr val="bg1"/>
                </a:solidFill>
              </a:rPr>
              <a:t>- Gözlem Yayıncılık</a:t>
            </a:r>
          </a:p>
          <a:p>
            <a:r>
              <a:rPr lang="tr-TR" dirty="0">
                <a:solidFill>
                  <a:schemeClr val="bg1"/>
                </a:solidFill>
              </a:rPr>
              <a:t>1991: Kızıl </a:t>
            </a:r>
            <a:r>
              <a:rPr lang="tr-TR" dirty="0" err="1">
                <a:solidFill>
                  <a:schemeClr val="bg1"/>
                </a:solidFill>
              </a:rPr>
              <a:t>Komser</a:t>
            </a:r>
            <a:r>
              <a:rPr lang="tr-TR" dirty="0">
                <a:solidFill>
                  <a:schemeClr val="bg1"/>
                </a:solidFill>
              </a:rPr>
              <a:t> - </a:t>
            </a:r>
            <a:r>
              <a:rPr lang="tr-TR" dirty="0" err="1">
                <a:solidFill>
                  <a:schemeClr val="bg1"/>
                </a:solidFill>
              </a:rPr>
              <a:t>Yaroslav</a:t>
            </a:r>
            <a:r>
              <a:rPr lang="tr-TR" dirty="0">
                <a:solidFill>
                  <a:schemeClr val="bg1"/>
                </a:solidFill>
              </a:rPr>
              <a:t> </a:t>
            </a:r>
            <a:r>
              <a:rPr lang="tr-TR" dirty="0" err="1">
                <a:solidFill>
                  <a:schemeClr val="bg1"/>
                </a:solidFill>
              </a:rPr>
              <a:t>Haşek</a:t>
            </a:r>
            <a:r>
              <a:rPr lang="tr-TR" dirty="0">
                <a:solidFill>
                  <a:schemeClr val="bg1"/>
                </a:solidFill>
              </a:rPr>
              <a:t> - Cem Yayınevi</a:t>
            </a:r>
          </a:p>
          <a:p>
            <a:r>
              <a:rPr lang="tr-TR" dirty="0">
                <a:solidFill>
                  <a:schemeClr val="bg1"/>
                </a:solidFill>
              </a:rPr>
              <a:t>1991: </a:t>
            </a:r>
            <a:r>
              <a:rPr lang="tr-TR" dirty="0" err="1">
                <a:solidFill>
                  <a:schemeClr val="bg1"/>
                </a:solidFill>
              </a:rPr>
              <a:t>Snoopy</a:t>
            </a:r>
            <a:r>
              <a:rPr lang="tr-TR" dirty="0">
                <a:solidFill>
                  <a:schemeClr val="bg1"/>
                </a:solidFill>
              </a:rPr>
              <a:t> Kar Korkusu 2 - Charles M. </a:t>
            </a:r>
            <a:r>
              <a:rPr lang="tr-TR" dirty="0" err="1">
                <a:solidFill>
                  <a:schemeClr val="bg1"/>
                </a:solidFill>
              </a:rPr>
              <a:t>Schulz</a:t>
            </a:r>
            <a:r>
              <a:rPr lang="tr-TR" dirty="0">
                <a:solidFill>
                  <a:schemeClr val="bg1"/>
                </a:solidFill>
              </a:rPr>
              <a:t> - </a:t>
            </a:r>
            <a:r>
              <a:rPr lang="tr-TR" dirty="0" err="1">
                <a:solidFill>
                  <a:schemeClr val="bg1"/>
                </a:solidFill>
              </a:rPr>
              <a:t>Papirus</a:t>
            </a:r>
            <a:r>
              <a:rPr lang="tr-TR" dirty="0">
                <a:solidFill>
                  <a:schemeClr val="bg1"/>
                </a:solidFill>
              </a:rPr>
              <a:t> Yayınları</a:t>
            </a:r>
          </a:p>
          <a:p>
            <a:r>
              <a:rPr lang="tr-TR" dirty="0">
                <a:solidFill>
                  <a:schemeClr val="bg1"/>
                </a:solidFill>
              </a:rPr>
              <a:t>1991: Fırtına - William Shakespeare - Adam Yayınları</a:t>
            </a:r>
          </a:p>
          <a:p>
            <a:r>
              <a:rPr lang="tr-TR" dirty="0">
                <a:solidFill>
                  <a:schemeClr val="bg1"/>
                </a:solidFill>
              </a:rPr>
              <a:t>2018: Maksat Samimiyet (Oscar </a:t>
            </a:r>
            <a:r>
              <a:rPr lang="tr-TR" dirty="0" err="1">
                <a:solidFill>
                  <a:schemeClr val="bg1"/>
                </a:solidFill>
              </a:rPr>
              <a:t>Wilde</a:t>
            </a:r>
            <a:r>
              <a:rPr lang="tr-TR" dirty="0">
                <a:solidFill>
                  <a:schemeClr val="bg1"/>
                </a:solidFill>
              </a:rPr>
              <a:t>) - İş Bankası Yayınları</a:t>
            </a:r>
          </a:p>
        </p:txBody>
      </p:sp>
      <p:sp>
        <p:nvSpPr>
          <p:cNvPr id="3" name="Başlık 2"/>
          <p:cNvSpPr>
            <a:spLocks noGrp="1"/>
          </p:cNvSpPr>
          <p:nvPr>
            <p:ph type="title"/>
          </p:nvPr>
        </p:nvSpPr>
        <p:spPr>
          <a:xfrm>
            <a:off x="457200" y="152400"/>
            <a:ext cx="8229600" cy="828328"/>
          </a:xfrm>
        </p:spPr>
        <p:txBody>
          <a:bodyPr/>
          <a:lstStyle/>
          <a:p>
            <a:r>
              <a:rPr lang="tr-TR" dirty="0"/>
              <a:t>Çevirileri</a:t>
            </a:r>
          </a:p>
        </p:txBody>
      </p:sp>
    </p:spTree>
    <p:extLst>
      <p:ext uri="{BB962C8B-B14F-4D97-AF65-F5344CB8AC3E}">
        <p14:creationId xmlns:p14="http://schemas.microsoft.com/office/powerpoint/2010/main" val="316747339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n yu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7" y="1285875"/>
            <a:ext cx="6334125" cy="4286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66914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692696"/>
            <a:ext cx="4762872" cy="6165304"/>
          </a:xfrm>
        </p:spPr>
        <p:txBody>
          <a:bodyPr>
            <a:noAutofit/>
          </a:bodyPr>
          <a:lstStyle/>
          <a:p>
            <a:br>
              <a:rPr lang="tr-TR" sz="1400" dirty="0">
                <a:solidFill>
                  <a:schemeClr val="bg1"/>
                </a:solidFill>
              </a:rPr>
            </a:br>
            <a:r>
              <a:rPr lang="tr-TR" sz="1400" dirty="0">
                <a:solidFill>
                  <a:schemeClr val="bg1"/>
                </a:solidFill>
              </a:rPr>
              <a:t> </a:t>
            </a:r>
            <a:br>
              <a:rPr lang="tr-TR" sz="1400" dirty="0">
                <a:solidFill>
                  <a:schemeClr val="bg1"/>
                </a:solidFill>
              </a:rPr>
            </a:br>
            <a:r>
              <a:rPr lang="tr-TR" sz="1400" dirty="0">
                <a:solidFill>
                  <a:schemeClr val="bg1"/>
                </a:solidFill>
              </a:rPr>
              <a:t>1.Bağlanmayacaksın</a:t>
            </a:r>
            <a:br>
              <a:rPr lang="tr-TR" sz="1400" dirty="0">
                <a:solidFill>
                  <a:schemeClr val="bg1"/>
                </a:solidFill>
              </a:rPr>
            </a:br>
            <a:r>
              <a:rPr lang="tr-TR" sz="1400" dirty="0">
                <a:solidFill>
                  <a:schemeClr val="bg1"/>
                </a:solidFill>
              </a:rPr>
              <a:t>2.Kadın Dediğin</a:t>
            </a:r>
            <a:br>
              <a:rPr lang="tr-TR" sz="1400" dirty="0">
                <a:solidFill>
                  <a:schemeClr val="bg1"/>
                </a:solidFill>
              </a:rPr>
            </a:br>
            <a:r>
              <a:rPr lang="tr-TR" sz="1400" dirty="0">
                <a:solidFill>
                  <a:schemeClr val="bg1"/>
                </a:solidFill>
              </a:rPr>
              <a:t>3.Erkek Dediğin</a:t>
            </a:r>
            <a:br>
              <a:rPr lang="tr-TR" sz="1400" dirty="0">
                <a:solidFill>
                  <a:schemeClr val="bg1"/>
                </a:solidFill>
              </a:rPr>
            </a:br>
            <a:r>
              <a:rPr lang="tr-TR" sz="1400" dirty="0">
                <a:solidFill>
                  <a:schemeClr val="bg1"/>
                </a:solidFill>
              </a:rPr>
              <a:t>4.Seninle Olmanın En Güzel Yanı</a:t>
            </a:r>
            <a:br>
              <a:rPr lang="tr-TR" sz="1400" dirty="0">
                <a:solidFill>
                  <a:schemeClr val="bg1"/>
                </a:solidFill>
              </a:rPr>
            </a:br>
            <a:r>
              <a:rPr lang="tr-TR" sz="1400" dirty="0">
                <a:solidFill>
                  <a:schemeClr val="bg1"/>
                </a:solidFill>
              </a:rPr>
              <a:t>5.Anladım</a:t>
            </a:r>
            <a:br>
              <a:rPr lang="tr-TR" sz="1400" dirty="0">
                <a:solidFill>
                  <a:schemeClr val="bg1"/>
                </a:solidFill>
              </a:rPr>
            </a:br>
            <a:r>
              <a:rPr lang="tr-TR" sz="1400" dirty="0">
                <a:solidFill>
                  <a:schemeClr val="bg1"/>
                </a:solidFill>
              </a:rPr>
              <a:t>6.Herşey Sende Gizli</a:t>
            </a:r>
            <a:br>
              <a:rPr lang="tr-TR" sz="1400" dirty="0">
                <a:solidFill>
                  <a:schemeClr val="bg1"/>
                </a:solidFill>
              </a:rPr>
            </a:br>
            <a:r>
              <a:rPr lang="tr-TR" sz="1400" dirty="0">
                <a:solidFill>
                  <a:schemeClr val="bg1"/>
                </a:solidFill>
              </a:rPr>
              <a:t>7.Eğer</a:t>
            </a:r>
            <a:br>
              <a:rPr lang="tr-TR" sz="1400" dirty="0">
                <a:solidFill>
                  <a:schemeClr val="bg1"/>
                </a:solidFill>
              </a:rPr>
            </a:br>
            <a:r>
              <a:rPr lang="tr-TR" sz="1400" dirty="0">
                <a:solidFill>
                  <a:schemeClr val="bg1"/>
                </a:solidFill>
              </a:rPr>
              <a:t>8.Herkes Gitmek İstiyor</a:t>
            </a:r>
            <a:br>
              <a:rPr lang="tr-TR" sz="1400" dirty="0">
                <a:solidFill>
                  <a:schemeClr val="bg1"/>
                </a:solidFill>
              </a:rPr>
            </a:br>
            <a:r>
              <a:rPr lang="tr-TR" sz="1400" dirty="0">
                <a:solidFill>
                  <a:schemeClr val="bg1"/>
                </a:solidFill>
              </a:rPr>
              <a:t>9.Sevdiğin Kadar Sevilirsin</a:t>
            </a:r>
            <a:br>
              <a:rPr lang="tr-TR" sz="1400" dirty="0">
                <a:solidFill>
                  <a:schemeClr val="bg1"/>
                </a:solidFill>
              </a:rPr>
            </a:br>
            <a:r>
              <a:rPr lang="tr-TR" sz="1400" dirty="0">
                <a:solidFill>
                  <a:schemeClr val="bg1"/>
                </a:solidFill>
              </a:rPr>
              <a:t>10.Sağlık Olsun</a:t>
            </a:r>
            <a:br>
              <a:rPr lang="tr-TR" sz="1400" dirty="0">
                <a:solidFill>
                  <a:schemeClr val="bg1"/>
                </a:solidFill>
              </a:rPr>
            </a:br>
            <a:r>
              <a:rPr lang="tr-TR" sz="1400" dirty="0">
                <a:solidFill>
                  <a:schemeClr val="bg1"/>
                </a:solidFill>
              </a:rPr>
              <a:t>11.Tam zamanında Yaşamak (Yaşamak Zamanı)</a:t>
            </a:r>
            <a:br>
              <a:rPr lang="tr-TR" sz="1400" dirty="0">
                <a:solidFill>
                  <a:schemeClr val="bg1"/>
                </a:solidFill>
              </a:rPr>
            </a:br>
            <a:r>
              <a:rPr lang="tr-TR" sz="1400" dirty="0">
                <a:solidFill>
                  <a:schemeClr val="bg1"/>
                </a:solidFill>
              </a:rPr>
              <a:t>12.Tersten Yaşamak</a:t>
            </a:r>
            <a:br>
              <a:rPr lang="tr-TR" sz="1400" dirty="0">
                <a:solidFill>
                  <a:schemeClr val="bg1"/>
                </a:solidFill>
              </a:rPr>
            </a:br>
            <a:r>
              <a:rPr lang="tr-TR" sz="1400" dirty="0">
                <a:solidFill>
                  <a:schemeClr val="bg1"/>
                </a:solidFill>
              </a:rPr>
              <a:t>13.Biraz Değiştim</a:t>
            </a:r>
            <a:br>
              <a:rPr lang="tr-TR" sz="1400" dirty="0">
                <a:solidFill>
                  <a:schemeClr val="bg1"/>
                </a:solidFill>
              </a:rPr>
            </a:br>
            <a:r>
              <a:rPr lang="tr-TR" sz="1400" dirty="0">
                <a:solidFill>
                  <a:schemeClr val="bg1"/>
                </a:solidFill>
              </a:rPr>
              <a:t>14.Bir gün Anlarsın</a:t>
            </a:r>
            <a:br>
              <a:rPr lang="tr-TR" sz="1400" dirty="0">
                <a:solidFill>
                  <a:schemeClr val="bg1"/>
                </a:solidFill>
              </a:rPr>
            </a:br>
            <a:r>
              <a:rPr lang="tr-TR" sz="1400" dirty="0">
                <a:solidFill>
                  <a:schemeClr val="bg1"/>
                </a:solidFill>
              </a:rPr>
              <a:t>15.Gitmek</a:t>
            </a:r>
            <a:br>
              <a:rPr lang="tr-TR" sz="1400" dirty="0">
                <a:solidFill>
                  <a:schemeClr val="bg1"/>
                </a:solidFill>
              </a:rPr>
            </a:br>
            <a:r>
              <a:rPr lang="tr-TR" sz="1400" dirty="0">
                <a:solidFill>
                  <a:schemeClr val="bg1"/>
                </a:solidFill>
              </a:rPr>
              <a:t>16.Seninle Yaşlanmak İstiyorum</a:t>
            </a:r>
            <a:br>
              <a:rPr lang="tr-TR" sz="1400" dirty="0">
                <a:solidFill>
                  <a:schemeClr val="bg1"/>
                </a:solidFill>
              </a:rPr>
            </a:br>
            <a:r>
              <a:rPr lang="tr-TR" sz="1400" dirty="0">
                <a:solidFill>
                  <a:schemeClr val="bg1"/>
                </a:solidFill>
              </a:rPr>
              <a:t>17.Asla </a:t>
            </a:r>
            <a:r>
              <a:rPr lang="tr-TR" sz="1400" dirty="0" err="1">
                <a:solidFill>
                  <a:schemeClr val="bg1"/>
                </a:solidFill>
              </a:rPr>
              <a:t>Keşkelerim</a:t>
            </a:r>
            <a:r>
              <a:rPr lang="tr-TR" sz="1400" dirty="0">
                <a:solidFill>
                  <a:schemeClr val="bg1"/>
                </a:solidFill>
              </a:rPr>
              <a:t> Olmadı</a:t>
            </a:r>
            <a:br>
              <a:rPr lang="tr-TR" sz="1400" dirty="0">
                <a:solidFill>
                  <a:schemeClr val="bg1"/>
                </a:solidFill>
              </a:rPr>
            </a:br>
            <a:r>
              <a:rPr lang="tr-TR" sz="1400" dirty="0">
                <a:solidFill>
                  <a:schemeClr val="bg1"/>
                </a:solidFill>
              </a:rPr>
              <a:t>18.Özledim Seni</a:t>
            </a:r>
            <a:br>
              <a:rPr lang="tr-TR" sz="1400" dirty="0">
                <a:solidFill>
                  <a:schemeClr val="bg1"/>
                </a:solidFill>
              </a:rPr>
            </a:br>
            <a:r>
              <a:rPr lang="tr-TR" sz="1400" dirty="0">
                <a:solidFill>
                  <a:schemeClr val="bg1"/>
                </a:solidFill>
              </a:rPr>
              <a:t>19.Bilmelisin ki</a:t>
            </a:r>
            <a:br>
              <a:rPr lang="tr-TR" sz="1400" dirty="0">
                <a:solidFill>
                  <a:schemeClr val="bg1"/>
                </a:solidFill>
              </a:rPr>
            </a:br>
            <a:r>
              <a:rPr lang="tr-TR" sz="1400" dirty="0">
                <a:solidFill>
                  <a:schemeClr val="bg1"/>
                </a:solidFill>
              </a:rPr>
              <a:t>20.Aşk</a:t>
            </a:r>
            <a:br>
              <a:rPr lang="tr-TR" sz="1400" dirty="0">
                <a:solidFill>
                  <a:schemeClr val="bg1"/>
                </a:solidFill>
              </a:rPr>
            </a:br>
            <a:r>
              <a:rPr lang="tr-TR" sz="1400" dirty="0">
                <a:solidFill>
                  <a:schemeClr val="bg1"/>
                </a:solidFill>
              </a:rPr>
              <a:t>21.Boşver ve Yaşı Başı</a:t>
            </a:r>
            <a:br>
              <a:rPr lang="tr-TR" sz="1400" dirty="0">
                <a:solidFill>
                  <a:schemeClr val="bg1"/>
                </a:solidFill>
              </a:rPr>
            </a:br>
            <a:r>
              <a:rPr lang="tr-TR" sz="1400" dirty="0">
                <a:solidFill>
                  <a:schemeClr val="bg1"/>
                </a:solidFill>
              </a:rPr>
              <a:t>22.Olmuyorsa Zorlamayacaksın</a:t>
            </a:r>
            <a:br>
              <a:rPr lang="tr-TR" sz="1400" dirty="0">
                <a:solidFill>
                  <a:schemeClr val="bg1"/>
                </a:solidFill>
              </a:rPr>
            </a:br>
            <a:r>
              <a:rPr lang="tr-TR" sz="1400" dirty="0">
                <a:solidFill>
                  <a:schemeClr val="bg1"/>
                </a:solidFill>
              </a:rPr>
              <a:t>23.Ben Benden Olgun İnsan İsterim Karşımda</a:t>
            </a:r>
            <a:br>
              <a:rPr lang="tr-TR" sz="1400" dirty="0">
                <a:solidFill>
                  <a:schemeClr val="bg1"/>
                </a:solidFill>
              </a:rPr>
            </a:br>
            <a:r>
              <a:rPr lang="tr-TR" sz="1400" dirty="0">
                <a:solidFill>
                  <a:schemeClr val="bg1"/>
                </a:solidFill>
              </a:rPr>
              <a:t>24.Öyle Sabah Uyanır Uyanmaz Fırlama Yataktan</a:t>
            </a:r>
            <a:br>
              <a:rPr lang="tr-TR" sz="1400" dirty="0">
                <a:solidFill>
                  <a:schemeClr val="bg1"/>
                </a:solidFill>
              </a:rPr>
            </a:br>
            <a:r>
              <a:rPr lang="tr-TR" sz="1400" dirty="0">
                <a:solidFill>
                  <a:schemeClr val="bg1"/>
                </a:solidFill>
              </a:rPr>
              <a:t>25.Farkında Olmalı İnsan</a:t>
            </a:r>
            <a:br>
              <a:rPr lang="tr-TR" sz="1400" dirty="0">
                <a:solidFill>
                  <a:schemeClr val="bg1"/>
                </a:solidFill>
              </a:rPr>
            </a:br>
            <a:br>
              <a:rPr lang="tr-TR" sz="1400" dirty="0">
                <a:solidFill>
                  <a:schemeClr val="bg1"/>
                </a:solidFill>
              </a:rPr>
            </a:br>
            <a:endParaRPr lang="tr-TR" sz="1400" dirty="0">
              <a:solidFill>
                <a:schemeClr val="bg1"/>
              </a:solidFill>
            </a:endParaRPr>
          </a:p>
        </p:txBody>
      </p:sp>
      <p:sp>
        <p:nvSpPr>
          <p:cNvPr id="4" name="İçerik Yer Tutucusu 1"/>
          <p:cNvSpPr txBox="1">
            <a:spLocks/>
          </p:cNvSpPr>
          <p:nvPr/>
        </p:nvSpPr>
        <p:spPr>
          <a:xfrm>
            <a:off x="4788024" y="894948"/>
            <a:ext cx="4618856" cy="5832648"/>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br>
              <a:rPr lang="tr-TR" sz="1400" dirty="0">
                <a:solidFill>
                  <a:schemeClr val="bg1"/>
                </a:solidFill>
              </a:rPr>
            </a:br>
            <a:r>
              <a:rPr lang="tr-TR" sz="1400" dirty="0">
                <a:solidFill>
                  <a:schemeClr val="bg1"/>
                </a:solidFill>
              </a:rPr>
              <a:t>26.Bir Eşi Olmalı İnsanın</a:t>
            </a:r>
            <a:br>
              <a:rPr lang="tr-TR" sz="1400" dirty="0">
                <a:solidFill>
                  <a:schemeClr val="bg1"/>
                </a:solidFill>
              </a:rPr>
            </a:br>
            <a:r>
              <a:rPr lang="tr-TR" sz="1400" dirty="0">
                <a:solidFill>
                  <a:schemeClr val="bg1"/>
                </a:solidFill>
              </a:rPr>
              <a:t>27.Unutma </a:t>
            </a:r>
            <a:br>
              <a:rPr lang="tr-TR" sz="1400" dirty="0">
                <a:solidFill>
                  <a:schemeClr val="bg1"/>
                </a:solidFill>
              </a:rPr>
            </a:br>
            <a:r>
              <a:rPr lang="tr-TR" sz="1400" dirty="0">
                <a:solidFill>
                  <a:schemeClr val="bg1"/>
                </a:solidFill>
              </a:rPr>
              <a:t>28.Sevgi Emekmiş</a:t>
            </a:r>
            <a:br>
              <a:rPr lang="tr-TR" sz="1400" dirty="0">
                <a:solidFill>
                  <a:schemeClr val="bg1"/>
                </a:solidFill>
              </a:rPr>
            </a:br>
            <a:r>
              <a:rPr lang="tr-TR" sz="1400" dirty="0">
                <a:solidFill>
                  <a:schemeClr val="bg1"/>
                </a:solidFill>
              </a:rPr>
              <a:t>29.Özleme Dair (Kim Özlerdi?)</a:t>
            </a:r>
            <a:br>
              <a:rPr lang="tr-TR" sz="1400" dirty="0">
                <a:solidFill>
                  <a:schemeClr val="bg1"/>
                </a:solidFill>
              </a:rPr>
            </a:br>
            <a:r>
              <a:rPr lang="tr-TR" sz="1400" dirty="0">
                <a:solidFill>
                  <a:schemeClr val="bg1"/>
                </a:solidFill>
              </a:rPr>
              <a:t>30. Ömür Dediğin Bir Gündür O da Bugündür</a:t>
            </a:r>
            <a:br>
              <a:rPr lang="tr-TR" sz="1400" dirty="0">
                <a:solidFill>
                  <a:schemeClr val="bg1"/>
                </a:solidFill>
              </a:rPr>
            </a:br>
            <a:r>
              <a:rPr lang="tr-TR" sz="1400" dirty="0">
                <a:solidFill>
                  <a:schemeClr val="bg1"/>
                </a:solidFill>
              </a:rPr>
              <a:t>31.Aşk Ayakkabı Gibidir</a:t>
            </a:r>
            <a:br>
              <a:rPr lang="tr-TR" sz="1400" dirty="0">
                <a:solidFill>
                  <a:schemeClr val="bg1"/>
                </a:solidFill>
              </a:rPr>
            </a:br>
            <a:r>
              <a:rPr lang="tr-TR" sz="1400" dirty="0">
                <a:solidFill>
                  <a:schemeClr val="bg1"/>
                </a:solidFill>
              </a:rPr>
              <a:t>32.Rakı İçen Kadınlar</a:t>
            </a:r>
            <a:br>
              <a:rPr lang="tr-TR" sz="1400" dirty="0">
                <a:solidFill>
                  <a:schemeClr val="bg1"/>
                </a:solidFill>
              </a:rPr>
            </a:br>
            <a:r>
              <a:rPr lang="tr-TR" sz="1400" dirty="0">
                <a:solidFill>
                  <a:schemeClr val="bg1"/>
                </a:solidFill>
              </a:rPr>
              <a:t>33.AteşveSu</a:t>
            </a:r>
            <a:br>
              <a:rPr lang="tr-TR" sz="1400" dirty="0">
                <a:solidFill>
                  <a:schemeClr val="bg1"/>
                </a:solidFill>
              </a:rPr>
            </a:br>
            <a:r>
              <a:rPr lang="tr-TR" sz="1400" dirty="0">
                <a:solidFill>
                  <a:schemeClr val="bg1"/>
                </a:solidFill>
              </a:rPr>
              <a:t>34.Ülke Bölünsün İstiyorum</a:t>
            </a:r>
            <a:br>
              <a:rPr lang="tr-TR" sz="1400" dirty="0">
                <a:solidFill>
                  <a:schemeClr val="bg1"/>
                </a:solidFill>
              </a:rPr>
            </a:br>
            <a:r>
              <a:rPr lang="tr-TR" sz="1400" dirty="0">
                <a:solidFill>
                  <a:schemeClr val="bg1"/>
                </a:solidFill>
              </a:rPr>
              <a:t>35.Kadınım Ben</a:t>
            </a:r>
            <a:br>
              <a:rPr lang="tr-TR" sz="1400" dirty="0">
                <a:solidFill>
                  <a:schemeClr val="bg1"/>
                </a:solidFill>
              </a:rPr>
            </a:br>
            <a:r>
              <a:rPr lang="tr-TR" sz="1400" dirty="0">
                <a:solidFill>
                  <a:schemeClr val="bg1"/>
                </a:solidFill>
              </a:rPr>
              <a:t>36.Senin İçin Yasak Dediler</a:t>
            </a:r>
            <a:br>
              <a:rPr lang="tr-TR" sz="1400" dirty="0">
                <a:solidFill>
                  <a:schemeClr val="bg1"/>
                </a:solidFill>
              </a:rPr>
            </a:br>
            <a:r>
              <a:rPr lang="tr-TR" sz="1400" dirty="0">
                <a:solidFill>
                  <a:schemeClr val="bg1"/>
                </a:solidFill>
              </a:rPr>
              <a:t>37.Bayram Şiiri</a:t>
            </a:r>
            <a:br>
              <a:rPr lang="tr-TR" sz="1400" dirty="0">
                <a:solidFill>
                  <a:schemeClr val="bg1"/>
                </a:solidFill>
              </a:rPr>
            </a:br>
            <a:r>
              <a:rPr lang="tr-TR" sz="1400" dirty="0">
                <a:solidFill>
                  <a:schemeClr val="bg1"/>
                </a:solidFill>
              </a:rPr>
              <a:t>38.Dostlar Irmak Gibidir</a:t>
            </a:r>
            <a:br>
              <a:rPr lang="tr-TR" sz="1400" dirty="0">
                <a:solidFill>
                  <a:schemeClr val="bg1"/>
                </a:solidFill>
              </a:rPr>
            </a:br>
            <a:r>
              <a:rPr lang="tr-TR" sz="1400" dirty="0">
                <a:solidFill>
                  <a:schemeClr val="bg1"/>
                </a:solidFill>
              </a:rPr>
              <a:t>39.Öye Bir Hayat Yaşadım ki</a:t>
            </a:r>
            <a:br>
              <a:rPr lang="tr-TR" sz="1400" dirty="0">
                <a:solidFill>
                  <a:schemeClr val="bg1"/>
                </a:solidFill>
              </a:rPr>
            </a:br>
            <a:r>
              <a:rPr lang="tr-TR" sz="1400" dirty="0">
                <a:solidFill>
                  <a:schemeClr val="bg1"/>
                </a:solidFill>
              </a:rPr>
              <a:t>40.Bir Yolun varsa Gidilecek</a:t>
            </a:r>
            <a:br>
              <a:rPr lang="tr-TR" sz="1400" dirty="0">
                <a:solidFill>
                  <a:schemeClr val="bg1"/>
                </a:solidFill>
              </a:rPr>
            </a:br>
            <a:r>
              <a:rPr lang="tr-TR" sz="1400" dirty="0">
                <a:solidFill>
                  <a:schemeClr val="bg1"/>
                </a:solidFill>
              </a:rPr>
              <a:t>41.Ömür Dediğiniz Nedir Ki</a:t>
            </a:r>
            <a:br>
              <a:rPr lang="tr-TR" sz="1400" dirty="0">
                <a:solidFill>
                  <a:schemeClr val="bg1"/>
                </a:solidFill>
              </a:rPr>
            </a:br>
            <a:r>
              <a:rPr lang="tr-TR" sz="1400" dirty="0">
                <a:solidFill>
                  <a:schemeClr val="bg1"/>
                </a:solidFill>
              </a:rPr>
              <a:t>42.Fakirin Gayrimeşru Çocuğu</a:t>
            </a:r>
            <a:br>
              <a:rPr lang="tr-TR" sz="1400" dirty="0">
                <a:solidFill>
                  <a:schemeClr val="bg1"/>
                </a:solidFill>
              </a:rPr>
            </a:br>
            <a:r>
              <a:rPr lang="tr-TR" sz="1400" dirty="0">
                <a:solidFill>
                  <a:schemeClr val="bg1"/>
                </a:solidFill>
              </a:rPr>
              <a:t>43.Ey Yüreğim</a:t>
            </a:r>
            <a:br>
              <a:rPr lang="tr-TR" sz="1400" dirty="0">
                <a:solidFill>
                  <a:schemeClr val="bg1"/>
                </a:solidFill>
              </a:rPr>
            </a:br>
            <a:r>
              <a:rPr lang="tr-TR" sz="1400" dirty="0">
                <a:solidFill>
                  <a:schemeClr val="bg1"/>
                </a:solidFill>
              </a:rPr>
              <a:t>44.Özlersin</a:t>
            </a:r>
            <a:br>
              <a:rPr lang="tr-TR" sz="1400" dirty="0">
                <a:solidFill>
                  <a:schemeClr val="bg1"/>
                </a:solidFill>
              </a:rPr>
            </a:br>
            <a:r>
              <a:rPr lang="tr-TR" sz="1400" dirty="0">
                <a:solidFill>
                  <a:schemeClr val="bg1"/>
                </a:solidFill>
              </a:rPr>
              <a:t>45.Hepsi Bu</a:t>
            </a:r>
            <a:br>
              <a:rPr lang="tr-TR" sz="1400" dirty="0">
                <a:solidFill>
                  <a:schemeClr val="bg1"/>
                </a:solidFill>
              </a:rPr>
            </a:br>
            <a:r>
              <a:rPr lang="tr-TR" sz="1400" dirty="0">
                <a:solidFill>
                  <a:schemeClr val="bg1"/>
                </a:solidFill>
              </a:rPr>
              <a:t>46.Birşey Eksik</a:t>
            </a:r>
            <a:br>
              <a:rPr lang="tr-TR" sz="1400" dirty="0">
                <a:solidFill>
                  <a:schemeClr val="bg1"/>
                </a:solidFill>
              </a:rPr>
            </a:br>
            <a:r>
              <a:rPr lang="tr-TR" sz="1400" dirty="0">
                <a:solidFill>
                  <a:schemeClr val="bg1"/>
                </a:solidFill>
              </a:rPr>
              <a:t>47.Kendimden Özür Diliyorum</a:t>
            </a:r>
            <a:br>
              <a:rPr lang="tr-TR" sz="1400" dirty="0">
                <a:solidFill>
                  <a:schemeClr val="bg1"/>
                </a:solidFill>
              </a:rPr>
            </a:br>
            <a:r>
              <a:rPr lang="tr-TR" sz="1400" dirty="0">
                <a:solidFill>
                  <a:schemeClr val="bg1"/>
                </a:solidFill>
              </a:rPr>
              <a:t>48.Bir Kadını Ağlatmak</a:t>
            </a:r>
            <a:br>
              <a:rPr lang="tr-TR" sz="1400" dirty="0">
                <a:solidFill>
                  <a:schemeClr val="bg1"/>
                </a:solidFill>
              </a:rPr>
            </a:br>
            <a:r>
              <a:rPr lang="tr-TR" sz="1400" dirty="0">
                <a:solidFill>
                  <a:schemeClr val="bg1"/>
                </a:solidFill>
              </a:rPr>
              <a:t>49.Ölüm Bir An</a:t>
            </a:r>
            <a:br>
              <a:rPr lang="tr-TR" sz="1400" dirty="0">
                <a:solidFill>
                  <a:schemeClr val="bg1"/>
                </a:solidFill>
              </a:rPr>
            </a:br>
            <a:r>
              <a:rPr lang="tr-TR" sz="1400" dirty="0">
                <a:solidFill>
                  <a:schemeClr val="bg1"/>
                </a:solidFill>
              </a:rPr>
              <a:t>50.Galiba Yoruldum</a:t>
            </a:r>
            <a:br>
              <a:rPr lang="tr-TR" sz="1400" dirty="0">
                <a:solidFill>
                  <a:schemeClr val="bg1"/>
                </a:solidFill>
              </a:rPr>
            </a:br>
            <a:endParaRPr lang="tr-TR" sz="1400" dirty="0"/>
          </a:p>
        </p:txBody>
      </p:sp>
      <p:sp>
        <p:nvSpPr>
          <p:cNvPr id="5" name="Başlık 2"/>
          <p:cNvSpPr>
            <a:spLocks noGrp="1"/>
          </p:cNvSpPr>
          <p:nvPr>
            <p:ph type="title"/>
          </p:nvPr>
        </p:nvSpPr>
        <p:spPr>
          <a:xfrm>
            <a:off x="755576" y="-171400"/>
            <a:ext cx="7632848" cy="2088232"/>
          </a:xfrm>
        </p:spPr>
        <p:txBody>
          <a:bodyPr>
            <a:noAutofit/>
          </a:bodyPr>
          <a:lstStyle/>
          <a:p>
            <a:br>
              <a:rPr lang="tr-TR" sz="1800" b="1" dirty="0">
                <a:solidFill>
                  <a:schemeClr val="bg1"/>
                </a:solidFill>
              </a:rPr>
            </a:br>
            <a:br>
              <a:rPr lang="tr-TR" sz="1800" b="1" dirty="0">
                <a:solidFill>
                  <a:schemeClr val="bg1"/>
                </a:solidFill>
              </a:rPr>
            </a:br>
            <a:br>
              <a:rPr lang="tr-TR" sz="1800" b="1" dirty="0">
                <a:solidFill>
                  <a:schemeClr val="bg1"/>
                </a:solidFill>
              </a:rPr>
            </a:br>
            <a:br>
              <a:rPr lang="tr-TR" sz="1800" b="1" dirty="0">
                <a:solidFill>
                  <a:schemeClr val="bg1"/>
                </a:solidFill>
              </a:rPr>
            </a:br>
            <a:r>
              <a:rPr lang="tr-TR" sz="1800" b="1" dirty="0">
                <a:solidFill>
                  <a:schemeClr val="tx1"/>
                </a:solidFill>
              </a:rPr>
              <a:t>İNTERNETTE SAHTE CAN YÜCEL METİNLERİ - Prof. Dr. Semih Çelenk (GÜNCEL LİSTE)</a:t>
            </a:r>
            <a:br>
              <a:rPr lang="tr-TR" sz="1800" dirty="0">
                <a:solidFill>
                  <a:schemeClr val="tx1"/>
                </a:solidFill>
              </a:rPr>
            </a:br>
            <a:r>
              <a:rPr lang="tr-TR" sz="1800" dirty="0">
                <a:solidFill>
                  <a:schemeClr val="tx1"/>
                </a:solidFill>
              </a:rPr>
              <a:t>10 Ağustos 2018</a:t>
            </a:r>
            <a:br>
              <a:rPr lang="tr-TR" sz="1800" dirty="0">
                <a:solidFill>
                  <a:schemeClr val="bg1"/>
                </a:solidFill>
              </a:rPr>
            </a:br>
            <a:br>
              <a:rPr lang="tr-TR" sz="1800" dirty="0">
                <a:solidFill>
                  <a:schemeClr val="bg1"/>
                </a:solidFill>
              </a:rPr>
            </a:br>
            <a:br>
              <a:rPr lang="tr-TR" sz="1800" dirty="0">
                <a:solidFill>
                  <a:schemeClr val="bg1"/>
                </a:solidFill>
              </a:rPr>
            </a:br>
            <a:endParaRPr lang="tr-TR" sz="1800" dirty="0"/>
          </a:p>
        </p:txBody>
      </p:sp>
    </p:spTree>
    <p:extLst>
      <p:ext uri="{BB962C8B-B14F-4D97-AF65-F5344CB8AC3E}">
        <p14:creationId xmlns:p14="http://schemas.microsoft.com/office/powerpoint/2010/main" val="348190820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1400" b="1" dirty="0">
                <a:solidFill>
                  <a:schemeClr val="bg1"/>
                </a:solidFill>
              </a:rPr>
              <a:t>1. “Sevgi Duvarı” şiiri – Yorumlayan 1: Ahmet Kaya / Yorumlayan 2: Ezginin Günlüğü</a:t>
            </a:r>
          </a:p>
          <a:p>
            <a:r>
              <a:rPr lang="tr-TR" sz="1400" b="1" dirty="0">
                <a:solidFill>
                  <a:schemeClr val="bg1"/>
                </a:solidFill>
              </a:rPr>
              <a:t>2. “Ben Hayatta En Çok Babamı Sevdim” şiiri – Yorumlayan 1: Edip Akbayram / Yorumlayan 2: Mazlum Çimen / Yorumlayan 3: Orçun </a:t>
            </a:r>
            <a:r>
              <a:rPr lang="tr-TR" sz="1400" b="1" dirty="0" err="1">
                <a:solidFill>
                  <a:schemeClr val="bg1"/>
                </a:solidFill>
              </a:rPr>
              <a:t>Sünear</a:t>
            </a:r>
            <a:endParaRPr lang="tr-TR" sz="1400" b="1" dirty="0">
              <a:solidFill>
                <a:schemeClr val="bg1"/>
              </a:solidFill>
            </a:endParaRPr>
          </a:p>
          <a:p>
            <a:r>
              <a:rPr lang="tr-TR" sz="1400" b="1" dirty="0">
                <a:solidFill>
                  <a:schemeClr val="bg1"/>
                </a:solidFill>
              </a:rPr>
              <a:t>3. “</a:t>
            </a:r>
            <a:r>
              <a:rPr lang="tr-TR" sz="1400" b="1" dirty="0" err="1">
                <a:solidFill>
                  <a:schemeClr val="bg1"/>
                </a:solidFill>
              </a:rPr>
              <a:t>Mare</a:t>
            </a:r>
            <a:r>
              <a:rPr lang="tr-TR" sz="1400" b="1" dirty="0">
                <a:solidFill>
                  <a:schemeClr val="bg1"/>
                </a:solidFill>
              </a:rPr>
              <a:t> </a:t>
            </a:r>
            <a:r>
              <a:rPr lang="tr-TR" sz="1400" b="1" dirty="0" err="1">
                <a:solidFill>
                  <a:schemeClr val="bg1"/>
                </a:solidFill>
              </a:rPr>
              <a:t>Nostrum</a:t>
            </a:r>
            <a:r>
              <a:rPr lang="tr-TR" sz="1400" b="1" dirty="0">
                <a:solidFill>
                  <a:schemeClr val="bg1"/>
                </a:solidFill>
              </a:rPr>
              <a:t>” –  Aşk Olsun Sana Çocuk adıyla, Yorumlayan: Edip Akbayram</a:t>
            </a:r>
          </a:p>
          <a:p>
            <a:r>
              <a:rPr lang="tr-TR" sz="1400" b="1" dirty="0">
                <a:solidFill>
                  <a:schemeClr val="bg1"/>
                </a:solidFill>
              </a:rPr>
              <a:t>4. “Suda” şiiri – </a:t>
            </a:r>
            <a:r>
              <a:rPr lang="tr-TR" sz="1400" b="1" dirty="0" err="1">
                <a:solidFill>
                  <a:schemeClr val="bg1"/>
                </a:solidFill>
              </a:rPr>
              <a:t>Yeşilmişik</a:t>
            </a:r>
            <a:r>
              <a:rPr lang="tr-TR" sz="1400" dirty="0">
                <a:solidFill>
                  <a:schemeClr val="bg1"/>
                </a:solidFill>
              </a:rPr>
              <a:t> </a:t>
            </a:r>
            <a:r>
              <a:rPr lang="tr-TR" sz="1400" b="1" dirty="0">
                <a:solidFill>
                  <a:schemeClr val="bg1"/>
                </a:solidFill>
              </a:rPr>
              <a:t>adıyla, Yorumlayan 1: Yeni Türkü / Yorumlayan 2: Güvenç </a:t>
            </a:r>
            <a:r>
              <a:rPr lang="tr-TR" sz="1400" b="1" dirty="0" err="1">
                <a:solidFill>
                  <a:schemeClr val="bg1"/>
                </a:solidFill>
              </a:rPr>
              <a:t>Dağüstün</a:t>
            </a:r>
            <a:r>
              <a:rPr lang="tr-TR" sz="1400" b="1" dirty="0">
                <a:solidFill>
                  <a:schemeClr val="bg1"/>
                </a:solidFill>
              </a:rPr>
              <a:t> &amp; Ece Dağıstan	</a:t>
            </a:r>
          </a:p>
          <a:p>
            <a:r>
              <a:rPr lang="tr-TR" sz="1400" b="1" dirty="0">
                <a:solidFill>
                  <a:schemeClr val="bg1"/>
                </a:solidFill>
              </a:rPr>
              <a:t>5. “Başka Türlü Bir Şey” şiiri – Yorumlayan: Yeni Türkü</a:t>
            </a:r>
          </a:p>
          <a:p>
            <a:r>
              <a:rPr lang="tr-TR" sz="1400" b="1" dirty="0">
                <a:solidFill>
                  <a:schemeClr val="bg1"/>
                </a:solidFill>
              </a:rPr>
              <a:t>6. “Buluşmak Üzere” şiiri – Yorumlayan: Hüsnü Arkan</a:t>
            </a:r>
          </a:p>
          <a:p>
            <a:r>
              <a:rPr lang="tr-TR" sz="1400" b="1" dirty="0">
                <a:solidFill>
                  <a:schemeClr val="bg1"/>
                </a:solidFill>
              </a:rPr>
              <a:t>7. “Sardunyaya Ağıt” şiiri – Yorumlayan 1:</a:t>
            </a:r>
            <a:r>
              <a:rPr lang="tr-TR" sz="1400" dirty="0">
                <a:solidFill>
                  <a:schemeClr val="bg1"/>
                </a:solidFill>
              </a:rPr>
              <a:t> </a:t>
            </a:r>
            <a:r>
              <a:rPr lang="tr-TR" sz="1400" b="1" dirty="0">
                <a:solidFill>
                  <a:schemeClr val="bg1"/>
                </a:solidFill>
              </a:rPr>
              <a:t>Fazıl Say &amp; </a:t>
            </a:r>
            <a:r>
              <a:rPr lang="tr-TR" sz="1400" b="1" dirty="0" err="1">
                <a:solidFill>
                  <a:schemeClr val="bg1"/>
                </a:solidFill>
              </a:rPr>
              <a:t>Serenad</a:t>
            </a:r>
            <a:r>
              <a:rPr lang="tr-TR" sz="1400" b="1" dirty="0">
                <a:solidFill>
                  <a:schemeClr val="bg1"/>
                </a:solidFill>
              </a:rPr>
              <a:t> </a:t>
            </a:r>
            <a:r>
              <a:rPr lang="tr-TR" sz="1400" b="1" dirty="0" err="1">
                <a:solidFill>
                  <a:schemeClr val="bg1"/>
                </a:solidFill>
              </a:rPr>
              <a:t>Bağcan</a:t>
            </a:r>
            <a:r>
              <a:rPr lang="tr-TR" sz="1400" b="1" dirty="0">
                <a:solidFill>
                  <a:schemeClr val="bg1"/>
                </a:solidFill>
              </a:rPr>
              <a:t>  / Yorumlayan 2: Yeni Türkü</a:t>
            </a:r>
          </a:p>
          <a:p>
            <a:r>
              <a:rPr lang="tr-TR" sz="1400" b="1" dirty="0">
                <a:solidFill>
                  <a:schemeClr val="bg1"/>
                </a:solidFill>
              </a:rPr>
              <a:t>8. “Yaprak Dökümü” şiiri – Yorumlayan: Yeni Türkü</a:t>
            </a:r>
          </a:p>
          <a:p>
            <a:r>
              <a:rPr lang="tr-TR" sz="1400" dirty="0">
                <a:solidFill>
                  <a:schemeClr val="bg1"/>
                </a:solidFill>
              </a:rPr>
              <a:t>9. </a:t>
            </a:r>
            <a:r>
              <a:rPr lang="tr-TR" sz="1400" b="1" dirty="0">
                <a:solidFill>
                  <a:schemeClr val="bg1"/>
                </a:solidFill>
              </a:rPr>
              <a:t>“Sakız Ağacı” şiiri – Yorumlayan: Hüsnü Arkan  </a:t>
            </a:r>
          </a:p>
          <a:p>
            <a:r>
              <a:rPr lang="tr-TR" sz="1400" b="1" dirty="0">
                <a:solidFill>
                  <a:schemeClr val="bg1"/>
                </a:solidFill>
              </a:rPr>
              <a:t>10. “Yeşil Şiir” şiiri – Yeşil Şark adıyla, Yorumlayan: Yeni Türkü</a:t>
            </a:r>
            <a:endParaRPr lang="tr-TR" sz="1400" dirty="0">
              <a:solidFill>
                <a:schemeClr val="bg1"/>
              </a:solidFill>
            </a:endParaRPr>
          </a:p>
        </p:txBody>
      </p:sp>
      <p:sp>
        <p:nvSpPr>
          <p:cNvPr id="3" name="Başlık 2"/>
          <p:cNvSpPr>
            <a:spLocks noGrp="1"/>
          </p:cNvSpPr>
          <p:nvPr>
            <p:ph type="title"/>
          </p:nvPr>
        </p:nvSpPr>
        <p:spPr/>
        <p:txBody>
          <a:bodyPr/>
          <a:lstStyle/>
          <a:p>
            <a:r>
              <a:rPr lang="tr-TR" dirty="0"/>
              <a:t>Şarkı yapılan şiirlerinin bir kısmı</a:t>
            </a:r>
          </a:p>
        </p:txBody>
      </p:sp>
    </p:spTree>
    <p:extLst>
      <p:ext uri="{BB962C8B-B14F-4D97-AF65-F5344CB8AC3E}">
        <p14:creationId xmlns:p14="http://schemas.microsoft.com/office/powerpoint/2010/main" val="286039902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846" y="332656"/>
            <a:ext cx="4608512" cy="61446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83393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n Yücel’in kırılan mezar taşı yeniden yapıldı, Türk Edebiyatı’nın usta şairi Can Yücel’in anıt mezarı yeniden yapıld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427" y="1274136"/>
            <a:ext cx="6517146" cy="4309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43946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im.haberturk.com/2014/09/04/ver1409821595/986926_f80c4c547652198f087586b61e1a1b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96752"/>
            <a:ext cx="5992142" cy="4032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84982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1600" dirty="0">
                <a:solidFill>
                  <a:schemeClr val="bg1"/>
                </a:solidFill>
              </a:rPr>
              <a:t>Oral, Zeynep (1 Eylül 1999). “Can Yücel: Şiir Düzerken Kahkaha Çiçekleri Üretmek”. </a:t>
            </a:r>
            <a:r>
              <a:rPr lang="tr-TR" sz="1600" i="1" dirty="0">
                <a:solidFill>
                  <a:schemeClr val="bg1"/>
                </a:solidFill>
              </a:rPr>
              <a:t>Milliyet Sanat</a:t>
            </a:r>
          </a:p>
          <a:p>
            <a:r>
              <a:rPr lang="tr-TR" sz="1600" dirty="0">
                <a:solidFill>
                  <a:schemeClr val="bg1"/>
                </a:solidFill>
              </a:rPr>
              <a:t>Özbay, Ender (Kasım-2001). “Her Dem Yeni Can Yücel”. </a:t>
            </a:r>
            <a:r>
              <a:rPr lang="tr-TR" sz="1600" i="1" dirty="0">
                <a:solidFill>
                  <a:schemeClr val="bg1"/>
                </a:solidFill>
              </a:rPr>
              <a:t>Evrensel Kültür</a:t>
            </a:r>
            <a:endParaRPr lang="tr-TR" sz="1600" dirty="0">
              <a:solidFill>
                <a:schemeClr val="bg1"/>
              </a:solidFill>
            </a:endParaRPr>
          </a:p>
          <a:p>
            <a:r>
              <a:rPr lang="tr-TR" sz="1600" dirty="0">
                <a:solidFill>
                  <a:schemeClr val="bg1"/>
                </a:solidFill>
              </a:rPr>
              <a:t>Gülgen Börklü, Jale (2012). </a:t>
            </a:r>
            <a:r>
              <a:rPr lang="tr-TR" sz="1600" i="1" dirty="0">
                <a:solidFill>
                  <a:schemeClr val="bg1"/>
                </a:solidFill>
              </a:rPr>
              <a:t>Can Yücel’in Hayatı, Edebî Çevresi ve Şiirlerinin İncelenmesi</a:t>
            </a:r>
            <a:r>
              <a:rPr lang="tr-TR" sz="1600" dirty="0">
                <a:solidFill>
                  <a:schemeClr val="bg1"/>
                </a:solidFill>
              </a:rPr>
              <a:t>. Doktora Tezi. Ankara: Gazi Üniversitesi</a:t>
            </a:r>
          </a:p>
          <a:p>
            <a:r>
              <a:rPr lang="tr-TR" sz="1600" dirty="0">
                <a:solidFill>
                  <a:schemeClr val="bg1"/>
                </a:solidFill>
              </a:rPr>
              <a:t>Özgentürk, </a:t>
            </a:r>
            <a:r>
              <a:rPr lang="tr-TR" sz="1600" dirty="0" err="1">
                <a:solidFill>
                  <a:schemeClr val="bg1"/>
                </a:solidFill>
              </a:rPr>
              <a:t>Nebil</a:t>
            </a:r>
            <a:r>
              <a:rPr lang="tr-TR" sz="1600" dirty="0">
                <a:solidFill>
                  <a:schemeClr val="bg1"/>
                </a:solidFill>
              </a:rPr>
              <a:t> (</a:t>
            </a:r>
            <a:r>
              <a:rPr lang="tr-TR" sz="1600" dirty="0" err="1">
                <a:solidFill>
                  <a:schemeClr val="bg1"/>
                </a:solidFill>
              </a:rPr>
              <a:t>t.y</a:t>
            </a:r>
            <a:r>
              <a:rPr lang="tr-TR" sz="1600" dirty="0">
                <a:solidFill>
                  <a:schemeClr val="bg1"/>
                </a:solidFill>
              </a:rPr>
              <a:t>.). </a:t>
            </a:r>
            <a:r>
              <a:rPr lang="tr-TR" sz="1600" i="1" dirty="0">
                <a:solidFill>
                  <a:schemeClr val="bg1"/>
                </a:solidFill>
              </a:rPr>
              <a:t>Bir Yudum İnsan: Can Yücel.</a:t>
            </a:r>
            <a:r>
              <a:rPr lang="tr-TR" sz="1600" dirty="0">
                <a:solidFill>
                  <a:schemeClr val="bg1"/>
                </a:solidFill>
              </a:rPr>
              <a:t> Video CD Kitap. İstanbul: Boyut Yayıncılık</a:t>
            </a:r>
          </a:p>
          <a:p>
            <a:endParaRPr lang="tr-TR" sz="1600" dirty="0">
              <a:solidFill>
                <a:schemeClr val="bg1"/>
              </a:solidFill>
            </a:endParaRPr>
          </a:p>
        </p:txBody>
      </p:sp>
      <p:sp>
        <p:nvSpPr>
          <p:cNvPr id="3" name="Başlık 2"/>
          <p:cNvSpPr>
            <a:spLocks noGrp="1"/>
          </p:cNvSpPr>
          <p:nvPr>
            <p:ph type="title"/>
          </p:nvPr>
        </p:nvSpPr>
        <p:spPr/>
        <p:txBody>
          <a:bodyPr/>
          <a:lstStyle/>
          <a:p>
            <a:r>
              <a:rPr lang="tr-TR" dirty="0"/>
              <a:t>Kaynakça</a:t>
            </a:r>
          </a:p>
        </p:txBody>
      </p:sp>
    </p:spTree>
    <p:extLst>
      <p:ext uri="{BB962C8B-B14F-4D97-AF65-F5344CB8AC3E}">
        <p14:creationId xmlns:p14="http://schemas.microsoft.com/office/powerpoint/2010/main" val="51958334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340768"/>
            <a:ext cx="8229600" cy="4572000"/>
          </a:xfrm>
        </p:spPr>
        <p:txBody>
          <a:bodyPr>
            <a:noAutofit/>
          </a:bodyPr>
          <a:lstStyle/>
          <a:p>
            <a:r>
              <a:rPr lang="tr-TR" sz="1100" i="1" dirty="0"/>
              <a:t>“Ben Mevlevi bir ailede büyüdüm. Dedem neyzendi. Babam Mevlevi tekkesinde büyüdü. Babaannem </a:t>
            </a:r>
            <a:r>
              <a:rPr lang="tr-TR" sz="1100" i="1" dirty="0" err="1"/>
              <a:t>mevleviydi</a:t>
            </a:r>
            <a:r>
              <a:rPr lang="tr-TR" sz="1100" i="1" dirty="0"/>
              <a:t>. Benim Allah’a inanmamam, Mevlevi olmama mani değil. Bir paradoks olacak belki. Ben bütünselliği severim. Dünyanın bütünselliğini severim. Dünyanın birbiriyle bütün halinde yaşamasının güzelliğine inanırım.”  Can Yücel</a:t>
            </a:r>
          </a:p>
          <a:p>
            <a:r>
              <a:rPr lang="tr-TR" sz="1100" dirty="0"/>
              <a:t>Can Yücel, çok sonraları yapılan bir söyleşide </a:t>
            </a:r>
            <a:r>
              <a:rPr lang="tr-TR" sz="1100" i="1" dirty="0"/>
              <a:t>“Ben Dil Tarih Fakültesi’nde Almanca öğrenmiştim, Alman Edebiyatı’nı biliyorum. İngilizce bilmiyorum. Niye yolluyorsunuz? </a:t>
            </a:r>
            <a:r>
              <a:rPr lang="tr-TR" sz="1100" i="1" dirty="0" err="1"/>
              <a:t>Cambridge’e</a:t>
            </a:r>
            <a:r>
              <a:rPr lang="tr-TR" sz="1100" i="1" dirty="0"/>
              <a:t>! Çılgınlık işte! Züppelik!”</a:t>
            </a:r>
            <a:r>
              <a:rPr lang="tr-TR" sz="1100" dirty="0"/>
              <a:t> sözleriyle tepki gösterir.</a:t>
            </a:r>
            <a:r>
              <a:rPr lang="tr-TR" sz="1100" i="1" dirty="0"/>
              <a:t> </a:t>
            </a:r>
          </a:p>
          <a:p>
            <a:r>
              <a:rPr lang="tr-TR" sz="1100" i="1" dirty="0"/>
              <a:t>“Hem aynı şehirde oturacaksın, hem de okula leyli yollanacaksın. Çok bozuldum, çok üzüldüm. Benimsedim. Her şeyi benimsediğim gibi…” Can Yücel</a:t>
            </a:r>
          </a:p>
          <a:p>
            <a:r>
              <a:rPr lang="tr-TR" sz="1100" i="1" dirty="0"/>
              <a:t>“Babamı her zaman bir koku olarak düşündüm. Babamın kendine göre bir kokusu vardı. Ben babamın kokusunu sevdim aslında. Çok ayrı kalırdık biz; ama buluştuğumuz zaman beni koluna yatırırdı, uyurduk. Bir saat, iki saat, uzun gurbetlerden sonra. Ve hep kokusunu hatırlarım ben babamın. Sonra sesini hatırlarım. Babam benim için aslında, duyularımın incelmesine yaramış bir adam. Düşünmede, konuşmada… Mesela sesim pek benzer babama…” Can Yücel</a:t>
            </a:r>
          </a:p>
          <a:p>
            <a:r>
              <a:rPr lang="tr-TR" sz="1100" dirty="0"/>
              <a:t>Ankara’ya alışamadığı gibi babasının önce milletvekili daha sonra da Milli Eğitim Bakanı olmasına da alışamamıştır. Bir gün Can Yücel’in eğitim gördüğü okulu ziyaret eden Hasan Ali Yücel, oğlunu öğrencilerin önüne çıkararak ‘</a:t>
            </a:r>
            <a:r>
              <a:rPr lang="tr-TR" sz="1100" i="1" dirty="0"/>
              <a:t>Saçlarınızı işte bununki gibi kestireceksiniz</a:t>
            </a:r>
            <a:r>
              <a:rPr lang="tr-TR" sz="1100" dirty="0"/>
              <a:t>.’ diyerek diğer öğrencilere öğüt vermiştir. Tabii Can Yücel bir hayli utanmıştır. Babasına ve üzerinde yarattığı baskıya tepki olarak ertesi gün okula dağınık bir saçla gitmiştir.</a:t>
            </a:r>
          </a:p>
          <a:p>
            <a:r>
              <a:rPr lang="tr-TR" sz="1100" dirty="0"/>
              <a:t>Can Yücel’in bu durumuna tanıklık eden Türk edebiyatının bir diğer önemli şairi Cemal </a:t>
            </a:r>
            <a:r>
              <a:rPr lang="tr-TR" sz="1100" dirty="0" err="1"/>
              <a:t>Süreya</a:t>
            </a:r>
            <a:r>
              <a:rPr lang="tr-TR" sz="1100" dirty="0"/>
              <a:t>, şairin babası sayesinde(!) doğan muhalif kimliğini şu cümlelerle ortaya koymuştur: </a:t>
            </a:r>
            <a:r>
              <a:rPr lang="tr-TR" sz="1100" b="1" i="1" dirty="0"/>
              <a:t>“Vekil oğlu olmak sıktı Can Yücel’i. Arkadaşıyla kavga etse suçlu olan hep karşı taraf. Olacak iş mi bu? Bu durum, küçük Can’da bütün suçları üstlenme duygusu yarattı.”</a:t>
            </a:r>
            <a:endParaRPr lang="tr-TR" sz="1100" dirty="0"/>
          </a:p>
          <a:p>
            <a:r>
              <a:rPr lang="tr-TR" sz="1100" i="1" dirty="0"/>
              <a:t>“Babam vekil oldu. Annemin başına şapka kondu, doğru Ankara’ya… Annem Romanyalı, mahzun kadın. Çok güzel. Boy 1.80, müthiş şefkatli. Babamın zamparalığı malum. Metreslerini bu söz kadına ayıp, ama işte onları eve getirir. Hepsi uzun sürer. 10 yıl aynı kadın… Annem hep kabullenir. Annem hepsine göğüs gerer. Annem aşık babama. Babam tatlı herif bütün bunları idare eder… Babam hep seferberdir. Herkesi çalıştırır. Kendi de çok çalışır… İt. Serseri. Çok da severim o serseriyi, o tatlı herifi! Annemin aşık olmamasına imkan yok. Ben de aşıktım ona aslında… Birden terslenir. Sonra öyle insan canlısı ki…” Can Yücel</a:t>
            </a:r>
          </a:p>
          <a:p>
            <a:r>
              <a:rPr lang="tr-TR" sz="1100" i="1" dirty="0"/>
              <a:t>“Havuzlu, tenis kortlu lüks evlerde oturuyoruz, ama yemek yiyecek paramız yok. Babam geldi ziyarete. Mezarlıktan ebegümeci toplayıp ikram ediyoruz…”</a:t>
            </a:r>
            <a:r>
              <a:rPr lang="tr-TR" sz="1100" dirty="0"/>
              <a:t> diyerek Londra’daki sıkıntılı günlerine dikkat çeker. </a:t>
            </a:r>
          </a:p>
          <a:p>
            <a:endParaRPr lang="tr-TR" sz="1100" dirty="0"/>
          </a:p>
          <a:p>
            <a:endParaRPr lang="tr-TR" sz="1100" dirty="0"/>
          </a:p>
          <a:p>
            <a:endParaRPr lang="tr-TR" sz="1100" dirty="0"/>
          </a:p>
          <a:p>
            <a:endParaRPr lang="tr-TR" sz="1100" dirty="0"/>
          </a:p>
          <a:p>
            <a:endParaRPr lang="tr-TR" sz="1100" dirty="0"/>
          </a:p>
          <a:p>
            <a:r>
              <a:rPr lang="tr-TR" sz="1100" i="1" dirty="0"/>
              <a:t> </a:t>
            </a:r>
            <a:endParaRPr lang="tr-TR" sz="1100" dirty="0"/>
          </a:p>
          <a:p>
            <a:endParaRPr lang="tr-TR" sz="1100" dirty="0"/>
          </a:p>
        </p:txBody>
      </p:sp>
      <p:sp>
        <p:nvSpPr>
          <p:cNvPr id="3" name="Başlık 2"/>
          <p:cNvSpPr>
            <a:spLocks noGrp="1"/>
          </p:cNvSpPr>
          <p:nvPr>
            <p:ph type="title"/>
          </p:nvPr>
        </p:nvSpPr>
        <p:spPr>
          <a:xfrm>
            <a:off x="457200" y="152400"/>
            <a:ext cx="8229600" cy="1044352"/>
          </a:xfrm>
        </p:spPr>
        <p:txBody>
          <a:bodyPr>
            <a:noAutofit/>
          </a:bodyPr>
          <a:lstStyle/>
          <a:p>
            <a:r>
              <a:rPr lang="tr-TR" sz="2400" dirty="0"/>
              <a:t>Sunarken eklediğim bazı bilgiler</a:t>
            </a:r>
            <a:endParaRPr lang="tr-TR" sz="2400" i="1" dirty="0"/>
          </a:p>
        </p:txBody>
      </p:sp>
    </p:spTree>
    <p:extLst>
      <p:ext uri="{BB962C8B-B14F-4D97-AF65-F5344CB8AC3E}">
        <p14:creationId xmlns:p14="http://schemas.microsoft.com/office/powerpoint/2010/main" val="79116390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124744"/>
            <a:ext cx="8229600" cy="4572000"/>
          </a:xfrm>
        </p:spPr>
        <p:txBody>
          <a:bodyPr>
            <a:normAutofit fontScale="55000" lnSpcReduction="20000"/>
          </a:bodyPr>
          <a:lstStyle/>
          <a:p>
            <a:r>
              <a:rPr lang="tr-TR" sz="2800" dirty="0"/>
              <a:t>1962’de İngiltere’deyken, 1709 yılından kalma, Latin harfleriyle taş baskısı olarak basılmış bir Türkçe dilbilgisi kitabı bulması geniş yankı uyandırdı. </a:t>
            </a:r>
          </a:p>
          <a:p>
            <a:endParaRPr lang="tr-TR" sz="2800" dirty="0"/>
          </a:p>
          <a:p>
            <a:r>
              <a:rPr lang="tr-TR" sz="2800" dirty="0"/>
              <a:t>‘Shakespeare’in A </a:t>
            </a:r>
            <a:r>
              <a:rPr lang="tr-TR" sz="2800" dirty="0" err="1"/>
              <a:t>Midsummer</a:t>
            </a:r>
            <a:r>
              <a:rPr lang="tr-TR" sz="2800" dirty="0"/>
              <a:t> </a:t>
            </a:r>
            <a:r>
              <a:rPr lang="tr-TR" sz="2800" dirty="0" err="1"/>
              <a:t>Night’s</a:t>
            </a:r>
            <a:r>
              <a:rPr lang="tr-TR" sz="2800" dirty="0"/>
              <a:t> </a:t>
            </a:r>
            <a:r>
              <a:rPr lang="tr-TR" sz="2800" dirty="0" err="1"/>
              <a:t>Dream</a:t>
            </a:r>
            <a:r>
              <a:rPr lang="tr-TR" sz="2800" dirty="0"/>
              <a:t> Oyununun Türkçe Çevirilerinin Karşılaştırılmalı Olarak Değerlendirmesi’ adlı yüksek lisans tezinde Kemal Atakay, Can Yücel’in </a:t>
            </a:r>
            <a:r>
              <a:rPr lang="tr-TR" sz="2800" i="1" dirty="0"/>
              <a:t>‘Bir Yaz Gecesi Rüyası’</a:t>
            </a:r>
            <a:r>
              <a:rPr lang="tr-TR" sz="2800" dirty="0"/>
              <a:t> oyununu ‘yanlış’ çevirdiğini iddia etmiştir. </a:t>
            </a:r>
            <a:r>
              <a:rPr lang="tr-TR" sz="2800" i="1" dirty="0"/>
              <a:t>“</a:t>
            </a:r>
            <a:r>
              <a:rPr lang="tr-TR" sz="2800" dirty="0"/>
              <a:t>Can Yücel’in çevirisindeki en büyük yanlışı[</a:t>
            </a:r>
            <a:r>
              <a:rPr lang="tr-TR" sz="2800" dirty="0" err="1"/>
              <a:t>nın</a:t>
            </a:r>
            <a:r>
              <a:rPr lang="tr-TR" sz="2800" dirty="0"/>
              <a:t>] değişik sınıfları temsil eden ve temsil ettikleri sınıfların dilsel edimlerini konuşmalarında somutlaştıran oyun kişilerini aynı ağızdan konuşturması, her sınıfın özgül dilsel kullanımlarını göz ardı etmesi</a:t>
            </a:r>
            <a:r>
              <a:rPr lang="tr-TR" sz="2800" i="1" dirty="0"/>
              <a:t>”</a:t>
            </a:r>
            <a:r>
              <a:rPr lang="tr-TR" sz="2800" dirty="0"/>
              <a:t> şeklinde, iddiasını bize sunmuştur.</a:t>
            </a:r>
          </a:p>
          <a:p>
            <a:endParaRPr lang="tr-TR" sz="2800" dirty="0"/>
          </a:p>
          <a:p>
            <a:r>
              <a:rPr lang="tr-TR" sz="2800" dirty="0"/>
              <a:t>Can Yücel, kendi şiirini söyler gibi çevirmiş bu Her Boydan şiirleri. Ha sen söylemişsin ha ben der gibi. İnsanın insanla kaynaşması her zaman güzeldir, şairin şairle kaynaşmasında bir başka sıcaklık, bir başka aydınlık oluyor: bir dille iki dilin tadını almak, bir canla iki canın sevincini duymak gibi bir şey. Bu cömert kaynaşma, bu dünyanın türküsünü benimseme gücü yok mu (ki Can Yücel’de var) o şairi şair eden tılsımı onda aramalı.</a:t>
            </a:r>
          </a:p>
          <a:p>
            <a:pPr marL="0" indent="0">
              <a:buNone/>
            </a:pPr>
            <a:r>
              <a:rPr lang="tr-TR" sz="2800" i="1" dirty="0"/>
              <a:t>      Sabahattin Eyüboğlu, Türk yazar, çevirmen ve akademisyen</a:t>
            </a:r>
            <a:endParaRPr lang="tr-TR" sz="2800" dirty="0"/>
          </a:p>
          <a:p>
            <a:pPr marL="0" indent="0">
              <a:buNone/>
            </a:pPr>
            <a:r>
              <a:rPr lang="tr-TR" sz="2800" dirty="0"/>
              <a:t> </a:t>
            </a:r>
          </a:p>
          <a:p>
            <a:r>
              <a:rPr lang="tr-TR" sz="2800" dirty="0"/>
              <a:t> “Açıkça görülüyor ki, Can Yücel en yakın olduğu zaman bile Shakespeare’in dediğini demiyor;    ama en uzak olduğu zaman bile onun anlattığını anlatıyor.</a:t>
            </a:r>
          </a:p>
          <a:p>
            <a:pPr marL="0" indent="0">
              <a:buNone/>
            </a:pPr>
            <a:r>
              <a:rPr lang="tr-TR" sz="2800" i="1" dirty="0"/>
              <a:t>         </a:t>
            </a:r>
            <a:r>
              <a:rPr lang="tr-TR" sz="2800" i="1" dirty="0" err="1"/>
              <a:t>Memet</a:t>
            </a:r>
            <a:r>
              <a:rPr lang="tr-TR" sz="2800" i="1" dirty="0"/>
              <a:t> </a:t>
            </a:r>
            <a:r>
              <a:rPr lang="tr-TR" sz="2800" i="1" dirty="0" err="1"/>
              <a:t>Fuat,Türk</a:t>
            </a:r>
            <a:r>
              <a:rPr lang="tr-TR" sz="2800" i="1" dirty="0"/>
              <a:t> eleştirmen, yazar, yayıncı ve eğitimci</a:t>
            </a:r>
            <a:endParaRPr lang="tr-TR" sz="2800" dirty="0"/>
          </a:p>
          <a:p>
            <a:endParaRPr lang="tr-TR" sz="2800" dirty="0"/>
          </a:p>
          <a:p>
            <a:endParaRPr lang="tr-TR" dirty="0"/>
          </a:p>
        </p:txBody>
      </p:sp>
    </p:spTree>
    <p:extLst>
      <p:ext uri="{BB962C8B-B14F-4D97-AF65-F5344CB8AC3E}">
        <p14:creationId xmlns:p14="http://schemas.microsoft.com/office/powerpoint/2010/main" val="6284005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556792"/>
            <a:ext cx="8229600" cy="4525963"/>
          </a:xfrm>
        </p:spPr>
        <p:txBody>
          <a:bodyPr>
            <a:normAutofit/>
          </a:bodyPr>
          <a:lstStyle/>
          <a:p>
            <a:pPr fontAlgn="base"/>
            <a:r>
              <a:rPr lang="tr-TR" sz="1600" dirty="0">
                <a:solidFill>
                  <a:schemeClr val="bg1"/>
                </a:solidFill>
              </a:rPr>
              <a:t>Can Yücel, daha on yaşından itibaren şiir yazmaya başlar. Şiire ilgisinin ilk olarak nasıl başladığına dair sorulan soruya </a:t>
            </a:r>
            <a:r>
              <a:rPr lang="tr-TR" sz="1600" i="1" dirty="0">
                <a:solidFill>
                  <a:schemeClr val="bg1"/>
                </a:solidFill>
              </a:rPr>
              <a:t>“Hiç bilmiyorum! İnat halinde şiir yazıyorum herhalde”</a:t>
            </a:r>
            <a:r>
              <a:rPr lang="tr-TR" sz="1600" dirty="0">
                <a:solidFill>
                  <a:schemeClr val="bg1"/>
                </a:solidFill>
              </a:rPr>
              <a:t> diye cevap verir. Dilin güzelliğini ve şiir yazmayı, ilk olarak İstanbul ağzıyla Türkçe konuşan babaannesinden öğrendiğini sözlerine ekler.</a:t>
            </a:r>
          </a:p>
          <a:p>
            <a:pPr fontAlgn="base"/>
            <a:r>
              <a:rPr lang="tr-TR" sz="1600" i="1" dirty="0">
                <a:solidFill>
                  <a:schemeClr val="bg1"/>
                </a:solidFill>
              </a:rPr>
              <a:t>“İlk şiirimi on yaşında yazdım. Babamın metresi olan hanımın yuvasındayken. Yuvada bir çocuk öldü. Çok üzüldüm. Arkasından şiir yazdım. Şiire, babamın yardımı çok oldu. Hep şiir çevresindeydim. Babam okur, babaannem okur… Şiire elverişli bir dünya yaratmıştı babam bana… İngiltere dönüşümde çevreme çok dikkatli baktım. Herkesle beraber olmayı ve dinlemeyi seçtim. Cahit’le, Orhan’la…”</a:t>
            </a:r>
          </a:p>
          <a:p>
            <a:r>
              <a:rPr lang="tr-TR" sz="1600" dirty="0">
                <a:solidFill>
                  <a:schemeClr val="bg1"/>
                </a:solidFill>
              </a:rPr>
              <a:t>Şiire yönelmesinde babasının ve yetiştiği çevrenin de çok büyük bir etkisi oldu. 1940’lı yıllardan itibaren yazdığı çocuk şiirlerini Peyami Safa, </a:t>
            </a:r>
            <a:r>
              <a:rPr lang="tr-TR" sz="1600" i="1" dirty="0">
                <a:solidFill>
                  <a:schemeClr val="bg1"/>
                </a:solidFill>
              </a:rPr>
              <a:t>Çocuk Haftası</a:t>
            </a:r>
            <a:r>
              <a:rPr lang="tr-TR" sz="1600" dirty="0">
                <a:solidFill>
                  <a:schemeClr val="bg1"/>
                </a:solidFill>
              </a:rPr>
              <a:t> dergisinde yayımladı. Bu dönemde Beethoven ve Mozart üzerine de şiirler yazan Yücel, 1950’li yıllara kadar yazdığı ve Mevlevi etkisinde kaldığı şiirleri hiçbir dergide yayımlatmadı. Babasının ısrarı ve desteği ile 1950 yılında çıkan ilk kitabı </a:t>
            </a:r>
            <a:r>
              <a:rPr lang="tr-TR" sz="1600" i="1" dirty="0">
                <a:solidFill>
                  <a:schemeClr val="bg1"/>
                </a:solidFill>
              </a:rPr>
              <a:t>Yazma</a:t>
            </a:r>
            <a:r>
              <a:rPr lang="tr-TR" sz="1600" dirty="0">
                <a:solidFill>
                  <a:schemeClr val="bg1"/>
                </a:solidFill>
              </a:rPr>
              <a:t> edebiyat dünyasında pek yankı uyandırmadı. 1950’den hapse gireceği 1970’li yıllara kadar şiirden biraz uzaklaşarak, çeviri üzerine yoğunlaştı; İngiliz şiirini tanıtan yazılar yayımladı. Bütün bu kökler kendi şiirini bulmasında etkin kaynaklar oldular. </a:t>
            </a:r>
          </a:p>
          <a:p>
            <a:endParaRPr lang="tr-TR" sz="1400" dirty="0">
              <a:solidFill>
                <a:schemeClr val="bg1"/>
              </a:solidFill>
            </a:endParaRPr>
          </a:p>
          <a:p>
            <a:pPr fontAlgn="base"/>
            <a:endParaRPr lang="tr-TR" sz="1400" i="1" dirty="0">
              <a:solidFill>
                <a:schemeClr val="bg1"/>
              </a:solidFill>
            </a:endParaRPr>
          </a:p>
        </p:txBody>
      </p:sp>
      <p:sp>
        <p:nvSpPr>
          <p:cNvPr id="2" name="Başlık 1"/>
          <p:cNvSpPr>
            <a:spLocks noGrp="1"/>
          </p:cNvSpPr>
          <p:nvPr>
            <p:ph type="title"/>
          </p:nvPr>
        </p:nvSpPr>
        <p:spPr>
          <a:xfrm>
            <a:off x="457200" y="8672"/>
            <a:ext cx="8229600" cy="1219200"/>
          </a:xfrm>
        </p:spPr>
        <p:txBody>
          <a:bodyPr/>
          <a:lstStyle/>
          <a:p>
            <a:r>
              <a:rPr lang="tr-TR" dirty="0">
                <a:solidFill>
                  <a:schemeClr val="tx1"/>
                </a:solidFill>
              </a:rPr>
              <a:t>Şiire Başlaması</a:t>
            </a:r>
          </a:p>
        </p:txBody>
      </p:sp>
    </p:spTree>
    <p:extLst>
      <p:ext uri="{BB962C8B-B14F-4D97-AF65-F5344CB8AC3E}">
        <p14:creationId xmlns:p14="http://schemas.microsoft.com/office/powerpoint/2010/main" val="4942192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327716"/>
            <a:ext cx="8229600" cy="1080120"/>
          </a:xfrm>
        </p:spPr>
        <p:txBody>
          <a:bodyPr>
            <a:normAutofit fontScale="85000" lnSpcReduction="20000"/>
          </a:bodyPr>
          <a:lstStyle/>
          <a:p>
            <a:pPr marL="0" indent="0">
              <a:buNone/>
            </a:pPr>
            <a:r>
              <a:rPr lang="tr-TR" dirty="0">
                <a:solidFill>
                  <a:schemeClr val="bg1"/>
                </a:solidFill>
              </a:rPr>
              <a:t>     </a:t>
            </a:r>
          </a:p>
          <a:p>
            <a:pPr marL="0" indent="0">
              <a:buNone/>
            </a:pPr>
            <a:r>
              <a:rPr lang="tr-TR" dirty="0">
                <a:solidFill>
                  <a:schemeClr val="bg1"/>
                </a:solidFill>
              </a:rPr>
              <a:t> </a:t>
            </a:r>
            <a:r>
              <a:rPr lang="tr-TR" dirty="0" err="1">
                <a:solidFill>
                  <a:schemeClr val="bg1"/>
                </a:solidFill>
              </a:rPr>
              <a:t>Yard</a:t>
            </a:r>
            <a:r>
              <a:rPr lang="tr-TR" dirty="0">
                <a:solidFill>
                  <a:schemeClr val="bg1"/>
                </a:solidFill>
              </a:rPr>
              <a:t>. Doç. Dr. Jale Gülgen Börklü, Can Yücel'i şu şekilde anlatıyor:</a:t>
            </a:r>
          </a:p>
          <a:p>
            <a:pPr marL="0" indent="0">
              <a:buNone/>
            </a:pPr>
            <a:r>
              <a:rPr lang="tr-TR" dirty="0">
                <a:solidFill>
                  <a:schemeClr val="bg1"/>
                </a:solidFill>
              </a:rPr>
              <a:t>     </a:t>
            </a:r>
          </a:p>
          <a:p>
            <a:endParaRPr lang="tr-TR" dirty="0">
              <a:solidFill>
                <a:schemeClr val="bg1"/>
              </a:solidFill>
            </a:endParaRPr>
          </a:p>
        </p:txBody>
      </p:sp>
      <p:sp>
        <p:nvSpPr>
          <p:cNvPr id="2" name="Google Shape;18311;p87">
            <a:extLst>
              <a:ext uri="{FF2B5EF4-FFF2-40B4-BE49-F238E27FC236}">
                <a16:creationId xmlns:a16="http://schemas.microsoft.com/office/drawing/2014/main" id="{07458D69-5A44-044F-68F2-F41C853670FD}"/>
              </a:ext>
            </a:extLst>
          </p:cNvPr>
          <p:cNvSpPr/>
          <p:nvPr/>
        </p:nvSpPr>
        <p:spPr>
          <a:xfrm>
            <a:off x="938709" y="1407836"/>
            <a:ext cx="7266582" cy="4560963"/>
          </a:xfrm>
          <a:custGeom>
            <a:avLst/>
            <a:gdLst/>
            <a:ahLst/>
            <a:cxnLst/>
            <a:rect l="l" t="t" r="r" b="b"/>
            <a:pathLst>
              <a:path w="17617" h="25786" extrusionOk="0">
                <a:moveTo>
                  <a:pt x="108" y="1"/>
                </a:moveTo>
                <a:lnTo>
                  <a:pt x="95" y="5963"/>
                </a:lnTo>
                <a:cubicBezTo>
                  <a:pt x="95" y="6968"/>
                  <a:pt x="91" y="7953"/>
                  <a:pt x="91" y="8925"/>
                </a:cubicBezTo>
                <a:cubicBezTo>
                  <a:pt x="87" y="9836"/>
                  <a:pt x="79" y="10772"/>
                  <a:pt x="71" y="11719"/>
                </a:cubicBezTo>
                <a:cubicBezTo>
                  <a:pt x="58" y="12655"/>
                  <a:pt x="54" y="13664"/>
                  <a:pt x="54" y="14571"/>
                </a:cubicBezTo>
                <a:lnTo>
                  <a:pt x="54" y="17193"/>
                </a:lnTo>
                <a:cubicBezTo>
                  <a:pt x="54" y="17608"/>
                  <a:pt x="58" y="18018"/>
                  <a:pt x="54" y="18408"/>
                </a:cubicBezTo>
                <a:cubicBezTo>
                  <a:pt x="54" y="18794"/>
                  <a:pt x="50" y="19159"/>
                  <a:pt x="50" y="19536"/>
                </a:cubicBezTo>
                <a:cubicBezTo>
                  <a:pt x="42" y="20287"/>
                  <a:pt x="34" y="21034"/>
                  <a:pt x="26" y="21777"/>
                </a:cubicBezTo>
                <a:cubicBezTo>
                  <a:pt x="21" y="22146"/>
                  <a:pt x="17" y="22519"/>
                  <a:pt x="13" y="22884"/>
                </a:cubicBezTo>
                <a:cubicBezTo>
                  <a:pt x="13" y="23069"/>
                  <a:pt x="9" y="23254"/>
                  <a:pt x="9" y="23434"/>
                </a:cubicBezTo>
                <a:lnTo>
                  <a:pt x="9" y="23935"/>
                </a:lnTo>
                <a:lnTo>
                  <a:pt x="1" y="25724"/>
                </a:lnTo>
                <a:lnTo>
                  <a:pt x="309" y="25724"/>
                </a:lnTo>
                <a:lnTo>
                  <a:pt x="3300" y="25740"/>
                </a:lnTo>
                <a:lnTo>
                  <a:pt x="5179" y="25744"/>
                </a:lnTo>
                <a:lnTo>
                  <a:pt x="7793" y="25761"/>
                </a:lnTo>
                <a:cubicBezTo>
                  <a:pt x="8104" y="25762"/>
                  <a:pt x="8403" y="25763"/>
                  <a:pt x="8692" y="25763"/>
                </a:cubicBezTo>
                <a:cubicBezTo>
                  <a:pt x="9270" y="25763"/>
                  <a:pt x="9806" y="25761"/>
                  <a:pt x="10304" y="25761"/>
                </a:cubicBezTo>
                <a:lnTo>
                  <a:pt x="12294" y="25757"/>
                </a:lnTo>
                <a:cubicBezTo>
                  <a:pt x="12873" y="25757"/>
                  <a:pt x="13447" y="25765"/>
                  <a:pt x="13973" y="25769"/>
                </a:cubicBezTo>
                <a:cubicBezTo>
                  <a:pt x="15027" y="25777"/>
                  <a:pt x="15918" y="25785"/>
                  <a:pt x="16545" y="25785"/>
                </a:cubicBezTo>
                <a:cubicBezTo>
                  <a:pt x="17173" y="25781"/>
                  <a:pt x="17526" y="25769"/>
                  <a:pt x="17563" y="25749"/>
                </a:cubicBezTo>
                <a:cubicBezTo>
                  <a:pt x="17596" y="25728"/>
                  <a:pt x="17317" y="25703"/>
                  <a:pt x="16783" y="25675"/>
                </a:cubicBezTo>
                <a:cubicBezTo>
                  <a:pt x="16246" y="25646"/>
                  <a:pt x="15470" y="25609"/>
                  <a:pt x="14395" y="25572"/>
                </a:cubicBezTo>
                <a:cubicBezTo>
                  <a:pt x="13858" y="25552"/>
                  <a:pt x="13238" y="25535"/>
                  <a:pt x="12528" y="25523"/>
                </a:cubicBezTo>
                <a:cubicBezTo>
                  <a:pt x="11814" y="25511"/>
                  <a:pt x="11059" y="25502"/>
                  <a:pt x="10300" y="25498"/>
                </a:cubicBezTo>
                <a:cubicBezTo>
                  <a:pt x="9541" y="25494"/>
                  <a:pt x="8774" y="25494"/>
                  <a:pt x="8035" y="25486"/>
                </a:cubicBezTo>
                <a:lnTo>
                  <a:pt x="5405" y="25461"/>
                </a:lnTo>
                <a:lnTo>
                  <a:pt x="3481" y="25449"/>
                </a:lnTo>
                <a:lnTo>
                  <a:pt x="420" y="25441"/>
                </a:lnTo>
                <a:lnTo>
                  <a:pt x="276" y="25441"/>
                </a:lnTo>
                <a:lnTo>
                  <a:pt x="280" y="23988"/>
                </a:lnTo>
                <a:cubicBezTo>
                  <a:pt x="284" y="23644"/>
                  <a:pt x="284" y="23328"/>
                  <a:pt x="284" y="22999"/>
                </a:cubicBezTo>
                <a:cubicBezTo>
                  <a:pt x="284" y="22667"/>
                  <a:pt x="288" y="22322"/>
                  <a:pt x="288" y="21965"/>
                </a:cubicBezTo>
                <a:cubicBezTo>
                  <a:pt x="296" y="21243"/>
                  <a:pt x="301" y="20468"/>
                  <a:pt x="309" y="19631"/>
                </a:cubicBezTo>
                <a:cubicBezTo>
                  <a:pt x="313" y="18777"/>
                  <a:pt x="309" y="17903"/>
                  <a:pt x="309" y="17041"/>
                </a:cubicBezTo>
                <a:cubicBezTo>
                  <a:pt x="305" y="16188"/>
                  <a:pt x="301" y="15310"/>
                  <a:pt x="301" y="14411"/>
                </a:cubicBezTo>
                <a:cubicBezTo>
                  <a:pt x="296" y="13517"/>
                  <a:pt x="296" y="12676"/>
                  <a:pt x="305" y="11728"/>
                </a:cubicBezTo>
                <a:cubicBezTo>
                  <a:pt x="309" y="10792"/>
                  <a:pt x="313" y="9803"/>
                  <a:pt x="313" y="8761"/>
                </a:cubicBezTo>
                <a:cubicBezTo>
                  <a:pt x="313" y="7780"/>
                  <a:pt x="309" y="6783"/>
                  <a:pt x="309" y="5774"/>
                </a:cubicBezTo>
                <a:cubicBezTo>
                  <a:pt x="309" y="3964"/>
                  <a:pt x="305" y="2122"/>
                  <a:pt x="301" y="177"/>
                </a:cubicBezTo>
                <a:lnTo>
                  <a:pt x="6858" y="165"/>
                </a:lnTo>
                <a:lnTo>
                  <a:pt x="10321" y="152"/>
                </a:lnTo>
                <a:cubicBezTo>
                  <a:pt x="10468" y="152"/>
                  <a:pt x="10616" y="152"/>
                  <a:pt x="10764" y="152"/>
                </a:cubicBezTo>
                <a:cubicBezTo>
                  <a:pt x="11720" y="152"/>
                  <a:pt x="12691" y="162"/>
                  <a:pt x="13689" y="173"/>
                </a:cubicBezTo>
                <a:cubicBezTo>
                  <a:pt x="14268" y="177"/>
                  <a:pt x="14847" y="177"/>
                  <a:pt x="15454" y="177"/>
                </a:cubicBezTo>
                <a:cubicBezTo>
                  <a:pt x="16061" y="177"/>
                  <a:pt x="16640" y="173"/>
                  <a:pt x="17198" y="165"/>
                </a:cubicBezTo>
                <a:lnTo>
                  <a:pt x="17407" y="165"/>
                </a:lnTo>
                <a:lnTo>
                  <a:pt x="17407" y="193"/>
                </a:lnTo>
                <a:lnTo>
                  <a:pt x="17407" y="370"/>
                </a:lnTo>
                <a:cubicBezTo>
                  <a:pt x="17407" y="489"/>
                  <a:pt x="17411" y="608"/>
                  <a:pt x="17411" y="723"/>
                </a:cubicBezTo>
                <a:cubicBezTo>
                  <a:pt x="17411" y="957"/>
                  <a:pt x="17415" y="1190"/>
                  <a:pt x="17415" y="1416"/>
                </a:cubicBezTo>
                <a:cubicBezTo>
                  <a:pt x="17415" y="1872"/>
                  <a:pt x="17419" y="2319"/>
                  <a:pt x="17415" y="2766"/>
                </a:cubicBezTo>
                <a:cubicBezTo>
                  <a:pt x="17407" y="3792"/>
                  <a:pt x="17399" y="4830"/>
                  <a:pt x="17391" y="5885"/>
                </a:cubicBezTo>
                <a:cubicBezTo>
                  <a:pt x="17386" y="6951"/>
                  <a:pt x="17391" y="7998"/>
                  <a:pt x="17391" y="8970"/>
                </a:cubicBezTo>
                <a:cubicBezTo>
                  <a:pt x="17395" y="9955"/>
                  <a:pt x="17395" y="10866"/>
                  <a:pt x="17395" y="11765"/>
                </a:cubicBezTo>
                <a:cubicBezTo>
                  <a:pt x="17399" y="12712"/>
                  <a:pt x="17399" y="13611"/>
                  <a:pt x="17403" y="14444"/>
                </a:cubicBezTo>
                <a:cubicBezTo>
                  <a:pt x="17407" y="15277"/>
                  <a:pt x="17407" y="16077"/>
                  <a:pt x="17407" y="16783"/>
                </a:cubicBezTo>
                <a:cubicBezTo>
                  <a:pt x="17403" y="17505"/>
                  <a:pt x="17399" y="18219"/>
                  <a:pt x="17395" y="18908"/>
                </a:cubicBezTo>
                <a:cubicBezTo>
                  <a:pt x="17386" y="19598"/>
                  <a:pt x="17386" y="20271"/>
                  <a:pt x="17386" y="20898"/>
                </a:cubicBezTo>
                <a:cubicBezTo>
                  <a:pt x="17395" y="21498"/>
                  <a:pt x="17399" y="22035"/>
                  <a:pt x="17399" y="22523"/>
                </a:cubicBezTo>
                <a:cubicBezTo>
                  <a:pt x="17411" y="23504"/>
                  <a:pt x="17423" y="24267"/>
                  <a:pt x="17440" y="24792"/>
                </a:cubicBezTo>
                <a:cubicBezTo>
                  <a:pt x="17456" y="25314"/>
                  <a:pt x="17477" y="25597"/>
                  <a:pt x="17501" y="25601"/>
                </a:cubicBezTo>
                <a:cubicBezTo>
                  <a:pt x="17526" y="25601"/>
                  <a:pt x="17542" y="25330"/>
                  <a:pt x="17559" y="24805"/>
                </a:cubicBezTo>
                <a:cubicBezTo>
                  <a:pt x="17571" y="24280"/>
                  <a:pt x="17579" y="23504"/>
                  <a:pt x="17583" y="22519"/>
                </a:cubicBezTo>
                <a:cubicBezTo>
                  <a:pt x="17588" y="22027"/>
                  <a:pt x="17588" y="21477"/>
                  <a:pt x="17588" y="20890"/>
                </a:cubicBezTo>
                <a:cubicBezTo>
                  <a:pt x="17592" y="20345"/>
                  <a:pt x="17596" y="19737"/>
                  <a:pt x="17600" y="19064"/>
                </a:cubicBezTo>
                <a:cubicBezTo>
                  <a:pt x="17608" y="18387"/>
                  <a:pt x="17616" y="17640"/>
                  <a:pt x="17616" y="16808"/>
                </a:cubicBezTo>
                <a:cubicBezTo>
                  <a:pt x="17616" y="15958"/>
                  <a:pt x="17612" y="15133"/>
                  <a:pt x="17608" y="14268"/>
                </a:cubicBezTo>
                <a:cubicBezTo>
                  <a:pt x="17600" y="13410"/>
                  <a:pt x="17596" y="12540"/>
                  <a:pt x="17592" y="11662"/>
                </a:cubicBezTo>
                <a:cubicBezTo>
                  <a:pt x="17588" y="10706"/>
                  <a:pt x="17579" y="9729"/>
                  <a:pt x="17575" y="8761"/>
                </a:cubicBezTo>
                <a:cubicBezTo>
                  <a:pt x="17567" y="7780"/>
                  <a:pt x="17563" y="6828"/>
                  <a:pt x="17567" y="5844"/>
                </a:cubicBezTo>
                <a:cubicBezTo>
                  <a:pt x="17571" y="4846"/>
                  <a:pt x="17575" y="3780"/>
                  <a:pt x="17579" y="2643"/>
                </a:cubicBezTo>
                <a:cubicBezTo>
                  <a:pt x="17583" y="1744"/>
                  <a:pt x="17571" y="854"/>
                  <a:pt x="17559" y="13"/>
                </a:cubicBezTo>
                <a:lnTo>
                  <a:pt x="16787" y="21"/>
                </a:lnTo>
                <a:cubicBezTo>
                  <a:pt x="16254" y="29"/>
                  <a:pt x="15733" y="37"/>
                  <a:pt x="15228" y="37"/>
                </a:cubicBezTo>
                <a:cubicBezTo>
                  <a:pt x="14703" y="37"/>
                  <a:pt x="14157" y="33"/>
                  <a:pt x="13603" y="29"/>
                </a:cubicBezTo>
                <a:cubicBezTo>
                  <a:pt x="12500" y="21"/>
                  <a:pt x="11301" y="9"/>
                  <a:pt x="10091" y="9"/>
                </a:cubicBezTo>
                <a:lnTo>
                  <a:pt x="6603" y="13"/>
                </a:lnTo>
                <a:lnTo>
                  <a:pt x="108" y="1"/>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Metin kutusu 4">
            <a:extLst>
              <a:ext uri="{FF2B5EF4-FFF2-40B4-BE49-F238E27FC236}">
                <a16:creationId xmlns:a16="http://schemas.microsoft.com/office/drawing/2014/main" id="{E73B3802-2B1F-C77E-C4FC-14ECB24D52E6}"/>
              </a:ext>
            </a:extLst>
          </p:cNvPr>
          <p:cNvSpPr txBox="1"/>
          <p:nvPr/>
        </p:nvSpPr>
        <p:spPr>
          <a:xfrm>
            <a:off x="1462826" y="1956677"/>
            <a:ext cx="6383052" cy="3416320"/>
          </a:xfrm>
          <a:prstGeom prst="rect">
            <a:avLst/>
          </a:prstGeom>
          <a:noFill/>
        </p:spPr>
        <p:txBody>
          <a:bodyPr wrap="square">
            <a:spAutoFit/>
          </a:bodyPr>
          <a:lstStyle/>
          <a:p>
            <a:r>
              <a:rPr lang="tr-TR" dirty="0">
                <a:solidFill>
                  <a:schemeClr val="bg1"/>
                </a:solidFill>
              </a:rPr>
              <a:t>"Aykırı, muhalif tavrıyla sokağın dilini, küfür ve argosuyla eserine taşıyarak, somut, elle tutulurcasına canlı bir yaşama sevincinin şiirini yazan Can Yücel, modern Türk şiirinin en özgün ve üzerinde en çok tartışılan isimlerinden biri olarak öne çıkmaktadır. Şiirini, yaşamı ve ideolojisinden ayrı düşünemeyeceğimiz Can Yücel, sonsuz doğa sevgisini, hiç bilinmeyen bitkiler ve adı duyulmamış börtü böcekleri şiirlerine taşımıştır. Ailesi, yaşamının ve şiirlerinin en önemli parçasını oluşturmaktadır. </a:t>
            </a:r>
            <a:r>
              <a:rPr lang="tr-TR" dirty="0" err="1">
                <a:solidFill>
                  <a:schemeClr val="bg1"/>
                </a:solidFill>
              </a:rPr>
              <a:t>İronik</a:t>
            </a:r>
            <a:r>
              <a:rPr lang="tr-TR" dirty="0">
                <a:solidFill>
                  <a:schemeClr val="bg1"/>
                </a:solidFill>
              </a:rPr>
              <a:t> ve mizahi anlatımıyla, şiirlerinde hem çağının nabzını tutmuş, hem toplumun sesi olmuş, hem de şiiri haksızlıklar karşısında güçlü bir silah olarak kullanmıştır."</a:t>
            </a:r>
            <a:endParaRPr lang="tr-TR" dirty="0"/>
          </a:p>
        </p:txBody>
      </p:sp>
    </p:spTree>
    <p:extLst>
      <p:ext uri="{BB962C8B-B14F-4D97-AF65-F5344CB8AC3E}">
        <p14:creationId xmlns:p14="http://schemas.microsoft.com/office/powerpoint/2010/main" val="228882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ppt_w</p:attrName>
                                        </p:attrNameLst>
                                      </p:cBhvr>
                                      <p:tavLst>
                                        <p:tav tm="0">
                                          <p:val>
                                            <p:strVal val="0"/>
                                          </p:val>
                                        </p:tav>
                                        <p:tav tm="100000">
                                          <p:val>
                                            <p:strVal val="#ppt_w"/>
                                          </p:val>
                                        </p:tav>
                                      </p:tavLst>
                                    </p:anim>
                                    <p:anim calcmode="lin" valueType="num">
                                      <p:cBhvr additive="base">
                                        <p:cTn id="8" dur="10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3872" y="1737048"/>
            <a:ext cx="8352928" cy="4968552"/>
          </a:xfrm>
        </p:spPr>
        <p:txBody>
          <a:bodyPr>
            <a:normAutofit/>
          </a:bodyPr>
          <a:lstStyle/>
          <a:p>
            <a:r>
              <a:rPr lang="tr-TR" sz="2000" dirty="0">
                <a:solidFill>
                  <a:schemeClr val="bg1"/>
                </a:solidFill>
              </a:rPr>
              <a:t>Hasan Ali Bey’le Gülsüm Refika Hanım’ın ikiz çocuklarından biri olarak İstanbul’un Kumkapı semtinde 21 Ağustos 1926 tarihinde dünyaya geldi. Aile bir süre sonra Şişli’ye Şair Nigar Sokağı’na taşındı.</a:t>
            </a:r>
          </a:p>
          <a:p>
            <a:endParaRPr lang="tr-TR" sz="2000" dirty="0">
              <a:solidFill>
                <a:schemeClr val="bg1"/>
              </a:solidFill>
            </a:endParaRPr>
          </a:p>
          <a:p>
            <a:r>
              <a:rPr lang="tr-TR" sz="2000" dirty="0">
                <a:solidFill>
                  <a:schemeClr val="bg1"/>
                </a:solidFill>
              </a:rPr>
              <a:t>Burada babaannesi </a:t>
            </a:r>
            <a:r>
              <a:rPr lang="tr-TR" sz="2000" dirty="0" err="1">
                <a:solidFill>
                  <a:schemeClr val="bg1"/>
                </a:solidFill>
              </a:rPr>
              <a:t>Neyire</a:t>
            </a:r>
            <a:r>
              <a:rPr lang="tr-TR" sz="2000" dirty="0">
                <a:solidFill>
                  <a:schemeClr val="bg1"/>
                </a:solidFill>
              </a:rPr>
              <a:t> Hanım, dedesi Ali Rıza Bey ile birlikte yaşamaya başladılar. </a:t>
            </a:r>
            <a:r>
              <a:rPr lang="tr-TR" sz="2000" dirty="0" err="1">
                <a:solidFill>
                  <a:schemeClr val="bg1"/>
                </a:solidFill>
              </a:rPr>
              <a:t>Neyire</a:t>
            </a:r>
            <a:r>
              <a:rPr lang="tr-TR" sz="2000" dirty="0">
                <a:solidFill>
                  <a:schemeClr val="bg1"/>
                </a:solidFill>
              </a:rPr>
              <a:t> Hanım ve Ali Rıza Bey, Mevlevi’ydi ve birlikte sürdürülen büyük aile yaşamı ile Mevlevi anlayış Can Yücel’in hem yetişmesinde hem de hayata bakışında rol oynadı.</a:t>
            </a:r>
          </a:p>
        </p:txBody>
      </p:sp>
      <p:sp>
        <p:nvSpPr>
          <p:cNvPr id="2" name="Başlık 1"/>
          <p:cNvSpPr>
            <a:spLocks noGrp="1"/>
          </p:cNvSpPr>
          <p:nvPr>
            <p:ph type="title"/>
          </p:nvPr>
        </p:nvSpPr>
        <p:spPr/>
        <p:txBody>
          <a:bodyPr/>
          <a:lstStyle/>
          <a:p>
            <a:r>
              <a:rPr lang="tr-TR" dirty="0"/>
              <a:t>İlk Yılları</a:t>
            </a:r>
          </a:p>
        </p:txBody>
      </p:sp>
    </p:spTree>
    <p:extLst>
      <p:ext uri="{BB962C8B-B14F-4D97-AF65-F5344CB8AC3E}">
        <p14:creationId xmlns:p14="http://schemas.microsoft.com/office/powerpoint/2010/main" val="7721148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n yucel cocuklugu"/>
          <p:cNvPicPr>
            <a:picLocks noChangeAspect="1" noChangeArrowheads="1"/>
          </p:cNvPicPr>
          <p:nvPr/>
        </p:nvPicPr>
        <p:blipFill rotWithShape="1">
          <a:blip r:embed="rId2">
            <a:extLst>
              <a:ext uri="{28A0092B-C50C-407E-A947-70E740481C1C}">
                <a14:useLocalDpi xmlns:a14="http://schemas.microsoft.com/office/drawing/2010/main" val="0"/>
              </a:ext>
            </a:extLst>
          </a:blip>
          <a:srcRect t="-26" b="9244"/>
          <a:stretch/>
        </p:blipFill>
        <p:spPr bwMode="auto">
          <a:xfrm>
            <a:off x="1490662" y="1196752"/>
            <a:ext cx="6162675" cy="3889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647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704" y="836712"/>
            <a:ext cx="8352928" cy="4752528"/>
          </a:xfrm>
        </p:spPr>
        <p:txBody>
          <a:bodyPr>
            <a:noAutofit/>
          </a:bodyPr>
          <a:lstStyle/>
          <a:p>
            <a:endParaRPr lang="tr-TR" sz="1400" dirty="0">
              <a:solidFill>
                <a:schemeClr val="bg1"/>
              </a:solidFill>
            </a:endParaRPr>
          </a:p>
          <a:p>
            <a:endParaRPr lang="tr-TR" sz="1400" dirty="0">
              <a:solidFill>
                <a:schemeClr val="bg1"/>
              </a:solidFill>
            </a:endParaRPr>
          </a:p>
          <a:p>
            <a:r>
              <a:rPr lang="tr-TR" sz="1600" dirty="0">
                <a:solidFill>
                  <a:schemeClr val="bg1"/>
                </a:solidFill>
              </a:rPr>
              <a:t>İlköğrenimine ikizi Canan ile birlikte Boğaziçi İlkokulu'nda başladı. İkiz kardeşiyle sürekli kavga ettiğinden üçüncü sınıftan itibaren yatılı okumak zorunda kaldı. Babasının milletvekili olması üzerine Ankara’ya yerleştiler. Ortaöğrenimine 1938 yılında ikiz kardeşi Canan’la birlikte Ankara </a:t>
            </a:r>
            <a:r>
              <a:rPr lang="tr-TR" sz="1600" dirty="0" err="1">
                <a:solidFill>
                  <a:schemeClr val="bg1"/>
                </a:solidFill>
              </a:rPr>
              <a:t>Taşmektep’te</a:t>
            </a:r>
            <a:r>
              <a:rPr lang="tr-TR" sz="1600" dirty="0">
                <a:solidFill>
                  <a:schemeClr val="bg1"/>
                </a:solidFill>
              </a:rPr>
              <a:t> devam etti. 1941 yılında lise öğrenimine Ankara Erkek Lisesi’nde başlayan Yücel, klasik şubede okudu. Önceleri hiç hoşlanmadığı bu okulu zamanla çok seven Can Yücel burada Cevdet Kudret’ten edebiyat dersleri aldı, dünya edebiyatını tanıdı, Nâzım Hikmet'i okudu ve </a:t>
            </a:r>
            <a:r>
              <a:rPr lang="tr-TR" sz="1600" dirty="0" err="1">
                <a:solidFill>
                  <a:schemeClr val="bg1"/>
                </a:solidFill>
              </a:rPr>
              <a:t>Lâtince</a:t>
            </a:r>
            <a:r>
              <a:rPr lang="tr-TR" sz="1600" dirty="0">
                <a:solidFill>
                  <a:schemeClr val="bg1"/>
                </a:solidFill>
              </a:rPr>
              <a:t> öğrendi.</a:t>
            </a:r>
          </a:p>
          <a:p>
            <a:r>
              <a:rPr lang="tr-TR" sz="1600" dirty="0">
                <a:solidFill>
                  <a:schemeClr val="bg1"/>
                </a:solidFill>
              </a:rPr>
              <a:t> Lise öğrenimini tamamladıktan sonra Ankara Dil Tarih ve Coğrafya Fakültesi’nde Klasik Filoloji Bölümü’ne girdi; bir süre Alman Filolojisi okudu. Bu yıllardaki muhalifliği siyasal bir kimlik kazanmaya başlayınca, sol kanattaki sanatçı ve politikacılarla yakınlaştı. Dil-Tarih’teki İlerici Gençler Derneği’ne üye oldu. Babası Hasan Ali Yücel tarafından İngiltere’ye Cambridge Üniversitesi’ne gönderildi. İngiltere’deki öğrencilik yıllarında modern tarihe ilgi duyarak </a:t>
            </a:r>
            <a:r>
              <a:rPr lang="tr-TR" sz="1600" dirty="0" err="1">
                <a:solidFill>
                  <a:schemeClr val="bg1"/>
                </a:solidFill>
              </a:rPr>
              <a:t>Bertrand</a:t>
            </a:r>
            <a:r>
              <a:rPr lang="tr-TR" sz="1600" dirty="0">
                <a:solidFill>
                  <a:schemeClr val="bg1"/>
                </a:solidFill>
              </a:rPr>
              <a:t> </a:t>
            </a:r>
            <a:r>
              <a:rPr lang="tr-TR" sz="1600" dirty="0" err="1">
                <a:solidFill>
                  <a:schemeClr val="bg1"/>
                </a:solidFill>
              </a:rPr>
              <a:t>Russel’in</a:t>
            </a:r>
            <a:r>
              <a:rPr lang="tr-TR" sz="1600" dirty="0">
                <a:solidFill>
                  <a:schemeClr val="bg1"/>
                </a:solidFill>
              </a:rPr>
              <a:t> derslerini takip etti. Aynı dönemde çeviriler yapmaya başladı. Arkadaşları Bülent Ecevit, Rahşan Hanım ve Yavuz Bayraktar’la beraber yaşadı. </a:t>
            </a:r>
          </a:p>
          <a:p>
            <a:r>
              <a:rPr lang="tr-TR" sz="1600" dirty="0">
                <a:solidFill>
                  <a:schemeClr val="bg1"/>
                </a:solidFill>
              </a:rPr>
              <a:t>Londra’da resmi tarih öğrenmek için </a:t>
            </a:r>
            <a:r>
              <a:rPr lang="tr-TR" sz="1600" dirty="0" err="1">
                <a:solidFill>
                  <a:schemeClr val="bg1"/>
                </a:solidFill>
              </a:rPr>
              <a:t>Courtauld</a:t>
            </a:r>
            <a:r>
              <a:rPr lang="tr-TR" sz="1600" dirty="0">
                <a:solidFill>
                  <a:schemeClr val="bg1"/>
                </a:solidFill>
              </a:rPr>
              <a:t> of </a:t>
            </a:r>
            <a:r>
              <a:rPr lang="tr-TR" sz="1600" dirty="0" err="1">
                <a:solidFill>
                  <a:schemeClr val="bg1"/>
                </a:solidFill>
              </a:rPr>
              <a:t>Institute</a:t>
            </a:r>
            <a:r>
              <a:rPr lang="tr-TR" sz="1600" dirty="0">
                <a:solidFill>
                  <a:schemeClr val="bg1"/>
                </a:solidFill>
              </a:rPr>
              <a:t> of Art’a gitti. Demokrat Parti’nin iktidara gelmesi, Köy Enstitüleri’nin kapatılması üzerine babası onu Türkiye’ye çağırdı. Ankara Üniversitesi’nde başlayıp, Cambridge Üniversitesi’nde sürekli karar değiştirerek sürdürmeye çalıştığı eğitim hayatı boyunca mezun olup diploma almadı.</a:t>
            </a:r>
          </a:p>
        </p:txBody>
      </p:sp>
      <p:sp>
        <p:nvSpPr>
          <p:cNvPr id="4" name="Başlık 2"/>
          <p:cNvSpPr>
            <a:spLocks noGrp="1"/>
          </p:cNvSpPr>
          <p:nvPr>
            <p:ph type="title"/>
          </p:nvPr>
        </p:nvSpPr>
        <p:spPr>
          <a:xfrm>
            <a:off x="457200" y="152400"/>
            <a:ext cx="8229600" cy="1219200"/>
          </a:xfrm>
        </p:spPr>
        <p:txBody>
          <a:bodyPr/>
          <a:lstStyle/>
          <a:p>
            <a:r>
              <a:rPr lang="tr-TR" dirty="0"/>
              <a:t>Eğitim Hayatı</a:t>
            </a:r>
          </a:p>
        </p:txBody>
      </p:sp>
    </p:spTree>
    <p:extLst>
      <p:ext uri="{BB962C8B-B14F-4D97-AF65-F5344CB8AC3E}">
        <p14:creationId xmlns:p14="http://schemas.microsoft.com/office/powerpoint/2010/main" val="25171551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an yucel, babasi ve kardesleriy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32656"/>
            <a:ext cx="4176464" cy="5800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İçerik Yer Tutucusu 2"/>
          <p:cNvSpPr>
            <a:spLocks noGrp="1"/>
          </p:cNvSpPr>
          <p:nvPr>
            <p:ph idx="1"/>
          </p:nvPr>
        </p:nvSpPr>
        <p:spPr>
          <a:xfrm>
            <a:off x="2267744" y="6237312"/>
            <a:ext cx="4618856" cy="376742"/>
          </a:xfrm>
        </p:spPr>
        <p:txBody>
          <a:bodyPr>
            <a:normAutofit fontScale="77500" lnSpcReduction="20000"/>
          </a:bodyPr>
          <a:lstStyle/>
          <a:p>
            <a:pPr marL="0" indent="0">
              <a:buNone/>
            </a:pPr>
            <a:r>
              <a:rPr lang="tr-TR" dirty="0"/>
              <a:t>Can-Hasan Ali-Gülümser-Canan Yücel</a:t>
            </a:r>
          </a:p>
        </p:txBody>
      </p:sp>
    </p:spTree>
    <p:extLst>
      <p:ext uri="{BB962C8B-B14F-4D97-AF65-F5344CB8AC3E}">
        <p14:creationId xmlns:p14="http://schemas.microsoft.com/office/powerpoint/2010/main" val="1352765063"/>
      </p:ext>
    </p:extLst>
  </p:cSld>
  <p:clrMapOvr>
    <a:masterClrMapping/>
  </p:clrMapOvr>
  <p:transition>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1725</TotalTime>
  <Words>4228</Words>
  <Application>Microsoft Office PowerPoint</Application>
  <PresentationFormat>On-screen Show (4:3)</PresentationFormat>
  <Paragraphs>150</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Constantia</vt:lpstr>
      <vt:lpstr>Wingdings 2</vt:lpstr>
      <vt:lpstr>Kağıt</vt:lpstr>
      <vt:lpstr>Can Yücel</vt:lpstr>
      <vt:lpstr>  İçindekiler</vt:lpstr>
      <vt:lpstr>PowerPoint Presentation</vt:lpstr>
      <vt:lpstr>Şiire Başlaması</vt:lpstr>
      <vt:lpstr>PowerPoint Presentation</vt:lpstr>
      <vt:lpstr>İlk Yılları</vt:lpstr>
      <vt:lpstr>PowerPoint Presentation</vt:lpstr>
      <vt:lpstr>Eğitim Hayatı</vt:lpstr>
      <vt:lpstr>PowerPoint Presentation</vt:lpstr>
      <vt:lpstr>PowerPoint Presentation</vt:lpstr>
      <vt:lpstr>İş Hayatı</vt:lpstr>
      <vt:lpstr>PowerPoint Presentation</vt:lpstr>
      <vt:lpstr>PowerPoint Presentation</vt:lpstr>
      <vt:lpstr>PowerPoint Presentation</vt:lpstr>
      <vt:lpstr>Adli Hayatı</vt:lpstr>
      <vt:lpstr>PowerPoint Presentation</vt:lpstr>
      <vt:lpstr>PowerPoint Presentation</vt:lpstr>
      <vt:lpstr>Edebiyat Hayatı</vt:lpstr>
      <vt:lpstr>PowerPoint Presentation</vt:lpstr>
      <vt:lpstr>PowerPoint Presentation</vt:lpstr>
      <vt:lpstr>PowerPoint Presentation</vt:lpstr>
      <vt:lpstr>PowerPoint Presentation</vt:lpstr>
      <vt:lpstr>PowerPoint Presentation</vt:lpstr>
      <vt:lpstr>PowerPoint Presentation</vt:lpstr>
      <vt:lpstr>  Eserleri</vt:lpstr>
      <vt:lpstr>Çevirileri</vt:lpstr>
      <vt:lpstr>PowerPoint Presentation</vt:lpstr>
      <vt:lpstr>    İNTERNETTE SAHTE CAN YÜCEL METİNLERİ - Prof. Dr. Semih Çelenk (GÜNCEL LİSTE) 10 Ağustos 2018   </vt:lpstr>
      <vt:lpstr>Şarkı yapılan şiirlerinin bir kısmı</vt:lpstr>
      <vt:lpstr>PowerPoint Presentation</vt:lpstr>
      <vt:lpstr>PowerPoint Presentation</vt:lpstr>
      <vt:lpstr>Kaynakça</vt:lpstr>
      <vt:lpstr>Sunarken eklediğim bazı bilgiler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Yücel</dc:title>
  <dc:creator>DR. Tülin Özkan</dc:creator>
  <cp:lastModifiedBy>Nihat Berker</cp:lastModifiedBy>
  <cp:revision>36</cp:revision>
  <dcterms:created xsi:type="dcterms:W3CDTF">2023-01-17T14:09:34Z</dcterms:created>
  <dcterms:modified xsi:type="dcterms:W3CDTF">2023-01-22T09:54:25Z</dcterms:modified>
</cp:coreProperties>
</file>