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63" r:id="rId4"/>
    <p:sldId id="264" r:id="rId5"/>
    <p:sldId id="265" r:id="rId6"/>
    <p:sldId id="257" r:id="rId7"/>
    <p:sldId id="269" r:id="rId8"/>
    <p:sldId id="258" r:id="rId9"/>
    <p:sldId id="259" r:id="rId10"/>
    <p:sldId id="260" r:id="rId11"/>
    <p:sldId id="262"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9F7C91-B5D2-A60B-117A-92DBCD68C58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5905BAE-FC4D-E161-084D-4FC5839F1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1D80542-D379-39FA-D8B5-9F1893BF7CE6}"/>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8FFA6299-2D2B-F9E3-D55F-452DB33332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995480-A2A7-1BCD-2C27-C88CEAEED716}"/>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320096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61E9A4-6809-DE56-9939-9D4E0140343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05A334E-55C9-214B-80A4-38107BA6AD3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ADE9868-5477-3547-C1C7-066F84A14658}"/>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A1AD9632-A13F-17D2-5777-4FBC2DB0E6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606157-08F9-5976-CD1A-7097427A9761}"/>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240872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049C6FF-B691-0E26-CD25-EFB929D76D1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0B039DF-98FE-9A1D-13D5-2FA0E5529B7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8FACEB-CE79-A1CF-85F6-77051A474979}"/>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91B585EC-12D8-43B2-75A4-0866E69790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F0E408-FE48-F9E8-38E3-F6470EDB3BA9}"/>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120824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EBC51-8A7D-98E1-2343-D70439A0D9C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4B173C-1449-D4A6-E89D-E1CA9BE961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0B2ED4-7B3E-25B8-6973-466E5BC3EDAA}"/>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EAF0CDAA-D30F-C0AD-7FF3-15ABBD03BF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EB5E66-E49D-A118-F274-C376845FDDDD}"/>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343945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E3E0C-3156-6B48-FA6B-FEF38591235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88737F9-337E-8220-FB5D-870C38D2D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837B2C-C43A-0B4E-52E4-AF3C75646F47}"/>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048CE2FE-6741-6A1F-14F0-8AE28760BB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CC5359-B6B2-90E4-836B-41E2CBD7060A}"/>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225601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7A232C-2A3A-F0BF-1B84-6DF1D3EC24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A1CD2C1-DCE4-4E06-DBBF-74AB459471C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97EECAD-C68A-17DE-8B6E-DD7A8184C5F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AC7CC03-40F9-9206-C1FC-7676A2AA5017}"/>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6" name="Alt Bilgi Yer Tutucusu 5">
            <a:extLst>
              <a:ext uri="{FF2B5EF4-FFF2-40B4-BE49-F238E27FC236}">
                <a16:creationId xmlns:a16="http://schemas.microsoft.com/office/drawing/2014/main" id="{447AB6C6-15B6-1243-CC28-6A3CE7B357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A549CB1-7DED-DAEA-D5DF-C91FCD63A980}"/>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327277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BBD8DE-679A-3638-C4AA-1CA0BF90864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ABB012-39B9-512F-FC94-E9EC844EE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6FCC347-0526-C811-CB49-F6C42B7E213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486EFC0-896B-1664-EC6B-A7ABF29DD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ACBBAD-B8FA-D953-045E-8EF4D7DF0B3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9F025C5-5603-3907-6D8B-CCEF06C01B02}"/>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8" name="Alt Bilgi Yer Tutucusu 7">
            <a:extLst>
              <a:ext uri="{FF2B5EF4-FFF2-40B4-BE49-F238E27FC236}">
                <a16:creationId xmlns:a16="http://schemas.microsoft.com/office/drawing/2014/main" id="{A82136CF-24FE-96CE-6E9F-9F24040EE95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32202B2-2547-155F-E7EF-B1B79BFA7E46}"/>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16733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522085-E9C7-82B2-00F1-D60D7757F12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4CFE609-897E-E8BF-5D37-51F9EA4D9351}"/>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4" name="Alt Bilgi Yer Tutucusu 3">
            <a:extLst>
              <a:ext uri="{FF2B5EF4-FFF2-40B4-BE49-F238E27FC236}">
                <a16:creationId xmlns:a16="http://schemas.microsoft.com/office/drawing/2014/main" id="{31E608BB-C049-3636-C1D4-BAE613FB0D8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B77005D-FCEB-7E3C-E058-0C4E4CD1915C}"/>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35424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19F3F3-A611-CD39-D330-46FBB28FD352}"/>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3" name="Alt Bilgi Yer Tutucusu 2">
            <a:extLst>
              <a:ext uri="{FF2B5EF4-FFF2-40B4-BE49-F238E27FC236}">
                <a16:creationId xmlns:a16="http://schemas.microsoft.com/office/drawing/2014/main" id="{D093E186-634E-0A4F-4BDC-DE1310AF7ED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FE4B943-A7CA-35AB-5330-F2100BE98B85}"/>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128819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23A841-32FA-5D80-5D88-083657B41D4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ECD16F3-2A1D-A987-8952-5CB69AEC4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1FB75CB-D18A-F2B3-AF0F-A16B31BA4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2AAF92C-FA5D-6540-B8E8-C6891F19C44F}"/>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6" name="Alt Bilgi Yer Tutucusu 5">
            <a:extLst>
              <a:ext uri="{FF2B5EF4-FFF2-40B4-BE49-F238E27FC236}">
                <a16:creationId xmlns:a16="http://schemas.microsoft.com/office/drawing/2014/main" id="{73BC53BF-117D-E4E5-DA8F-03B6F99718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DCD251-32FF-9675-69D1-6AECEB38E254}"/>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19699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1C379A-EAEE-BF0E-0681-F91C42F5F5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375AE4-0607-158B-2C36-A8C1D188A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6DBE5CC-FD7B-5BF2-A857-B7FC8B95A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14B3577-BB1B-A9EE-0ABA-28186E4A2A80}"/>
              </a:ext>
            </a:extLst>
          </p:cNvPr>
          <p:cNvSpPr>
            <a:spLocks noGrp="1"/>
          </p:cNvSpPr>
          <p:nvPr>
            <p:ph type="dt" sz="half" idx="10"/>
          </p:nvPr>
        </p:nvSpPr>
        <p:spPr/>
        <p:txBody>
          <a:bodyPr/>
          <a:lstStyle/>
          <a:p>
            <a:fld id="{995FF7F1-B0BE-497B-94FA-B6848D3CCD97}" type="datetimeFigureOut">
              <a:rPr lang="tr-TR" smtClean="0"/>
              <a:t>22.01.2023</a:t>
            </a:fld>
            <a:endParaRPr lang="tr-TR"/>
          </a:p>
        </p:txBody>
      </p:sp>
      <p:sp>
        <p:nvSpPr>
          <p:cNvPr id="6" name="Alt Bilgi Yer Tutucusu 5">
            <a:extLst>
              <a:ext uri="{FF2B5EF4-FFF2-40B4-BE49-F238E27FC236}">
                <a16:creationId xmlns:a16="http://schemas.microsoft.com/office/drawing/2014/main" id="{8FD333FD-C607-195E-A865-6FEF096CBD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F173847-0DCB-D3D4-D8A5-00D430A8B3C9}"/>
              </a:ext>
            </a:extLst>
          </p:cNvPr>
          <p:cNvSpPr>
            <a:spLocks noGrp="1"/>
          </p:cNvSpPr>
          <p:nvPr>
            <p:ph type="sldNum" sz="quarter" idx="12"/>
          </p:nvPr>
        </p:nvSpPr>
        <p:spPr/>
        <p:txBody>
          <a:bodyPr/>
          <a:lstStyle/>
          <a:p>
            <a:fld id="{19FF9C5F-F271-4449-A70F-9BD8CF50276A}" type="slidenum">
              <a:rPr lang="tr-TR" smtClean="0"/>
              <a:t>‹#›</a:t>
            </a:fld>
            <a:endParaRPr lang="tr-TR"/>
          </a:p>
        </p:txBody>
      </p:sp>
    </p:spTree>
    <p:extLst>
      <p:ext uri="{BB962C8B-B14F-4D97-AF65-F5344CB8AC3E}">
        <p14:creationId xmlns:p14="http://schemas.microsoft.com/office/powerpoint/2010/main" val="403517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61E067E-5710-EB96-513E-B9FAB6E3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C49D936-582E-DCCC-F12E-3E3C08C25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1D69D5-85AB-161F-A3C9-0C73B1548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FF7F1-B0BE-497B-94FA-B6848D3CCD97}" type="datetimeFigureOut">
              <a:rPr lang="tr-TR" smtClean="0"/>
              <a:t>22.01.2023</a:t>
            </a:fld>
            <a:endParaRPr lang="tr-TR"/>
          </a:p>
        </p:txBody>
      </p:sp>
      <p:sp>
        <p:nvSpPr>
          <p:cNvPr id="5" name="Alt Bilgi Yer Tutucusu 4">
            <a:extLst>
              <a:ext uri="{FF2B5EF4-FFF2-40B4-BE49-F238E27FC236}">
                <a16:creationId xmlns:a16="http://schemas.microsoft.com/office/drawing/2014/main" id="{3D2E1BF0-ECEA-29D7-B4AA-06468C2FA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E0D282C-9080-F8CE-84CF-4D103F9C0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F9C5F-F271-4449-A70F-9BD8CF50276A}" type="slidenum">
              <a:rPr lang="tr-TR" smtClean="0"/>
              <a:t>‹#›</a:t>
            </a:fld>
            <a:endParaRPr lang="tr-TR"/>
          </a:p>
        </p:txBody>
      </p:sp>
    </p:spTree>
    <p:extLst>
      <p:ext uri="{BB962C8B-B14F-4D97-AF65-F5344CB8AC3E}">
        <p14:creationId xmlns:p14="http://schemas.microsoft.com/office/powerpoint/2010/main" val="336588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6B543BD3-55E6-EC14-D09E-EA4BD8C2F978}"/>
              </a:ext>
            </a:extLst>
          </p:cNvPr>
          <p:cNvSpPr txBox="1">
            <a:spLocks/>
          </p:cNvSpPr>
          <p:nvPr/>
        </p:nvSpPr>
        <p:spPr>
          <a:xfrm>
            <a:off x="1523999" y="2064614"/>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8000" dirty="0"/>
              <a:t>Cenap Şahabettin</a:t>
            </a:r>
            <a:br>
              <a:rPr lang="tr-TR" dirty="0"/>
            </a:br>
            <a:endParaRPr lang="tr-TR" dirty="0"/>
          </a:p>
        </p:txBody>
      </p:sp>
      <p:sp>
        <p:nvSpPr>
          <p:cNvPr id="5" name="Metin kutusu 4">
            <a:extLst>
              <a:ext uri="{FF2B5EF4-FFF2-40B4-BE49-F238E27FC236}">
                <a16:creationId xmlns:a16="http://schemas.microsoft.com/office/drawing/2014/main" id="{7474EBD4-2EE4-83D9-AE70-3DBF5053BE46}"/>
              </a:ext>
            </a:extLst>
          </p:cNvPr>
          <p:cNvSpPr txBox="1"/>
          <p:nvPr/>
        </p:nvSpPr>
        <p:spPr>
          <a:xfrm>
            <a:off x="979714" y="741363"/>
            <a:ext cx="10633617" cy="461665"/>
          </a:xfrm>
          <a:prstGeom prst="rect">
            <a:avLst/>
          </a:prstGeom>
          <a:noFill/>
        </p:spPr>
        <p:txBody>
          <a:bodyPr wrap="none" rtlCol="0">
            <a:spAutoFit/>
          </a:bodyPr>
          <a:lstStyle/>
          <a:p>
            <a:r>
              <a:rPr lang="tr-TR" sz="2400" dirty="0"/>
              <a:t>Herkese Açık Ders Dünya Edebiyatı Evrensel Şiir Geniş zamanda ve Geniş Coğrafyada</a:t>
            </a:r>
          </a:p>
        </p:txBody>
      </p:sp>
      <p:sp>
        <p:nvSpPr>
          <p:cNvPr id="6" name="Metin kutusu 5">
            <a:extLst>
              <a:ext uri="{FF2B5EF4-FFF2-40B4-BE49-F238E27FC236}">
                <a16:creationId xmlns:a16="http://schemas.microsoft.com/office/drawing/2014/main" id="{14104775-C6EE-1B9A-D822-819F75CDFBA6}"/>
              </a:ext>
            </a:extLst>
          </p:cNvPr>
          <p:cNvSpPr txBox="1"/>
          <p:nvPr/>
        </p:nvSpPr>
        <p:spPr>
          <a:xfrm>
            <a:off x="4874621" y="4452214"/>
            <a:ext cx="2442755" cy="523220"/>
          </a:xfrm>
          <a:prstGeom prst="rect">
            <a:avLst/>
          </a:prstGeom>
          <a:noFill/>
        </p:spPr>
        <p:txBody>
          <a:bodyPr wrap="square" rtlCol="0">
            <a:spAutoFit/>
          </a:bodyPr>
          <a:lstStyle/>
          <a:p>
            <a:r>
              <a:rPr lang="tr-TR" sz="2800" dirty="0"/>
              <a:t>NUR BAŞÜRÜN</a:t>
            </a:r>
          </a:p>
        </p:txBody>
      </p:sp>
    </p:spTree>
    <p:extLst>
      <p:ext uri="{BB962C8B-B14F-4D97-AF65-F5344CB8AC3E}">
        <p14:creationId xmlns:p14="http://schemas.microsoft.com/office/powerpoint/2010/main" val="2978784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496DC1-F909-E128-CDBA-56F80C5C1585}"/>
              </a:ext>
            </a:extLst>
          </p:cNvPr>
          <p:cNvSpPr>
            <a:spLocks noGrp="1"/>
          </p:cNvSpPr>
          <p:nvPr>
            <p:ph idx="1"/>
          </p:nvPr>
        </p:nvSpPr>
        <p:spPr>
          <a:xfrm>
            <a:off x="5773782" y="1825625"/>
            <a:ext cx="5580017" cy="4351338"/>
          </a:xfrm>
        </p:spPr>
        <p:txBody>
          <a:bodyPr/>
          <a:lstStyle/>
          <a:p>
            <a:pPr algn="l" fontAlgn="base"/>
            <a:r>
              <a:rPr lang="tr-TR" sz="2400" i="0" dirty="0">
                <a:solidFill>
                  <a:srgbClr val="232524"/>
                </a:solidFill>
                <a:effectLst/>
              </a:rPr>
              <a:t>Cenap Şahabettin eserleri arasında 3 adet piyes bulunmaktadır. Bu piyesler:</a:t>
            </a:r>
          </a:p>
          <a:p>
            <a:pPr algn="l" fontAlgn="base">
              <a:buFont typeface="Arial" panose="020B0604020202020204" pitchFamily="34" charset="0"/>
              <a:buChar char="•"/>
            </a:pPr>
            <a:r>
              <a:rPr lang="tr-TR" sz="2400" i="0" dirty="0">
                <a:solidFill>
                  <a:srgbClr val="232524"/>
                </a:solidFill>
                <a:effectLst/>
              </a:rPr>
              <a:t>Yalan</a:t>
            </a:r>
          </a:p>
          <a:p>
            <a:pPr algn="l" fontAlgn="base">
              <a:buFont typeface="Arial" panose="020B0604020202020204" pitchFamily="34" charset="0"/>
              <a:buChar char="•"/>
            </a:pPr>
            <a:r>
              <a:rPr lang="tr-TR" sz="2400" i="0" dirty="0">
                <a:solidFill>
                  <a:srgbClr val="232524"/>
                </a:solidFill>
                <a:effectLst/>
              </a:rPr>
              <a:t>Körebe (1917) </a:t>
            </a:r>
          </a:p>
          <a:p>
            <a:pPr algn="l" fontAlgn="base">
              <a:buFont typeface="Arial" panose="020B0604020202020204" pitchFamily="34" charset="0"/>
              <a:buChar char="•"/>
            </a:pPr>
            <a:r>
              <a:rPr lang="tr-TR" sz="2400" i="0" dirty="0">
                <a:solidFill>
                  <a:srgbClr val="232524"/>
                </a:solidFill>
                <a:effectLst/>
              </a:rPr>
              <a:t>Küçük beyler</a:t>
            </a:r>
          </a:p>
          <a:p>
            <a:pPr algn="l" fontAlgn="base"/>
            <a:r>
              <a:rPr lang="tr-TR" sz="2400" i="0" dirty="0">
                <a:solidFill>
                  <a:srgbClr val="232524"/>
                </a:solidFill>
                <a:effectLst/>
              </a:rPr>
              <a:t>Cenap Şahabettin’in inceleme türündeki eserleri aşağıda listelenmiştir.</a:t>
            </a:r>
          </a:p>
          <a:p>
            <a:pPr algn="l" fontAlgn="base">
              <a:buFont typeface="Arial" panose="020B0604020202020204" pitchFamily="34" charset="0"/>
              <a:buChar char="•"/>
            </a:pPr>
            <a:r>
              <a:rPr lang="tr-TR" sz="2400" i="0" dirty="0">
                <a:solidFill>
                  <a:srgbClr val="232524"/>
                </a:solidFill>
                <a:effectLst/>
              </a:rPr>
              <a:t>William Shakespeare (1932)</a:t>
            </a:r>
          </a:p>
          <a:p>
            <a:pPr algn="l" fontAlgn="base">
              <a:buFont typeface="Arial" panose="020B0604020202020204" pitchFamily="34" charset="0"/>
              <a:buChar char="•"/>
            </a:pPr>
            <a:r>
              <a:rPr lang="tr-TR" sz="2400" i="0" dirty="0">
                <a:solidFill>
                  <a:srgbClr val="232524"/>
                </a:solidFill>
                <a:effectLst/>
              </a:rPr>
              <a:t>Kadı Burhanettin</a:t>
            </a:r>
          </a:p>
          <a:p>
            <a:endParaRPr lang="tr-TR" dirty="0"/>
          </a:p>
        </p:txBody>
      </p:sp>
      <p:pic>
        <p:nvPicPr>
          <p:cNvPr id="4" name="Resim 3">
            <a:extLst>
              <a:ext uri="{FF2B5EF4-FFF2-40B4-BE49-F238E27FC236}">
                <a16:creationId xmlns:a16="http://schemas.microsoft.com/office/drawing/2014/main" id="{625F2168-317C-64AE-A7B7-76C03FDFE632}"/>
              </a:ext>
            </a:extLst>
          </p:cNvPr>
          <p:cNvPicPr>
            <a:picLocks noChangeAspect="1"/>
          </p:cNvPicPr>
          <p:nvPr/>
        </p:nvPicPr>
        <p:blipFill>
          <a:blip r:embed="rId2"/>
          <a:stretch>
            <a:fillRect/>
          </a:stretch>
        </p:blipFill>
        <p:spPr>
          <a:xfrm>
            <a:off x="838201" y="733049"/>
            <a:ext cx="3953427" cy="5391902"/>
          </a:xfrm>
          <a:prstGeom prst="rect">
            <a:avLst/>
          </a:prstGeom>
        </p:spPr>
      </p:pic>
    </p:spTree>
    <p:extLst>
      <p:ext uri="{BB962C8B-B14F-4D97-AF65-F5344CB8AC3E}">
        <p14:creationId xmlns:p14="http://schemas.microsoft.com/office/powerpoint/2010/main" val="166452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C58B6F-C581-9978-628F-C24D76A58AB0}"/>
              </a:ext>
            </a:extLst>
          </p:cNvPr>
          <p:cNvSpPr>
            <a:spLocks noGrp="1"/>
          </p:cNvSpPr>
          <p:nvPr>
            <p:ph idx="1"/>
          </p:nvPr>
        </p:nvSpPr>
        <p:spPr>
          <a:xfrm>
            <a:off x="5871410" y="397878"/>
            <a:ext cx="5674895" cy="6051048"/>
          </a:xfrm>
        </p:spPr>
        <p:txBody>
          <a:bodyPr>
            <a:normAutofit fontScale="92500"/>
          </a:bodyPr>
          <a:lstStyle/>
          <a:p>
            <a:pPr algn="l" fontAlgn="base"/>
            <a:r>
              <a:rPr lang="tr-TR" sz="2600" i="0" dirty="0">
                <a:solidFill>
                  <a:srgbClr val="232524"/>
                </a:solidFill>
                <a:effectLst/>
              </a:rPr>
              <a:t>Özetle Cenap Şahabettin’in yazdığı toplam 9 eseri bulunur. Tefrika edilmiş ya da basılmış ve yayınlanmış eserlerinin, yazı türlerine göre dağılımı şöyledir:</a:t>
            </a:r>
          </a:p>
          <a:p>
            <a:pPr algn="l" fontAlgn="base">
              <a:buFont typeface="Arial" panose="020B0604020202020204" pitchFamily="34" charset="0"/>
              <a:buChar char="•"/>
            </a:pPr>
            <a:r>
              <a:rPr lang="tr-TR" sz="2600" i="0" dirty="0">
                <a:solidFill>
                  <a:srgbClr val="232524"/>
                </a:solidFill>
                <a:effectLst/>
              </a:rPr>
              <a:t> Şiir: 1 ( Cenap Şahabettin, “ Evrak-ı </a:t>
            </a:r>
            <a:r>
              <a:rPr lang="tr-TR" sz="2600" i="0" dirty="0" err="1">
                <a:solidFill>
                  <a:srgbClr val="232524"/>
                </a:solidFill>
                <a:effectLst/>
              </a:rPr>
              <a:t>Leyal</a:t>
            </a:r>
            <a:r>
              <a:rPr lang="tr-TR" sz="2600" i="0" dirty="0">
                <a:solidFill>
                  <a:srgbClr val="232524"/>
                </a:solidFill>
                <a:effectLst/>
              </a:rPr>
              <a:t>” adı altında toplayacağını haber verdiği şiirlerini kitap haline aktaramamıştır. “</a:t>
            </a:r>
            <a:r>
              <a:rPr lang="tr-TR" sz="2600" i="0" dirty="0" err="1">
                <a:solidFill>
                  <a:srgbClr val="232524"/>
                </a:solidFill>
                <a:effectLst/>
              </a:rPr>
              <a:t>Tamat</a:t>
            </a:r>
            <a:r>
              <a:rPr lang="tr-TR" sz="2600" i="0" dirty="0">
                <a:solidFill>
                  <a:srgbClr val="232524"/>
                </a:solidFill>
                <a:effectLst/>
              </a:rPr>
              <a:t>” gençliğinde yazdığı toplam 17 şiirden oluşan ilk kitabıdır.)</a:t>
            </a:r>
          </a:p>
          <a:p>
            <a:pPr algn="l" fontAlgn="base">
              <a:buFont typeface="Arial" panose="020B0604020202020204" pitchFamily="34" charset="0"/>
              <a:buChar char="•"/>
            </a:pPr>
            <a:r>
              <a:rPr lang="tr-TR" sz="2600" i="0" dirty="0">
                <a:solidFill>
                  <a:srgbClr val="232524"/>
                </a:solidFill>
                <a:effectLst/>
              </a:rPr>
              <a:t>Gezi yazısı: 4 </a:t>
            </a:r>
          </a:p>
          <a:p>
            <a:pPr algn="l" fontAlgn="base">
              <a:buFont typeface="Arial" panose="020B0604020202020204" pitchFamily="34" charset="0"/>
              <a:buChar char="•"/>
            </a:pPr>
            <a:r>
              <a:rPr lang="tr-TR" sz="2600" i="0" dirty="0">
                <a:solidFill>
                  <a:srgbClr val="232524"/>
                </a:solidFill>
                <a:effectLst/>
              </a:rPr>
              <a:t>Makale: 2</a:t>
            </a:r>
          </a:p>
          <a:p>
            <a:pPr algn="l" fontAlgn="base">
              <a:buFont typeface="Arial" panose="020B0604020202020204" pitchFamily="34" charset="0"/>
              <a:buChar char="•"/>
            </a:pPr>
            <a:r>
              <a:rPr lang="tr-TR" sz="2600" i="0" dirty="0">
                <a:solidFill>
                  <a:srgbClr val="232524"/>
                </a:solidFill>
                <a:effectLst/>
              </a:rPr>
              <a:t>Tiyatro:2 +1 (Cenap </a:t>
            </a:r>
            <a:r>
              <a:rPr lang="tr-TR" sz="2600" i="0" dirty="0" err="1">
                <a:solidFill>
                  <a:srgbClr val="232524"/>
                </a:solidFill>
                <a:effectLst/>
              </a:rPr>
              <a:t>Şahabbet’in</a:t>
            </a:r>
            <a:r>
              <a:rPr lang="tr-TR" sz="2600" i="0" dirty="0">
                <a:solidFill>
                  <a:srgbClr val="232524"/>
                </a:solidFill>
                <a:effectLst/>
              </a:rPr>
              <a:t> ve Hüseyin Suat birlikte kaleme almıştır.) kendisinin yazdığı + Hüseyin Suat ile birlikte yazdıkları)</a:t>
            </a:r>
          </a:p>
          <a:p>
            <a:pPr algn="l" fontAlgn="base">
              <a:buFont typeface="Arial" panose="020B0604020202020204" pitchFamily="34" charset="0"/>
              <a:buChar char="•"/>
            </a:pPr>
            <a:r>
              <a:rPr lang="tr-TR" sz="2600" i="0" dirty="0">
                <a:solidFill>
                  <a:srgbClr val="232524"/>
                </a:solidFill>
                <a:effectLst/>
              </a:rPr>
              <a:t>İnceleme: 2</a:t>
            </a:r>
          </a:p>
          <a:p>
            <a:endParaRPr lang="tr-TR" dirty="0"/>
          </a:p>
        </p:txBody>
      </p:sp>
      <p:pic>
        <p:nvPicPr>
          <p:cNvPr id="4" name="Resim 3">
            <a:extLst>
              <a:ext uri="{FF2B5EF4-FFF2-40B4-BE49-F238E27FC236}">
                <a16:creationId xmlns:a16="http://schemas.microsoft.com/office/drawing/2014/main" id="{73621164-E3EF-428A-95C3-B0E49FE01C95}"/>
              </a:ext>
            </a:extLst>
          </p:cNvPr>
          <p:cNvPicPr>
            <a:picLocks noChangeAspect="1"/>
          </p:cNvPicPr>
          <p:nvPr/>
        </p:nvPicPr>
        <p:blipFill>
          <a:blip r:embed="rId2"/>
          <a:stretch>
            <a:fillRect/>
          </a:stretch>
        </p:blipFill>
        <p:spPr>
          <a:xfrm>
            <a:off x="1049754" y="243278"/>
            <a:ext cx="2162477" cy="3391373"/>
          </a:xfrm>
          <a:prstGeom prst="rect">
            <a:avLst/>
          </a:prstGeom>
        </p:spPr>
      </p:pic>
      <p:pic>
        <p:nvPicPr>
          <p:cNvPr id="5" name="Resim 4">
            <a:extLst>
              <a:ext uri="{FF2B5EF4-FFF2-40B4-BE49-F238E27FC236}">
                <a16:creationId xmlns:a16="http://schemas.microsoft.com/office/drawing/2014/main" id="{AFFCC9E3-4CB1-E9BE-6166-8E72A24F1871}"/>
              </a:ext>
            </a:extLst>
          </p:cNvPr>
          <p:cNvPicPr>
            <a:picLocks noChangeAspect="1"/>
          </p:cNvPicPr>
          <p:nvPr/>
        </p:nvPicPr>
        <p:blipFill rotWithShape="1">
          <a:blip r:embed="rId3"/>
          <a:srcRect l="18559" r="18560"/>
          <a:stretch/>
        </p:blipFill>
        <p:spPr>
          <a:xfrm>
            <a:off x="1026994" y="3634651"/>
            <a:ext cx="2162478" cy="3191320"/>
          </a:xfrm>
          <a:prstGeom prst="rect">
            <a:avLst/>
          </a:prstGeom>
        </p:spPr>
      </p:pic>
    </p:spTree>
    <p:extLst>
      <p:ext uri="{BB962C8B-B14F-4D97-AF65-F5344CB8AC3E}">
        <p14:creationId xmlns:p14="http://schemas.microsoft.com/office/powerpoint/2010/main" val="402897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ap Şahabettin - Vikipedi">
            <a:extLst>
              <a:ext uri="{FF2B5EF4-FFF2-40B4-BE49-F238E27FC236}">
                <a16:creationId xmlns:a16="http://schemas.microsoft.com/office/drawing/2014/main" id="{1E87518F-8219-FDA4-72AA-20BAFF74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1" r="1" b="3041"/>
          <a:stretch/>
        </p:blipFill>
        <p:spPr bwMode="auto">
          <a:xfrm>
            <a:off x="637596" y="1065503"/>
            <a:ext cx="3408381" cy="426047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7B9AC09-41D1-16B2-4F33-1DE311154936}"/>
              </a:ext>
            </a:extLst>
          </p:cNvPr>
          <p:cNvSpPr txBox="1"/>
          <p:nvPr/>
        </p:nvSpPr>
        <p:spPr>
          <a:xfrm>
            <a:off x="4955177" y="1244369"/>
            <a:ext cx="6096000" cy="4524315"/>
          </a:xfrm>
          <a:prstGeom prst="rect">
            <a:avLst/>
          </a:prstGeom>
          <a:noFill/>
        </p:spPr>
        <p:txBody>
          <a:bodyPr wrap="square">
            <a:spAutoFit/>
          </a:bodyPr>
          <a:lstStyle/>
          <a:p>
            <a:pPr marL="342900" indent="-342900" algn="l">
              <a:buFont typeface="Arial" panose="020B0604020202020204" pitchFamily="34" charset="0"/>
              <a:buChar char="•"/>
            </a:pPr>
            <a:r>
              <a:rPr lang="tr-TR" sz="2400" b="0" i="0" dirty="0">
                <a:effectLst/>
              </a:rPr>
              <a:t>21 Mart 1870’te Manastır’da doğdu. </a:t>
            </a:r>
          </a:p>
          <a:p>
            <a:pPr marL="342900" indent="-342900" algn="l">
              <a:buFont typeface="Arial" panose="020B0604020202020204" pitchFamily="34" charset="0"/>
              <a:buChar char="•"/>
            </a:pPr>
            <a:r>
              <a:rPr lang="tr-TR" sz="2400" b="0" i="0" dirty="0">
                <a:effectLst/>
              </a:rPr>
              <a:t>Babası Osman </a:t>
            </a:r>
            <a:r>
              <a:rPr lang="tr-TR" sz="2400" b="0" i="0" dirty="0" err="1">
                <a:effectLst/>
              </a:rPr>
              <a:t>Şahabeddin</a:t>
            </a:r>
            <a:r>
              <a:rPr lang="tr-TR" sz="2400" b="0" i="0" dirty="0">
                <a:effectLst/>
              </a:rPr>
              <a:t> Bey, 1877-1878 Osmanlı-Rus Savaşı</a:t>
            </a:r>
            <a:r>
              <a:rPr lang="tr-TR" sz="2400" dirty="0"/>
              <a:t>’nda </a:t>
            </a:r>
            <a:r>
              <a:rPr lang="tr-TR" sz="2400" b="0" i="0" dirty="0">
                <a:effectLst/>
              </a:rPr>
              <a:t>öldü. </a:t>
            </a:r>
          </a:p>
          <a:p>
            <a:pPr marL="342900" indent="-342900" algn="l">
              <a:buFont typeface="Arial" panose="020B0604020202020204" pitchFamily="34" charset="0"/>
              <a:buChar char="•"/>
            </a:pPr>
            <a:r>
              <a:rPr lang="tr-TR" sz="2400" b="0" i="0" dirty="0">
                <a:effectLst/>
              </a:rPr>
              <a:t>Babasının ölümünden sonra yaklaşık altı yaşında iken ailesiyle birlikte İstanbul’a taşındı.</a:t>
            </a:r>
          </a:p>
          <a:p>
            <a:pPr marL="342900" indent="-342900" algn="l">
              <a:buFont typeface="Arial" panose="020B0604020202020204" pitchFamily="34" charset="0"/>
              <a:buChar char="•"/>
            </a:pPr>
            <a:r>
              <a:rPr lang="tr-TR" sz="2400" b="0" i="0" dirty="0">
                <a:effectLst/>
              </a:rPr>
              <a:t>İlkokulu Tophane’de </a:t>
            </a:r>
            <a:r>
              <a:rPr lang="tr-TR" sz="2400" b="0" i="0" dirty="0" err="1">
                <a:effectLst/>
              </a:rPr>
              <a:t>Mekteb</a:t>
            </a:r>
            <a:r>
              <a:rPr lang="tr-TR" sz="2400" b="0" i="0" dirty="0">
                <a:effectLst/>
              </a:rPr>
              <a:t>-i </a:t>
            </a:r>
            <a:r>
              <a:rPr lang="tr-TR" sz="2400" b="0" i="0" dirty="0" err="1">
                <a:effectLst/>
              </a:rPr>
              <a:t>Feyziyye’de</a:t>
            </a:r>
            <a:r>
              <a:rPr lang="tr-TR" sz="2400" b="0" i="0" dirty="0">
                <a:effectLst/>
              </a:rPr>
              <a:t> okudu. </a:t>
            </a:r>
          </a:p>
          <a:p>
            <a:pPr marL="342900" indent="-342900" algn="l">
              <a:buFont typeface="Arial" panose="020B0604020202020204" pitchFamily="34" charset="0"/>
              <a:buChar char="•"/>
            </a:pPr>
            <a:r>
              <a:rPr lang="tr-TR" sz="2400" b="0" i="0" dirty="0">
                <a:effectLst/>
              </a:rPr>
              <a:t>Ardından Eyüp Askerî </a:t>
            </a:r>
            <a:r>
              <a:rPr lang="tr-TR" sz="2400" b="0" i="0" dirty="0" err="1">
                <a:effectLst/>
              </a:rPr>
              <a:t>Rüşdiyesi’ne</a:t>
            </a:r>
            <a:r>
              <a:rPr lang="tr-TR" sz="2400" b="0" i="0" dirty="0">
                <a:effectLst/>
              </a:rPr>
              <a:t> girdi. Bu okulun yıkılması üzerine Gülhane Askerî </a:t>
            </a:r>
            <a:r>
              <a:rPr lang="tr-TR" sz="2400" b="0" i="0" dirty="0" err="1">
                <a:effectLst/>
              </a:rPr>
              <a:t>Rüşdiyesi’ne</a:t>
            </a:r>
            <a:r>
              <a:rPr lang="tr-TR" sz="2400" b="0" i="0" dirty="0">
                <a:effectLst/>
              </a:rPr>
              <a:t> geçti ve 1880 yılında buradan mezun oldu. </a:t>
            </a:r>
            <a:endParaRPr lang="tr-TR" sz="2400" dirty="0"/>
          </a:p>
        </p:txBody>
      </p:sp>
    </p:spTree>
    <p:extLst>
      <p:ext uri="{BB962C8B-B14F-4D97-AF65-F5344CB8AC3E}">
        <p14:creationId xmlns:p14="http://schemas.microsoft.com/office/powerpoint/2010/main" val="225493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4B430D1-54E9-6A25-8CE6-23AFD9FB1946}"/>
              </a:ext>
            </a:extLst>
          </p:cNvPr>
          <p:cNvSpPr>
            <a:spLocks noGrp="1"/>
          </p:cNvSpPr>
          <p:nvPr>
            <p:ph idx="1"/>
          </p:nvPr>
        </p:nvSpPr>
        <p:spPr>
          <a:xfrm>
            <a:off x="4780547" y="1171074"/>
            <a:ext cx="7038475" cy="5358063"/>
          </a:xfrm>
        </p:spPr>
        <p:txBody>
          <a:bodyPr>
            <a:normAutofit/>
          </a:bodyPr>
          <a:lstStyle/>
          <a:p>
            <a:pPr algn="just"/>
            <a:r>
              <a:rPr lang="tr-TR" sz="2400" b="0" i="0" dirty="0">
                <a:effectLst/>
              </a:rPr>
              <a:t>Daha sonra Tıbbiye </a:t>
            </a:r>
            <a:r>
              <a:rPr lang="tr-TR" sz="2400" b="0" i="0" dirty="0" err="1">
                <a:effectLst/>
              </a:rPr>
              <a:t>İdâdîsi’ne</a:t>
            </a:r>
            <a:r>
              <a:rPr lang="tr-TR" sz="2400" b="0" i="0" dirty="0">
                <a:effectLst/>
              </a:rPr>
              <a:t> girdi, iki yıl okuduktan sonra Askerî </a:t>
            </a:r>
            <a:r>
              <a:rPr lang="tr-TR" sz="2400" b="0" i="0" dirty="0" err="1">
                <a:effectLst/>
              </a:rPr>
              <a:t>Tıbbiye’nin</a:t>
            </a:r>
            <a:r>
              <a:rPr lang="tr-TR" sz="2400" b="0" i="0" dirty="0">
                <a:effectLst/>
              </a:rPr>
              <a:t> beşinci sınıfına kabul edildi. 1889’da doktor yüzbaşı olarak okulu bitirdi. </a:t>
            </a:r>
            <a:endParaRPr lang="tr-TR" sz="2400" b="0" i="0" dirty="0">
              <a:solidFill>
                <a:srgbClr val="202122"/>
              </a:solidFill>
              <a:effectLst/>
            </a:endParaRPr>
          </a:p>
          <a:p>
            <a:pPr algn="just"/>
            <a:r>
              <a:rPr lang="tr-TR" sz="2400" b="0" i="0" dirty="0">
                <a:solidFill>
                  <a:srgbClr val="202122"/>
                </a:solidFill>
                <a:effectLst/>
              </a:rPr>
              <a:t>İyi bir derece ile mezun olduğu için 1890 yılı başlarında cilt hastalıkları sahasında ihtisas yapmak üzere devlet tarafından Paris’e gönderildi. </a:t>
            </a:r>
          </a:p>
          <a:p>
            <a:pPr algn="just"/>
            <a:r>
              <a:rPr lang="tr-TR" sz="2400" b="0" i="0" dirty="0">
                <a:solidFill>
                  <a:srgbClr val="202122"/>
                </a:solidFill>
                <a:effectLst/>
              </a:rPr>
              <a:t>Paris’te dört yıl cilt hastalıkları ihtisası yaptı. </a:t>
            </a:r>
          </a:p>
          <a:p>
            <a:pPr algn="just"/>
            <a:r>
              <a:rPr lang="tr-TR" sz="2400" b="0" i="0" dirty="0">
                <a:solidFill>
                  <a:srgbClr val="202122"/>
                </a:solidFill>
                <a:effectLst/>
              </a:rPr>
              <a:t>Döndükten sonra hekim yüzbaşı rütbesiyle bir müddet Haydarpaşa Hastanesi’nde hekimlik yaptı. Takip edildiği korkusuyla İstanbul’dan uzak bir yerde görev alabilmek amacıyla kendi isteğiyle karantina dairesine geçti. </a:t>
            </a:r>
          </a:p>
          <a:p>
            <a:pPr marL="0" indent="0" algn="just">
              <a:buNone/>
            </a:pPr>
            <a:endParaRPr lang="tr-TR" sz="2400" dirty="0"/>
          </a:p>
        </p:txBody>
      </p:sp>
      <p:pic>
        <p:nvPicPr>
          <p:cNvPr id="2050" name="Picture 2" descr="Cenap Şahabettin Hayatı, Edebi Kişiliği ve Eserleri - Edebiyat Akademi">
            <a:extLst>
              <a:ext uri="{FF2B5EF4-FFF2-40B4-BE49-F238E27FC236}">
                <a16:creationId xmlns:a16="http://schemas.microsoft.com/office/drawing/2014/main" id="{A0227D4B-E97E-39A1-55EE-33AB29ECA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78" y="1335129"/>
            <a:ext cx="4169129" cy="418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2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9B1606-617B-B47D-57BB-1B5C6651FE5A}"/>
              </a:ext>
            </a:extLst>
          </p:cNvPr>
          <p:cNvSpPr>
            <a:spLocks noGrp="1"/>
          </p:cNvSpPr>
          <p:nvPr>
            <p:ph idx="1"/>
          </p:nvPr>
        </p:nvSpPr>
        <p:spPr>
          <a:xfrm>
            <a:off x="5290457" y="890233"/>
            <a:ext cx="5984966" cy="5077534"/>
          </a:xfrm>
        </p:spPr>
        <p:txBody>
          <a:bodyPr>
            <a:normAutofit lnSpcReduction="10000"/>
          </a:bodyPr>
          <a:lstStyle/>
          <a:p>
            <a:pPr algn="just"/>
            <a:r>
              <a:rPr lang="tr-TR" sz="2400" b="0" i="0" dirty="0">
                <a:solidFill>
                  <a:srgbClr val="202122"/>
                </a:solidFill>
                <a:effectLst/>
              </a:rPr>
              <a:t>Mersin ve Rodos’ta karantina hekimliği yaptı. </a:t>
            </a:r>
          </a:p>
          <a:p>
            <a:pPr algn="just"/>
            <a:r>
              <a:rPr lang="tr-TR" sz="2400" b="0" i="0" dirty="0">
                <a:solidFill>
                  <a:srgbClr val="202122"/>
                </a:solidFill>
                <a:effectLst/>
              </a:rPr>
              <a:t>1896’da sıhhiye müfettişliği göreviyle Cidde’ye </a:t>
            </a:r>
            <a:r>
              <a:rPr lang="tr-TR" sz="2400" b="0" i="0" dirty="0" err="1">
                <a:solidFill>
                  <a:srgbClr val="202122"/>
                </a:solidFill>
                <a:effectLst/>
              </a:rPr>
              <a:t>tâyin</a:t>
            </a:r>
            <a:r>
              <a:rPr lang="tr-TR" sz="2400" b="0" i="0" dirty="0">
                <a:solidFill>
                  <a:srgbClr val="202122"/>
                </a:solidFill>
                <a:effectLst/>
              </a:rPr>
              <a:t> edildi. </a:t>
            </a:r>
          </a:p>
          <a:p>
            <a:pPr algn="just"/>
            <a:r>
              <a:rPr lang="tr-TR" sz="2400" b="0" i="0" dirty="0">
                <a:solidFill>
                  <a:srgbClr val="202122"/>
                </a:solidFill>
                <a:effectLst/>
              </a:rPr>
              <a:t>1898’de Cidde’den merkez müfettişliği göreviyle İstanbul’a döndü. Kısa sürelerle farklı görevlerde kaldıktan sonra 1914'te emekliye ayrıldı.</a:t>
            </a:r>
          </a:p>
          <a:p>
            <a:pPr algn="just"/>
            <a:r>
              <a:rPr lang="tr-TR" sz="2400" dirty="0"/>
              <a:t>Emekliliğinde </a:t>
            </a:r>
            <a:r>
              <a:rPr lang="tr-TR" sz="2400" dirty="0" err="1"/>
              <a:t>Darülfünün’da</a:t>
            </a:r>
            <a:r>
              <a:rPr lang="tr-TR" sz="2400" dirty="0"/>
              <a:t> ders vermeye başladı. Ancak 1922 yılında bir gün derste </a:t>
            </a:r>
            <a:r>
              <a:rPr lang="tr-TR" sz="2400" dirty="0" err="1"/>
              <a:t>Yunan’lıları</a:t>
            </a:r>
            <a:r>
              <a:rPr lang="tr-TR" sz="2400" dirty="0"/>
              <a:t> övüp Milli Mücadeleyi küçümseyen sözler söylediği gerekçesiyle çok tepki aldı ve istifaya zorlandı. </a:t>
            </a:r>
            <a:r>
              <a:rPr lang="tr-TR" sz="2400" b="0" i="0" dirty="0">
                <a:effectLst/>
              </a:rPr>
              <a:t>Bu olaylar üzerine bir çeşit inzivayı tercih eden Cenap </a:t>
            </a:r>
            <a:r>
              <a:rPr lang="tr-TR" sz="2400" b="0" i="0" dirty="0" err="1">
                <a:effectLst/>
              </a:rPr>
              <a:t>Şahabeddin</a:t>
            </a:r>
            <a:r>
              <a:rPr lang="tr-TR" sz="2400" b="0" i="0" dirty="0">
                <a:effectLst/>
              </a:rPr>
              <a:t>, daha çok edebiyat ve sanat konularında yazmaya  devam etti.</a:t>
            </a:r>
          </a:p>
          <a:p>
            <a:pPr algn="just"/>
            <a:endParaRPr lang="tr-TR" sz="2400" dirty="0"/>
          </a:p>
        </p:txBody>
      </p:sp>
      <p:pic>
        <p:nvPicPr>
          <p:cNvPr id="4" name="Resim 3">
            <a:extLst>
              <a:ext uri="{FF2B5EF4-FFF2-40B4-BE49-F238E27FC236}">
                <a16:creationId xmlns:a16="http://schemas.microsoft.com/office/drawing/2014/main" id="{AB660118-707F-92CD-0462-8B831AEAB178}"/>
              </a:ext>
            </a:extLst>
          </p:cNvPr>
          <p:cNvPicPr>
            <a:picLocks noChangeAspect="1"/>
          </p:cNvPicPr>
          <p:nvPr/>
        </p:nvPicPr>
        <p:blipFill>
          <a:blip r:embed="rId2"/>
          <a:stretch>
            <a:fillRect/>
          </a:stretch>
        </p:blipFill>
        <p:spPr>
          <a:xfrm>
            <a:off x="218048" y="890233"/>
            <a:ext cx="4963218" cy="5077534"/>
          </a:xfrm>
          <a:prstGeom prst="rect">
            <a:avLst/>
          </a:prstGeom>
        </p:spPr>
      </p:pic>
    </p:spTree>
    <p:extLst>
      <p:ext uri="{BB962C8B-B14F-4D97-AF65-F5344CB8AC3E}">
        <p14:creationId xmlns:p14="http://schemas.microsoft.com/office/powerpoint/2010/main" val="196407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48F903-45A2-8CF2-04F1-7D294946B82A}"/>
              </a:ext>
            </a:extLst>
          </p:cNvPr>
          <p:cNvSpPr>
            <a:spLocks noGrp="1"/>
          </p:cNvSpPr>
          <p:nvPr>
            <p:ph idx="1"/>
          </p:nvPr>
        </p:nvSpPr>
        <p:spPr>
          <a:xfrm>
            <a:off x="4990010" y="775917"/>
            <a:ext cx="5632269" cy="4351338"/>
          </a:xfrm>
        </p:spPr>
        <p:txBody>
          <a:bodyPr/>
          <a:lstStyle/>
          <a:p>
            <a:r>
              <a:rPr lang="tr-TR" sz="2400" b="0" i="0" dirty="0">
                <a:solidFill>
                  <a:srgbClr val="202122"/>
                </a:solidFill>
                <a:effectLst/>
              </a:rPr>
              <a:t>Son yıllarında yoğun bir şekilde üzerinde çalıştığı sözlüğünü tamamlayamadan 13 Şubat 1934’te beyin kanaması nedeniyle İstanbul’da vefat etti. 14 Şubat’ta sade bir törenle Bakırköy Mezarlığı’nda kızı Destine Hanım’ın yanına defnedildi. </a:t>
            </a:r>
            <a:endParaRPr lang="tr-TR" sz="2400" dirty="0"/>
          </a:p>
        </p:txBody>
      </p:sp>
      <p:pic>
        <p:nvPicPr>
          <p:cNvPr id="4" name="Resim 3">
            <a:extLst>
              <a:ext uri="{FF2B5EF4-FFF2-40B4-BE49-F238E27FC236}">
                <a16:creationId xmlns:a16="http://schemas.microsoft.com/office/drawing/2014/main" id="{A3861989-0E90-0654-530C-2D3AE45FBFE9}"/>
              </a:ext>
            </a:extLst>
          </p:cNvPr>
          <p:cNvPicPr>
            <a:picLocks noChangeAspect="1"/>
          </p:cNvPicPr>
          <p:nvPr/>
        </p:nvPicPr>
        <p:blipFill>
          <a:blip r:embed="rId2"/>
          <a:stretch>
            <a:fillRect/>
          </a:stretch>
        </p:blipFill>
        <p:spPr>
          <a:xfrm>
            <a:off x="557408" y="775917"/>
            <a:ext cx="3153215" cy="5306165"/>
          </a:xfrm>
          <a:prstGeom prst="rect">
            <a:avLst/>
          </a:prstGeom>
        </p:spPr>
      </p:pic>
      <p:pic>
        <p:nvPicPr>
          <p:cNvPr id="5" name="Resim 4">
            <a:extLst>
              <a:ext uri="{FF2B5EF4-FFF2-40B4-BE49-F238E27FC236}">
                <a16:creationId xmlns:a16="http://schemas.microsoft.com/office/drawing/2014/main" id="{BD75D7E5-E44F-8746-5655-B5B878A45F73}"/>
              </a:ext>
            </a:extLst>
          </p:cNvPr>
          <p:cNvPicPr>
            <a:picLocks noChangeAspect="1"/>
          </p:cNvPicPr>
          <p:nvPr/>
        </p:nvPicPr>
        <p:blipFill>
          <a:blip r:embed="rId3"/>
          <a:stretch>
            <a:fillRect/>
          </a:stretch>
        </p:blipFill>
        <p:spPr>
          <a:xfrm>
            <a:off x="6272463" y="3079924"/>
            <a:ext cx="3153215" cy="3424902"/>
          </a:xfrm>
          <a:prstGeom prst="rect">
            <a:avLst/>
          </a:prstGeom>
        </p:spPr>
      </p:pic>
    </p:spTree>
    <p:extLst>
      <p:ext uri="{BB962C8B-B14F-4D97-AF65-F5344CB8AC3E}">
        <p14:creationId xmlns:p14="http://schemas.microsoft.com/office/powerpoint/2010/main" val="83461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48B01A-3072-A4A7-2624-14208D0D437A}"/>
              </a:ext>
            </a:extLst>
          </p:cNvPr>
          <p:cNvSpPr>
            <a:spLocks noGrp="1"/>
          </p:cNvSpPr>
          <p:nvPr>
            <p:ph idx="1"/>
          </p:nvPr>
        </p:nvSpPr>
        <p:spPr>
          <a:xfrm>
            <a:off x="4531360" y="1825625"/>
            <a:ext cx="7355840" cy="4351338"/>
          </a:xfrm>
        </p:spPr>
        <p:txBody>
          <a:bodyPr>
            <a:normAutofit/>
          </a:bodyPr>
          <a:lstStyle/>
          <a:p>
            <a:pPr algn="just"/>
            <a:r>
              <a:rPr lang="tr-TR" sz="2400" i="0" dirty="0">
                <a:solidFill>
                  <a:srgbClr val="232524"/>
                </a:solidFill>
                <a:effectLst/>
              </a:rPr>
              <a:t>Fransız şiir formu olan “sone” tarzını Türk edebiyatında ilk kez uygulayan, sembolizm ve parnasizmi Türk edebiyatına tanıtan; Batı edebiyatı etkisiyle gelişen Türk şiirine yenilikler sağlayan şair ve yazardır. Servet-i </a:t>
            </a:r>
            <a:r>
              <a:rPr lang="tr-TR" sz="2400" i="0" dirty="0" err="1">
                <a:solidFill>
                  <a:srgbClr val="232524"/>
                </a:solidFill>
                <a:effectLst/>
              </a:rPr>
              <a:t>Fünun</a:t>
            </a:r>
            <a:r>
              <a:rPr lang="tr-TR" sz="2400" i="0" dirty="0">
                <a:solidFill>
                  <a:srgbClr val="232524"/>
                </a:solidFill>
                <a:effectLst/>
              </a:rPr>
              <a:t> edebiyatının önde gelen edebiyatçılarından olan Cenap Şahabettin’in döneminin edebiyat otoritesi olarak kabul edilen 11 önemli eseri ve Türkiye’deki edebiyat akımlarını yönlendiren makaleleri vardır. Ölümünden sonra 1934 ve 1984 yılında, seçme şiirlerinin yer aldığı iki kitabı yayımlanmıştır. </a:t>
            </a:r>
            <a:endParaRPr lang="tr-TR" sz="2400" dirty="0"/>
          </a:p>
        </p:txBody>
      </p:sp>
      <p:pic>
        <p:nvPicPr>
          <p:cNvPr id="15" name="Resim 14">
            <a:extLst>
              <a:ext uri="{FF2B5EF4-FFF2-40B4-BE49-F238E27FC236}">
                <a16:creationId xmlns:a16="http://schemas.microsoft.com/office/drawing/2014/main" id="{8BFEE579-25DE-6D13-F059-51C748A28BC2}"/>
              </a:ext>
            </a:extLst>
          </p:cNvPr>
          <p:cNvPicPr>
            <a:picLocks noChangeAspect="1"/>
          </p:cNvPicPr>
          <p:nvPr/>
        </p:nvPicPr>
        <p:blipFill>
          <a:blip r:embed="rId2"/>
          <a:stretch>
            <a:fillRect/>
          </a:stretch>
        </p:blipFill>
        <p:spPr>
          <a:xfrm>
            <a:off x="1249974" y="1037891"/>
            <a:ext cx="2657846" cy="3839111"/>
          </a:xfrm>
          <a:prstGeom prst="rect">
            <a:avLst/>
          </a:prstGeom>
        </p:spPr>
      </p:pic>
    </p:spTree>
    <p:extLst>
      <p:ext uri="{BB962C8B-B14F-4D97-AF65-F5344CB8AC3E}">
        <p14:creationId xmlns:p14="http://schemas.microsoft.com/office/powerpoint/2010/main" val="276330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E980B8-A748-8E63-7DB8-7748053D7259}"/>
              </a:ext>
            </a:extLst>
          </p:cNvPr>
          <p:cNvSpPr>
            <a:spLocks noGrp="1"/>
          </p:cNvSpPr>
          <p:nvPr>
            <p:ph type="title"/>
          </p:nvPr>
        </p:nvSpPr>
        <p:spPr>
          <a:xfrm>
            <a:off x="650240" y="365125"/>
            <a:ext cx="10703560" cy="1325563"/>
          </a:xfrm>
        </p:spPr>
        <p:txBody>
          <a:bodyPr>
            <a:normAutofit fontScale="90000"/>
          </a:bodyPr>
          <a:lstStyle/>
          <a:p>
            <a:pPr algn="ctr"/>
            <a:r>
              <a:rPr lang="tr-TR" sz="4400" b="1" dirty="0">
                <a:solidFill>
                  <a:srgbClr val="232524"/>
                </a:solidFill>
                <a:effectLst/>
                <a:latin typeface="Montserrat" panose="00000500000000000000" pitchFamily="2" charset="-94"/>
                <a:ea typeface="Calibri" panose="020F0502020204030204" pitchFamily="34" charset="0"/>
              </a:rPr>
              <a:t>Cenap Şahabettin Şiirlerinin Özellikleri Nelerdir?</a:t>
            </a:r>
            <a:br>
              <a:rPr lang="tr-TR" sz="4400" dirty="0">
                <a:effectLst/>
                <a:latin typeface="Calibri" panose="020F0502020204030204" pitchFamily="34" charset="0"/>
                <a:ea typeface="Calibri" panose="020F0502020204030204" pitchFamily="34" charset="0"/>
              </a:rPr>
            </a:br>
            <a:endParaRPr lang="tr-TR" dirty="0"/>
          </a:p>
        </p:txBody>
      </p:sp>
      <p:sp>
        <p:nvSpPr>
          <p:cNvPr id="3" name="İçerik Yer Tutucusu 2">
            <a:extLst>
              <a:ext uri="{FF2B5EF4-FFF2-40B4-BE49-F238E27FC236}">
                <a16:creationId xmlns:a16="http://schemas.microsoft.com/office/drawing/2014/main" id="{C9C02B84-B832-27E0-A2E8-B7D07BF33CD9}"/>
              </a:ext>
            </a:extLst>
          </p:cNvPr>
          <p:cNvSpPr>
            <a:spLocks noGrp="1"/>
          </p:cNvSpPr>
          <p:nvPr>
            <p:ph idx="1"/>
          </p:nvPr>
        </p:nvSpPr>
        <p:spPr>
          <a:xfrm>
            <a:off x="838200" y="1320800"/>
            <a:ext cx="10515600" cy="4856163"/>
          </a:xfrm>
        </p:spPr>
        <p:txBody>
          <a:bodyPr>
            <a:normAutofit fontScale="85000" lnSpcReduction="10000"/>
          </a:bodyPr>
          <a:lstStyle/>
          <a:p>
            <a:pPr fontAlgn="base"/>
            <a:r>
              <a:rPr lang="tr-TR" sz="2600" dirty="0">
                <a:effectLst/>
                <a:ea typeface="Calibri" panose="020F0502020204030204" pitchFamily="34" charset="0"/>
              </a:rPr>
              <a:t>Cenap Şahabettin’in sembolizm etkisinde yazdığı pek çok şiirinde kapalı anlatım ve duyu aktarımlarına sıklıkla rastlanır. “Beyaz titreyiş, mor uğultu” gibi alışılmamış bağdaştırmalarla kurulu bir şiir anlayışı vardır. </a:t>
            </a:r>
          </a:p>
          <a:p>
            <a:pPr fontAlgn="base"/>
            <a:r>
              <a:rPr lang="tr-TR" sz="2600" dirty="0">
                <a:effectLst/>
                <a:ea typeface="Calibri" panose="020F0502020204030204" pitchFamily="34" charset="0"/>
              </a:rPr>
              <a:t>Farsça tamlamalarla kurduğu ağır imgeler, saf şiir özelliği gösterir. Cenap Şahabettin'in şiirlerinde parnasizm ve sembolizm etkisi ile oluşturulan manzumeler, alafrangalaştırılmış bir Osmanlı- İran zevkinin </a:t>
            </a:r>
            <a:r>
              <a:rPr lang="tr-TR" sz="2600" dirty="0">
                <a:ea typeface="Calibri" panose="020F0502020204030204" pitchFamily="34" charset="0"/>
              </a:rPr>
              <a:t>yansımalarını</a:t>
            </a:r>
            <a:r>
              <a:rPr lang="tr-TR" sz="2600" dirty="0">
                <a:effectLst/>
                <a:ea typeface="Calibri" panose="020F0502020204030204" pitchFamily="34" charset="0"/>
              </a:rPr>
              <a:t> içermektedir. </a:t>
            </a:r>
          </a:p>
          <a:p>
            <a:pPr fontAlgn="base"/>
            <a:r>
              <a:rPr lang="tr-TR" sz="2600" dirty="0">
                <a:effectLst/>
                <a:ea typeface="Calibri" panose="020F0502020204030204" pitchFamily="34" charset="0"/>
              </a:rPr>
              <a:t>Cenap Şahabettin, şiirlerinde kullandığı " saat-i </a:t>
            </a:r>
            <a:r>
              <a:rPr lang="tr-TR" sz="2600" dirty="0" err="1">
                <a:effectLst/>
                <a:ea typeface="Calibri" panose="020F0502020204030204" pitchFamily="34" charset="0"/>
              </a:rPr>
              <a:t>semenfam</a:t>
            </a:r>
            <a:r>
              <a:rPr lang="tr-TR" sz="2600" dirty="0">
                <a:effectLst/>
                <a:ea typeface="Calibri" panose="020F0502020204030204" pitchFamily="34" charset="0"/>
              </a:rPr>
              <a:t>, </a:t>
            </a:r>
            <a:r>
              <a:rPr lang="tr-TR" sz="2600" dirty="0" err="1">
                <a:effectLst/>
                <a:ea typeface="Calibri" panose="020F0502020204030204" pitchFamily="34" charset="0"/>
              </a:rPr>
              <a:t>çeng</a:t>
            </a:r>
            <a:r>
              <a:rPr lang="tr-TR" sz="2600" dirty="0">
                <a:effectLst/>
                <a:ea typeface="Calibri" panose="020F0502020204030204" pitchFamily="34" charset="0"/>
              </a:rPr>
              <a:t>-i </a:t>
            </a:r>
            <a:r>
              <a:rPr lang="tr-TR" sz="2600" dirty="0" err="1">
                <a:effectLst/>
                <a:ea typeface="Calibri" panose="020F0502020204030204" pitchFamily="34" charset="0"/>
              </a:rPr>
              <a:t>müzehbep</a:t>
            </a:r>
            <a:r>
              <a:rPr lang="tr-TR" sz="2600" dirty="0">
                <a:effectLst/>
                <a:ea typeface="Calibri" panose="020F0502020204030204" pitchFamily="34" charset="0"/>
              </a:rPr>
              <a:t>, </a:t>
            </a:r>
            <a:r>
              <a:rPr lang="tr-TR" sz="2600" dirty="0" err="1">
                <a:effectLst/>
                <a:ea typeface="Calibri" panose="020F0502020204030204" pitchFamily="34" charset="0"/>
              </a:rPr>
              <a:t>nay</a:t>
            </a:r>
            <a:r>
              <a:rPr lang="tr-TR" sz="2600" dirty="0">
                <a:effectLst/>
                <a:ea typeface="Calibri" panose="020F0502020204030204" pitchFamily="34" charset="0"/>
              </a:rPr>
              <a:t>-i </a:t>
            </a:r>
            <a:r>
              <a:rPr lang="tr-TR" sz="2600" dirty="0" err="1">
                <a:effectLst/>
                <a:ea typeface="Calibri" panose="020F0502020204030204" pitchFamily="34" charset="0"/>
              </a:rPr>
              <a:t>zümürüt</a:t>
            </a:r>
            <a:r>
              <a:rPr lang="tr-TR" sz="2600" dirty="0">
                <a:effectLst/>
                <a:ea typeface="Calibri" panose="020F0502020204030204" pitchFamily="34" charset="0"/>
              </a:rPr>
              <a:t> " gibi imgeler sanat dünyasında önemli tartışmalar yaratmıştır. Şairin bu tarzda yazdığı en iyi örnek " </a:t>
            </a:r>
            <a:r>
              <a:rPr lang="tr-TR" sz="2600" dirty="0" err="1">
                <a:effectLst/>
                <a:ea typeface="Calibri" panose="020F0502020204030204" pitchFamily="34" charset="0"/>
              </a:rPr>
              <a:t>Yakazat</a:t>
            </a:r>
            <a:r>
              <a:rPr lang="tr-TR" sz="2600" dirty="0">
                <a:effectLst/>
                <a:ea typeface="Calibri" panose="020F0502020204030204" pitchFamily="34" charset="0"/>
              </a:rPr>
              <a:t>-ı Leyliye" ve " Elhan-ı Şita" şiirleridir. Cenap Şahabettin'in şiirlerinde doğaya kaçma psikozu bulunmaktadır. </a:t>
            </a:r>
          </a:p>
          <a:p>
            <a:pPr fontAlgn="base"/>
            <a:r>
              <a:rPr lang="tr-TR" sz="2600" dirty="0">
                <a:effectLst/>
                <a:ea typeface="Calibri" panose="020F0502020204030204" pitchFamily="34" charset="0"/>
              </a:rPr>
              <a:t>Şair, Fransız kültüründen etkilenerek şiirde lirik ve romantik bir hava aramaktadır. Fransa'dan aldığı bu duyular biçim olarak da şiire yansımış; aruz, serbest müstezat tarzına geniş bir değer vermiştir.</a:t>
            </a:r>
          </a:p>
          <a:p>
            <a:pPr fontAlgn="base"/>
            <a:r>
              <a:rPr lang="tr-TR" sz="2600" dirty="0">
                <a:ea typeface="Calibri" panose="020F0502020204030204" pitchFamily="34" charset="0"/>
              </a:rPr>
              <a:t>S</a:t>
            </a:r>
            <a:r>
              <a:rPr lang="tr-TR" sz="2600" dirty="0">
                <a:effectLst/>
                <a:ea typeface="Calibri" panose="020F0502020204030204" pitchFamily="34" charset="0"/>
              </a:rPr>
              <a:t>anat sanat içindir anlayışında olup, tümüyle bireysel sanat anlayışı zihniyetine sahiptir. </a:t>
            </a:r>
          </a:p>
          <a:p>
            <a:pPr fontAlgn="base"/>
            <a:r>
              <a:rPr lang="tr-TR" sz="2600" dirty="0">
                <a:ea typeface="Calibri" panose="020F0502020204030204" pitchFamily="34" charset="0"/>
              </a:rPr>
              <a:t>Ş</a:t>
            </a:r>
            <a:r>
              <a:rPr lang="tr-TR" sz="2600" dirty="0">
                <a:effectLst/>
                <a:ea typeface="Calibri" panose="020F0502020204030204" pitchFamily="34" charset="0"/>
              </a:rPr>
              <a:t>iirlerinin tamamı gazel türündedir. </a:t>
            </a:r>
          </a:p>
          <a:p>
            <a:endParaRPr lang="tr-TR" dirty="0"/>
          </a:p>
        </p:txBody>
      </p:sp>
    </p:spTree>
    <p:extLst>
      <p:ext uri="{BB962C8B-B14F-4D97-AF65-F5344CB8AC3E}">
        <p14:creationId xmlns:p14="http://schemas.microsoft.com/office/powerpoint/2010/main" val="232487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08E2875C-E260-2575-E8EC-8465ADDF6213}"/>
              </a:ext>
            </a:extLst>
          </p:cNvPr>
          <p:cNvPicPr>
            <a:picLocks noChangeAspect="1"/>
          </p:cNvPicPr>
          <p:nvPr/>
        </p:nvPicPr>
        <p:blipFill>
          <a:blip r:embed="rId2"/>
          <a:stretch>
            <a:fillRect/>
          </a:stretch>
        </p:blipFill>
        <p:spPr>
          <a:xfrm>
            <a:off x="1582513" y="1381676"/>
            <a:ext cx="1810003" cy="3600953"/>
          </a:xfrm>
          <a:prstGeom prst="rect">
            <a:avLst/>
          </a:prstGeom>
        </p:spPr>
      </p:pic>
      <p:sp>
        <p:nvSpPr>
          <p:cNvPr id="2" name="Başlık 1">
            <a:extLst>
              <a:ext uri="{FF2B5EF4-FFF2-40B4-BE49-F238E27FC236}">
                <a16:creationId xmlns:a16="http://schemas.microsoft.com/office/drawing/2014/main" id="{E3E3EA9B-8390-D9F7-E512-55F4AD9F7914}"/>
              </a:ext>
            </a:extLst>
          </p:cNvPr>
          <p:cNvSpPr>
            <a:spLocks noGrp="1"/>
          </p:cNvSpPr>
          <p:nvPr>
            <p:ph type="title"/>
          </p:nvPr>
        </p:nvSpPr>
        <p:spPr/>
        <p:txBody>
          <a:bodyPr>
            <a:normAutofit/>
          </a:bodyPr>
          <a:lstStyle/>
          <a:p>
            <a:r>
              <a:rPr lang="tr-TR" b="1" i="0" dirty="0">
                <a:solidFill>
                  <a:srgbClr val="232524"/>
                </a:solidFill>
                <a:effectLst/>
                <a:latin typeface="Montserrat" panose="00000500000000000000" pitchFamily="2" charset="-94"/>
              </a:rPr>
              <a:t>Cenap Şahabettin’in Eserleri</a:t>
            </a:r>
            <a:br>
              <a:rPr lang="tr-TR" b="1" i="0" dirty="0">
                <a:solidFill>
                  <a:srgbClr val="232524"/>
                </a:solidFill>
                <a:effectLst/>
                <a:latin typeface="Montserrat" panose="00000500000000000000" pitchFamily="2" charset="-94"/>
              </a:rPr>
            </a:br>
            <a:endParaRPr lang="tr-TR" dirty="0"/>
          </a:p>
        </p:txBody>
      </p:sp>
      <p:sp>
        <p:nvSpPr>
          <p:cNvPr id="3" name="İçerik Yer Tutucusu 2">
            <a:extLst>
              <a:ext uri="{FF2B5EF4-FFF2-40B4-BE49-F238E27FC236}">
                <a16:creationId xmlns:a16="http://schemas.microsoft.com/office/drawing/2014/main" id="{C4A03A44-B8A2-839A-7F8C-C1802E26845E}"/>
              </a:ext>
            </a:extLst>
          </p:cNvPr>
          <p:cNvSpPr>
            <a:spLocks noGrp="1"/>
          </p:cNvSpPr>
          <p:nvPr>
            <p:ph idx="1"/>
          </p:nvPr>
        </p:nvSpPr>
        <p:spPr>
          <a:xfrm>
            <a:off x="6962503" y="1146357"/>
            <a:ext cx="5135610" cy="5346518"/>
          </a:xfrm>
        </p:spPr>
        <p:txBody>
          <a:bodyPr>
            <a:normAutofit fontScale="92500" lnSpcReduction="20000"/>
          </a:bodyPr>
          <a:lstStyle/>
          <a:p>
            <a:pPr marL="0" indent="0" algn="l">
              <a:buNone/>
            </a:pPr>
            <a:endParaRPr lang="tr-TR" i="0" dirty="0">
              <a:solidFill>
                <a:srgbClr val="232524"/>
              </a:solidFill>
              <a:effectLst/>
              <a:latin typeface="Montserrat" panose="00000500000000000000" pitchFamily="2" charset="-94"/>
            </a:endParaRPr>
          </a:p>
          <a:p>
            <a:pPr fontAlgn="base"/>
            <a:r>
              <a:rPr lang="tr-TR" sz="2600" i="0" dirty="0">
                <a:solidFill>
                  <a:srgbClr val="232524"/>
                </a:solidFill>
                <a:effectLst/>
              </a:rPr>
              <a:t>Cenap Şahabettin’in ilk şiiri, 1885 yılında henüz öğrenciyken yazdığı, "Gamze-i hazır cevabından cevap ister cevap" ile başlayan gazelidir. Bu şiiri, Saadet gazetesinde yayınlanır. </a:t>
            </a:r>
          </a:p>
          <a:p>
            <a:pPr fontAlgn="base"/>
            <a:r>
              <a:rPr lang="tr-TR" sz="2600" i="0" dirty="0">
                <a:solidFill>
                  <a:srgbClr val="232524"/>
                </a:solidFill>
                <a:effectLst/>
              </a:rPr>
              <a:t>Cenap Şahabettin’in yaşarken basılmış tek şiir kitabı “</a:t>
            </a:r>
            <a:r>
              <a:rPr lang="tr-TR" sz="2600" i="0" dirty="0" err="1">
                <a:solidFill>
                  <a:srgbClr val="232524"/>
                </a:solidFill>
                <a:effectLst/>
              </a:rPr>
              <a:t>Tâmât</a:t>
            </a:r>
            <a:r>
              <a:rPr lang="tr-TR" sz="2600" i="0" dirty="0">
                <a:solidFill>
                  <a:srgbClr val="232524"/>
                </a:solidFill>
                <a:effectLst/>
              </a:rPr>
              <a:t>” adlı eseridir.  İlk eseri olan </a:t>
            </a:r>
            <a:r>
              <a:rPr lang="tr-TR" sz="2600" i="0" dirty="0" err="1">
                <a:solidFill>
                  <a:srgbClr val="232524"/>
                </a:solidFill>
                <a:effectLst/>
              </a:rPr>
              <a:t>Tâmât</a:t>
            </a:r>
            <a:r>
              <a:rPr lang="tr-TR" sz="2600" i="0" dirty="0">
                <a:solidFill>
                  <a:srgbClr val="232524"/>
                </a:solidFill>
                <a:effectLst/>
              </a:rPr>
              <a:t>, 18 şiirini içeren küçük bir kitaptır ve 1886 yılında yayımlanmıştır.</a:t>
            </a:r>
          </a:p>
          <a:p>
            <a:pPr algn="l" fontAlgn="base"/>
            <a:r>
              <a:rPr lang="tr-TR" sz="2600" i="0" dirty="0">
                <a:solidFill>
                  <a:srgbClr val="232524"/>
                </a:solidFill>
                <a:effectLst/>
              </a:rPr>
              <a:t>1887 yılında yayımlanan şiir kitabının haricinde gezi yazıları bulunmaktadır. Şairin gezi yazılarının derlendiği kitap ya da gazete tefrikası olarak toplam 4 eseri vardır. Bu eserler yıllarına göre aşağıda sıralanmıştır.</a:t>
            </a:r>
            <a:endParaRPr lang="tr-TR" sz="2600" dirty="0">
              <a:solidFill>
                <a:srgbClr val="232524"/>
              </a:solidFill>
            </a:endParaRPr>
          </a:p>
        </p:txBody>
      </p:sp>
      <p:pic>
        <p:nvPicPr>
          <p:cNvPr id="4" name="Resim 3">
            <a:extLst>
              <a:ext uri="{FF2B5EF4-FFF2-40B4-BE49-F238E27FC236}">
                <a16:creationId xmlns:a16="http://schemas.microsoft.com/office/drawing/2014/main" id="{751E0343-14C2-0311-F791-560D2F59E7CE}"/>
              </a:ext>
            </a:extLst>
          </p:cNvPr>
          <p:cNvPicPr>
            <a:picLocks noChangeAspect="1"/>
          </p:cNvPicPr>
          <p:nvPr/>
        </p:nvPicPr>
        <p:blipFill>
          <a:blip r:embed="rId3"/>
          <a:stretch>
            <a:fillRect/>
          </a:stretch>
        </p:blipFill>
        <p:spPr>
          <a:xfrm>
            <a:off x="5123921" y="1381676"/>
            <a:ext cx="1838582" cy="2848373"/>
          </a:xfrm>
          <a:prstGeom prst="rect">
            <a:avLst/>
          </a:prstGeom>
        </p:spPr>
      </p:pic>
      <p:pic>
        <p:nvPicPr>
          <p:cNvPr id="7" name="Resim 6">
            <a:extLst>
              <a:ext uri="{FF2B5EF4-FFF2-40B4-BE49-F238E27FC236}">
                <a16:creationId xmlns:a16="http://schemas.microsoft.com/office/drawing/2014/main" id="{9EBFA3A1-96B2-5514-72DF-7A5C6FA9D348}"/>
              </a:ext>
            </a:extLst>
          </p:cNvPr>
          <p:cNvPicPr>
            <a:picLocks noChangeAspect="1"/>
          </p:cNvPicPr>
          <p:nvPr/>
        </p:nvPicPr>
        <p:blipFill>
          <a:blip r:embed="rId4"/>
          <a:stretch>
            <a:fillRect/>
          </a:stretch>
        </p:blipFill>
        <p:spPr>
          <a:xfrm>
            <a:off x="3294497" y="3921037"/>
            <a:ext cx="1819529" cy="2896004"/>
          </a:xfrm>
          <a:prstGeom prst="rect">
            <a:avLst/>
          </a:prstGeom>
        </p:spPr>
      </p:pic>
      <p:pic>
        <p:nvPicPr>
          <p:cNvPr id="6" name="Resim 5">
            <a:extLst>
              <a:ext uri="{FF2B5EF4-FFF2-40B4-BE49-F238E27FC236}">
                <a16:creationId xmlns:a16="http://schemas.microsoft.com/office/drawing/2014/main" id="{060133F9-BBA6-561C-9CD4-2211BD247B05}"/>
              </a:ext>
            </a:extLst>
          </p:cNvPr>
          <p:cNvPicPr>
            <a:picLocks noChangeAspect="1"/>
          </p:cNvPicPr>
          <p:nvPr/>
        </p:nvPicPr>
        <p:blipFill>
          <a:blip r:embed="rId5"/>
          <a:stretch>
            <a:fillRect/>
          </a:stretch>
        </p:blipFill>
        <p:spPr>
          <a:xfrm>
            <a:off x="83964" y="4149669"/>
            <a:ext cx="1848108" cy="2667372"/>
          </a:xfrm>
          <a:prstGeom prst="rect">
            <a:avLst/>
          </a:prstGeom>
        </p:spPr>
      </p:pic>
    </p:spTree>
    <p:extLst>
      <p:ext uri="{BB962C8B-B14F-4D97-AF65-F5344CB8AC3E}">
        <p14:creationId xmlns:p14="http://schemas.microsoft.com/office/powerpoint/2010/main" val="172571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ED2329-C66F-25D6-D898-307521EFDC26}"/>
              </a:ext>
            </a:extLst>
          </p:cNvPr>
          <p:cNvSpPr>
            <a:spLocks noGrp="1"/>
          </p:cNvSpPr>
          <p:nvPr>
            <p:ph idx="1"/>
          </p:nvPr>
        </p:nvSpPr>
        <p:spPr>
          <a:xfrm>
            <a:off x="6096000" y="1253331"/>
            <a:ext cx="5658853" cy="4351338"/>
          </a:xfrm>
        </p:spPr>
        <p:txBody>
          <a:bodyPr>
            <a:normAutofit/>
          </a:bodyPr>
          <a:lstStyle/>
          <a:p>
            <a:r>
              <a:rPr lang="tr-TR" sz="2400" i="0" dirty="0">
                <a:solidFill>
                  <a:srgbClr val="232524"/>
                </a:solidFill>
                <a:effectLst/>
              </a:rPr>
              <a:t>Cenap Şahabettin’in  “Hac Yolunda” adlı eseri Türk edebiyatında önem taşıyan bir gezi yazısıdır. Hac Yolunda adlı eser, Türk edebiyatında batılı anlamda yazılan ilk gezi yazısıdır. Cenap Şahabettin’in düzyazılarından oluşan 2 adet eseri bulunmaktadır. </a:t>
            </a:r>
          </a:p>
          <a:p>
            <a:pPr marL="0" indent="0">
              <a:buNone/>
            </a:pPr>
            <a:endParaRPr lang="tr-TR" sz="2400" dirty="0">
              <a:solidFill>
                <a:srgbClr val="232524"/>
              </a:solidFill>
            </a:endParaRPr>
          </a:p>
        </p:txBody>
      </p:sp>
      <p:pic>
        <p:nvPicPr>
          <p:cNvPr id="4" name="Resim 3">
            <a:extLst>
              <a:ext uri="{FF2B5EF4-FFF2-40B4-BE49-F238E27FC236}">
                <a16:creationId xmlns:a16="http://schemas.microsoft.com/office/drawing/2014/main" id="{8862D161-785A-4F87-3238-475B6677E2B3}"/>
              </a:ext>
            </a:extLst>
          </p:cNvPr>
          <p:cNvPicPr>
            <a:picLocks noChangeAspect="1"/>
          </p:cNvPicPr>
          <p:nvPr/>
        </p:nvPicPr>
        <p:blipFill>
          <a:blip r:embed="rId2"/>
          <a:stretch>
            <a:fillRect/>
          </a:stretch>
        </p:blipFill>
        <p:spPr>
          <a:xfrm>
            <a:off x="1121029" y="369783"/>
            <a:ext cx="3146172" cy="6118434"/>
          </a:xfrm>
          <a:prstGeom prst="rect">
            <a:avLst/>
          </a:prstGeom>
        </p:spPr>
      </p:pic>
    </p:spTree>
    <p:extLst>
      <p:ext uri="{BB962C8B-B14F-4D97-AF65-F5344CB8AC3E}">
        <p14:creationId xmlns:p14="http://schemas.microsoft.com/office/powerpoint/2010/main" val="19823274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769</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Montserrat</vt:lpstr>
      <vt:lpstr>Office Teması</vt:lpstr>
      <vt:lpstr>PowerPoint Presentation</vt:lpstr>
      <vt:lpstr>PowerPoint Presentation</vt:lpstr>
      <vt:lpstr>PowerPoint Presentation</vt:lpstr>
      <vt:lpstr>PowerPoint Presentation</vt:lpstr>
      <vt:lpstr>PowerPoint Presentation</vt:lpstr>
      <vt:lpstr>PowerPoint Presentation</vt:lpstr>
      <vt:lpstr>Cenap Şahabettin Şiirlerinin Özellikleri Nelerdir? </vt:lpstr>
      <vt:lpstr>Cenap Şahabettin’in Eserleri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Cenap Şahabettin</dc:title>
  <dc:creator>Nafia Nur Başürün</dc:creator>
  <cp:lastModifiedBy>Nihat Berker</cp:lastModifiedBy>
  <cp:revision>28</cp:revision>
  <dcterms:created xsi:type="dcterms:W3CDTF">2022-11-17T12:17:22Z</dcterms:created>
  <dcterms:modified xsi:type="dcterms:W3CDTF">2023-01-22T09:42:02Z</dcterms:modified>
</cp:coreProperties>
</file>