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71" r:id="rId4"/>
    <p:sldId id="272" r:id="rId5"/>
    <p:sldId id="259" r:id="rId6"/>
    <p:sldId id="263" r:id="rId7"/>
    <p:sldId id="270" r:id="rId8"/>
    <p:sldId id="273" r:id="rId9"/>
    <p:sldId id="258" r:id="rId10"/>
    <p:sldId id="274" r:id="rId11"/>
    <p:sldId id="275" r:id="rId12"/>
    <p:sldId id="276" r:id="rId13"/>
    <p:sldId id="269" r:id="rId14"/>
    <p:sldId id="267" r:id="rId15"/>
    <p:sldId id="268" r:id="rId16"/>
    <p:sldId id="264"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EEEEEE"/>
    <a:srgbClr val="F5F5F5"/>
    <a:srgbClr val="6E9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8" d="100"/>
          <a:sy n="78" d="100"/>
        </p:scale>
        <p:origin x="94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C7BCE-74F8-4444-A080-D260255CE592}" type="datetimeFigureOut">
              <a:rPr lang="en-US" smtClean="0"/>
              <a:t>1/26/2023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E921D-B7EC-4924-BA05-E68E01266E91}" type="slidenum">
              <a:rPr lang="en-US" smtClean="0"/>
              <a:t>‹#›</a:t>
            </a:fld>
            <a:endParaRPr lang="en-US"/>
          </a:p>
        </p:txBody>
      </p:sp>
    </p:spTree>
    <p:extLst>
      <p:ext uri="{BB962C8B-B14F-4D97-AF65-F5344CB8AC3E}">
        <p14:creationId xmlns:p14="http://schemas.microsoft.com/office/powerpoint/2010/main" val="147414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E921D-B7EC-4924-BA05-E68E01266E91}" type="slidenum">
              <a:rPr lang="en-US" smtClean="0"/>
              <a:t>9</a:t>
            </a:fld>
            <a:endParaRPr lang="en-US"/>
          </a:p>
        </p:txBody>
      </p:sp>
    </p:spTree>
    <p:extLst>
      <p:ext uri="{BB962C8B-B14F-4D97-AF65-F5344CB8AC3E}">
        <p14:creationId xmlns:p14="http://schemas.microsoft.com/office/powerpoint/2010/main" val="410508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E921D-B7EC-4924-BA05-E68E01266E91}" type="slidenum">
              <a:rPr lang="en-US" smtClean="0"/>
              <a:t>10</a:t>
            </a:fld>
            <a:endParaRPr lang="en-US"/>
          </a:p>
        </p:txBody>
      </p:sp>
    </p:spTree>
    <p:extLst>
      <p:ext uri="{BB962C8B-B14F-4D97-AF65-F5344CB8AC3E}">
        <p14:creationId xmlns:p14="http://schemas.microsoft.com/office/powerpoint/2010/main" val="410508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E921D-B7EC-4924-BA05-E68E01266E91}" type="slidenum">
              <a:rPr lang="en-US" smtClean="0"/>
              <a:t>11</a:t>
            </a:fld>
            <a:endParaRPr lang="en-US"/>
          </a:p>
        </p:txBody>
      </p:sp>
    </p:spTree>
    <p:extLst>
      <p:ext uri="{BB962C8B-B14F-4D97-AF65-F5344CB8AC3E}">
        <p14:creationId xmlns:p14="http://schemas.microsoft.com/office/powerpoint/2010/main" val="410508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E921D-B7EC-4924-BA05-E68E01266E91}" type="slidenum">
              <a:rPr lang="en-US" smtClean="0"/>
              <a:t>12</a:t>
            </a:fld>
            <a:endParaRPr lang="en-US"/>
          </a:p>
        </p:txBody>
      </p:sp>
    </p:spTree>
    <p:extLst>
      <p:ext uri="{BB962C8B-B14F-4D97-AF65-F5344CB8AC3E}">
        <p14:creationId xmlns:p14="http://schemas.microsoft.com/office/powerpoint/2010/main" val="4105080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8D6F9E-7837-41E9-B169-8D1B953FACF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12FA3-5045-4A81-9DDA-46D684A6357D}"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D6F9E-7837-41E9-B169-8D1B953FACF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12FA3-5045-4A81-9DDA-46D684A635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8D6F9E-7837-41E9-B169-8D1B953FACF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12FA3-5045-4A81-9DDA-46D684A635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8D6F9E-7837-41E9-B169-8D1B953FACF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12FA3-5045-4A81-9DDA-46D684A6357D}"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8D6F9E-7837-41E9-B169-8D1B953FACF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12FA3-5045-4A81-9DDA-46D684A6357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8D6F9E-7837-41E9-B169-8D1B953FACFE}"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12FA3-5045-4A81-9DDA-46D684A6357D}"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8D6F9E-7837-41E9-B169-8D1B953FACFE}"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512FA3-5045-4A81-9DDA-46D684A6357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8D6F9E-7837-41E9-B169-8D1B953FACFE}"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512FA3-5045-4A81-9DDA-46D684A635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D6F9E-7837-41E9-B169-8D1B953FACFE}"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512FA3-5045-4A81-9DDA-46D684A635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8D6F9E-7837-41E9-B169-8D1B953FACFE}"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12FA3-5045-4A81-9DDA-46D684A6357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8D6F9E-7837-41E9-B169-8D1B953FACFE}"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12FA3-5045-4A81-9DDA-46D684A6357D}"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78D6F9E-7837-41E9-B169-8D1B953FACFE}" type="datetimeFigureOut">
              <a:rPr lang="en-US" smtClean="0"/>
              <a:t>1/26/2023</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3512FA3-5045-4A81-9DDA-46D684A635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U4IR5tZXDD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7266" y="609600"/>
            <a:ext cx="9906000" cy="1470025"/>
          </a:xfrm>
        </p:spPr>
        <p:txBody>
          <a:bodyPr>
            <a:noAutofit/>
          </a:bodyPr>
          <a:lstStyle/>
          <a:p>
            <a:pPr algn="ctr"/>
            <a:r>
              <a:rPr lang="fi-FI" sz="4000" dirty="0"/>
              <a:t>D</a:t>
            </a:r>
            <a:r>
              <a:rPr lang="tr-TR" sz="4000" dirty="0"/>
              <a:t>Ü</a:t>
            </a:r>
            <a:r>
              <a:rPr lang="fi-FI" sz="4000" dirty="0"/>
              <a:t>NYANIN EN KALABAL</a:t>
            </a:r>
            <a:r>
              <a:rPr lang="tr-TR" sz="4000" dirty="0"/>
              <a:t>I</a:t>
            </a:r>
            <a:r>
              <a:rPr lang="fi-FI" sz="4000" dirty="0"/>
              <a:t>K </a:t>
            </a:r>
            <a:r>
              <a:rPr lang="tr-TR" sz="4000" dirty="0"/>
              <a:t>Ü</a:t>
            </a:r>
            <a:r>
              <a:rPr lang="fi-FI" sz="4000" dirty="0"/>
              <a:t>LKES</a:t>
            </a:r>
            <a:r>
              <a:rPr lang="tr-TR" sz="4000" dirty="0"/>
              <a:t>İ</a:t>
            </a:r>
            <a:r>
              <a:rPr lang="fi-FI" sz="4000" dirty="0"/>
              <a:t> (!) </a:t>
            </a:r>
            <a:r>
              <a:rPr lang="tr-TR" sz="4000" dirty="0"/>
              <a:t>ve</a:t>
            </a:r>
            <a:r>
              <a:rPr lang="fi-FI" sz="4000" dirty="0"/>
              <a:t> EN </a:t>
            </a:r>
            <a:r>
              <a:rPr lang="tr-TR" sz="4000" dirty="0"/>
              <a:t>ÜN</a:t>
            </a:r>
            <a:r>
              <a:rPr lang="fi-FI" sz="4000" dirty="0"/>
              <a:t>L</a:t>
            </a:r>
            <a:r>
              <a:rPr lang="tr-TR" sz="4000" dirty="0"/>
              <a:t>Ü</a:t>
            </a:r>
            <a:r>
              <a:rPr lang="fi-FI" sz="4000" dirty="0"/>
              <a:t> </a:t>
            </a:r>
            <a:r>
              <a:rPr lang="tr-TR" sz="4000" dirty="0"/>
              <a:t>ŞAİRİ</a:t>
            </a:r>
            <a:r>
              <a:rPr lang="fi-FI" sz="4000" dirty="0"/>
              <a:t>:</a:t>
            </a:r>
            <a:br>
              <a:rPr lang="tr-TR" sz="4000" dirty="0"/>
            </a:br>
            <a:br>
              <a:rPr lang="tr-TR" sz="4000" dirty="0"/>
            </a:br>
            <a:r>
              <a:rPr lang="fi-FI" sz="4000" dirty="0"/>
              <a:t>‘H</a:t>
            </a:r>
            <a:r>
              <a:rPr lang="tr-TR" sz="4000" dirty="0"/>
              <a:t>İ</a:t>
            </a:r>
            <a:r>
              <a:rPr lang="fi-FI" sz="4000" dirty="0"/>
              <a:t>ND</a:t>
            </a:r>
            <a:r>
              <a:rPr lang="tr-TR" sz="4000" dirty="0"/>
              <a:t>İ</a:t>
            </a:r>
            <a:r>
              <a:rPr lang="fi-FI" sz="4000" dirty="0"/>
              <a:t>STAN’ ve TAGORE</a:t>
            </a:r>
            <a:r>
              <a:rPr lang="tr-TR" sz="4000" dirty="0"/>
              <a:t> (</a:t>
            </a:r>
            <a:r>
              <a:rPr lang="tr-TR" sz="2400" i="1" dirty="0"/>
              <a:t>1861-1941</a:t>
            </a:r>
            <a:r>
              <a:rPr lang="tr-TR" sz="4000" dirty="0"/>
              <a:t>)</a:t>
            </a:r>
            <a:endParaRPr lang="en-US" sz="4000" dirty="0"/>
          </a:p>
        </p:txBody>
      </p:sp>
      <p:pic>
        <p:nvPicPr>
          <p:cNvPr id="4098" name="Picture 2" descr="https://ichef.bbci.co.uk/images/ic/640x360/p09cz2n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27254">
            <a:off x="491060" y="3791642"/>
            <a:ext cx="4267202" cy="24003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4100" name="Picture 4" descr="Rabindranath Tagore, the traitor - Telegraph In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45456">
            <a:off x="6799209" y="3586035"/>
            <a:ext cx="1948085" cy="2819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946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609600"/>
            <a:ext cx="6512511" cy="1143000"/>
          </a:xfrm>
        </p:spPr>
        <p:txBody>
          <a:bodyPr/>
          <a:lstStyle/>
          <a:p>
            <a:r>
              <a:rPr lang="tr-TR" dirty="0"/>
              <a:t>Gitanjali</a:t>
            </a:r>
            <a:endParaRPr lang="en-US" dirty="0"/>
          </a:p>
        </p:txBody>
      </p:sp>
      <p:sp>
        <p:nvSpPr>
          <p:cNvPr id="3" name="Content Placeholder 2"/>
          <p:cNvSpPr>
            <a:spLocks noGrp="1"/>
          </p:cNvSpPr>
          <p:nvPr>
            <p:ph sz="quarter" idx="13"/>
          </p:nvPr>
        </p:nvSpPr>
        <p:spPr>
          <a:xfrm>
            <a:off x="609600" y="1935480"/>
            <a:ext cx="5867400" cy="3474720"/>
          </a:xfrm>
        </p:spPr>
        <p:txBody>
          <a:bodyPr>
            <a:normAutofit fontScale="92500" lnSpcReduction="20000"/>
          </a:bodyPr>
          <a:lstStyle/>
          <a:p>
            <a:r>
              <a:rPr lang="en-US" dirty="0"/>
              <a:t>“</a:t>
            </a:r>
            <a:r>
              <a:rPr lang="tr-TR" dirty="0"/>
              <a:t>İlahiler</a:t>
            </a:r>
            <a:r>
              <a:rPr lang="en-US" dirty="0"/>
              <a:t>”</a:t>
            </a:r>
            <a:endParaRPr lang="tr-TR" dirty="0"/>
          </a:p>
          <a:p>
            <a:r>
              <a:rPr lang="tr-TR" dirty="0"/>
              <a:t>Coşkulu adanmışlık ve aşk temaları</a:t>
            </a:r>
          </a:p>
          <a:p>
            <a:r>
              <a:rPr lang="tr-TR" dirty="0"/>
              <a:t>Çok hızlı gelen başarı..</a:t>
            </a:r>
          </a:p>
          <a:p>
            <a:r>
              <a:rPr lang="tr-TR" dirty="0"/>
              <a:t>Nobel ödülü bu eserin İngilizce çevirisine veriliyor.</a:t>
            </a:r>
          </a:p>
          <a:p>
            <a:r>
              <a:rPr lang="tr-TR" dirty="0"/>
              <a:t>Çevirmen: R. Tagore</a:t>
            </a:r>
          </a:p>
          <a:p>
            <a:pPr lvl="1"/>
            <a:r>
              <a:rPr lang="tr-TR" dirty="0"/>
              <a:t>Pamuk-Freely</a:t>
            </a:r>
          </a:p>
          <a:p>
            <a:pPr lvl="1"/>
            <a:r>
              <a:rPr lang="tr-TR" dirty="0"/>
              <a:t>Çevirmemiş, yeniden yaratmıştır.</a:t>
            </a:r>
          </a:p>
          <a:p>
            <a:pPr lvl="2"/>
            <a:r>
              <a:rPr lang="tr-TR" dirty="0"/>
              <a:t>Can Yücel’in İngilizce çevirilerini hatırlatır.</a:t>
            </a:r>
          </a:p>
          <a:p>
            <a:r>
              <a:rPr lang="tr-TR" dirty="0"/>
              <a:t>Nobel Edebiyat Ödülü’nü alan son Hintli</a:t>
            </a:r>
          </a:p>
          <a:p>
            <a:endParaRPr lang="tr-TR" dirty="0"/>
          </a:p>
          <a:p>
            <a:endParaRPr lang="tr-TR" dirty="0"/>
          </a:p>
        </p:txBody>
      </p:sp>
      <p:pic>
        <p:nvPicPr>
          <p:cNvPr id="8194" name="Picture 2" descr="Gitanjali 11 title p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819400"/>
            <a:ext cx="2095500" cy="3562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30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685800"/>
            <a:ext cx="6512511" cy="1143000"/>
          </a:xfrm>
        </p:spPr>
        <p:txBody>
          <a:bodyPr/>
          <a:lstStyle/>
          <a:p>
            <a:r>
              <a:rPr lang="tr-TR" dirty="0"/>
              <a:t>Gora</a:t>
            </a:r>
            <a:endParaRPr lang="en-US" dirty="0"/>
          </a:p>
        </p:txBody>
      </p:sp>
      <p:sp>
        <p:nvSpPr>
          <p:cNvPr id="3" name="Content Placeholder 2"/>
          <p:cNvSpPr>
            <a:spLocks noGrp="1"/>
          </p:cNvSpPr>
          <p:nvPr>
            <p:ph sz="quarter" idx="13"/>
          </p:nvPr>
        </p:nvSpPr>
        <p:spPr>
          <a:xfrm>
            <a:off x="609600" y="1935480"/>
            <a:ext cx="6553200" cy="4084320"/>
          </a:xfrm>
        </p:spPr>
        <p:txBody>
          <a:bodyPr>
            <a:normAutofit/>
          </a:bodyPr>
          <a:lstStyle/>
          <a:p>
            <a:r>
              <a:rPr lang="tr-TR" dirty="0"/>
              <a:t>Bir </a:t>
            </a:r>
            <a:r>
              <a:rPr lang="en-US" dirty="0"/>
              <a:t>“</a:t>
            </a:r>
            <a:r>
              <a:rPr lang="tr-TR" dirty="0"/>
              <a:t>tanıklık</a:t>
            </a:r>
            <a:r>
              <a:rPr lang="en-US" dirty="0"/>
              <a:t>”</a:t>
            </a:r>
            <a:r>
              <a:rPr lang="tr-TR" dirty="0"/>
              <a:t> romanı</a:t>
            </a:r>
          </a:p>
          <a:p>
            <a:pPr lvl="1"/>
            <a:r>
              <a:rPr lang="en-US" dirty="0"/>
              <a:t>“Tan</a:t>
            </a:r>
            <a:r>
              <a:rPr lang="tr-TR" dirty="0"/>
              <a:t>ıklık şiiri</a:t>
            </a:r>
            <a:r>
              <a:rPr lang="en-US" dirty="0"/>
              <a:t>”</a:t>
            </a:r>
            <a:endParaRPr lang="tr-TR" dirty="0"/>
          </a:p>
          <a:p>
            <a:r>
              <a:rPr lang="tr-TR" dirty="0"/>
              <a:t>Kötü geleneğe başkaldırı</a:t>
            </a:r>
            <a:endParaRPr lang="en-US" dirty="0"/>
          </a:p>
          <a:p>
            <a:r>
              <a:rPr lang="en-US" dirty="0"/>
              <a:t>B</a:t>
            </a:r>
            <a:r>
              <a:rPr lang="tr-TR" dirty="0"/>
              <a:t>inoy ve arkadaşı Gora</a:t>
            </a:r>
          </a:p>
          <a:p>
            <a:r>
              <a:rPr lang="tr-TR" dirty="0"/>
              <a:t>Diyaloglar üzerinden o günkü Hindistan</a:t>
            </a:r>
          </a:p>
          <a:p>
            <a:pPr lvl="1"/>
            <a:r>
              <a:rPr lang="tr-TR" dirty="0"/>
              <a:t>Kalküta 1900</a:t>
            </a:r>
          </a:p>
          <a:p>
            <a:r>
              <a:rPr lang="tr-TR" dirty="0"/>
              <a:t>Aşkının peşinden giden birey</a:t>
            </a:r>
          </a:p>
          <a:p>
            <a:r>
              <a:rPr lang="tr-TR" dirty="0"/>
              <a:t>Dinlerarası evlilik ve zorluğu</a:t>
            </a:r>
          </a:p>
          <a:p>
            <a:r>
              <a:rPr lang="tr-TR" dirty="0"/>
              <a:t>Gora’nın aydınlanması.</a:t>
            </a:r>
          </a:p>
          <a:p>
            <a:endParaRPr lang="tr-TR" dirty="0"/>
          </a:p>
          <a:p>
            <a:endParaRPr lang="tr-TR" dirty="0"/>
          </a:p>
          <a:p>
            <a:endParaRPr lang="tr-TR" dirty="0"/>
          </a:p>
        </p:txBody>
      </p:sp>
      <p:sp>
        <p:nvSpPr>
          <p:cNvPr id="4" name="AutoShape 2" descr="Gora (Rabindranath Tagore) Fiyatı, Yorumları, Satın Al - kitapyurdu.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Gora (Rabindranath Tagore) Fiyatı, Yorumları, Satın Al - kitapyurdu.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04800"/>
            <a:ext cx="248183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98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512511" cy="1143000"/>
          </a:xfrm>
        </p:spPr>
        <p:txBody>
          <a:bodyPr/>
          <a:lstStyle/>
          <a:p>
            <a:r>
              <a:rPr lang="tr-TR" dirty="0"/>
              <a:t>Tagore ve Edebiyat</a:t>
            </a:r>
            <a:endParaRPr lang="en-US" dirty="0"/>
          </a:p>
        </p:txBody>
      </p:sp>
      <p:sp>
        <p:nvSpPr>
          <p:cNvPr id="3" name="Content Placeholder 2"/>
          <p:cNvSpPr>
            <a:spLocks noGrp="1"/>
          </p:cNvSpPr>
          <p:nvPr>
            <p:ph sz="quarter" idx="13"/>
          </p:nvPr>
        </p:nvSpPr>
        <p:spPr>
          <a:xfrm>
            <a:off x="609600" y="2011680"/>
            <a:ext cx="6553200" cy="4084320"/>
          </a:xfrm>
        </p:spPr>
        <p:txBody>
          <a:bodyPr>
            <a:normAutofit/>
          </a:bodyPr>
          <a:lstStyle/>
          <a:p>
            <a:r>
              <a:rPr lang="tr-TR" dirty="0"/>
              <a:t>Tagore’un edebi açıdan farkı neydi?</a:t>
            </a:r>
          </a:p>
          <a:p>
            <a:pPr lvl="1"/>
            <a:r>
              <a:rPr lang="tr-TR" dirty="0"/>
              <a:t>Tutucu gelenekleri sürekli sorguluyor.</a:t>
            </a:r>
          </a:p>
          <a:p>
            <a:pPr lvl="1"/>
            <a:r>
              <a:rPr lang="tr-TR" dirty="0"/>
              <a:t>Yaşama bağlılık çok yoğun</a:t>
            </a:r>
          </a:p>
          <a:p>
            <a:pPr lvl="1"/>
            <a:r>
              <a:rPr lang="tr-TR" dirty="0"/>
              <a:t>Lirik</a:t>
            </a:r>
          </a:p>
          <a:p>
            <a:pPr lvl="1"/>
            <a:r>
              <a:rPr lang="tr-TR" dirty="0"/>
              <a:t>Ama politik (ılımlı duruş)</a:t>
            </a:r>
          </a:p>
          <a:p>
            <a:endParaRPr lang="tr-TR" dirty="0"/>
          </a:p>
          <a:p>
            <a:endParaRPr lang="tr-TR" dirty="0"/>
          </a:p>
        </p:txBody>
      </p:sp>
      <p:sp>
        <p:nvSpPr>
          <p:cNvPr id="4" name="AutoShape 2" descr="Gora (Rabindranath Tagore) Fiyatı, Yorumları, Satın Al - kitapyurdu.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ontent Placeholder 2"/>
          <p:cNvSpPr txBox="1">
            <a:spLocks/>
          </p:cNvSpPr>
          <p:nvPr/>
        </p:nvSpPr>
        <p:spPr>
          <a:xfrm>
            <a:off x="2743200" y="4267200"/>
            <a:ext cx="6553200" cy="408432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tr-TR" dirty="0"/>
              <a:t>Ilımlı politik düşüncesine bir örnek</a:t>
            </a:r>
            <a:r>
              <a:rPr lang="en-US" dirty="0"/>
              <a:t> (</a:t>
            </a:r>
            <a:r>
              <a:rPr lang="en-US" dirty="0" err="1"/>
              <a:t>toplant</a:t>
            </a:r>
            <a:r>
              <a:rPr lang="tr-TR" dirty="0"/>
              <a:t>ı):</a:t>
            </a:r>
          </a:p>
          <a:p>
            <a:pPr lvl="1"/>
            <a:r>
              <a:rPr lang="en-US" dirty="0"/>
              <a:t>“</a:t>
            </a:r>
            <a:r>
              <a:rPr lang="tr-TR" dirty="0"/>
              <a:t>Bu toplantı yalnız tatlı duyguların kaynağı değil, bu toplantıda alev alev yanan bir ateşin kızgınlığı var. İngiltere halkı bizim acı feryatlarımızı ister dinlesin, ister dinlemesin, vatanımız, atalarımızın, bize yaşama gücü, bize iyilik veren vatanımızdır.</a:t>
            </a:r>
            <a:r>
              <a:rPr lang="en-US" dirty="0"/>
              <a:t>”</a:t>
            </a:r>
            <a:endParaRPr lang="tr-TR" dirty="0"/>
          </a:p>
          <a:p>
            <a:endParaRPr lang="tr-TR" dirty="0"/>
          </a:p>
          <a:p>
            <a:endParaRPr lang="tr-TR" dirty="0"/>
          </a:p>
        </p:txBody>
      </p:sp>
    </p:spTree>
    <p:extLst>
      <p:ext uri="{BB962C8B-B14F-4D97-AF65-F5344CB8AC3E}">
        <p14:creationId xmlns:p14="http://schemas.microsoft.com/office/powerpoint/2010/main" val="2419745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7924800" cy="1143000"/>
          </a:xfrm>
        </p:spPr>
        <p:txBody>
          <a:bodyPr/>
          <a:lstStyle/>
          <a:p>
            <a:r>
              <a:rPr lang="tr-TR" dirty="0"/>
              <a:t>Bir Eğitimci Olarak Tagore</a:t>
            </a:r>
            <a:endParaRPr lang="en-US" dirty="0"/>
          </a:p>
        </p:txBody>
      </p:sp>
      <p:sp>
        <p:nvSpPr>
          <p:cNvPr id="3" name="Content Placeholder 2"/>
          <p:cNvSpPr>
            <a:spLocks noGrp="1"/>
          </p:cNvSpPr>
          <p:nvPr>
            <p:ph sz="quarter" idx="13"/>
          </p:nvPr>
        </p:nvSpPr>
        <p:spPr>
          <a:xfrm>
            <a:off x="457200" y="1752600"/>
            <a:ext cx="5562600" cy="4114800"/>
          </a:xfrm>
        </p:spPr>
        <p:txBody>
          <a:bodyPr>
            <a:normAutofit fontScale="85000" lnSpcReduction="20000"/>
          </a:bodyPr>
          <a:lstStyle/>
          <a:p>
            <a:r>
              <a:rPr lang="en-US" dirty="0" err="1"/>
              <a:t>Santiniketan</a:t>
            </a:r>
            <a:r>
              <a:rPr lang="tr-TR" dirty="0"/>
              <a:t> (</a:t>
            </a:r>
            <a:r>
              <a:rPr lang="tr-TR" i="1" dirty="0"/>
              <a:t>Darüssaadet</a:t>
            </a:r>
            <a:r>
              <a:rPr lang="tr-TR" dirty="0"/>
              <a:t>)</a:t>
            </a:r>
          </a:p>
          <a:p>
            <a:pPr lvl="1"/>
            <a:r>
              <a:rPr lang="tr-TR" dirty="0"/>
              <a:t>Bir </a:t>
            </a:r>
            <a:r>
              <a:rPr lang="en-US" dirty="0"/>
              <a:t>“</a:t>
            </a:r>
            <a:r>
              <a:rPr lang="tr-TR" dirty="0"/>
              <a:t>aşram</a:t>
            </a:r>
            <a:r>
              <a:rPr lang="en-US" dirty="0"/>
              <a:t>”</a:t>
            </a:r>
            <a:r>
              <a:rPr lang="tr-TR" dirty="0"/>
              <a:t> olarak kuruldu.</a:t>
            </a:r>
          </a:p>
          <a:p>
            <a:pPr lvl="2"/>
            <a:r>
              <a:rPr lang="tr-TR" dirty="0"/>
              <a:t>Gandhi’nin aşramı (</a:t>
            </a:r>
            <a:r>
              <a:rPr lang="tr-TR" i="1" dirty="0"/>
              <a:t>Yunus Emre</a:t>
            </a:r>
            <a:r>
              <a:rPr lang="tr-TR" dirty="0"/>
              <a:t>)</a:t>
            </a:r>
          </a:p>
          <a:p>
            <a:r>
              <a:rPr lang="tr-TR" dirty="0"/>
              <a:t>Nobel ödülü ile kuruyor.</a:t>
            </a:r>
          </a:p>
          <a:p>
            <a:r>
              <a:rPr lang="tr-TR" dirty="0"/>
              <a:t>Tagore’un hareket üssü</a:t>
            </a:r>
          </a:p>
          <a:p>
            <a:r>
              <a:rPr lang="en-US" dirty="0"/>
              <a:t>“Bu b</a:t>
            </a:r>
            <a:r>
              <a:rPr lang="tr-TR" dirty="0"/>
              <a:t>ölgenin çocukları batıdaki ilkokul seviyesindeki eğitime mahkum bırakılamaz!</a:t>
            </a:r>
            <a:r>
              <a:rPr lang="en-US" dirty="0"/>
              <a:t>”</a:t>
            </a:r>
            <a:endParaRPr lang="tr-TR" dirty="0"/>
          </a:p>
          <a:p>
            <a:r>
              <a:rPr lang="tr-TR" dirty="0"/>
              <a:t>Visva Bharati Üniversitesi</a:t>
            </a:r>
          </a:p>
          <a:p>
            <a:pPr lvl="1"/>
            <a:r>
              <a:rPr lang="tr-TR" dirty="0"/>
              <a:t>1921 Yüksekokul</a:t>
            </a:r>
          </a:p>
          <a:p>
            <a:pPr lvl="1"/>
            <a:r>
              <a:rPr lang="tr-TR" dirty="0"/>
              <a:t>1951 Üniversite</a:t>
            </a:r>
          </a:p>
          <a:p>
            <a:r>
              <a:rPr lang="tr-TR" dirty="0"/>
              <a:t>İngiltere’de yalnızca Tagore yöntemlerini uygulayan ilerici okul: Dartington</a:t>
            </a:r>
          </a:p>
          <a:p>
            <a:r>
              <a:rPr lang="tr-TR" b="1" u="sng" dirty="0"/>
              <a:t>Amartya Sen</a:t>
            </a:r>
          </a:p>
        </p:txBody>
      </p:sp>
      <p:pic>
        <p:nvPicPr>
          <p:cNvPr id="1026" name="Picture 2" descr="Tagore's Santiniketan, “an Abode of Learning Unlike Any in the World” –  West Bengal | Tribal Cultural Heritage in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0028" y="1752600"/>
            <a:ext cx="3137484"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Santiniketan Tourism (2023) - West Bengal &gt; Top Places, Travel Gu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648200"/>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394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711" y="609600"/>
            <a:ext cx="6512511" cy="1143000"/>
          </a:xfrm>
        </p:spPr>
        <p:txBody>
          <a:bodyPr/>
          <a:lstStyle/>
          <a:p>
            <a:r>
              <a:rPr lang="tr-TR" dirty="0"/>
              <a:t>Gandhi ve Tagore</a:t>
            </a:r>
            <a:endParaRPr lang="en-US" dirty="0"/>
          </a:p>
        </p:txBody>
      </p:sp>
      <p:sp>
        <p:nvSpPr>
          <p:cNvPr id="3" name="Content Placeholder 2"/>
          <p:cNvSpPr>
            <a:spLocks noGrp="1"/>
          </p:cNvSpPr>
          <p:nvPr>
            <p:ph sz="quarter" idx="13"/>
          </p:nvPr>
        </p:nvSpPr>
        <p:spPr>
          <a:xfrm>
            <a:off x="457200" y="1646237"/>
            <a:ext cx="5562600" cy="4525963"/>
          </a:xfrm>
        </p:spPr>
        <p:txBody>
          <a:bodyPr>
            <a:normAutofit fontScale="92500" lnSpcReduction="10000"/>
          </a:bodyPr>
          <a:lstStyle/>
          <a:p>
            <a:r>
              <a:rPr lang="tr-TR" dirty="0"/>
              <a:t>İki iyi dost</a:t>
            </a:r>
            <a:r>
              <a:rPr lang="en-US" dirty="0"/>
              <a:t> (1915)</a:t>
            </a:r>
            <a:endParaRPr lang="tr-TR" dirty="0"/>
          </a:p>
          <a:p>
            <a:r>
              <a:rPr lang="en-US" dirty="0"/>
              <a:t>“</a:t>
            </a:r>
            <a:r>
              <a:rPr lang="tr-TR" dirty="0"/>
              <a:t>Mahatma</a:t>
            </a:r>
            <a:r>
              <a:rPr lang="en-US" dirty="0"/>
              <a:t>” </a:t>
            </a:r>
            <a:r>
              <a:rPr lang="tr-TR" dirty="0"/>
              <a:t>(</a:t>
            </a:r>
            <a:r>
              <a:rPr lang="tr-TR" i="1" dirty="0"/>
              <a:t>maha</a:t>
            </a:r>
            <a:r>
              <a:rPr lang="tr-TR" dirty="0"/>
              <a:t> + </a:t>
            </a:r>
            <a:r>
              <a:rPr lang="tr-TR" i="1" dirty="0"/>
              <a:t>atma</a:t>
            </a:r>
            <a:r>
              <a:rPr lang="tr-TR" dirty="0"/>
              <a:t>)</a:t>
            </a:r>
          </a:p>
          <a:p>
            <a:r>
              <a:rPr lang="tr-TR" dirty="0"/>
              <a:t>Nehru’dan naklen bir diyalog:</a:t>
            </a:r>
          </a:p>
          <a:p>
            <a:pPr lvl="1"/>
            <a:r>
              <a:rPr lang="tr-TR" dirty="0"/>
              <a:t>G: İdoller</a:t>
            </a:r>
            <a:r>
              <a:rPr lang="en-US" dirty="0"/>
              <a:t>/</a:t>
            </a:r>
            <a:r>
              <a:rPr lang="en-US" dirty="0" err="1"/>
              <a:t>semboller</a:t>
            </a:r>
            <a:r>
              <a:rPr lang="tr-TR" dirty="0"/>
              <a:t> gereklidir.</a:t>
            </a:r>
          </a:p>
          <a:p>
            <a:pPr lvl="1"/>
            <a:r>
              <a:rPr lang="tr-TR" dirty="0"/>
              <a:t>T: İnsanların çocuk bırakılmasına karşıyım.</a:t>
            </a:r>
          </a:p>
          <a:p>
            <a:pPr lvl="1"/>
            <a:r>
              <a:rPr lang="tr-TR" dirty="0"/>
              <a:t>G:</a:t>
            </a:r>
            <a:r>
              <a:rPr lang="en-US" dirty="0"/>
              <a:t> </a:t>
            </a:r>
            <a:r>
              <a:rPr lang="en-US" dirty="0" err="1"/>
              <a:t>Ama</a:t>
            </a:r>
            <a:r>
              <a:rPr lang="tr-TR" dirty="0"/>
              <a:t> Avrupa bayrak sembolüyle ilerledi.</a:t>
            </a:r>
          </a:p>
          <a:p>
            <a:r>
              <a:rPr lang="tr-TR" dirty="0"/>
              <a:t>Milliyetçilik</a:t>
            </a:r>
          </a:p>
          <a:p>
            <a:pPr lvl="1"/>
            <a:r>
              <a:rPr lang="tr-TR" dirty="0"/>
              <a:t>G: Önce milliyetçilik sonra enternasyonalizm</a:t>
            </a:r>
          </a:p>
          <a:p>
            <a:pPr lvl="1"/>
            <a:r>
              <a:rPr lang="tr-TR" dirty="0"/>
              <a:t>T: Ilımlı milliyetçilik</a:t>
            </a:r>
          </a:p>
          <a:p>
            <a:r>
              <a:rPr lang="tr-TR" dirty="0"/>
              <a:t>Hindistan milli marşı</a:t>
            </a:r>
          </a:p>
          <a:p>
            <a:pPr lvl="1"/>
            <a:r>
              <a:rPr lang="tr-TR" dirty="0"/>
              <a:t>Jana Gana Mana Adhinayaka (insanların zihinlerinin lideri)</a:t>
            </a:r>
          </a:p>
        </p:txBody>
      </p:sp>
      <p:pic>
        <p:nvPicPr>
          <p:cNvPr id="4" name="Picture 6" descr="GANDHI ASHRAM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038600"/>
            <a:ext cx="2990850" cy="2249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53200" y="6260068"/>
            <a:ext cx="2362200" cy="369332"/>
          </a:xfrm>
          <a:prstGeom prst="rect">
            <a:avLst/>
          </a:prstGeom>
          <a:noFill/>
        </p:spPr>
        <p:txBody>
          <a:bodyPr wrap="square" rtlCol="0">
            <a:spAutoFit/>
          </a:bodyPr>
          <a:lstStyle/>
          <a:p>
            <a:r>
              <a:rPr lang="en-US" i="1" dirty="0"/>
              <a:t>Sabarmati</a:t>
            </a:r>
            <a:r>
              <a:rPr lang="tr-TR" i="1" dirty="0"/>
              <a:t> Aşramı</a:t>
            </a:r>
            <a:endParaRPr lang="en-US" i="1" dirty="0"/>
          </a:p>
        </p:txBody>
      </p:sp>
      <p:pic>
        <p:nvPicPr>
          <p:cNvPr id="2052" name="Picture 4" descr="Mahatma Gandhi &amp; Rabindranath Tagore; Celebrating the centenary of a  historic meeting - The Scottish Centre of Tagore Stud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533470"/>
            <a:ext cx="2971800" cy="1858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963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512511" cy="1143000"/>
          </a:xfrm>
        </p:spPr>
        <p:txBody>
          <a:bodyPr/>
          <a:lstStyle/>
          <a:p>
            <a:r>
              <a:rPr lang="tr-TR" dirty="0"/>
              <a:t>Neden Unutuldu?</a:t>
            </a:r>
            <a:endParaRPr lang="en-US" dirty="0"/>
          </a:p>
        </p:txBody>
      </p:sp>
      <p:sp>
        <p:nvSpPr>
          <p:cNvPr id="3" name="Content Placeholder 2"/>
          <p:cNvSpPr>
            <a:spLocks noGrp="1"/>
          </p:cNvSpPr>
          <p:nvPr>
            <p:ph sz="quarter" idx="13"/>
          </p:nvPr>
        </p:nvSpPr>
        <p:spPr>
          <a:xfrm>
            <a:off x="609600" y="2087880"/>
            <a:ext cx="6400800" cy="3474720"/>
          </a:xfrm>
        </p:spPr>
        <p:txBody>
          <a:bodyPr/>
          <a:lstStyle/>
          <a:p>
            <a:r>
              <a:rPr lang="tr-TR" dirty="0"/>
              <a:t>Yanlış Tanıtıldı</a:t>
            </a:r>
            <a:r>
              <a:rPr lang="en-US" dirty="0"/>
              <a:t>/</a:t>
            </a:r>
            <a:r>
              <a:rPr lang="tr-TR" dirty="0"/>
              <a:t>Tanındı</a:t>
            </a:r>
          </a:p>
          <a:p>
            <a:endParaRPr lang="tr-TR" sz="1600" dirty="0"/>
          </a:p>
          <a:p>
            <a:r>
              <a:rPr lang="tr-TR" dirty="0"/>
              <a:t>Amartya Sen Analizi</a:t>
            </a:r>
          </a:p>
          <a:p>
            <a:pPr lvl="1"/>
            <a:r>
              <a:rPr lang="tr-TR" dirty="0"/>
              <a:t>Tüm yönleriyle tanıtılması bu sorunu aşacaktır.</a:t>
            </a:r>
          </a:p>
          <a:p>
            <a:pPr lvl="2"/>
            <a:r>
              <a:rPr lang="tr-TR" i="1" dirty="0"/>
              <a:t>Örn.: 1998 yılındaki mektuplarını içeren yayın</a:t>
            </a:r>
          </a:p>
        </p:txBody>
      </p:sp>
    </p:spTree>
    <p:extLst>
      <p:ext uri="{BB962C8B-B14F-4D97-AF65-F5344CB8AC3E}">
        <p14:creationId xmlns:p14="http://schemas.microsoft.com/office/powerpoint/2010/main" val="3021119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33400"/>
            <a:ext cx="6512511" cy="1143000"/>
          </a:xfrm>
        </p:spPr>
        <p:txBody>
          <a:bodyPr/>
          <a:lstStyle/>
          <a:p>
            <a:r>
              <a:rPr lang="en-US" dirty="0" err="1"/>
              <a:t>Bize</a:t>
            </a:r>
            <a:r>
              <a:rPr lang="en-US" dirty="0"/>
              <a:t> </a:t>
            </a:r>
            <a:r>
              <a:rPr lang="en-US" dirty="0" err="1"/>
              <a:t>dair</a:t>
            </a:r>
            <a:r>
              <a:rPr lang="en-US" dirty="0"/>
              <a:t>…</a:t>
            </a:r>
          </a:p>
        </p:txBody>
      </p:sp>
      <p:sp>
        <p:nvSpPr>
          <p:cNvPr id="3" name="Content Placeholder 2"/>
          <p:cNvSpPr>
            <a:spLocks noGrp="1"/>
          </p:cNvSpPr>
          <p:nvPr>
            <p:ph sz="quarter" idx="13"/>
          </p:nvPr>
        </p:nvSpPr>
        <p:spPr>
          <a:xfrm>
            <a:off x="990600" y="1752600"/>
            <a:ext cx="6934200" cy="3474720"/>
          </a:xfrm>
        </p:spPr>
        <p:txBody>
          <a:bodyPr>
            <a:normAutofit/>
          </a:bodyPr>
          <a:lstStyle/>
          <a:p>
            <a:r>
              <a:rPr lang="tr-TR" dirty="0"/>
              <a:t>Atatürk ve Tagore</a:t>
            </a:r>
          </a:p>
          <a:p>
            <a:r>
              <a:rPr lang="en-US" dirty="0"/>
              <a:t>Ecevit</a:t>
            </a:r>
            <a:r>
              <a:rPr lang="tr-TR" dirty="0"/>
              <a:t> ve Ünlü Şiiri</a:t>
            </a:r>
            <a:endParaRPr lang="en-US" dirty="0"/>
          </a:p>
          <a:p>
            <a:r>
              <a:rPr lang="en-US" dirty="0" err="1"/>
              <a:t>Fahri</a:t>
            </a:r>
            <a:r>
              <a:rPr lang="en-US" dirty="0"/>
              <a:t> Ecevit </a:t>
            </a:r>
            <a:r>
              <a:rPr lang="tr-TR" dirty="0"/>
              <a:t>(</a:t>
            </a:r>
            <a:r>
              <a:rPr lang="en-US" dirty="0"/>
              <a:t>1940 </a:t>
            </a:r>
            <a:r>
              <a:rPr lang="en-US" dirty="0" err="1"/>
              <a:t>Ele</a:t>
            </a:r>
            <a:r>
              <a:rPr lang="tr-TR" dirty="0"/>
              <a:t>ştiri Yazısı</a:t>
            </a:r>
            <a:r>
              <a:rPr lang="en-US" dirty="0"/>
              <a:t> /</a:t>
            </a:r>
            <a:r>
              <a:rPr lang="tr-TR" dirty="0"/>
              <a:t> </a:t>
            </a:r>
            <a:r>
              <a:rPr lang="en-US" dirty="0"/>
              <a:t>1941</a:t>
            </a:r>
            <a:r>
              <a:rPr lang="tr-TR" dirty="0"/>
              <a:t> Tanıştırma)</a:t>
            </a:r>
          </a:p>
          <a:p>
            <a:r>
              <a:rPr lang="tr-TR" dirty="0"/>
              <a:t>Ecevit’in 2000 Hindistan Gezisi</a:t>
            </a:r>
            <a:endParaRPr lang="en-US" dirty="0"/>
          </a:p>
          <a:p>
            <a:r>
              <a:rPr lang="tr-TR" dirty="0"/>
              <a:t>Kitaplarının bizdeki tercüme ve basımı</a:t>
            </a:r>
          </a:p>
          <a:p>
            <a:pPr lvl="2"/>
            <a:r>
              <a:rPr lang="tr-TR" dirty="0"/>
              <a:t>Osmanlıca Tagore basımları mevcut.</a:t>
            </a:r>
            <a:endParaRPr lang="en-US" dirty="0"/>
          </a:p>
        </p:txBody>
      </p:sp>
      <p:pic>
        <p:nvPicPr>
          <p:cNvPr id="11266" name="Picture 2" descr="Alışma Bana Ne Yapacağım Belli Olm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304031"/>
            <a:ext cx="2438400" cy="340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114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9296400" cy="1143000"/>
          </a:xfrm>
        </p:spPr>
        <p:txBody>
          <a:bodyPr/>
          <a:lstStyle/>
          <a:p>
            <a:r>
              <a:rPr lang="en-US" dirty="0" err="1"/>
              <a:t>Kaynak</a:t>
            </a:r>
            <a:r>
              <a:rPr lang="tr-TR" dirty="0"/>
              <a:t>ç</a:t>
            </a:r>
            <a:r>
              <a:rPr lang="en-US" dirty="0"/>
              <a:t>a </a:t>
            </a:r>
            <a:r>
              <a:rPr lang="en-US" dirty="0" err="1"/>
              <a:t>ve</a:t>
            </a:r>
            <a:r>
              <a:rPr lang="en-US" dirty="0"/>
              <a:t> </a:t>
            </a:r>
            <a:r>
              <a:rPr lang="en-US" dirty="0" err="1"/>
              <a:t>Ek</a:t>
            </a:r>
            <a:r>
              <a:rPr lang="en-US" dirty="0"/>
              <a:t> </a:t>
            </a:r>
            <a:r>
              <a:rPr lang="en-US" dirty="0" err="1"/>
              <a:t>Okumalar</a:t>
            </a:r>
            <a:endParaRPr lang="en-US" dirty="0"/>
          </a:p>
        </p:txBody>
      </p:sp>
      <p:sp>
        <p:nvSpPr>
          <p:cNvPr id="3" name="Content Placeholder 2"/>
          <p:cNvSpPr>
            <a:spLocks noGrp="1"/>
          </p:cNvSpPr>
          <p:nvPr>
            <p:ph sz="quarter" idx="13"/>
          </p:nvPr>
        </p:nvSpPr>
        <p:spPr>
          <a:xfrm>
            <a:off x="762000" y="1935480"/>
            <a:ext cx="8534400" cy="3931920"/>
          </a:xfrm>
        </p:spPr>
        <p:txBody>
          <a:bodyPr>
            <a:normAutofit fontScale="70000" lnSpcReduction="20000"/>
          </a:bodyPr>
          <a:lstStyle/>
          <a:p>
            <a:r>
              <a:rPr lang="en-US" sz="2400" dirty="0"/>
              <a:t>Amartya Sen.</a:t>
            </a:r>
            <a:r>
              <a:rPr lang="tr-TR" sz="2400" dirty="0"/>
              <a:t> </a:t>
            </a:r>
            <a:r>
              <a:rPr lang="en-US" sz="2400" dirty="0"/>
              <a:t>Tagore And His India</a:t>
            </a:r>
            <a:r>
              <a:rPr lang="tr-TR" sz="2400" dirty="0"/>
              <a:t>, The New York Review, www.countercurrents.org/culture-sen281003.htm</a:t>
            </a:r>
            <a:endParaRPr lang="en-US" sz="2400" dirty="0"/>
          </a:p>
          <a:p>
            <a:r>
              <a:rPr lang="en-US" sz="2400" dirty="0"/>
              <a:t>Atlas </a:t>
            </a:r>
            <a:r>
              <a:rPr lang="en-US" sz="2400" dirty="0" err="1"/>
              <a:t>Tarih</a:t>
            </a:r>
            <a:r>
              <a:rPr lang="en-US" sz="2400" dirty="0"/>
              <a:t> </a:t>
            </a:r>
            <a:r>
              <a:rPr lang="en-US" sz="2400" dirty="0" err="1"/>
              <a:t>Dergisi</a:t>
            </a:r>
            <a:r>
              <a:rPr lang="en-US" sz="2400" dirty="0"/>
              <a:t> (2022/01</a:t>
            </a:r>
            <a:r>
              <a:rPr lang="tr-TR" sz="2400" dirty="0"/>
              <a:t> Özel Sayı)</a:t>
            </a:r>
            <a:endParaRPr lang="en-US" sz="2400" dirty="0"/>
          </a:p>
          <a:p>
            <a:r>
              <a:rPr lang="en-US" sz="2400" dirty="0" err="1"/>
              <a:t>Bülent</a:t>
            </a:r>
            <a:r>
              <a:rPr lang="en-US" sz="2400" dirty="0"/>
              <a:t> Ecevit - </a:t>
            </a:r>
            <a:r>
              <a:rPr lang="en-US" sz="2400" dirty="0" err="1"/>
              <a:t>Artık</a:t>
            </a:r>
            <a:r>
              <a:rPr lang="en-US" sz="2400" dirty="0"/>
              <a:t> </a:t>
            </a:r>
            <a:r>
              <a:rPr lang="en-US" sz="2400" dirty="0" err="1"/>
              <a:t>Gidiyorum</a:t>
            </a:r>
            <a:r>
              <a:rPr lang="tr-TR" sz="2400" dirty="0"/>
              <a:t> şiiri, </a:t>
            </a:r>
            <a:r>
              <a:rPr lang="en-US" sz="2400" dirty="0">
                <a:hlinkClick r:id="rId2"/>
              </a:rPr>
              <a:t>www.youtube.com/watch?v=U4IR5tZXDD4</a:t>
            </a:r>
            <a:endParaRPr lang="en-US" sz="2400" dirty="0"/>
          </a:p>
          <a:p>
            <a:r>
              <a:rPr lang="en-US" sz="2400" dirty="0"/>
              <a:t>Funeral of DR Tagore, British </a:t>
            </a:r>
            <a:r>
              <a:rPr lang="en-US" sz="2400" dirty="0" err="1"/>
              <a:t>Movietone</a:t>
            </a:r>
            <a:r>
              <a:rPr lang="en-US" sz="2400" dirty="0"/>
              <a:t>, https://www.youtube.com/watch?v=WlB94aa5udQ</a:t>
            </a:r>
          </a:p>
          <a:p>
            <a:r>
              <a:rPr lang="en-US" sz="2400" dirty="0"/>
              <a:t>Krishna </a:t>
            </a:r>
            <a:r>
              <a:rPr lang="en-US" sz="2400" dirty="0" err="1"/>
              <a:t>Kripalani</a:t>
            </a:r>
            <a:r>
              <a:rPr lang="en-US" sz="2400" dirty="0"/>
              <a:t>, R. Tagore; a biography, New York, 1962</a:t>
            </a:r>
          </a:p>
          <a:p>
            <a:r>
              <a:rPr lang="tr-TR" sz="2400" dirty="0"/>
              <a:t>Oral Sander, Siyasi Tarih I-II, İmge, 2013</a:t>
            </a:r>
            <a:endParaRPr lang="en-US" sz="2400" dirty="0"/>
          </a:p>
          <a:p>
            <a:r>
              <a:rPr lang="en-US" sz="2400" dirty="0"/>
              <a:t>R. Tagore, Gora, </a:t>
            </a:r>
            <a:r>
              <a:rPr lang="en-US" sz="2400" dirty="0" err="1"/>
              <a:t>Serhat</a:t>
            </a:r>
            <a:r>
              <a:rPr lang="en-US" sz="2400" dirty="0"/>
              <a:t>, 2006 </a:t>
            </a:r>
          </a:p>
          <a:p>
            <a:r>
              <a:rPr lang="en-US" sz="2400" dirty="0"/>
              <a:t>R. Tagore, </a:t>
            </a:r>
            <a:r>
              <a:rPr lang="en-US" sz="2400" dirty="0" err="1"/>
              <a:t>Mektup</a:t>
            </a:r>
            <a:r>
              <a:rPr lang="en-US" sz="2400" dirty="0"/>
              <a:t>, </a:t>
            </a:r>
            <a:r>
              <a:rPr lang="en-US" sz="2400" dirty="0" err="1"/>
              <a:t>Semih</a:t>
            </a:r>
            <a:r>
              <a:rPr lang="en-US" sz="2400" dirty="0"/>
              <a:t> L</a:t>
            </a:r>
            <a:r>
              <a:rPr lang="tr-TR" sz="2400" dirty="0"/>
              <a:t>ütfi, 1940 (</a:t>
            </a:r>
            <a:r>
              <a:rPr lang="tr-TR" sz="2400" i="1" dirty="0"/>
              <a:t>F. Ecevit önsözüyle</a:t>
            </a:r>
            <a:r>
              <a:rPr lang="tr-TR" sz="2400" dirty="0"/>
              <a:t>)</a:t>
            </a:r>
            <a:endParaRPr lang="en-US" sz="2400" dirty="0"/>
          </a:p>
          <a:p>
            <a:r>
              <a:rPr lang="en-US" sz="2400" dirty="0"/>
              <a:t>R. Tagore, Particles, jottings, sparks, Angel, 2001</a:t>
            </a:r>
          </a:p>
          <a:p>
            <a:r>
              <a:rPr lang="en-US" sz="2400" dirty="0"/>
              <a:t>R. Tagore, The home and the world, London, 2005</a:t>
            </a:r>
          </a:p>
        </p:txBody>
      </p:sp>
    </p:spTree>
    <p:extLst>
      <p:ext uri="{BB962C8B-B14F-4D97-AF65-F5344CB8AC3E}">
        <p14:creationId xmlns:p14="http://schemas.microsoft.com/office/powerpoint/2010/main" val="2873318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09600"/>
            <a:ext cx="6512511" cy="1143000"/>
          </a:xfrm>
        </p:spPr>
        <p:txBody>
          <a:bodyPr/>
          <a:lstStyle/>
          <a:p>
            <a:r>
              <a:rPr lang="tr-TR" i="1" dirty="0"/>
              <a:t>Sorular...</a:t>
            </a:r>
            <a:endParaRPr lang="en-US" dirty="0"/>
          </a:p>
        </p:txBody>
      </p:sp>
      <p:sp>
        <p:nvSpPr>
          <p:cNvPr id="3" name="Content Placeholder 2"/>
          <p:cNvSpPr>
            <a:spLocks noGrp="1"/>
          </p:cNvSpPr>
          <p:nvPr>
            <p:ph sz="quarter" idx="13"/>
          </p:nvPr>
        </p:nvSpPr>
        <p:spPr>
          <a:xfrm>
            <a:off x="1371600" y="2087880"/>
            <a:ext cx="7239000" cy="3474720"/>
          </a:xfrm>
        </p:spPr>
        <p:txBody>
          <a:bodyPr>
            <a:noAutofit/>
          </a:bodyPr>
          <a:lstStyle/>
          <a:p>
            <a:r>
              <a:rPr lang="en-US" sz="2800" dirty="0"/>
              <a:t>Tagore </a:t>
            </a:r>
            <a:r>
              <a:rPr lang="tr-TR" sz="2800" dirty="0"/>
              <a:t>‘E</a:t>
            </a:r>
            <a:r>
              <a:rPr lang="en-US" sz="2800" dirty="0" err="1"/>
              <a:t>fsanesi</a:t>
            </a:r>
            <a:r>
              <a:rPr lang="tr-TR" sz="2800" dirty="0"/>
              <a:t>’</a:t>
            </a:r>
          </a:p>
          <a:p>
            <a:pPr lvl="2"/>
            <a:r>
              <a:rPr lang="tr-TR" sz="2400" dirty="0"/>
              <a:t>Nasıl Tanındı?</a:t>
            </a:r>
          </a:p>
          <a:p>
            <a:pPr lvl="2"/>
            <a:r>
              <a:rPr lang="en-US" sz="2400" dirty="0"/>
              <a:t>N</a:t>
            </a:r>
            <a:r>
              <a:rPr lang="tr-TR" sz="2400" dirty="0"/>
              <a:t>eden Unutuldu?</a:t>
            </a:r>
            <a:r>
              <a:rPr lang="en-US" sz="2400" dirty="0"/>
              <a:t> (</a:t>
            </a:r>
            <a:r>
              <a:rPr lang="tr-TR" sz="2400" dirty="0"/>
              <a:t>T</a:t>
            </a:r>
            <a:r>
              <a:rPr lang="en-US" sz="2400" dirty="0" err="1"/>
              <a:t>ekrar</a:t>
            </a:r>
            <a:r>
              <a:rPr lang="en-US" sz="2400" dirty="0"/>
              <a:t> </a:t>
            </a:r>
            <a:r>
              <a:rPr lang="tr-TR" sz="2400" dirty="0" err="1"/>
              <a:t>K</a:t>
            </a:r>
            <a:r>
              <a:rPr lang="en-US" sz="2400" dirty="0"/>
              <a:t>e</a:t>
            </a:r>
            <a:r>
              <a:rPr lang="tr-TR" sz="2400" dirty="0"/>
              <a:t>şfedilmesi</a:t>
            </a:r>
            <a:r>
              <a:rPr lang="en-US" sz="2400" dirty="0"/>
              <a:t>)</a:t>
            </a:r>
            <a:endParaRPr lang="tr-TR" sz="2400" i="1" u="sng" dirty="0"/>
          </a:p>
          <a:p>
            <a:r>
              <a:rPr lang="en-US" sz="2800" dirty="0" err="1"/>
              <a:t>Hindistan</a:t>
            </a:r>
            <a:r>
              <a:rPr lang="en-US" sz="2800" dirty="0"/>
              <a:t> </a:t>
            </a:r>
            <a:r>
              <a:rPr lang="en-US" sz="2800" dirty="0" err="1"/>
              <a:t>ve</a:t>
            </a:r>
            <a:r>
              <a:rPr lang="en-US" sz="2800" dirty="0"/>
              <a:t> </a:t>
            </a:r>
            <a:r>
              <a:rPr lang="tr-TR" sz="2800" dirty="0"/>
              <a:t>İnsanı ile D</a:t>
            </a:r>
            <a:r>
              <a:rPr lang="en-US" sz="2800" dirty="0" err="1"/>
              <a:t>erin</a:t>
            </a:r>
            <a:r>
              <a:rPr lang="tr-TR" sz="2800" dirty="0"/>
              <a:t> Etkileşimi</a:t>
            </a:r>
          </a:p>
          <a:p>
            <a:r>
              <a:rPr lang="tr-TR" sz="2800" dirty="0"/>
              <a:t>Tagore ve Biz</a:t>
            </a:r>
            <a:endParaRPr lang="en-US" sz="2800" dirty="0"/>
          </a:p>
        </p:txBody>
      </p:sp>
    </p:spTree>
    <p:extLst>
      <p:ext uri="{BB962C8B-B14F-4D97-AF65-F5344CB8AC3E}">
        <p14:creationId xmlns:p14="http://schemas.microsoft.com/office/powerpoint/2010/main" val="2677982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6512511" cy="1143000"/>
          </a:xfrm>
        </p:spPr>
        <p:txBody>
          <a:bodyPr/>
          <a:lstStyle/>
          <a:p>
            <a:r>
              <a:rPr lang="en-US" dirty="0"/>
              <a:t>“</a:t>
            </a:r>
            <a:r>
              <a:rPr lang="tr-TR" dirty="0"/>
              <a:t>İngiliz Hindistanı</a:t>
            </a:r>
            <a:r>
              <a:rPr lang="en-US" dirty="0"/>
              <a:t>”</a:t>
            </a:r>
          </a:p>
        </p:txBody>
      </p:sp>
      <p:pic>
        <p:nvPicPr>
          <p:cNvPr id="1026" name="Picture 2" descr="File:BritishIndianEmpireandEnviron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08644"/>
            <a:ext cx="6371239" cy="522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8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4876800" cy="1143000"/>
          </a:xfrm>
        </p:spPr>
        <p:txBody>
          <a:bodyPr/>
          <a:lstStyle/>
          <a:p>
            <a:r>
              <a:rPr lang="tr-TR" sz="4000" dirty="0"/>
              <a:t>İngiliz Hindistanı Dönüm Noktaları</a:t>
            </a:r>
            <a:endParaRPr lang="en-US" sz="4000" dirty="0"/>
          </a:p>
        </p:txBody>
      </p:sp>
      <p:sp>
        <p:nvSpPr>
          <p:cNvPr id="3" name="Content Placeholder 2"/>
          <p:cNvSpPr>
            <a:spLocks noGrp="1"/>
          </p:cNvSpPr>
          <p:nvPr>
            <p:ph sz="quarter" idx="13"/>
          </p:nvPr>
        </p:nvSpPr>
        <p:spPr>
          <a:xfrm>
            <a:off x="228600" y="2133600"/>
            <a:ext cx="5410200" cy="3474720"/>
          </a:xfrm>
        </p:spPr>
        <p:txBody>
          <a:bodyPr>
            <a:noAutofit/>
          </a:bodyPr>
          <a:lstStyle/>
          <a:p>
            <a:r>
              <a:rPr lang="tr-TR" sz="2400" dirty="0"/>
              <a:t>1614: İlk etkili temas ve yerleşim</a:t>
            </a:r>
          </a:p>
          <a:p>
            <a:pPr lvl="1"/>
            <a:r>
              <a:rPr lang="tr-TR" sz="2400" dirty="0"/>
              <a:t>Doğu Hindistan Şirketi</a:t>
            </a:r>
            <a:endParaRPr lang="en-US" sz="2400" dirty="0"/>
          </a:p>
          <a:p>
            <a:r>
              <a:rPr lang="en-US" sz="2400" dirty="0"/>
              <a:t>Braganza-Stuart </a:t>
            </a:r>
            <a:r>
              <a:rPr lang="tr-TR" sz="2400" dirty="0"/>
              <a:t>evliliği</a:t>
            </a:r>
          </a:p>
          <a:p>
            <a:r>
              <a:rPr lang="tr-TR" sz="2400" dirty="0"/>
              <a:t>1720’ler: Babür’ün zayıflaması</a:t>
            </a:r>
          </a:p>
          <a:p>
            <a:pPr lvl="1"/>
            <a:r>
              <a:rPr lang="tr-TR" dirty="0"/>
              <a:t>Kendi ordusu ve Sepoylar</a:t>
            </a:r>
          </a:p>
          <a:p>
            <a:r>
              <a:rPr lang="tr-TR" dirty="0"/>
              <a:t>1757-1857: Tam hakimiyet, mahkemeler, toplumsal değişim</a:t>
            </a:r>
          </a:p>
        </p:txBody>
      </p:sp>
      <p:pic>
        <p:nvPicPr>
          <p:cNvPr id="3078" name="Picture 6" descr="https://upload.wikimedia.org/wikipedia/commons/thumb/8/87/Jahangir_investing_a_courtier_with_a_robe_of_honour_watched_by_Sir_Thomas_Roe%2C_English_ambassador_to_the_court_of_Jahangir_at_Agra_from_1615-18%2C_and_others.jpg/275px-Jahangir_investing_a_courtier_with_a_robe_of_honour_watched_by_Sir_Thomas_Roe%2C_English_ambassador_to_the_court_of_Jahangir_at_Agra_from_1615-18%2C_and_oth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770" y="285750"/>
            <a:ext cx="1584030" cy="247684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thumb/f/fb/The_English_ask_pardon_of_Aurangzeb.jpg/220px-The_English_ask_pardon_of_Aurangz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7310" y="2057400"/>
            <a:ext cx="1780489" cy="2808316"/>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71" r="1952"/>
          <a:stretch/>
        </p:blipFill>
        <p:spPr bwMode="auto">
          <a:xfrm>
            <a:off x="5657850" y="4987790"/>
            <a:ext cx="2519704" cy="1683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3930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512511" cy="1143000"/>
          </a:xfrm>
        </p:spPr>
        <p:txBody>
          <a:bodyPr/>
          <a:lstStyle/>
          <a:p>
            <a:r>
              <a:rPr lang="en-US" dirty="0"/>
              <a:t>1861 </a:t>
            </a:r>
            <a:r>
              <a:rPr lang="tr-TR" dirty="0"/>
              <a:t>Kalküta</a:t>
            </a:r>
            <a:endParaRPr lang="en-US" dirty="0"/>
          </a:p>
        </p:txBody>
      </p:sp>
      <p:pic>
        <p:nvPicPr>
          <p:cNvPr id="5122" name="Picture 2" descr="Sepoy Mutiny - World History Encyclo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6483565" cy="459036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sz="quarter" idx="13"/>
          </p:nvPr>
        </p:nvSpPr>
        <p:spPr>
          <a:xfrm>
            <a:off x="1066800" y="1429352"/>
            <a:ext cx="5181600" cy="3474720"/>
          </a:xfrm>
        </p:spPr>
        <p:txBody>
          <a:bodyPr>
            <a:noAutofit/>
          </a:bodyPr>
          <a:lstStyle/>
          <a:p>
            <a:r>
              <a:rPr lang="en-US" sz="2400" dirty="0"/>
              <a:t>1857</a:t>
            </a:r>
            <a:r>
              <a:rPr lang="tr-TR" sz="2400" dirty="0"/>
              <a:t> Ayaklanması</a:t>
            </a:r>
            <a:r>
              <a:rPr lang="en-US" sz="2400" dirty="0"/>
              <a:t> </a:t>
            </a:r>
            <a:r>
              <a:rPr lang="en-US" sz="2400" dirty="0" err="1"/>
              <a:t>ve</a:t>
            </a:r>
            <a:r>
              <a:rPr lang="en-US" sz="2400" dirty="0"/>
              <a:t> </a:t>
            </a:r>
            <a:r>
              <a:rPr lang="tr-TR" sz="2400" dirty="0"/>
              <a:t>önemi</a:t>
            </a:r>
            <a:endParaRPr lang="tr-TR" dirty="0"/>
          </a:p>
        </p:txBody>
      </p:sp>
    </p:spTree>
    <p:extLst>
      <p:ext uri="{BB962C8B-B14F-4D97-AF65-F5344CB8AC3E}">
        <p14:creationId xmlns:p14="http://schemas.microsoft.com/office/powerpoint/2010/main" val="423425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264" y="304800"/>
            <a:ext cx="10302864" cy="1143000"/>
          </a:xfrm>
        </p:spPr>
        <p:txBody>
          <a:bodyPr/>
          <a:lstStyle/>
          <a:p>
            <a:r>
              <a:rPr lang="en-US" dirty="0"/>
              <a:t>B</a:t>
            </a:r>
            <a:r>
              <a:rPr lang="tr-TR" dirty="0"/>
              <a:t>engal</a:t>
            </a:r>
            <a:r>
              <a:rPr lang="en-US" dirty="0"/>
              <a:t> </a:t>
            </a:r>
            <a:r>
              <a:rPr lang="en-US" dirty="0" err="1"/>
              <a:t>ve</a:t>
            </a:r>
            <a:r>
              <a:rPr lang="en-US" dirty="0"/>
              <a:t> </a:t>
            </a:r>
            <a:r>
              <a:rPr lang="en-US" dirty="0" err="1"/>
              <a:t>Bengalcenin</a:t>
            </a:r>
            <a:r>
              <a:rPr lang="en-US" dirty="0"/>
              <a:t> </a:t>
            </a:r>
            <a:r>
              <a:rPr lang="tr-TR" dirty="0"/>
              <a:t>Önemi</a:t>
            </a:r>
            <a:endParaRPr lang="en-US" dirty="0"/>
          </a:p>
        </p:txBody>
      </p:sp>
      <p:pic>
        <p:nvPicPr>
          <p:cNvPr id="2052" name="Picture 4" descr="File:Bengal, As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83" y="2548430"/>
            <a:ext cx="4000217" cy="38340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2548430"/>
            <a:ext cx="4146531" cy="3852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724399" y="3715504"/>
            <a:ext cx="4146531"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1" name="Content Placeholder 2"/>
          <p:cNvSpPr>
            <a:spLocks noGrp="1"/>
          </p:cNvSpPr>
          <p:nvPr>
            <p:ph sz="quarter" idx="13"/>
          </p:nvPr>
        </p:nvSpPr>
        <p:spPr>
          <a:xfrm>
            <a:off x="1066800" y="1429352"/>
            <a:ext cx="5867400" cy="3474720"/>
          </a:xfrm>
        </p:spPr>
        <p:txBody>
          <a:bodyPr>
            <a:noAutofit/>
          </a:bodyPr>
          <a:lstStyle/>
          <a:p>
            <a:r>
              <a:rPr lang="tr-TR" sz="2400" dirty="0"/>
              <a:t>Hindistan’ın en canlı, en ileri bölgesi (Din, Edebiyat, Politika vb.)</a:t>
            </a:r>
            <a:endParaRPr lang="tr-TR" dirty="0"/>
          </a:p>
        </p:txBody>
      </p:sp>
    </p:spTree>
    <p:extLst>
      <p:ext uri="{BB962C8B-B14F-4D97-AF65-F5344CB8AC3E}">
        <p14:creationId xmlns:p14="http://schemas.microsoft.com/office/powerpoint/2010/main" val="3292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81000"/>
            <a:ext cx="8229600" cy="1143000"/>
          </a:xfrm>
        </p:spPr>
        <p:txBody>
          <a:bodyPr/>
          <a:lstStyle/>
          <a:p>
            <a:r>
              <a:rPr lang="tr-TR" dirty="0"/>
              <a:t>TAGORE ve Ailesi</a:t>
            </a:r>
            <a:endParaRPr lang="en-US" dirty="0"/>
          </a:p>
        </p:txBody>
      </p:sp>
      <p:sp>
        <p:nvSpPr>
          <p:cNvPr id="3" name="Content Placeholder 2"/>
          <p:cNvSpPr>
            <a:spLocks noGrp="1"/>
          </p:cNvSpPr>
          <p:nvPr>
            <p:ph sz="quarter" idx="13"/>
          </p:nvPr>
        </p:nvSpPr>
        <p:spPr>
          <a:xfrm>
            <a:off x="533400" y="1570037"/>
            <a:ext cx="6477000" cy="4525963"/>
          </a:xfrm>
        </p:spPr>
        <p:txBody>
          <a:bodyPr>
            <a:normAutofit lnSpcReduction="10000"/>
          </a:bodyPr>
          <a:lstStyle/>
          <a:p>
            <a:r>
              <a:rPr lang="tr-TR" dirty="0"/>
              <a:t>1861’de Kalküta’da doğdu.</a:t>
            </a:r>
          </a:p>
          <a:p>
            <a:r>
              <a:rPr lang="tr-TR" dirty="0"/>
              <a:t>Köklü bir Hindu Brahmin ailesi</a:t>
            </a:r>
          </a:p>
          <a:p>
            <a:r>
              <a:rPr lang="tr-TR" dirty="0"/>
              <a:t>17 yaşında Londra (UCL); tamamlamıyor</a:t>
            </a:r>
          </a:p>
          <a:p>
            <a:r>
              <a:rPr lang="tr-TR" dirty="0"/>
              <a:t>1880’de Bengal’e dönüş</a:t>
            </a:r>
          </a:p>
          <a:p>
            <a:r>
              <a:rPr lang="en-US" dirty="0"/>
              <a:t>Dede (</a:t>
            </a:r>
            <a:r>
              <a:rPr lang="en-US" dirty="0" err="1"/>
              <a:t>Dwarkanath</a:t>
            </a:r>
            <a:r>
              <a:rPr lang="en-US" dirty="0"/>
              <a:t> Tagore)</a:t>
            </a:r>
          </a:p>
          <a:p>
            <a:pPr lvl="1"/>
            <a:r>
              <a:rPr lang="tr-TR" dirty="0"/>
              <a:t>İlk yabancı sermaye ortaklığı </a:t>
            </a:r>
          </a:p>
          <a:p>
            <a:pPr lvl="2"/>
            <a:r>
              <a:rPr lang="tr-TR" dirty="0"/>
              <a:t>(İndigo, Afyon ve Kömür)</a:t>
            </a:r>
            <a:endParaRPr lang="en-US" dirty="0"/>
          </a:p>
          <a:p>
            <a:r>
              <a:rPr lang="en-US" dirty="0"/>
              <a:t>Baba</a:t>
            </a:r>
            <a:r>
              <a:rPr lang="tr-TR" dirty="0"/>
              <a:t> (Debendranath Tagore)</a:t>
            </a:r>
            <a:endParaRPr lang="en-US" dirty="0"/>
          </a:p>
          <a:p>
            <a:pPr lvl="2"/>
            <a:r>
              <a:rPr lang="tr-TR" dirty="0"/>
              <a:t>Brahmo Samaj; o</a:t>
            </a:r>
            <a:r>
              <a:rPr lang="en-US" dirty="0" err="1"/>
              <a:t>kul</a:t>
            </a:r>
            <a:r>
              <a:rPr lang="en-US" dirty="0"/>
              <a:t> </a:t>
            </a:r>
            <a:r>
              <a:rPr lang="en-US" dirty="0" err="1"/>
              <a:t>kur</a:t>
            </a:r>
            <a:r>
              <a:rPr lang="tr-TR" dirty="0"/>
              <a:t>ulması</a:t>
            </a:r>
            <a:endParaRPr lang="en-US" dirty="0"/>
          </a:p>
          <a:p>
            <a:pPr lvl="1"/>
            <a:r>
              <a:rPr lang="en-US" dirty="0" err="1"/>
              <a:t>Karde</a:t>
            </a:r>
            <a:r>
              <a:rPr lang="tr-TR" dirty="0"/>
              <a:t>ş</a:t>
            </a:r>
            <a:r>
              <a:rPr lang="en-US" dirty="0" err="1"/>
              <a:t>i</a:t>
            </a:r>
            <a:r>
              <a:rPr lang="en-US" dirty="0"/>
              <a:t> / ilk </a:t>
            </a:r>
            <a:r>
              <a:rPr lang="en-US" dirty="0" err="1"/>
              <a:t>Hintli</a:t>
            </a:r>
            <a:r>
              <a:rPr lang="en-US" dirty="0"/>
              <a:t> </a:t>
            </a:r>
            <a:r>
              <a:rPr lang="en-US" dirty="0" err="1"/>
              <a:t>kamu</a:t>
            </a:r>
            <a:r>
              <a:rPr lang="en-US" dirty="0"/>
              <a:t> g</a:t>
            </a:r>
            <a:r>
              <a:rPr lang="tr-TR" dirty="0"/>
              <a:t>ö</a:t>
            </a:r>
            <a:r>
              <a:rPr lang="en-US" dirty="0" err="1"/>
              <a:t>revlisi</a:t>
            </a:r>
            <a:r>
              <a:rPr lang="tr-TR" dirty="0"/>
              <a:t>!</a:t>
            </a:r>
          </a:p>
          <a:p>
            <a:r>
              <a:rPr lang="en-US" dirty="0"/>
              <a:t>“</a:t>
            </a:r>
            <a:r>
              <a:rPr lang="tr-TR" dirty="0"/>
              <a:t>Bizim ailemiz üç kültürün birleşimidir.</a:t>
            </a:r>
            <a:r>
              <a:rPr lang="en-US" dirty="0"/>
              <a:t>”</a:t>
            </a:r>
          </a:p>
          <a:p>
            <a:endParaRPr lang="en-US" dirty="0"/>
          </a:p>
        </p:txBody>
      </p:sp>
      <p:pic>
        <p:nvPicPr>
          <p:cNvPr id="4" name="Picture 2" descr="https://upload.wikimedia.org/wikipedia/commons/thumb/0/04/Dwarakanath_Thakur.jpg/220px-Dwarakanath_Thak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74687">
            <a:off x="6762977" y="409133"/>
            <a:ext cx="1971245" cy="2526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Debendranath Tag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56368">
            <a:off x="6853672" y="3775561"/>
            <a:ext cx="1679743" cy="24890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8967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533400"/>
            <a:ext cx="8229600" cy="1143000"/>
          </a:xfrm>
        </p:spPr>
        <p:txBody>
          <a:bodyPr/>
          <a:lstStyle/>
          <a:p>
            <a:r>
              <a:rPr lang="tr-TR" dirty="0"/>
              <a:t>Brahmoizm</a:t>
            </a:r>
            <a:endParaRPr lang="en-US" dirty="0"/>
          </a:p>
        </p:txBody>
      </p:sp>
      <p:sp>
        <p:nvSpPr>
          <p:cNvPr id="3" name="Content Placeholder 2"/>
          <p:cNvSpPr>
            <a:spLocks noGrp="1"/>
          </p:cNvSpPr>
          <p:nvPr>
            <p:ph sz="quarter" idx="13"/>
          </p:nvPr>
        </p:nvSpPr>
        <p:spPr>
          <a:xfrm>
            <a:off x="914400" y="1798637"/>
            <a:ext cx="7239000" cy="4525963"/>
          </a:xfrm>
        </p:spPr>
        <p:txBody>
          <a:bodyPr/>
          <a:lstStyle/>
          <a:p>
            <a:r>
              <a:rPr lang="tr-TR" dirty="0"/>
              <a:t>1830’da kurulan bir </a:t>
            </a:r>
            <a:r>
              <a:rPr lang="en-US" dirty="0"/>
              <a:t>“</a:t>
            </a:r>
            <a:r>
              <a:rPr lang="tr-TR" dirty="0"/>
              <a:t>din</a:t>
            </a:r>
            <a:r>
              <a:rPr lang="en-US" dirty="0"/>
              <a:t>”</a:t>
            </a:r>
            <a:r>
              <a:rPr lang="tr-TR" dirty="0"/>
              <a:t> (Brahmo Samaj diye anılır)</a:t>
            </a:r>
            <a:endParaRPr lang="en-US" dirty="0"/>
          </a:p>
          <a:p>
            <a:r>
              <a:rPr lang="en-US" dirty="0" err="1"/>
              <a:t>Raca</a:t>
            </a:r>
            <a:r>
              <a:rPr lang="en-US" dirty="0"/>
              <a:t> </a:t>
            </a:r>
            <a:r>
              <a:rPr lang="en-US" dirty="0" err="1"/>
              <a:t>Rammahun</a:t>
            </a:r>
            <a:r>
              <a:rPr lang="en-US" dirty="0"/>
              <a:t> Roy</a:t>
            </a:r>
          </a:p>
          <a:p>
            <a:r>
              <a:rPr lang="en-US" dirty="0"/>
              <a:t>Baba Tagore, </a:t>
            </a:r>
            <a:r>
              <a:rPr lang="tr-TR" dirty="0"/>
              <a:t>önemli bir figürü ve geliştiricisi</a:t>
            </a:r>
          </a:p>
          <a:p>
            <a:r>
              <a:rPr lang="tr-TR" dirty="0"/>
              <a:t>Her iki figür de Tagore’u şekillendiriyor.</a:t>
            </a:r>
          </a:p>
        </p:txBody>
      </p:sp>
      <p:sp>
        <p:nvSpPr>
          <p:cNvPr id="6" name="Content Placeholder 2"/>
          <p:cNvSpPr txBox="1">
            <a:spLocks/>
          </p:cNvSpPr>
          <p:nvPr/>
        </p:nvSpPr>
        <p:spPr>
          <a:xfrm>
            <a:off x="304800" y="3962400"/>
            <a:ext cx="6477000" cy="4525963"/>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tr-TR" dirty="0"/>
              <a:t>Dinin temel argümanları:</a:t>
            </a:r>
          </a:p>
          <a:p>
            <a:pPr lvl="1"/>
            <a:r>
              <a:rPr lang="tr-TR" dirty="0"/>
              <a:t>Kardeşlik, Hümanizm, Kadınların Yükselmesi, Kastların Kaldırılması</a:t>
            </a:r>
          </a:p>
          <a:p>
            <a:pPr lvl="1"/>
            <a:r>
              <a:rPr lang="tr-TR" dirty="0"/>
              <a:t>Klasik Hinduizm’e karşıt</a:t>
            </a:r>
          </a:p>
          <a:p>
            <a:pPr lvl="1"/>
            <a:r>
              <a:rPr lang="tr-TR" dirty="0"/>
              <a:t>Hinduizm, Hristiyanlık (!) ve Müslümanlık</a:t>
            </a:r>
          </a:p>
          <a:p>
            <a:pPr lvl="1"/>
            <a:r>
              <a:rPr lang="tr-TR" dirty="0"/>
              <a:t>Tagore’daki bilime bağlılık</a:t>
            </a:r>
          </a:p>
        </p:txBody>
      </p:sp>
      <p:pic>
        <p:nvPicPr>
          <p:cNvPr id="6146" name="Picture 2" descr="Brahmo Samaj | Reflections of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147">
            <a:off x="6726467" y="3257381"/>
            <a:ext cx="2009775" cy="331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525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6512511" cy="1143000"/>
          </a:xfrm>
        </p:spPr>
        <p:txBody>
          <a:bodyPr/>
          <a:lstStyle/>
          <a:p>
            <a:r>
              <a:rPr lang="tr-TR" dirty="0"/>
              <a:t>Kırılma Anı (1912)</a:t>
            </a:r>
            <a:endParaRPr lang="en-US" dirty="0"/>
          </a:p>
        </p:txBody>
      </p:sp>
      <p:sp>
        <p:nvSpPr>
          <p:cNvPr id="3" name="Content Placeholder 2"/>
          <p:cNvSpPr>
            <a:spLocks noGrp="1"/>
          </p:cNvSpPr>
          <p:nvPr>
            <p:ph sz="quarter" idx="13"/>
          </p:nvPr>
        </p:nvSpPr>
        <p:spPr>
          <a:xfrm>
            <a:off x="609600" y="2011680"/>
            <a:ext cx="6400800" cy="3474720"/>
          </a:xfrm>
        </p:spPr>
        <p:txBody>
          <a:bodyPr/>
          <a:lstStyle/>
          <a:p>
            <a:r>
              <a:rPr lang="tr-TR" dirty="0"/>
              <a:t>Ünlü İrlandalı şair Yeats ile tanışıyor.</a:t>
            </a:r>
          </a:p>
          <a:p>
            <a:r>
              <a:rPr lang="tr-TR" dirty="0"/>
              <a:t>Yeats, Gitanjali eserini, Ezra Pound vd. okuma gecesi düzenliyor.</a:t>
            </a:r>
          </a:p>
          <a:p>
            <a:r>
              <a:rPr lang="tr-TR" dirty="0"/>
              <a:t>Birlikte çeviriyi tamamlıyorlar.</a:t>
            </a:r>
          </a:p>
          <a:p>
            <a:r>
              <a:rPr lang="tr-TR" dirty="0"/>
              <a:t>Kasım 1912’de basılıyor.</a:t>
            </a:r>
          </a:p>
          <a:p>
            <a:r>
              <a:rPr lang="tr-TR" dirty="0"/>
              <a:t>Kasım 1913’te Nobel Edebiyat Ödülü</a:t>
            </a:r>
            <a:endParaRPr lang="en-US" dirty="0"/>
          </a:p>
          <a:p>
            <a:r>
              <a:rPr lang="en-US" dirty="0" err="1"/>
              <a:t>Adayl</a:t>
            </a:r>
            <a:r>
              <a:rPr lang="tr-TR" dirty="0"/>
              <a:t>ık ve Kazanma arası en kısa süre</a:t>
            </a:r>
          </a:p>
          <a:p>
            <a:r>
              <a:rPr lang="tr-TR" dirty="0"/>
              <a:t>Diğer adaylar...</a:t>
            </a:r>
          </a:p>
          <a:p>
            <a:endParaRPr lang="tr-TR" dirty="0"/>
          </a:p>
        </p:txBody>
      </p:sp>
      <p:pic>
        <p:nvPicPr>
          <p:cNvPr id="7172" name="Picture 4" descr="What Did Rabindranath Tagore Do with the Nobel Priz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6600" y="4114800"/>
            <a:ext cx="30988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55400"/>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568</TotalTime>
  <Words>803</Words>
  <Application>Microsoft Office PowerPoint</Application>
  <PresentationFormat>On-screen Show (4:3)</PresentationFormat>
  <Paragraphs>131</Paragraphs>
  <Slides>17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Georgia</vt:lpstr>
      <vt:lpstr>Trebuchet MS</vt:lpstr>
      <vt:lpstr>Slipstream</vt:lpstr>
      <vt:lpstr>DÜNYANIN EN KALABALIK ÜLKESİ (!) ve EN ÜNLÜ ŞAİRİ:  ‘HİNDİSTAN’ ve TAGORE (1861-1941)</vt:lpstr>
      <vt:lpstr>Sorular...</vt:lpstr>
      <vt:lpstr>“İngiliz Hindistanı”</vt:lpstr>
      <vt:lpstr>İngiliz Hindistanı Dönüm Noktaları</vt:lpstr>
      <vt:lpstr>1861 Kalküta</vt:lpstr>
      <vt:lpstr>Bengal ve Bengalcenin Önemi</vt:lpstr>
      <vt:lpstr>TAGORE ve Ailesi</vt:lpstr>
      <vt:lpstr>Brahmoizm</vt:lpstr>
      <vt:lpstr>Kırılma Anı (1912)</vt:lpstr>
      <vt:lpstr>Gitanjali</vt:lpstr>
      <vt:lpstr>Gora</vt:lpstr>
      <vt:lpstr>Tagore ve Edebiyat</vt:lpstr>
      <vt:lpstr>Bir Eğitimci Olarak Tagore</vt:lpstr>
      <vt:lpstr>Gandhi ve Tagore</vt:lpstr>
      <vt:lpstr>Neden Unutuldu?</vt:lpstr>
      <vt:lpstr>Bize dair…</vt:lpstr>
      <vt:lpstr>Kaynakça ve Ek Okumalar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DÜNYANIN EN KALABALIK ÜLKESİ* ve EN ÜNLÜ ŞAİRİ:  ‘HİNDİSTAN’ ve TAGORE</dc:title>
  <dc:creator>EMC2</dc:creator>
  <cp:lastModifiedBy>Nihat Berker</cp:lastModifiedBy>
  <cp:revision>95</cp:revision>
  <dcterms:created xsi:type="dcterms:W3CDTF">2023-01-24T20:42:31Z</dcterms:created>
  <dcterms:modified xsi:type="dcterms:W3CDTF">2023-01-26T05:54:49Z</dcterms:modified>
</cp:coreProperties>
</file>