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71" r:id="rId3"/>
    <p:sldId id="257" r:id="rId4"/>
    <p:sldId id="260" r:id="rId5"/>
    <p:sldId id="263" r:id="rId6"/>
    <p:sldId id="277" r:id="rId7"/>
    <p:sldId id="272" r:id="rId8"/>
    <p:sldId id="265" r:id="rId9"/>
    <p:sldId id="266" r:id="rId10"/>
    <p:sldId id="267" r:id="rId11"/>
    <p:sldId id="276" r:id="rId12"/>
    <p:sldId id="268" r:id="rId13"/>
    <p:sldId id="269" r:id="rId14"/>
    <p:sldId id="278" r:id="rId15"/>
    <p:sldId id="279" r:id="rId16"/>
    <p:sldId id="270" r:id="rId17"/>
    <p:sldId id="273" r:id="rId18"/>
    <p:sldId id="274" r:id="rId19"/>
    <p:sldId id="275"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75"/>
    <p:restoredTop sz="92112"/>
  </p:normalViewPr>
  <p:slideViewPr>
    <p:cSldViewPr snapToGrid="0" snapToObjects="1">
      <p:cViewPr varScale="1">
        <p:scale>
          <a:sx n="71" d="100"/>
          <a:sy n="71" d="100"/>
        </p:scale>
        <p:origin x="7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ABFC5C22-4F86-4043-9916-3836CE52CDD3}" type="datetimeFigureOut">
              <a:rPr lang="en-TR" smtClean="0"/>
              <a:t>02/10/2023</a:t>
            </a:fld>
            <a:endParaRPr lang="en-TR"/>
          </a:p>
        </p:txBody>
      </p:sp>
      <p:sp>
        <p:nvSpPr>
          <p:cNvPr id="8" name="Footer Placeholder 7"/>
          <p:cNvSpPr>
            <a:spLocks noGrp="1"/>
          </p:cNvSpPr>
          <p:nvPr>
            <p:ph type="ftr" sz="quarter" idx="11"/>
          </p:nvPr>
        </p:nvSpPr>
        <p:spPr/>
        <p:txBody>
          <a:bodyPr/>
          <a:lstStyle/>
          <a:p>
            <a:endParaRPr lang="en-TR"/>
          </a:p>
        </p:txBody>
      </p:sp>
      <p:sp>
        <p:nvSpPr>
          <p:cNvPr id="9" name="Slide Number Placeholder 8"/>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348106190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C5C22-4F86-4043-9916-3836CE52CDD3}" type="datetimeFigureOut">
              <a:rPr lang="en-TR" smtClean="0"/>
              <a:t>02/10/2023</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304844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BFC5C22-4F86-4043-9916-3836CE52CDD3}" type="datetimeFigureOut">
              <a:rPr lang="en-TR" smtClean="0"/>
              <a:t>02/10/2023</a:t>
            </a:fld>
            <a:endParaRPr lang="en-TR"/>
          </a:p>
        </p:txBody>
      </p:sp>
      <p:sp>
        <p:nvSpPr>
          <p:cNvPr id="5" name="Footer Placeholder 4"/>
          <p:cNvSpPr>
            <a:spLocks noGrp="1"/>
          </p:cNvSpPr>
          <p:nvPr>
            <p:ph type="ftr" sz="quarter" idx="11"/>
          </p:nvPr>
        </p:nvSpPr>
        <p:spPr/>
        <p:txBody>
          <a:bodyPr/>
          <a:lstStyle/>
          <a:p>
            <a:endParaRPr lang="en-TR"/>
          </a:p>
        </p:txBody>
      </p:sp>
      <p:sp>
        <p:nvSpPr>
          <p:cNvPr id="6" name="Slide Number Placeholder 5"/>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2916699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FC5C22-4F86-4043-9916-3836CE52CDD3}" type="datetimeFigureOut">
              <a:rPr lang="en-TR" smtClean="0"/>
              <a:t>02/10/2023</a:t>
            </a:fld>
            <a:endParaRPr lang="en-TR"/>
          </a:p>
        </p:txBody>
      </p:sp>
      <p:sp>
        <p:nvSpPr>
          <p:cNvPr id="8" name="Footer Placeholder 7"/>
          <p:cNvSpPr>
            <a:spLocks noGrp="1"/>
          </p:cNvSpPr>
          <p:nvPr>
            <p:ph type="ftr" sz="quarter" idx="11"/>
          </p:nvPr>
        </p:nvSpPr>
        <p:spPr/>
        <p:txBody>
          <a:bodyPr/>
          <a:lstStyle/>
          <a:p>
            <a:endParaRPr lang="en-TR"/>
          </a:p>
        </p:txBody>
      </p:sp>
      <p:sp>
        <p:nvSpPr>
          <p:cNvPr id="9" name="Slide Number Placeholder 8"/>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363268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ABFC5C22-4F86-4043-9916-3836CE52CDD3}" type="datetimeFigureOut">
              <a:rPr lang="en-TR" smtClean="0"/>
              <a:t>02/10/2023</a:t>
            </a:fld>
            <a:endParaRPr lang="en-TR"/>
          </a:p>
        </p:txBody>
      </p:sp>
      <p:sp>
        <p:nvSpPr>
          <p:cNvPr id="8" name="Footer Placeholder 7"/>
          <p:cNvSpPr>
            <a:spLocks noGrp="1"/>
          </p:cNvSpPr>
          <p:nvPr>
            <p:ph type="ftr" sz="quarter" idx="11"/>
          </p:nvPr>
        </p:nvSpPr>
        <p:spPr/>
        <p:txBody>
          <a:bodyPr/>
          <a:lstStyle/>
          <a:p>
            <a:endParaRPr lang="en-TR"/>
          </a:p>
        </p:txBody>
      </p:sp>
      <p:sp>
        <p:nvSpPr>
          <p:cNvPr id="9" name="Slide Number Placeholder 8"/>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9613824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FC5C22-4F86-4043-9916-3836CE52CDD3}" type="datetimeFigureOut">
              <a:rPr lang="en-TR" smtClean="0"/>
              <a:t>02/10/2023</a:t>
            </a:fld>
            <a:endParaRPr lang="en-TR"/>
          </a:p>
        </p:txBody>
      </p:sp>
      <p:sp>
        <p:nvSpPr>
          <p:cNvPr id="9" name="Footer Placeholder 8"/>
          <p:cNvSpPr>
            <a:spLocks noGrp="1"/>
          </p:cNvSpPr>
          <p:nvPr>
            <p:ph type="ftr" sz="quarter" idx="11"/>
          </p:nvPr>
        </p:nvSpPr>
        <p:spPr/>
        <p:txBody>
          <a:bodyPr/>
          <a:lstStyle/>
          <a:p>
            <a:endParaRPr lang="en-TR"/>
          </a:p>
        </p:txBody>
      </p:sp>
      <p:sp>
        <p:nvSpPr>
          <p:cNvPr id="10" name="Slide Number Placeholder 9"/>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81314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ABFC5C22-4F86-4043-9916-3836CE52CDD3}" type="datetimeFigureOut">
              <a:rPr lang="en-TR" smtClean="0"/>
              <a:t>02/10/2023</a:t>
            </a:fld>
            <a:endParaRPr lang="en-TR"/>
          </a:p>
        </p:txBody>
      </p:sp>
      <p:sp>
        <p:nvSpPr>
          <p:cNvPr id="8" name="Footer Placeholder 7"/>
          <p:cNvSpPr>
            <a:spLocks noGrp="1"/>
          </p:cNvSpPr>
          <p:nvPr>
            <p:ph type="ftr" sz="quarter" idx="11"/>
          </p:nvPr>
        </p:nvSpPr>
        <p:spPr/>
        <p:txBody>
          <a:bodyPr/>
          <a:lstStyle/>
          <a:p>
            <a:endParaRPr lang="en-TR"/>
          </a:p>
        </p:txBody>
      </p:sp>
      <p:sp>
        <p:nvSpPr>
          <p:cNvPr id="9" name="Slide Number Placeholder 8"/>
          <p:cNvSpPr>
            <a:spLocks noGrp="1"/>
          </p:cNvSpPr>
          <p:nvPr>
            <p:ph type="sldNum" sz="quarter" idx="12"/>
          </p:nvPr>
        </p:nvSpPr>
        <p:spPr/>
        <p:txBody>
          <a:bodyPr/>
          <a:lstStyle/>
          <a:p>
            <a:fld id="{4E2E0E43-D26F-7A4E-AC6A-3A0A0F7D0983}" type="slidenum">
              <a:rPr lang="en-TR" smtClean="0"/>
              <a:t>‹#›</a:t>
            </a:fld>
            <a:endParaRPr lang="en-TR"/>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35325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BFC5C22-4F86-4043-9916-3836CE52CDD3}" type="datetimeFigureOut">
              <a:rPr lang="en-TR" smtClean="0"/>
              <a:t>02/10/2023</a:t>
            </a:fld>
            <a:endParaRPr lang="en-TR"/>
          </a:p>
        </p:txBody>
      </p:sp>
      <p:sp>
        <p:nvSpPr>
          <p:cNvPr id="4" name="Footer Placeholder 3"/>
          <p:cNvSpPr>
            <a:spLocks noGrp="1"/>
          </p:cNvSpPr>
          <p:nvPr>
            <p:ph type="ftr" sz="quarter" idx="11"/>
          </p:nvPr>
        </p:nvSpPr>
        <p:spPr/>
        <p:txBody>
          <a:bodyPr/>
          <a:lstStyle/>
          <a:p>
            <a:endParaRPr lang="en-TR"/>
          </a:p>
        </p:txBody>
      </p:sp>
      <p:sp>
        <p:nvSpPr>
          <p:cNvPr id="5" name="Slide Number Placeholder 4"/>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3652278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FC5C22-4F86-4043-9916-3836CE52CDD3}" type="datetimeFigureOut">
              <a:rPr lang="en-TR" smtClean="0"/>
              <a:t>02/10/2023</a:t>
            </a:fld>
            <a:endParaRPr lang="en-TR"/>
          </a:p>
        </p:txBody>
      </p:sp>
      <p:sp>
        <p:nvSpPr>
          <p:cNvPr id="3" name="Footer Placeholder 2"/>
          <p:cNvSpPr>
            <a:spLocks noGrp="1"/>
          </p:cNvSpPr>
          <p:nvPr>
            <p:ph type="ftr" sz="quarter" idx="11"/>
          </p:nvPr>
        </p:nvSpPr>
        <p:spPr/>
        <p:txBody>
          <a:bodyPr/>
          <a:lstStyle/>
          <a:p>
            <a:endParaRPr lang="en-TR"/>
          </a:p>
        </p:txBody>
      </p:sp>
      <p:sp>
        <p:nvSpPr>
          <p:cNvPr id="4" name="Slide Number Placeholder 3"/>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274506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ABFC5C22-4F86-4043-9916-3836CE52CDD3}" type="datetimeFigureOut">
              <a:rPr lang="en-TR" smtClean="0"/>
              <a:t>02/10/2023</a:t>
            </a:fld>
            <a:endParaRPr lang="en-TR"/>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TR"/>
          </a:p>
        </p:txBody>
      </p:sp>
      <p:sp>
        <p:nvSpPr>
          <p:cNvPr id="11" name="Slide Number Placeholder 10"/>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280169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BFC5C22-4F86-4043-9916-3836CE52CDD3}" type="datetimeFigureOut">
              <a:rPr lang="en-TR" smtClean="0"/>
              <a:t>02/10/2023</a:t>
            </a:fld>
            <a:endParaRPr lang="en-TR"/>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4E2E0E43-D26F-7A4E-AC6A-3A0A0F7D0983}" type="slidenum">
              <a:rPr lang="en-TR" smtClean="0"/>
              <a:t>‹#›</a:t>
            </a:fld>
            <a:endParaRPr lang="en-TR"/>
          </a:p>
        </p:txBody>
      </p:sp>
    </p:spTree>
    <p:extLst>
      <p:ext uri="{BB962C8B-B14F-4D97-AF65-F5344CB8AC3E}">
        <p14:creationId xmlns:p14="http://schemas.microsoft.com/office/powerpoint/2010/main" val="3922429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BFC5C22-4F86-4043-9916-3836CE52CDD3}" type="datetimeFigureOut">
              <a:rPr lang="en-TR" smtClean="0"/>
              <a:t>02/10/2023</a:t>
            </a:fld>
            <a:endParaRPr lang="en-TR"/>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T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E2E0E43-D26F-7A4E-AC6A-3A0A0F7D0983}" type="slidenum">
              <a:rPr lang="en-TR" smtClean="0"/>
              <a:t>‹#›</a:t>
            </a:fld>
            <a:endParaRPr lang="en-TR"/>
          </a:p>
        </p:txBody>
      </p:sp>
    </p:spTree>
    <p:extLst>
      <p:ext uri="{BB962C8B-B14F-4D97-AF65-F5344CB8AC3E}">
        <p14:creationId xmlns:p14="http://schemas.microsoft.com/office/powerpoint/2010/main" val="100972443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brickmag.com/an-interview-with-anne-carso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9C72-4A4C-D4DF-10AB-C937000EB541}"/>
              </a:ext>
            </a:extLst>
          </p:cNvPr>
          <p:cNvSpPr>
            <a:spLocks noGrp="1"/>
          </p:cNvSpPr>
          <p:nvPr>
            <p:ph type="ctrTitle"/>
          </p:nvPr>
        </p:nvSpPr>
        <p:spPr>
          <a:xfrm>
            <a:off x="41176" y="-35434"/>
            <a:ext cx="12150824" cy="1023811"/>
          </a:xfrm>
        </p:spPr>
        <p:txBody>
          <a:bodyPr>
            <a:normAutofit/>
          </a:bodyPr>
          <a:lstStyle/>
          <a:p>
            <a:r>
              <a:rPr lang="en-TR" sz="4000" b="1" dirty="0"/>
              <a:t>ANNE CARSON(1950-)</a:t>
            </a:r>
          </a:p>
        </p:txBody>
      </p:sp>
      <p:sp>
        <p:nvSpPr>
          <p:cNvPr id="3" name="Subtitle 2">
            <a:extLst>
              <a:ext uri="{FF2B5EF4-FFF2-40B4-BE49-F238E27FC236}">
                <a16:creationId xmlns:a16="http://schemas.microsoft.com/office/drawing/2014/main" id="{BDC7E1A1-8FD2-04AE-2873-51FEB844053A}"/>
              </a:ext>
            </a:extLst>
          </p:cNvPr>
          <p:cNvSpPr>
            <a:spLocks noGrp="1"/>
          </p:cNvSpPr>
          <p:nvPr>
            <p:ph type="subTitle" idx="1"/>
          </p:nvPr>
        </p:nvSpPr>
        <p:spPr>
          <a:xfrm>
            <a:off x="6697840" y="2612630"/>
            <a:ext cx="5452984" cy="1937479"/>
          </a:xfrm>
        </p:spPr>
        <p:txBody>
          <a:bodyPr>
            <a:normAutofit/>
          </a:bodyPr>
          <a:lstStyle/>
          <a:p>
            <a:r>
              <a:rPr lang="en-TR" dirty="0"/>
              <a:t>Kanadalı şair, </a:t>
            </a:r>
          </a:p>
          <a:p>
            <a:r>
              <a:rPr lang="en-TR" dirty="0"/>
              <a:t>deneme yazarı, </a:t>
            </a:r>
          </a:p>
          <a:p>
            <a:r>
              <a:rPr lang="en-TR" dirty="0"/>
              <a:t>çevirmen, </a:t>
            </a:r>
          </a:p>
          <a:p>
            <a:r>
              <a:rPr lang="en-TR" dirty="0"/>
              <a:t>klasikçi ve profesör. </a:t>
            </a:r>
          </a:p>
        </p:txBody>
      </p:sp>
      <p:pic>
        <p:nvPicPr>
          <p:cNvPr id="5" name="Picture 4">
            <a:extLst>
              <a:ext uri="{FF2B5EF4-FFF2-40B4-BE49-F238E27FC236}">
                <a16:creationId xmlns:a16="http://schemas.microsoft.com/office/drawing/2014/main" id="{936490F6-6B9B-527C-B556-CEECD1A28D44}"/>
              </a:ext>
            </a:extLst>
          </p:cNvPr>
          <p:cNvPicPr>
            <a:picLocks noChangeAspect="1"/>
          </p:cNvPicPr>
          <p:nvPr/>
        </p:nvPicPr>
        <p:blipFill>
          <a:blip r:embed="rId2"/>
          <a:stretch>
            <a:fillRect/>
          </a:stretch>
        </p:blipFill>
        <p:spPr>
          <a:xfrm>
            <a:off x="41176" y="1006288"/>
            <a:ext cx="6506648" cy="5851712"/>
          </a:xfrm>
          <a:prstGeom prst="rect">
            <a:avLst/>
          </a:prstGeom>
        </p:spPr>
      </p:pic>
      <p:sp>
        <p:nvSpPr>
          <p:cNvPr id="6" name="TextBox 5">
            <a:extLst>
              <a:ext uri="{FF2B5EF4-FFF2-40B4-BE49-F238E27FC236}">
                <a16:creationId xmlns:a16="http://schemas.microsoft.com/office/drawing/2014/main" id="{D7EBEDE3-4DF2-2AAE-5424-4A9AB8C571F3}"/>
              </a:ext>
            </a:extLst>
          </p:cNvPr>
          <p:cNvSpPr txBox="1"/>
          <p:nvPr/>
        </p:nvSpPr>
        <p:spPr>
          <a:xfrm>
            <a:off x="6782765" y="5881852"/>
            <a:ext cx="5092860" cy="923330"/>
          </a:xfrm>
          <a:prstGeom prst="rect">
            <a:avLst/>
          </a:prstGeom>
          <a:noFill/>
        </p:spPr>
        <p:txBody>
          <a:bodyPr wrap="square" rtlCol="0">
            <a:spAutoFit/>
          </a:bodyPr>
          <a:lstStyle/>
          <a:p>
            <a:r>
              <a:rPr lang="en-TR" dirty="0">
                <a:solidFill>
                  <a:schemeClr val="bg1"/>
                </a:solidFill>
              </a:rPr>
              <a:t>Evrensel Şiir, Geniş Zamanda ve Geniş Coğrafyada</a:t>
            </a:r>
          </a:p>
          <a:p>
            <a:endParaRPr lang="en-TR" dirty="0">
              <a:solidFill>
                <a:schemeClr val="bg1"/>
              </a:solidFill>
            </a:endParaRPr>
          </a:p>
          <a:p>
            <a:r>
              <a:rPr lang="en-TR" dirty="0">
                <a:solidFill>
                  <a:schemeClr val="bg1"/>
                </a:solidFill>
              </a:rPr>
              <a:t>Hazırlayan: Eda Yavuz</a:t>
            </a:r>
          </a:p>
        </p:txBody>
      </p:sp>
    </p:spTree>
    <p:extLst>
      <p:ext uri="{BB962C8B-B14F-4D97-AF65-F5344CB8AC3E}">
        <p14:creationId xmlns:p14="http://schemas.microsoft.com/office/powerpoint/2010/main" val="2621670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28DCD-2903-EF65-31EE-8A89C3DEA3D4}"/>
              </a:ext>
            </a:extLst>
          </p:cNvPr>
          <p:cNvSpPr>
            <a:spLocks noGrp="1"/>
          </p:cNvSpPr>
          <p:nvPr>
            <p:ph type="title"/>
          </p:nvPr>
        </p:nvSpPr>
        <p:spPr>
          <a:xfrm>
            <a:off x="1041413" y="426322"/>
            <a:ext cx="5533008" cy="799228"/>
          </a:xfrm>
        </p:spPr>
        <p:txBody>
          <a:bodyPr/>
          <a:lstStyle/>
          <a:p>
            <a:r>
              <a:rPr lang="en-TR" b="1" dirty="0">
                <a:solidFill>
                  <a:schemeClr val="accent3">
                    <a:lumMod val="75000"/>
                  </a:schemeClr>
                </a:solidFill>
              </a:rPr>
              <a:t>KOCANIN GÜZELLİĞİ</a:t>
            </a:r>
          </a:p>
        </p:txBody>
      </p:sp>
      <p:sp>
        <p:nvSpPr>
          <p:cNvPr id="3" name="Content Placeholder 2">
            <a:extLst>
              <a:ext uri="{FF2B5EF4-FFF2-40B4-BE49-F238E27FC236}">
                <a16:creationId xmlns:a16="http://schemas.microsoft.com/office/drawing/2014/main" id="{7E279DA9-3F5C-F357-F549-F742EFE0D8F5}"/>
              </a:ext>
            </a:extLst>
          </p:cNvPr>
          <p:cNvSpPr>
            <a:spLocks noGrp="1"/>
          </p:cNvSpPr>
          <p:nvPr>
            <p:ph idx="1"/>
          </p:nvPr>
        </p:nvSpPr>
        <p:spPr>
          <a:xfrm>
            <a:off x="1041413" y="2398608"/>
            <a:ext cx="5388864" cy="3101983"/>
          </a:xfrm>
        </p:spPr>
        <p:txBody>
          <a:bodyPr>
            <a:normAutofit/>
          </a:bodyPr>
          <a:lstStyle/>
          <a:p>
            <a:r>
              <a:rPr lang="en-TR" dirty="0"/>
              <a:t>Şairin manzum romanlarından biri.</a:t>
            </a:r>
          </a:p>
          <a:p>
            <a:r>
              <a:rPr lang="en-TR" dirty="0"/>
              <a:t>Tükenen bir evliliğin hikayesini insanın içine işleyen bir dille aktarır.</a:t>
            </a:r>
          </a:p>
          <a:p>
            <a:r>
              <a:rPr lang="en-TR" dirty="0"/>
              <a:t>Kitapta Keats’in ‘’güzellik hakikattir’’ deyişi üzerinde, Platon, Bataille, Levi Strauss ve Huizinga gibi düşünerlere de atıfta bulunur. </a:t>
            </a:r>
          </a:p>
          <a:p>
            <a:r>
              <a:rPr lang="en-TR" dirty="0"/>
              <a:t>Carson, ilk kocasının boşandıklarında defterlerini aldığını doğruladı, ancak kocası defterleri daha sonra geri verdi. </a:t>
            </a:r>
          </a:p>
          <a:p>
            <a:endParaRPr lang="en-TR" dirty="0"/>
          </a:p>
        </p:txBody>
      </p:sp>
      <p:pic>
        <p:nvPicPr>
          <p:cNvPr id="6" name="Picture 5">
            <a:extLst>
              <a:ext uri="{FF2B5EF4-FFF2-40B4-BE49-F238E27FC236}">
                <a16:creationId xmlns:a16="http://schemas.microsoft.com/office/drawing/2014/main" id="{F5340F8C-E516-1CF0-69DA-A8AB13481B51}"/>
              </a:ext>
            </a:extLst>
          </p:cNvPr>
          <p:cNvPicPr>
            <a:picLocks noChangeAspect="1"/>
          </p:cNvPicPr>
          <p:nvPr/>
        </p:nvPicPr>
        <p:blipFill>
          <a:blip r:embed="rId2"/>
          <a:stretch>
            <a:fillRect/>
          </a:stretch>
        </p:blipFill>
        <p:spPr>
          <a:xfrm>
            <a:off x="7452704" y="0"/>
            <a:ext cx="4739295" cy="6858000"/>
          </a:xfrm>
          <a:prstGeom prst="rect">
            <a:avLst/>
          </a:prstGeom>
        </p:spPr>
      </p:pic>
    </p:spTree>
    <p:extLst>
      <p:ext uri="{BB962C8B-B14F-4D97-AF65-F5344CB8AC3E}">
        <p14:creationId xmlns:p14="http://schemas.microsoft.com/office/powerpoint/2010/main" val="58059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B199EE-D9E2-6492-E1EE-2D91E8E98960}"/>
              </a:ext>
            </a:extLst>
          </p:cNvPr>
          <p:cNvSpPr>
            <a:spLocks noGrp="1"/>
          </p:cNvSpPr>
          <p:nvPr>
            <p:ph idx="1"/>
          </p:nvPr>
        </p:nvSpPr>
        <p:spPr>
          <a:xfrm>
            <a:off x="1849171" y="1168401"/>
            <a:ext cx="7729728" cy="4316984"/>
          </a:xfrm>
        </p:spPr>
        <p:txBody>
          <a:bodyPr>
            <a:normAutofit/>
          </a:bodyPr>
          <a:lstStyle/>
          <a:p>
            <a:pPr marL="0" indent="0">
              <a:buNone/>
            </a:pPr>
            <a:r>
              <a:rPr lang="en-TR" sz="2000" i="1" dirty="0"/>
              <a:t>Doğa beni neden bu mahluka verdi -benim seçimim olduğunu söyleme,</a:t>
            </a:r>
          </a:p>
          <a:p>
            <a:pPr marL="0" indent="0">
              <a:buNone/>
            </a:pPr>
            <a:r>
              <a:rPr lang="en-TR" sz="2000" i="1" dirty="0"/>
              <a:t>Riske atıldım:</a:t>
            </a:r>
          </a:p>
          <a:p>
            <a:pPr marL="0" indent="0">
              <a:buNone/>
            </a:pPr>
            <a:r>
              <a:rPr lang="en-TR" sz="2000" i="1" dirty="0"/>
              <a:t>Bizzat varoluşun saf yerçekimi,</a:t>
            </a:r>
          </a:p>
          <a:p>
            <a:pPr marL="0" indent="0">
              <a:buNone/>
            </a:pPr>
            <a:r>
              <a:rPr lang="en-TR" sz="2000" i="1" dirty="0"/>
              <a:t>Varlığın kumpası tarafından!</a:t>
            </a:r>
          </a:p>
          <a:p>
            <a:pPr marL="0" indent="0">
              <a:buNone/>
            </a:pPr>
            <a:r>
              <a:rPr lang="en-TR" sz="2000" i="1" dirty="0"/>
              <a:t>On beş yaşındaydık.</a:t>
            </a:r>
          </a:p>
          <a:p>
            <a:pPr marL="0" indent="0">
              <a:buNone/>
            </a:pPr>
            <a:r>
              <a:rPr lang="en-TR" sz="2000" i="1" dirty="0"/>
              <a:t>Latince dersindeydi, bahar sonu, akşamüzeri, dolaylı kalıplar</a:t>
            </a:r>
          </a:p>
          <a:p>
            <a:pPr marL="0" indent="0">
              <a:buNone/>
            </a:pPr>
            <a:r>
              <a:rPr lang="en-TR" sz="2000" i="1" dirty="0"/>
              <a:t>Her nedense arkama döndüm </a:t>
            </a:r>
          </a:p>
          <a:p>
            <a:pPr marL="0" indent="0">
              <a:buNone/>
            </a:pPr>
            <a:r>
              <a:rPr lang="en-TR" sz="2000" i="1" dirty="0"/>
              <a:t>Ve onu karşımda buldum.</a:t>
            </a:r>
            <a:r>
              <a:rPr lang="en-TR" sz="2000" dirty="0"/>
              <a:t>									The Beauty of the Husband, (SAYFA 53)</a:t>
            </a:r>
          </a:p>
          <a:p>
            <a:endParaRPr lang="en-TR" dirty="0"/>
          </a:p>
        </p:txBody>
      </p:sp>
    </p:spTree>
    <p:extLst>
      <p:ext uri="{BB962C8B-B14F-4D97-AF65-F5344CB8AC3E}">
        <p14:creationId xmlns:p14="http://schemas.microsoft.com/office/powerpoint/2010/main" val="3808278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11D6-E049-43E2-4101-707E3BDA0BF2}"/>
              </a:ext>
            </a:extLst>
          </p:cNvPr>
          <p:cNvSpPr>
            <a:spLocks noGrp="1"/>
          </p:cNvSpPr>
          <p:nvPr>
            <p:ph type="title"/>
          </p:nvPr>
        </p:nvSpPr>
        <p:spPr>
          <a:xfrm>
            <a:off x="298617" y="657470"/>
            <a:ext cx="6472572" cy="348081"/>
          </a:xfrm>
        </p:spPr>
        <p:txBody>
          <a:bodyPr>
            <a:normAutofit fontScale="90000"/>
          </a:bodyPr>
          <a:lstStyle/>
          <a:p>
            <a:r>
              <a:rPr lang="en-TR" b="1" dirty="0">
                <a:solidFill>
                  <a:srgbClr val="FF0000"/>
                </a:solidFill>
              </a:rPr>
              <a:t>KIRMIZININ OTOBİYOGRAFİSİ</a:t>
            </a:r>
          </a:p>
        </p:txBody>
      </p:sp>
      <p:sp>
        <p:nvSpPr>
          <p:cNvPr id="3" name="Content Placeholder 2">
            <a:extLst>
              <a:ext uri="{FF2B5EF4-FFF2-40B4-BE49-F238E27FC236}">
                <a16:creationId xmlns:a16="http://schemas.microsoft.com/office/drawing/2014/main" id="{CC3CDD7D-9F70-9B9B-F967-BC18490D6E23}"/>
              </a:ext>
            </a:extLst>
          </p:cNvPr>
          <p:cNvSpPr>
            <a:spLocks noGrp="1"/>
          </p:cNvSpPr>
          <p:nvPr>
            <p:ph idx="1"/>
          </p:nvPr>
        </p:nvSpPr>
        <p:spPr>
          <a:xfrm>
            <a:off x="298617" y="1894632"/>
            <a:ext cx="6472572" cy="4074288"/>
          </a:xfrm>
        </p:spPr>
        <p:txBody>
          <a:bodyPr/>
          <a:lstStyle/>
          <a:p>
            <a:r>
              <a:rPr lang="en-TR" dirty="0"/>
              <a:t>Geryon antik Yunan efsanesi karakterlerinden birinin adı.</a:t>
            </a:r>
          </a:p>
          <a:p>
            <a:r>
              <a:rPr lang="en-TR" dirty="0"/>
              <a:t>Stesikhoros ona dair çok uzun bir lirik şiir yazmıştır.</a:t>
            </a:r>
          </a:p>
          <a:p>
            <a:r>
              <a:rPr lang="en-TR" dirty="0"/>
              <a:t>‘’Geryon Maddesi’’, Erytheia Ada’sında yaşayan tuhaf, kanatlı, kırmızı bir canavarı anlatır. Sakin sakin büyülü kırmızı koyunlarına çobanlık ederken günün birinde kahraman Herkül denizden gelir ve koyunları almak için onu öldürür.</a:t>
            </a:r>
          </a:p>
          <a:p>
            <a:r>
              <a:rPr lang="en-TR" dirty="0"/>
              <a:t>Stesikhoros, Herkül’ün bakış açışını takınmak yerine, Geryon’un tecrübesini hem gururla hem de acıyarak aktarmayı tercih etmiştir. </a:t>
            </a:r>
          </a:p>
          <a:p>
            <a:r>
              <a:rPr lang="en-TR" dirty="0"/>
              <a:t>Carson da bu hikayeyi biraz değiştirerek kaleme alır.  </a:t>
            </a:r>
          </a:p>
        </p:txBody>
      </p:sp>
      <p:pic>
        <p:nvPicPr>
          <p:cNvPr id="5" name="Picture 4">
            <a:extLst>
              <a:ext uri="{FF2B5EF4-FFF2-40B4-BE49-F238E27FC236}">
                <a16:creationId xmlns:a16="http://schemas.microsoft.com/office/drawing/2014/main" id="{2FDC3AB8-D417-A078-DB84-656538262C03}"/>
              </a:ext>
            </a:extLst>
          </p:cNvPr>
          <p:cNvPicPr>
            <a:picLocks noChangeAspect="1"/>
          </p:cNvPicPr>
          <p:nvPr/>
        </p:nvPicPr>
        <p:blipFill>
          <a:blip r:embed="rId2"/>
          <a:stretch>
            <a:fillRect/>
          </a:stretch>
        </p:blipFill>
        <p:spPr>
          <a:xfrm>
            <a:off x="7048500" y="1"/>
            <a:ext cx="5143500" cy="6858000"/>
          </a:xfrm>
          <a:prstGeom prst="rect">
            <a:avLst/>
          </a:prstGeom>
        </p:spPr>
      </p:pic>
    </p:spTree>
    <p:extLst>
      <p:ext uri="{BB962C8B-B14F-4D97-AF65-F5344CB8AC3E}">
        <p14:creationId xmlns:p14="http://schemas.microsoft.com/office/powerpoint/2010/main" val="379557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20DBA87-4AED-C07C-F21A-C5CD59B5F158}"/>
              </a:ext>
            </a:extLst>
          </p:cNvPr>
          <p:cNvSpPr>
            <a:spLocks noGrp="1"/>
          </p:cNvSpPr>
          <p:nvPr>
            <p:ph idx="1"/>
          </p:nvPr>
        </p:nvSpPr>
        <p:spPr>
          <a:xfrm>
            <a:off x="3114697" y="3429000"/>
            <a:ext cx="5962605" cy="3472151"/>
          </a:xfrm>
        </p:spPr>
        <p:txBody>
          <a:bodyPr>
            <a:normAutofit fontScale="85000" lnSpcReduction="20000"/>
          </a:bodyPr>
          <a:lstStyle/>
          <a:p>
            <a:pPr marL="0" indent="0">
              <a:buNone/>
            </a:pPr>
            <a:r>
              <a:rPr lang="en-TR" sz="2400" dirty="0"/>
              <a:t>Peki Carson’ı bu hikayeye çeken neydi?</a:t>
            </a:r>
          </a:p>
          <a:p>
            <a:pPr marL="0" indent="0">
              <a:buNone/>
            </a:pPr>
            <a:endParaRPr lang="en-TR" sz="2400" dirty="0"/>
          </a:p>
          <a:p>
            <a:pPr marL="0" indent="0">
              <a:buNone/>
            </a:pPr>
            <a:r>
              <a:rPr lang="en-TR" sz="2400" dirty="0"/>
              <a:t>Carson: Onun –Geryon’un- canavarlığı. Hepimiz çoğu zaman canavar olduğumuzu hissederiz.</a:t>
            </a:r>
          </a:p>
          <a:p>
            <a:pPr marL="0" indent="0">
              <a:buNone/>
            </a:pPr>
            <a:endParaRPr lang="en-TR" sz="2400" dirty="0"/>
          </a:p>
          <a:p>
            <a:pPr marL="0" indent="0">
              <a:buNone/>
            </a:pPr>
            <a:r>
              <a:rPr lang="en-TR" sz="2400" dirty="0"/>
              <a:t>Hikayeyi değiştirdi çünkü;</a:t>
            </a:r>
          </a:p>
          <a:p>
            <a:pPr marL="0" indent="0">
              <a:buNone/>
            </a:pPr>
            <a:r>
              <a:rPr lang="en-TR" sz="2400" dirty="0"/>
              <a:t>Antik efsanede Herkül Geryon’la yüzleşir, onu öldürür ve hikaye biter. Ancak o diğer antik kaynaklarda –İlyada’da- olduğu gibi homoerotik şefkate atıfta bulunulsa, bu hikayede nasıl çalışır sorusuna yanıt arıyordu.</a:t>
            </a:r>
          </a:p>
        </p:txBody>
      </p:sp>
      <p:pic>
        <p:nvPicPr>
          <p:cNvPr id="4" name="Picture 3">
            <a:extLst>
              <a:ext uri="{FF2B5EF4-FFF2-40B4-BE49-F238E27FC236}">
                <a16:creationId xmlns:a16="http://schemas.microsoft.com/office/drawing/2014/main" id="{DC5EF1FF-A2B9-09DE-3511-8925E76E4D1C}"/>
              </a:ext>
            </a:extLst>
          </p:cNvPr>
          <p:cNvPicPr>
            <a:picLocks noChangeAspect="1"/>
          </p:cNvPicPr>
          <p:nvPr/>
        </p:nvPicPr>
        <p:blipFill>
          <a:blip r:embed="rId2"/>
          <a:stretch>
            <a:fillRect/>
          </a:stretch>
        </p:blipFill>
        <p:spPr>
          <a:xfrm>
            <a:off x="0" y="0"/>
            <a:ext cx="12192000" cy="3238500"/>
          </a:xfrm>
          <a:prstGeom prst="rect">
            <a:avLst/>
          </a:prstGeom>
        </p:spPr>
      </p:pic>
    </p:spTree>
    <p:extLst>
      <p:ext uri="{BB962C8B-B14F-4D97-AF65-F5344CB8AC3E}">
        <p14:creationId xmlns:p14="http://schemas.microsoft.com/office/powerpoint/2010/main" val="2293118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7267-9770-200B-D12A-EBA96889341D}"/>
              </a:ext>
            </a:extLst>
          </p:cNvPr>
          <p:cNvSpPr>
            <a:spLocks noGrp="1"/>
          </p:cNvSpPr>
          <p:nvPr>
            <p:ph type="title"/>
          </p:nvPr>
        </p:nvSpPr>
        <p:spPr>
          <a:xfrm>
            <a:off x="878774" y="445325"/>
            <a:ext cx="7481455" cy="825335"/>
          </a:xfrm>
        </p:spPr>
        <p:txBody>
          <a:bodyPr>
            <a:normAutofit fontScale="90000"/>
          </a:bodyPr>
          <a:lstStyle/>
          <a:p>
            <a:r>
              <a:rPr lang="en-TR" dirty="0">
                <a:highlight>
                  <a:srgbClr val="FFFF00"/>
                </a:highlight>
              </a:rPr>
              <a:t>GLASS, IRONY AND GOD: GENDER OF SOUND</a:t>
            </a:r>
          </a:p>
        </p:txBody>
      </p:sp>
      <p:sp>
        <p:nvSpPr>
          <p:cNvPr id="3" name="Content Placeholder 2">
            <a:extLst>
              <a:ext uri="{FF2B5EF4-FFF2-40B4-BE49-F238E27FC236}">
                <a16:creationId xmlns:a16="http://schemas.microsoft.com/office/drawing/2014/main" id="{793B129B-AE65-28B8-5C7B-7F456474465F}"/>
              </a:ext>
            </a:extLst>
          </p:cNvPr>
          <p:cNvSpPr>
            <a:spLocks noGrp="1"/>
          </p:cNvSpPr>
          <p:nvPr>
            <p:ph idx="1"/>
          </p:nvPr>
        </p:nvSpPr>
        <p:spPr>
          <a:xfrm>
            <a:off x="758596" y="1484416"/>
            <a:ext cx="7729728" cy="4928259"/>
          </a:xfrm>
        </p:spPr>
        <p:txBody>
          <a:bodyPr>
            <a:normAutofit/>
          </a:bodyPr>
          <a:lstStyle/>
          <a:p>
            <a:r>
              <a:rPr lang="tr-TR" dirty="0" err="1">
                <a:latin typeface="Calibri" panose="020F0502020204030204" pitchFamily="34" charset="0"/>
                <a:ea typeface="Calibri" panose="020F0502020204030204" pitchFamily="34" charset="0"/>
                <a:cs typeface="Calibri" panose="020F0502020204030204" pitchFamily="34" charset="0"/>
              </a:rPr>
              <a:t>Carson</a:t>
            </a:r>
            <a:r>
              <a:rPr lang="tr-TR" dirty="0">
                <a:latin typeface="Calibri" panose="020F0502020204030204" pitchFamily="34" charset="0"/>
                <a:ea typeface="Calibri" panose="020F0502020204030204" pitchFamily="34" charset="0"/>
                <a:cs typeface="Calibri" panose="020F0502020204030204" pitchFamily="34" charset="0"/>
              </a:rPr>
              <a:t> bu kitabında</a:t>
            </a:r>
            <a:r>
              <a:rPr lang="tr-TR" sz="1800" dirty="0">
                <a:effectLst/>
                <a:latin typeface="Calibri" panose="020F0502020204030204" pitchFamily="34" charset="0"/>
                <a:ea typeface="Calibri" panose="020F0502020204030204" pitchFamily="34" charset="0"/>
                <a:cs typeface="Calibri" panose="020F0502020204030204" pitchFamily="34" charset="0"/>
              </a:rPr>
              <a:t> erkeklerin çıkardığı seslere karşı kadınların çıkardığı seslere yüklenen tarihsel anlamlardan bazılarını tartışır.</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p>
            <a:r>
              <a:rPr lang="tr-TR" sz="1800" dirty="0" err="1">
                <a:solidFill>
                  <a:srgbClr val="424242"/>
                </a:solidFill>
                <a:effectLst/>
                <a:latin typeface="Calibri" panose="020F0502020204030204" pitchFamily="34" charset="0"/>
                <a:ea typeface="Calibri" panose="020F0502020204030204" pitchFamily="34" charset="0"/>
                <a:cs typeface="Calibri" panose="020F0502020204030204" pitchFamily="34" charset="0"/>
              </a:rPr>
              <a:t>Carson’a</a:t>
            </a:r>
            <a:r>
              <a:rPr lang="tr-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göre, </a:t>
            </a:r>
            <a:r>
              <a:rPr lang="tr-TR" sz="1800" i="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he</a:t>
            </a:r>
            <a:r>
              <a:rPr lang="en-TR" sz="1800" i="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r ses bir otobiyografidir. Mahrem bir alanı vardır ama yörüngesi kamusaldır</a:t>
            </a:r>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a:t>
            </a:r>
            <a:r>
              <a:rPr lang="en-TR" sz="1800" i="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İçinden bir parçası dışa yansıtılır. Bu yansıtmaların sansüre uğraması, insanları kendini sansürleyenler ve sansürlemeyenler diye iki türe ayıran patriyarkal kültür kaynaklıdır.</a:t>
            </a:r>
          </a:p>
          <a:p>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Carson, yüksek ses perdesinin, kişiyi maskülen ideali olan kendisini kontrol etme konusunda eksik bırakacak ya da bundan saptıracak şekilde konuşkan olarak karakterize edilmesine neden olduğunu belirtiyor. </a:t>
            </a:r>
            <a:r>
              <a:rPr lang="en-TR" sz="1800" b="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Kadınların, ibnelerin, harem ağalarının </a:t>
            </a:r>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ve</a:t>
            </a:r>
            <a:r>
              <a:rPr lang="en-TR" sz="1800" b="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androjenler</a:t>
            </a:r>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in bu kategoriye girdiğini söylüyor. </a:t>
            </a:r>
            <a:r>
              <a:rPr lang="en-TR" sz="1800" b="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"Onların sesleri, dinlenemeyecek kadar kötü görülür ve erkekleri rahatsız eder." </a:t>
            </a:r>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Helenistik ve Roma döneminde, kadın ya da hadım ağası, androjenlerin değil, maskülen ses yapısına sahip olanların vücut ve beyinlerini çalıştırarak seslerinin uygun biçimde </a:t>
            </a:r>
            <a:r>
              <a:rPr lang="en-TR" sz="1800" b="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"erkeksi</a:t>
            </a:r>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 perdeye ayarlanmak üzere pratik çalışmalar yaptıklarını ekliyor. Çünkü diğerlerinin ne kadar çalışırlarsa çalışsınlar düşük perde ses üretimi için uygun olmadıklarına inanılıyordu.</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TR" dirty="0"/>
          </a:p>
        </p:txBody>
      </p:sp>
      <p:pic>
        <p:nvPicPr>
          <p:cNvPr id="4" name="Picture 3">
            <a:extLst>
              <a:ext uri="{FF2B5EF4-FFF2-40B4-BE49-F238E27FC236}">
                <a16:creationId xmlns:a16="http://schemas.microsoft.com/office/drawing/2014/main" id="{4F2D85B4-9851-0380-3CB2-198291FE0CFE}"/>
              </a:ext>
            </a:extLst>
          </p:cNvPr>
          <p:cNvPicPr>
            <a:picLocks noChangeAspect="1"/>
          </p:cNvPicPr>
          <p:nvPr/>
        </p:nvPicPr>
        <p:blipFill>
          <a:blip r:embed="rId2"/>
          <a:stretch>
            <a:fillRect/>
          </a:stretch>
        </p:blipFill>
        <p:spPr>
          <a:xfrm>
            <a:off x="8632429" y="0"/>
            <a:ext cx="3559572" cy="6858000"/>
          </a:xfrm>
          <a:prstGeom prst="rect">
            <a:avLst/>
          </a:prstGeom>
        </p:spPr>
      </p:pic>
    </p:spTree>
    <p:extLst>
      <p:ext uri="{BB962C8B-B14F-4D97-AF65-F5344CB8AC3E}">
        <p14:creationId xmlns:p14="http://schemas.microsoft.com/office/powerpoint/2010/main" val="2617668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A8E43C-4B12-898D-9D5C-6758D29EB97A}"/>
              </a:ext>
            </a:extLst>
          </p:cNvPr>
          <p:cNvSpPr>
            <a:spLocks noGrp="1"/>
          </p:cNvSpPr>
          <p:nvPr>
            <p:ph idx="1"/>
          </p:nvPr>
        </p:nvSpPr>
        <p:spPr>
          <a:xfrm>
            <a:off x="616091" y="1852552"/>
            <a:ext cx="7729728" cy="2850078"/>
          </a:xfrm>
        </p:spPr>
        <p:txBody>
          <a:bodyPr>
            <a:normAutofit fontScale="92500"/>
          </a:bodyPr>
          <a:lstStyle/>
          <a:p>
            <a:r>
              <a:rPr lang="tr-TR" sz="1800" dirty="0" err="1">
                <a:effectLst/>
                <a:latin typeface="Calibri" panose="020F0502020204030204" pitchFamily="34" charset="0"/>
                <a:ea typeface="Calibri" panose="020F0502020204030204" pitchFamily="34" charset="0"/>
                <a:cs typeface="Calibri" panose="020F0502020204030204" pitchFamily="34" charset="0"/>
              </a:rPr>
              <a:t>Carson</a:t>
            </a:r>
            <a:r>
              <a:rPr lang="tr-TR" sz="1800" dirty="0">
                <a:effectLst/>
                <a:latin typeface="Calibri" panose="020F0502020204030204" pitchFamily="34" charset="0"/>
                <a:ea typeface="Calibri" panose="020F0502020204030204" pitchFamily="34" charset="0"/>
                <a:cs typeface="Calibri" panose="020F0502020204030204" pitchFamily="34" charset="0"/>
              </a:rPr>
              <a:t> kadınların çıkardığı sesler hakkında Yunan ve Roma edebi kaynaklarından bir dizi kanıt sunar. </a:t>
            </a:r>
          </a:p>
          <a:p>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Mitolojiden bugünlere </a:t>
            </a:r>
            <a:r>
              <a:rPr lang="en-TR" sz="1800" b="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deliliğin, cadılığın, yabaniliği</a:t>
            </a:r>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n kamusal alanda çoğunlukla </a:t>
            </a:r>
            <a:r>
              <a:rPr lang="en-TR" sz="1800" b="1"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"kadın sesi"</a:t>
            </a:r>
            <a:r>
              <a:rPr lang="en-TR" sz="1800" dirty="0">
                <a:solidFill>
                  <a:srgbClr val="424242"/>
                </a:solidFill>
                <a:effectLst/>
                <a:latin typeface="Calibri" panose="020F0502020204030204" pitchFamily="34" charset="0"/>
                <a:ea typeface="Calibri" panose="020F0502020204030204" pitchFamily="34" charset="0"/>
                <a:cs typeface="Calibri" panose="020F0502020204030204" pitchFamily="34" charset="0"/>
              </a:rPr>
              <a:t>nin kullanımıyla ilişkilendirildiğini belirtiyor, Carson. Mitolojiye değinerek yüksek perdeli ve korkunç sese sahip olduğu düşünülen yeraltı tanrıçalarını örnek gösteriyor. Antik Yunan oyun yazar Eshilos onların seslerini uluyan köpeklerle ya da cehennemde ıstırap çeken insanlarla karşılaştırır. Sirenlerin ölümcül sesini, Odesa'nın hikâyesinde Helen'in vantrilokluğunu hatırlatır sonra bize, Kassandra'nın boşboğaz olarak görülmesini ve Artemis'in ormanların içinden yükselen ve korkutucu olarak duyulan gürültüsünü.</a:t>
            </a:r>
            <a:endParaRPr lang="en-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TR" dirty="0"/>
          </a:p>
        </p:txBody>
      </p:sp>
      <p:pic>
        <p:nvPicPr>
          <p:cNvPr id="4" name="Picture 3">
            <a:extLst>
              <a:ext uri="{FF2B5EF4-FFF2-40B4-BE49-F238E27FC236}">
                <a16:creationId xmlns:a16="http://schemas.microsoft.com/office/drawing/2014/main" id="{3B8C4CFC-6E34-9DBB-3CD7-3DF25E8170B5}"/>
              </a:ext>
            </a:extLst>
          </p:cNvPr>
          <p:cNvPicPr>
            <a:picLocks noChangeAspect="1"/>
          </p:cNvPicPr>
          <p:nvPr/>
        </p:nvPicPr>
        <p:blipFill>
          <a:blip r:embed="rId2"/>
          <a:stretch>
            <a:fillRect/>
          </a:stretch>
        </p:blipFill>
        <p:spPr>
          <a:xfrm>
            <a:off x="8632429" y="0"/>
            <a:ext cx="3559572" cy="6858000"/>
          </a:xfrm>
          <a:prstGeom prst="rect">
            <a:avLst/>
          </a:prstGeom>
        </p:spPr>
      </p:pic>
    </p:spTree>
    <p:extLst>
      <p:ext uri="{BB962C8B-B14F-4D97-AF65-F5344CB8AC3E}">
        <p14:creationId xmlns:p14="http://schemas.microsoft.com/office/powerpoint/2010/main" val="10234313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EF2B-0AD5-863B-B87B-65EF21A5CE84}"/>
              </a:ext>
            </a:extLst>
          </p:cNvPr>
          <p:cNvSpPr>
            <a:spLocks noGrp="1"/>
          </p:cNvSpPr>
          <p:nvPr>
            <p:ph type="title"/>
          </p:nvPr>
        </p:nvSpPr>
        <p:spPr>
          <a:xfrm>
            <a:off x="3615159" y="678592"/>
            <a:ext cx="4453504" cy="687221"/>
          </a:xfrm>
        </p:spPr>
        <p:txBody>
          <a:bodyPr>
            <a:normAutofit fontScale="90000"/>
          </a:bodyPr>
          <a:lstStyle/>
          <a:p>
            <a:r>
              <a:rPr lang="en-TR" dirty="0"/>
              <a:t>ESERLERİ</a:t>
            </a:r>
          </a:p>
        </p:txBody>
      </p:sp>
      <p:sp>
        <p:nvSpPr>
          <p:cNvPr id="3" name="Content Placeholder 2">
            <a:extLst>
              <a:ext uri="{FF2B5EF4-FFF2-40B4-BE49-F238E27FC236}">
                <a16:creationId xmlns:a16="http://schemas.microsoft.com/office/drawing/2014/main" id="{1231F3CF-DAF8-89CD-D4F9-7F9E15903725}"/>
              </a:ext>
            </a:extLst>
          </p:cNvPr>
          <p:cNvSpPr>
            <a:spLocks noGrp="1"/>
          </p:cNvSpPr>
          <p:nvPr>
            <p:ph idx="1"/>
          </p:nvPr>
        </p:nvSpPr>
        <p:spPr>
          <a:xfrm>
            <a:off x="3733621" y="2051628"/>
            <a:ext cx="4589131" cy="3101983"/>
          </a:xfrm>
        </p:spPr>
        <p:txBody>
          <a:bodyPr>
            <a:normAutofit fontScale="92500"/>
          </a:bodyPr>
          <a:lstStyle/>
          <a:p>
            <a:r>
              <a:rPr lang="en-TR" dirty="0"/>
              <a:t>Acı-Tatlı Eros: Bir Deneme</a:t>
            </a:r>
          </a:p>
          <a:p>
            <a:r>
              <a:rPr lang="en-TR" dirty="0"/>
              <a:t>Kocanın Güzelliği</a:t>
            </a:r>
          </a:p>
          <a:p>
            <a:r>
              <a:rPr lang="en-TR" dirty="0"/>
              <a:t>Glass, Irony, and God: Gender of Sound (1992)</a:t>
            </a:r>
          </a:p>
          <a:p>
            <a:r>
              <a:rPr lang="en-TR" dirty="0"/>
              <a:t>Plainwater (1995)</a:t>
            </a:r>
          </a:p>
          <a:p>
            <a:r>
              <a:rPr lang="en-TR" dirty="0"/>
              <a:t>Kırmızının Otobiyografisi (1998)</a:t>
            </a:r>
          </a:p>
          <a:p>
            <a:r>
              <a:rPr lang="en-US" dirty="0"/>
              <a:t>M</a:t>
            </a:r>
            <a:r>
              <a:rPr lang="en-TR" dirty="0"/>
              <a:t>en in the Off Hours (2001)</a:t>
            </a:r>
          </a:p>
          <a:p>
            <a:r>
              <a:rPr lang="en-TR" dirty="0"/>
              <a:t>If Not, Winter: Fragments of Sappo (2002)</a:t>
            </a:r>
          </a:p>
          <a:p>
            <a:r>
              <a:rPr lang="en-TR" dirty="0"/>
              <a:t>Decreation: Poetry, Essays, Opera (2005)</a:t>
            </a:r>
          </a:p>
          <a:p>
            <a:pPr marL="0" indent="0">
              <a:buNone/>
            </a:pPr>
            <a:endParaRPr lang="en-TR" dirty="0"/>
          </a:p>
        </p:txBody>
      </p:sp>
      <p:pic>
        <p:nvPicPr>
          <p:cNvPr id="5" name="Picture 4">
            <a:extLst>
              <a:ext uri="{FF2B5EF4-FFF2-40B4-BE49-F238E27FC236}">
                <a16:creationId xmlns:a16="http://schemas.microsoft.com/office/drawing/2014/main" id="{BC557CF2-94F4-18BA-29F5-B23B74CD8BEE}"/>
              </a:ext>
            </a:extLst>
          </p:cNvPr>
          <p:cNvPicPr>
            <a:picLocks noChangeAspect="1"/>
          </p:cNvPicPr>
          <p:nvPr/>
        </p:nvPicPr>
        <p:blipFill>
          <a:blip r:embed="rId2"/>
          <a:stretch>
            <a:fillRect/>
          </a:stretch>
        </p:blipFill>
        <p:spPr>
          <a:xfrm>
            <a:off x="0" y="0"/>
            <a:ext cx="3423945" cy="6858000"/>
          </a:xfrm>
          <a:prstGeom prst="rect">
            <a:avLst/>
          </a:prstGeom>
        </p:spPr>
      </p:pic>
      <p:pic>
        <p:nvPicPr>
          <p:cNvPr id="7" name="Picture 6">
            <a:extLst>
              <a:ext uri="{FF2B5EF4-FFF2-40B4-BE49-F238E27FC236}">
                <a16:creationId xmlns:a16="http://schemas.microsoft.com/office/drawing/2014/main" id="{AC3412B9-88C7-D843-C2A4-CFB7D8905169}"/>
              </a:ext>
            </a:extLst>
          </p:cNvPr>
          <p:cNvPicPr>
            <a:picLocks noChangeAspect="1"/>
          </p:cNvPicPr>
          <p:nvPr/>
        </p:nvPicPr>
        <p:blipFill>
          <a:blip r:embed="rId3"/>
          <a:stretch>
            <a:fillRect/>
          </a:stretch>
        </p:blipFill>
        <p:spPr>
          <a:xfrm>
            <a:off x="8632429" y="0"/>
            <a:ext cx="3559572" cy="6858000"/>
          </a:xfrm>
          <a:prstGeom prst="rect">
            <a:avLst/>
          </a:prstGeom>
        </p:spPr>
      </p:pic>
    </p:spTree>
    <p:extLst>
      <p:ext uri="{BB962C8B-B14F-4D97-AF65-F5344CB8AC3E}">
        <p14:creationId xmlns:p14="http://schemas.microsoft.com/office/powerpoint/2010/main" val="3095372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6871-ABE0-3EE9-BA2C-BC624EC487AF}"/>
              </a:ext>
            </a:extLst>
          </p:cNvPr>
          <p:cNvSpPr>
            <a:spLocks noGrp="1"/>
          </p:cNvSpPr>
          <p:nvPr>
            <p:ph type="title"/>
          </p:nvPr>
        </p:nvSpPr>
        <p:spPr>
          <a:xfrm>
            <a:off x="6250329" y="739442"/>
            <a:ext cx="5604397" cy="649520"/>
          </a:xfrm>
        </p:spPr>
        <p:txBody>
          <a:bodyPr>
            <a:normAutofit fontScale="90000"/>
          </a:bodyPr>
          <a:lstStyle/>
          <a:p>
            <a:r>
              <a:rPr lang="en-TR" dirty="0"/>
              <a:t>ESERLERİ HAKKINDA</a:t>
            </a:r>
          </a:p>
        </p:txBody>
      </p:sp>
      <p:sp>
        <p:nvSpPr>
          <p:cNvPr id="3" name="Content Placeholder 2">
            <a:extLst>
              <a:ext uri="{FF2B5EF4-FFF2-40B4-BE49-F238E27FC236}">
                <a16:creationId xmlns:a16="http://schemas.microsoft.com/office/drawing/2014/main" id="{3A5DEE8E-58F3-97C6-48FC-A76D88B32BF0}"/>
              </a:ext>
            </a:extLst>
          </p:cNvPr>
          <p:cNvSpPr>
            <a:spLocks noGrp="1"/>
          </p:cNvSpPr>
          <p:nvPr>
            <p:ph idx="1"/>
          </p:nvPr>
        </p:nvSpPr>
        <p:spPr>
          <a:xfrm>
            <a:off x="6009202" y="2527629"/>
            <a:ext cx="5845524" cy="3498332"/>
          </a:xfrm>
        </p:spPr>
        <p:txBody>
          <a:bodyPr>
            <a:normAutofit/>
          </a:bodyPr>
          <a:lstStyle/>
          <a:p>
            <a:r>
              <a:rPr lang="en-TR" dirty="0"/>
              <a:t>Eserlerinde Emily Dickinson, Hegel, Heidigger, Kafka, Keats, Stein, Virgina Woolf gibi modern yazar ve düşünürlere de atıfta bulunur.</a:t>
            </a:r>
          </a:p>
          <a:p>
            <a:endParaRPr lang="en-TR" dirty="0"/>
          </a:p>
          <a:p>
            <a:r>
              <a:rPr lang="en-TR" dirty="0"/>
              <a:t>‘Kitaplarının çoğu şiir, deneme, nesir, eleştiri, çeviri, dramatik diyalog, kurmaca ve kurmaca olmayan biçimleri değişen derecelerde harmanlar.</a:t>
            </a:r>
          </a:p>
          <a:p>
            <a:endParaRPr lang="en-TR" dirty="0"/>
          </a:p>
          <a:p>
            <a:pPr marL="0" indent="0">
              <a:buNone/>
            </a:pPr>
            <a:endParaRPr lang="en-TR" dirty="0"/>
          </a:p>
        </p:txBody>
      </p:sp>
      <p:pic>
        <p:nvPicPr>
          <p:cNvPr id="5" name="Picture 4">
            <a:extLst>
              <a:ext uri="{FF2B5EF4-FFF2-40B4-BE49-F238E27FC236}">
                <a16:creationId xmlns:a16="http://schemas.microsoft.com/office/drawing/2014/main" id="{2F66537D-24A8-0094-D174-C1728A083994}"/>
              </a:ext>
            </a:extLst>
          </p:cNvPr>
          <p:cNvPicPr>
            <a:picLocks noChangeAspect="1"/>
          </p:cNvPicPr>
          <p:nvPr/>
        </p:nvPicPr>
        <p:blipFill>
          <a:blip r:embed="rId2"/>
          <a:stretch>
            <a:fillRect/>
          </a:stretch>
        </p:blipFill>
        <p:spPr>
          <a:xfrm>
            <a:off x="-110924" y="-8681"/>
            <a:ext cx="6052596" cy="6858000"/>
          </a:xfrm>
          <a:prstGeom prst="rect">
            <a:avLst/>
          </a:prstGeom>
        </p:spPr>
      </p:pic>
    </p:spTree>
    <p:extLst>
      <p:ext uri="{BB962C8B-B14F-4D97-AF65-F5344CB8AC3E}">
        <p14:creationId xmlns:p14="http://schemas.microsoft.com/office/powerpoint/2010/main" val="4222696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9CED6E-D7DD-7E16-4061-F8338CD379A3}"/>
              </a:ext>
            </a:extLst>
          </p:cNvPr>
          <p:cNvSpPr>
            <a:spLocks noGrp="1"/>
          </p:cNvSpPr>
          <p:nvPr>
            <p:ph idx="1"/>
          </p:nvPr>
        </p:nvSpPr>
        <p:spPr>
          <a:xfrm>
            <a:off x="6096000" y="943638"/>
            <a:ext cx="5998465" cy="4392592"/>
          </a:xfrm>
        </p:spPr>
        <p:txBody>
          <a:bodyPr>
            <a:normAutofit/>
          </a:bodyPr>
          <a:lstStyle/>
          <a:p>
            <a:r>
              <a:rPr lang="tr-TR" sz="2000" b="1" dirty="0" err="1"/>
              <a:t>Red</a:t>
            </a:r>
            <a:r>
              <a:rPr lang="tr-TR" sz="2000" b="1" dirty="0"/>
              <a:t> </a:t>
            </a:r>
            <a:r>
              <a:rPr lang="tr-TR" sz="2000" b="1" dirty="0" err="1"/>
              <a:t>Doc</a:t>
            </a:r>
            <a:r>
              <a:rPr lang="tr-TR" sz="2000" b="1" dirty="0"/>
              <a:t>&gt;, </a:t>
            </a:r>
            <a:r>
              <a:rPr lang="tr-TR" sz="2000" dirty="0"/>
              <a:t>annesinin ölümüne ikinci bir ağıt olarak okunmuştur.</a:t>
            </a:r>
            <a:endParaRPr lang="en-TR" sz="2000" dirty="0"/>
          </a:p>
          <a:p>
            <a:r>
              <a:rPr lang="tr-TR" sz="2000" dirty="0"/>
              <a:t>Babasının zihinsel ve fiziksel düşüşünü ele aldığı eserleri: </a:t>
            </a:r>
            <a:r>
              <a:rPr lang="tr-TR" sz="2000" b="1" dirty="0"/>
              <a:t>‘’</a:t>
            </a:r>
            <a:r>
              <a:rPr lang="tr-TR" sz="2000" b="1" dirty="0" err="1"/>
              <a:t>The</a:t>
            </a:r>
            <a:r>
              <a:rPr lang="tr-TR" sz="2000" b="1" dirty="0"/>
              <a:t> </a:t>
            </a:r>
            <a:r>
              <a:rPr lang="tr-TR" sz="2000" b="1" dirty="0" err="1"/>
              <a:t>Glass</a:t>
            </a:r>
            <a:r>
              <a:rPr lang="tr-TR" sz="2000" b="1" dirty="0"/>
              <a:t> </a:t>
            </a:r>
            <a:r>
              <a:rPr lang="tr-TR" sz="2000" b="1" dirty="0" err="1"/>
              <a:t>Essay</a:t>
            </a:r>
            <a:r>
              <a:rPr lang="tr-TR" sz="2000" b="1" dirty="0"/>
              <a:t>, </a:t>
            </a:r>
            <a:r>
              <a:rPr lang="tr-TR" sz="2000" b="1" dirty="0" err="1"/>
              <a:t>Very</a:t>
            </a:r>
            <a:r>
              <a:rPr lang="tr-TR" sz="2000" b="1" dirty="0"/>
              <a:t> </a:t>
            </a:r>
            <a:r>
              <a:rPr lang="tr-TR" sz="2000" b="1" dirty="0" err="1"/>
              <a:t>Narrow</a:t>
            </a:r>
            <a:r>
              <a:rPr lang="tr-TR" sz="2000" b="1" dirty="0"/>
              <a:t>, Men in </a:t>
            </a:r>
            <a:r>
              <a:rPr lang="tr-TR" sz="2000" b="1" dirty="0" err="1"/>
              <a:t>the</a:t>
            </a:r>
            <a:r>
              <a:rPr lang="tr-TR" sz="2000" b="1" dirty="0"/>
              <a:t> </a:t>
            </a:r>
            <a:r>
              <a:rPr lang="tr-TR" sz="2000" b="1" dirty="0" err="1"/>
              <a:t>Off</a:t>
            </a:r>
            <a:r>
              <a:rPr lang="tr-TR" sz="2000" b="1" dirty="0"/>
              <a:t> </a:t>
            </a:r>
            <a:r>
              <a:rPr lang="tr-TR" sz="2000" b="1" dirty="0" err="1"/>
              <a:t>Hours</a:t>
            </a:r>
            <a:r>
              <a:rPr lang="tr-TR" sz="2000" b="1" dirty="0"/>
              <a:t>’’</a:t>
            </a:r>
            <a:endParaRPr lang="tr-TR" sz="2000" dirty="0"/>
          </a:p>
          <a:p>
            <a:r>
              <a:rPr lang="tr-TR" sz="2000" dirty="0"/>
              <a:t>Kardeşinin hayatından kayboluşunu bir tür anı olarak ele aldığı eseri: </a:t>
            </a:r>
            <a:r>
              <a:rPr lang="tr-TR" sz="2000" b="1" dirty="0"/>
              <a:t>‘’</a:t>
            </a:r>
            <a:r>
              <a:rPr lang="tr-TR" sz="2000" b="1" dirty="0" err="1"/>
              <a:t>Water</a:t>
            </a:r>
            <a:r>
              <a:rPr lang="tr-TR" sz="2000" b="1" dirty="0"/>
              <a:t> </a:t>
            </a:r>
            <a:r>
              <a:rPr lang="tr-TR" sz="2000" b="1" dirty="0" err="1"/>
              <a:t>Margins</a:t>
            </a:r>
            <a:r>
              <a:rPr lang="tr-TR" sz="2000" b="1" dirty="0"/>
              <a:t>: An </a:t>
            </a:r>
            <a:r>
              <a:rPr lang="tr-TR" sz="2000" b="1" dirty="0" err="1"/>
              <a:t>Essay</a:t>
            </a:r>
            <a:r>
              <a:rPr lang="tr-TR" sz="2000" b="1" dirty="0"/>
              <a:t> on </a:t>
            </a:r>
            <a:r>
              <a:rPr lang="tr-TR" sz="2000" b="1" dirty="0" err="1"/>
              <a:t>Swimming</a:t>
            </a:r>
            <a:r>
              <a:rPr lang="tr-TR" sz="2000" b="1" dirty="0"/>
              <a:t> </a:t>
            </a:r>
            <a:r>
              <a:rPr lang="tr-TR" sz="2000" b="1" dirty="0" err="1"/>
              <a:t>by</a:t>
            </a:r>
            <a:r>
              <a:rPr lang="tr-TR" sz="2000" b="1" dirty="0"/>
              <a:t> My </a:t>
            </a:r>
            <a:r>
              <a:rPr lang="tr-TR" sz="2000" b="1" dirty="0" err="1"/>
              <a:t>Brother</a:t>
            </a:r>
            <a:r>
              <a:rPr lang="tr-TR" sz="2000" b="1" dirty="0"/>
              <a:t>’’</a:t>
            </a:r>
          </a:p>
          <a:p>
            <a:r>
              <a:rPr lang="en-TR" sz="2000" dirty="0"/>
              <a:t>Carson, yazılarının otobiyografi olarak okunmasına karşı çıkar. </a:t>
            </a:r>
          </a:p>
          <a:p>
            <a:pPr marL="0" indent="0">
              <a:buNone/>
            </a:pPr>
            <a:endParaRPr lang="tr-TR" sz="2000" b="1" dirty="0"/>
          </a:p>
          <a:p>
            <a:pPr marL="0" indent="0">
              <a:buNone/>
            </a:pPr>
            <a:endParaRPr lang="tr-TR" dirty="0"/>
          </a:p>
        </p:txBody>
      </p:sp>
      <p:pic>
        <p:nvPicPr>
          <p:cNvPr id="5" name="Picture 4">
            <a:extLst>
              <a:ext uri="{FF2B5EF4-FFF2-40B4-BE49-F238E27FC236}">
                <a16:creationId xmlns:a16="http://schemas.microsoft.com/office/drawing/2014/main" id="{A2EEC5B2-DA13-6B70-E6EB-3366D5D506F6}"/>
              </a:ext>
            </a:extLst>
          </p:cNvPr>
          <p:cNvPicPr>
            <a:picLocks noChangeAspect="1"/>
          </p:cNvPicPr>
          <p:nvPr/>
        </p:nvPicPr>
        <p:blipFill>
          <a:blip r:embed="rId2"/>
          <a:stretch>
            <a:fillRect/>
          </a:stretch>
        </p:blipFill>
        <p:spPr>
          <a:xfrm>
            <a:off x="-2" y="0"/>
            <a:ext cx="5998465" cy="6858000"/>
          </a:xfrm>
          <a:prstGeom prst="rect">
            <a:avLst/>
          </a:prstGeom>
        </p:spPr>
      </p:pic>
      <p:sp>
        <p:nvSpPr>
          <p:cNvPr id="7" name="TextBox 6">
            <a:extLst>
              <a:ext uri="{FF2B5EF4-FFF2-40B4-BE49-F238E27FC236}">
                <a16:creationId xmlns:a16="http://schemas.microsoft.com/office/drawing/2014/main" id="{B3D6EC72-68A1-96A7-5848-66BDB7DED0FA}"/>
              </a:ext>
            </a:extLst>
          </p:cNvPr>
          <p:cNvSpPr txBox="1"/>
          <p:nvPr/>
        </p:nvSpPr>
        <p:spPr>
          <a:xfrm>
            <a:off x="6729903" y="5807484"/>
            <a:ext cx="5998465" cy="923330"/>
          </a:xfrm>
          <a:prstGeom prst="rect">
            <a:avLst/>
          </a:prstGeom>
          <a:noFill/>
        </p:spPr>
        <p:txBody>
          <a:bodyPr wrap="square" rtlCol="0">
            <a:spAutoFit/>
          </a:bodyPr>
          <a:lstStyle/>
          <a:p>
            <a:r>
              <a:rPr lang="tr-TR" b="1" i="1" dirty="0"/>
              <a:t>‘’Dünya şu anda sona ererse özgür kalırım ve</a:t>
            </a:r>
          </a:p>
          <a:p>
            <a:r>
              <a:rPr lang="tr-TR" b="1" i="1" dirty="0"/>
              <a:t>Dünya şu anda sona ererse kimse otobiyografimi göremez.’’</a:t>
            </a:r>
            <a:r>
              <a:rPr lang="tr-TR" i="1" dirty="0"/>
              <a:t> </a:t>
            </a:r>
            <a:r>
              <a:rPr lang="tr-TR" dirty="0"/>
              <a:t>(Kırmızının Otobiyografisi, sayfa 77)</a:t>
            </a:r>
          </a:p>
        </p:txBody>
      </p:sp>
    </p:spTree>
    <p:extLst>
      <p:ext uri="{BB962C8B-B14F-4D97-AF65-F5344CB8AC3E}">
        <p14:creationId xmlns:p14="http://schemas.microsoft.com/office/powerpoint/2010/main" val="284285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4EE89-39C7-338B-4741-B06250243CB4}"/>
              </a:ext>
            </a:extLst>
          </p:cNvPr>
          <p:cNvSpPr>
            <a:spLocks noGrp="1"/>
          </p:cNvSpPr>
          <p:nvPr>
            <p:ph type="title"/>
          </p:nvPr>
        </p:nvSpPr>
        <p:spPr>
          <a:xfrm>
            <a:off x="2231136" y="1034141"/>
            <a:ext cx="7729728" cy="1188720"/>
          </a:xfrm>
        </p:spPr>
        <p:txBody>
          <a:bodyPr/>
          <a:lstStyle/>
          <a:p>
            <a:r>
              <a:rPr lang="en-TR" dirty="0">
                <a:solidFill>
                  <a:srgbClr val="00B0F0"/>
                </a:solidFill>
              </a:rPr>
              <a:t>KAYNAKÇA</a:t>
            </a:r>
          </a:p>
        </p:txBody>
      </p:sp>
      <p:sp>
        <p:nvSpPr>
          <p:cNvPr id="3" name="Content Placeholder 2">
            <a:extLst>
              <a:ext uri="{FF2B5EF4-FFF2-40B4-BE49-F238E27FC236}">
                <a16:creationId xmlns:a16="http://schemas.microsoft.com/office/drawing/2014/main" id="{6A80A32E-71D1-6CEC-6753-071C8BD53087}"/>
              </a:ext>
            </a:extLst>
          </p:cNvPr>
          <p:cNvSpPr>
            <a:spLocks noGrp="1"/>
          </p:cNvSpPr>
          <p:nvPr>
            <p:ph idx="1"/>
          </p:nvPr>
        </p:nvSpPr>
        <p:spPr>
          <a:xfrm>
            <a:off x="2103814" y="3153597"/>
            <a:ext cx="7729728" cy="3101983"/>
          </a:xfrm>
        </p:spPr>
        <p:txBody>
          <a:bodyPr/>
          <a:lstStyle/>
          <a:p>
            <a:r>
              <a:rPr lang="tr-TR" u="sng" dirty="0">
                <a:hlinkClick r:id="rId2"/>
              </a:rPr>
              <a:t>Aslı Biçen, Kocanın Güzelliği, (İstanbul: Metis Yayınları, Nisan 2009)</a:t>
            </a:r>
          </a:p>
          <a:p>
            <a:r>
              <a:rPr lang="tr-TR" u="sng" dirty="0">
                <a:hlinkClick r:id="rId2"/>
              </a:rPr>
              <a:t>Aslı Biçen, Kırmızının Otobiyografisi, (İstanbul: Metis Yayınları, Eylül 2022)</a:t>
            </a:r>
          </a:p>
          <a:p>
            <a:r>
              <a:rPr lang="tr-TR" u="sng" dirty="0">
                <a:hlinkClick r:id="rId2"/>
              </a:rPr>
              <a:t>https://en.m.wikipedia.org/wiki/Anne_Carson</a:t>
            </a:r>
          </a:p>
          <a:p>
            <a:r>
              <a:rPr lang="tr-TR" sz="1800" u="sng" dirty="0" err="1">
                <a:solidFill>
                  <a:srgbClr val="00B0F0"/>
                </a:solidFill>
                <a:effectLst/>
                <a:latin typeface="Calibri" panose="020F0502020204030204" pitchFamily="34" charset="0"/>
                <a:ea typeface="Calibri" panose="020F0502020204030204" pitchFamily="34" charset="0"/>
                <a:cs typeface="Calibri" panose="020F0502020204030204" pitchFamily="34" charset="0"/>
              </a:rPr>
              <a:t>https</a:t>
            </a:r>
            <a:r>
              <a:rPr lang="tr-TR" sz="18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://t24.com.tr/k24/</a:t>
            </a:r>
            <a:r>
              <a:rPr lang="tr-TR" sz="1800" u="sng" dirty="0" err="1">
                <a:solidFill>
                  <a:srgbClr val="00B0F0"/>
                </a:solidFill>
                <a:effectLst/>
                <a:latin typeface="Calibri" panose="020F0502020204030204" pitchFamily="34" charset="0"/>
                <a:ea typeface="Calibri" panose="020F0502020204030204" pitchFamily="34" charset="0"/>
                <a:cs typeface="Calibri" panose="020F0502020204030204" pitchFamily="34" charset="0"/>
              </a:rPr>
              <a:t>yazi</a:t>
            </a:r>
            <a:r>
              <a:rPr lang="tr-TR" sz="1800" u="sng" dirty="0">
                <a:solidFill>
                  <a:srgbClr val="00B0F0"/>
                </a:solidFill>
                <a:effectLst/>
                <a:latin typeface="Calibri" panose="020F0502020204030204" pitchFamily="34" charset="0"/>
                <a:ea typeface="Calibri" panose="020F0502020204030204" pitchFamily="34" charset="0"/>
                <a:cs typeface="Calibri" panose="020F0502020204030204" pitchFamily="34" charset="0"/>
              </a:rPr>
              <a:t>/sesin-cinsiyeti,1490</a:t>
            </a:r>
            <a:endParaRPr lang="tr-TR" u="sng" dirty="0">
              <a:solidFill>
                <a:srgbClr val="00B0F0"/>
              </a:solidFill>
              <a:hlinkClick r:id="rId2">
                <a:extLst>
                  <a:ext uri="{A12FA001-AC4F-418D-AE19-62706E023703}">
                    <ahyp:hlinkClr xmlns:ahyp="http://schemas.microsoft.com/office/drawing/2018/hyperlinkcolor" val="tx"/>
                  </a:ext>
                </a:extLst>
              </a:hlinkClick>
            </a:endParaRPr>
          </a:p>
          <a:p>
            <a:r>
              <a:rPr lang="tr-TR" u="sng" dirty="0">
                <a:solidFill>
                  <a:srgbClr val="00B0F0"/>
                </a:solidFill>
                <a:hlinkClick r:id="rId2">
                  <a:extLst>
                    <a:ext uri="{A12FA001-AC4F-418D-AE19-62706E023703}">
                      <ahyp:hlinkClr xmlns:ahyp="http://schemas.microsoft.com/office/drawing/2018/hyperlinkcolor" val="tx"/>
                    </a:ext>
                  </a:extLst>
                </a:hlinkClick>
              </a:rPr>
              <a:t>https://brickmag.com/an-interview-with-anne-carson/</a:t>
            </a:r>
            <a:endParaRPr lang="en-TR" dirty="0"/>
          </a:p>
          <a:p>
            <a:pPr marL="0" indent="0">
              <a:buNone/>
            </a:pPr>
            <a:endParaRPr lang="en-TR" dirty="0"/>
          </a:p>
        </p:txBody>
      </p:sp>
    </p:spTree>
    <p:extLst>
      <p:ext uri="{BB962C8B-B14F-4D97-AF65-F5344CB8AC3E}">
        <p14:creationId xmlns:p14="http://schemas.microsoft.com/office/powerpoint/2010/main" val="326919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65DB2-EDAC-9492-390A-5B54AF9B935B}"/>
              </a:ext>
            </a:extLst>
          </p:cNvPr>
          <p:cNvSpPr>
            <a:spLocks noGrp="1"/>
          </p:cNvSpPr>
          <p:nvPr>
            <p:ph type="title"/>
          </p:nvPr>
        </p:nvSpPr>
        <p:spPr>
          <a:xfrm>
            <a:off x="6690166" y="502052"/>
            <a:ext cx="4956743" cy="794313"/>
          </a:xfrm>
        </p:spPr>
        <p:txBody>
          <a:bodyPr/>
          <a:lstStyle/>
          <a:p>
            <a:r>
              <a:rPr lang="en-TR" dirty="0"/>
              <a:t>İÇERİK</a:t>
            </a:r>
          </a:p>
        </p:txBody>
      </p:sp>
      <p:sp>
        <p:nvSpPr>
          <p:cNvPr id="3" name="Content Placeholder 2">
            <a:extLst>
              <a:ext uri="{FF2B5EF4-FFF2-40B4-BE49-F238E27FC236}">
                <a16:creationId xmlns:a16="http://schemas.microsoft.com/office/drawing/2014/main" id="{F8A654B1-7E17-3F53-AFC8-6A63434AF62B}"/>
              </a:ext>
            </a:extLst>
          </p:cNvPr>
          <p:cNvSpPr>
            <a:spLocks noGrp="1"/>
          </p:cNvSpPr>
          <p:nvPr>
            <p:ph idx="1"/>
          </p:nvPr>
        </p:nvSpPr>
        <p:spPr>
          <a:xfrm>
            <a:off x="7235257" y="2348678"/>
            <a:ext cx="4246829" cy="2686309"/>
          </a:xfrm>
        </p:spPr>
        <p:txBody>
          <a:bodyPr/>
          <a:lstStyle/>
          <a:p>
            <a:r>
              <a:rPr lang="en-TR" dirty="0"/>
              <a:t>Aile Hayatı</a:t>
            </a:r>
          </a:p>
          <a:p>
            <a:r>
              <a:rPr lang="en-TR" dirty="0"/>
              <a:t>Eğitimi</a:t>
            </a:r>
          </a:p>
          <a:p>
            <a:r>
              <a:rPr lang="en-TR" dirty="0"/>
              <a:t>Evliliği</a:t>
            </a:r>
          </a:p>
          <a:p>
            <a:r>
              <a:rPr lang="en-TR" dirty="0"/>
              <a:t>Kariyeri</a:t>
            </a:r>
          </a:p>
          <a:p>
            <a:r>
              <a:rPr lang="en-TR" dirty="0"/>
              <a:t>Eserleri</a:t>
            </a:r>
          </a:p>
          <a:p>
            <a:r>
              <a:rPr lang="en-TR" dirty="0"/>
              <a:t>Kaynakça</a:t>
            </a:r>
          </a:p>
          <a:p>
            <a:endParaRPr lang="en-TR" dirty="0"/>
          </a:p>
        </p:txBody>
      </p:sp>
      <p:pic>
        <p:nvPicPr>
          <p:cNvPr id="5" name="Picture 4">
            <a:extLst>
              <a:ext uri="{FF2B5EF4-FFF2-40B4-BE49-F238E27FC236}">
                <a16:creationId xmlns:a16="http://schemas.microsoft.com/office/drawing/2014/main" id="{C1F4D90E-1F43-A3F3-E999-25287A75FF47}"/>
              </a:ext>
            </a:extLst>
          </p:cNvPr>
          <p:cNvPicPr>
            <a:picLocks noChangeAspect="1"/>
          </p:cNvPicPr>
          <p:nvPr/>
        </p:nvPicPr>
        <p:blipFill>
          <a:blip r:embed="rId2"/>
          <a:stretch>
            <a:fillRect/>
          </a:stretch>
        </p:blipFill>
        <p:spPr>
          <a:xfrm>
            <a:off x="-1" y="0"/>
            <a:ext cx="6516548" cy="6858000"/>
          </a:xfrm>
          <a:prstGeom prst="rect">
            <a:avLst/>
          </a:prstGeom>
        </p:spPr>
      </p:pic>
    </p:spTree>
    <p:extLst>
      <p:ext uri="{BB962C8B-B14F-4D97-AF65-F5344CB8AC3E}">
        <p14:creationId xmlns:p14="http://schemas.microsoft.com/office/powerpoint/2010/main" val="368879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6B5B4-0D74-FC04-6D7A-1DCF61981960}"/>
              </a:ext>
            </a:extLst>
          </p:cNvPr>
          <p:cNvSpPr>
            <a:spLocks noGrp="1"/>
          </p:cNvSpPr>
          <p:nvPr>
            <p:ph type="title"/>
          </p:nvPr>
        </p:nvSpPr>
        <p:spPr>
          <a:xfrm>
            <a:off x="838199" y="132741"/>
            <a:ext cx="10956404" cy="422843"/>
          </a:xfrm>
        </p:spPr>
        <p:txBody>
          <a:bodyPr>
            <a:noAutofit/>
          </a:bodyPr>
          <a:lstStyle/>
          <a:p>
            <a:pPr algn="ctr"/>
            <a:r>
              <a:rPr lang="en-TR" sz="2400" dirty="0">
                <a:solidFill>
                  <a:srgbClr val="FF0000"/>
                </a:solidFill>
              </a:rPr>
              <a:t>KİŞİsel Yaşamı</a:t>
            </a:r>
          </a:p>
        </p:txBody>
      </p:sp>
      <p:sp>
        <p:nvSpPr>
          <p:cNvPr id="3" name="Content Placeholder 2">
            <a:extLst>
              <a:ext uri="{FF2B5EF4-FFF2-40B4-BE49-F238E27FC236}">
                <a16:creationId xmlns:a16="http://schemas.microsoft.com/office/drawing/2014/main" id="{0EE8CE2E-9F26-FDC8-5F0E-7B1397AEBEBD}"/>
              </a:ext>
            </a:extLst>
          </p:cNvPr>
          <p:cNvSpPr>
            <a:spLocks noGrp="1"/>
          </p:cNvSpPr>
          <p:nvPr>
            <p:ph idx="1"/>
          </p:nvPr>
        </p:nvSpPr>
        <p:spPr>
          <a:xfrm>
            <a:off x="838199" y="2120528"/>
            <a:ext cx="6673769" cy="4153434"/>
          </a:xfrm>
        </p:spPr>
        <p:txBody>
          <a:bodyPr>
            <a:normAutofit/>
          </a:bodyPr>
          <a:lstStyle/>
          <a:p>
            <a:r>
              <a:rPr lang="en-TR" sz="2000" dirty="0"/>
              <a:t>21 Haziran 1950 tarihinde </a:t>
            </a:r>
            <a:r>
              <a:rPr lang="en-TR" sz="2000" b="1" dirty="0"/>
              <a:t>Kanada</a:t>
            </a:r>
            <a:r>
              <a:rPr lang="en-TR" sz="2000" dirty="0"/>
              <a:t>’da doğdu.</a:t>
            </a:r>
          </a:p>
          <a:p>
            <a:r>
              <a:rPr lang="en-TR" sz="2000" dirty="0"/>
              <a:t>Annesi Margaret Carson, bir sigorta acentesinde sekreter.</a:t>
            </a:r>
          </a:p>
          <a:p>
            <a:r>
              <a:rPr lang="en-TR" sz="2000" dirty="0"/>
              <a:t>Babası Robert Carson, sessiz biri, Ontorio’nun çeşitli kasabalarında banka müdürü.  Alzheimer hastası.</a:t>
            </a:r>
          </a:p>
          <a:p>
            <a:r>
              <a:rPr lang="en-TR" sz="2000" dirty="0"/>
              <a:t>Abisi Michael Carson, 1978’de uyuşturucu ticaretinden tutuklandı. Kefaleti atlayarak Kanada’dan kaçtı ve Carson onu bir daha hiç görmedi. </a:t>
            </a:r>
          </a:p>
        </p:txBody>
      </p:sp>
      <p:sp>
        <p:nvSpPr>
          <p:cNvPr id="5" name="TextBox 4">
            <a:extLst>
              <a:ext uri="{FF2B5EF4-FFF2-40B4-BE49-F238E27FC236}">
                <a16:creationId xmlns:a16="http://schemas.microsoft.com/office/drawing/2014/main" id="{BE95B65A-E913-9287-FBD9-44882716C0DC}"/>
              </a:ext>
            </a:extLst>
          </p:cNvPr>
          <p:cNvSpPr txBox="1"/>
          <p:nvPr/>
        </p:nvSpPr>
        <p:spPr>
          <a:xfrm>
            <a:off x="838200" y="1076446"/>
            <a:ext cx="1909823" cy="523220"/>
          </a:xfrm>
          <a:prstGeom prst="rect">
            <a:avLst/>
          </a:prstGeom>
          <a:noFill/>
        </p:spPr>
        <p:txBody>
          <a:bodyPr wrap="square" rtlCol="0">
            <a:spAutoFit/>
          </a:bodyPr>
          <a:lstStyle/>
          <a:p>
            <a:r>
              <a:rPr lang="en-TR" sz="2800" b="1" dirty="0">
                <a:solidFill>
                  <a:srgbClr val="FF0000"/>
                </a:solidFill>
              </a:rPr>
              <a:t>AİLE </a:t>
            </a:r>
          </a:p>
        </p:txBody>
      </p:sp>
      <p:pic>
        <p:nvPicPr>
          <p:cNvPr id="6" name="Picture 5">
            <a:extLst>
              <a:ext uri="{FF2B5EF4-FFF2-40B4-BE49-F238E27FC236}">
                <a16:creationId xmlns:a16="http://schemas.microsoft.com/office/drawing/2014/main" id="{1918BF5E-461A-F251-91DA-A6D62AAE0AAD}"/>
              </a:ext>
            </a:extLst>
          </p:cNvPr>
          <p:cNvPicPr>
            <a:picLocks noChangeAspect="1"/>
          </p:cNvPicPr>
          <p:nvPr/>
        </p:nvPicPr>
        <p:blipFill>
          <a:blip r:embed="rId2"/>
          <a:stretch>
            <a:fillRect/>
          </a:stretch>
        </p:blipFill>
        <p:spPr>
          <a:xfrm>
            <a:off x="7708900" y="747531"/>
            <a:ext cx="4085703" cy="5977728"/>
          </a:xfrm>
          <a:prstGeom prst="rect">
            <a:avLst/>
          </a:prstGeom>
        </p:spPr>
      </p:pic>
    </p:spTree>
    <p:extLst>
      <p:ext uri="{BB962C8B-B14F-4D97-AF65-F5344CB8AC3E}">
        <p14:creationId xmlns:p14="http://schemas.microsoft.com/office/powerpoint/2010/main" val="21239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91405A-42E1-61A8-02C8-9639BDE58596}"/>
              </a:ext>
            </a:extLst>
          </p:cNvPr>
          <p:cNvSpPr>
            <a:spLocks noGrp="1"/>
          </p:cNvSpPr>
          <p:nvPr>
            <p:ph idx="1"/>
          </p:nvPr>
        </p:nvSpPr>
        <p:spPr>
          <a:xfrm>
            <a:off x="6331226" y="968643"/>
            <a:ext cx="5860774" cy="5118458"/>
          </a:xfrm>
        </p:spPr>
        <p:txBody>
          <a:bodyPr>
            <a:normAutofit/>
          </a:bodyPr>
          <a:lstStyle/>
          <a:p>
            <a:r>
              <a:rPr lang="en-TR" dirty="0"/>
              <a:t>Carson abisi için şöyle diyordu: </a:t>
            </a:r>
            <a:r>
              <a:rPr lang="en-TR" i="1" dirty="0"/>
              <a:t>‘’Gençken o benim kahramanımdı, onu her yerde takip ettim.  Ama daha sonra kararlarını anlamadım ve onla mantık yürütemedim. Onun bir çeşit parıltısı vardı. Bir odaya gelirdi ve herkes ona bakardı. Çok yakışıklıydı –uzun boylu ve sarışın- ve çekiciliği vardı. Ben asla çekici olmadım.’’</a:t>
            </a:r>
          </a:p>
          <a:p>
            <a:endParaRPr lang="en-TR" i="1" dirty="0"/>
          </a:p>
          <a:p>
            <a:r>
              <a:rPr lang="en-TR" dirty="0"/>
              <a:t>2000 yılında Anne Carson, </a:t>
            </a:r>
            <a:r>
              <a:rPr lang="en-TR" b="1" dirty="0"/>
              <a:t>‘’Beni tanımıyorsun ama kardeşin az önce banyomda öldü’’ </a:t>
            </a:r>
            <a:r>
              <a:rPr lang="en-TR" dirty="0"/>
              <a:t>diyen bir kadından telefon alıyor. Böylece abisinin on yedi yıldır evli olduğunu ve arayanın da karısı olduğunu öğreniyor.  Abisi anevrizma hastalığından ölüyor.</a:t>
            </a:r>
          </a:p>
          <a:p>
            <a:endParaRPr lang="en-TR" dirty="0"/>
          </a:p>
          <a:p>
            <a:r>
              <a:rPr lang="en-TR" dirty="0"/>
              <a:t>Carson, babası delirince ve abisi ortadan kaybolunca annesiyle daha da yakınlaştı. Böylece annesi onun </a:t>
            </a:r>
            <a:r>
              <a:rPr lang="en-TR" b="1" dirty="0"/>
              <a:t>‘’hayatının aşkı’’ </a:t>
            </a:r>
            <a:r>
              <a:rPr lang="en-TR" dirty="0"/>
              <a:t>oldu.</a:t>
            </a:r>
          </a:p>
          <a:p>
            <a:endParaRPr lang="en-TR" dirty="0"/>
          </a:p>
          <a:p>
            <a:endParaRPr lang="en-TR" dirty="0"/>
          </a:p>
          <a:p>
            <a:endParaRPr lang="en-TR" dirty="0"/>
          </a:p>
        </p:txBody>
      </p:sp>
      <p:pic>
        <p:nvPicPr>
          <p:cNvPr id="5" name="Picture 4">
            <a:extLst>
              <a:ext uri="{FF2B5EF4-FFF2-40B4-BE49-F238E27FC236}">
                <a16:creationId xmlns:a16="http://schemas.microsoft.com/office/drawing/2014/main" id="{A173DB02-C9C1-A5C6-F9CE-9AA405042AA5}"/>
              </a:ext>
            </a:extLst>
          </p:cNvPr>
          <p:cNvPicPr>
            <a:picLocks noChangeAspect="1"/>
          </p:cNvPicPr>
          <p:nvPr/>
        </p:nvPicPr>
        <p:blipFill>
          <a:blip r:embed="rId2"/>
          <a:stretch>
            <a:fillRect/>
          </a:stretch>
        </p:blipFill>
        <p:spPr>
          <a:xfrm>
            <a:off x="235226" y="836813"/>
            <a:ext cx="5860774" cy="5184373"/>
          </a:xfrm>
          <a:prstGeom prst="rect">
            <a:avLst/>
          </a:prstGeom>
        </p:spPr>
      </p:pic>
    </p:spTree>
    <p:extLst>
      <p:ext uri="{BB962C8B-B14F-4D97-AF65-F5344CB8AC3E}">
        <p14:creationId xmlns:p14="http://schemas.microsoft.com/office/powerpoint/2010/main" val="3874851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96670-6F57-AF02-0D71-BC7235D0D436}"/>
              </a:ext>
            </a:extLst>
          </p:cNvPr>
          <p:cNvSpPr>
            <a:spLocks noGrp="1"/>
          </p:cNvSpPr>
          <p:nvPr>
            <p:ph type="title"/>
          </p:nvPr>
        </p:nvSpPr>
        <p:spPr>
          <a:xfrm>
            <a:off x="578734" y="344211"/>
            <a:ext cx="10775066" cy="529677"/>
          </a:xfrm>
        </p:spPr>
        <p:txBody>
          <a:bodyPr>
            <a:normAutofit fontScale="90000"/>
          </a:bodyPr>
          <a:lstStyle/>
          <a:p>
            <a:r>
              <a:rPr lang="en-TR" sz="3200" b="1" dirty="0">
                <a:solidFill>
                  <a:srgbClr val="FF0000"/>
                </a:solidFill>
              </a:rPr>
              <a:t>EĞİTİM</a:t>
            </a:r>
          </a:p>
        </p:txBody>
      </p:sp>
      <p:sp>
        <p:nvSpPr>
          <p:cNvPr id="3" name="Content Placeholder 2">
            <a:extLst>
              <a:ext uri="{FF2B5EF4-FFF2-40B4-BE49-F238E27FC236}">
                <a16:creationId xmlns:a16="http://schemas.microsoft.com/office/drawing/2014/main" id="{B812D12B-C668-1548-8E30-C552F7A5AFE3}"/>
              </a:ext>
            </a:extLst>
          </p:cNvPr>
          <p:cNvSpPr>
            <a:spLocks noGrp="1"/>
          </p:cNvSpPr>
          <p:nvPr>
            <p:ph idx="1"/>
          </p:nvPr>
        </p:nvSpPr>
        <p:spPr>
          <a:xfrm>
            <a:off x="578734" y="5081286"/>
            <a:ext cx="6643867" cy="1432503"/>
          </a:xfrm>
        </p:spPr>
        <p:txBody>
          <a:bodyPr/>
          <a:lstStyle/>
          <a:p>
            <a:r>
              <a:rPr lang="en-US" b="1" i="1" dirty="0"/>
              <a:t>‘’</a:t>
            </a:r>
            <a:r>
              <a:rPr lang="en-US" b="1" i="1" dirty="0" err="1"/>
              <a:t>Kariyerimi</a:t>
            </a:r>
            <a:r>
              <a:rPr lang="en-US" b="1" i="1" dirty="0"/>
              <a:t> </a:t>
            </a:r>
            <a:r>
              <a:rPr lang="en-US" b="1" i="1" dirty="0" err="1"/>
              <a:t>ve</a:t>
            </a:r>
            <a:r>
              <a:rPr lang="en-US" b="1" i="1" dirty="0"/>
              <a:t> </a:t>
            </a:r>
            <a:r>
              <a:rPr lang="en-US" b="1" i="1" dirty="0" err="1"/>
              <a:t>mutluluğumu</a:t>
            </a:r>
            <a:r>
              <a:rPr lang="en-US" b="1" i="1" dirty="0"/>
              <a:t> Port Hope </a:t>
            </a:r>
            <a:r>
              <a:rPr lang="en-US" b="1" i="1" dirty="0" err="1"/>
              <a:t>Lise’sindeki</a:t>
            </a:r>
            <a:r>
              <a:rPr lang="en-US" b="1" i="1" dirty="0"/>
              <a:t> Alice </a:t>
            </a:r>
            <a:r>
              <a:rPr lang="en-US" b="1" i="1" dirty="0" err="1"/>
              <a:t>Cowan’a</a:t>
            </a:r>
            <a:r>
              <a:rPr lang="en-US" b="1" i="1" dirty="0"/>
              <a:t> </a:t>
            </a:r>
            <a:r>
              <a:rPr lang="en-US" b="1" i="1" dirty="0" err="1"/>
              <a:t>borçluyum</a:t>
            </a:r>
            <a:r>
              <a:rPr lang="en-US" b="1" i="1" dirty="0"/>
              <a:t>.’’</a:t>
            </a:r>
          </a:p>
          <a:p>
            <a:r>
              <a:rPr lang="en-US" dirty="0" err="1"/>
              <a:t>Lisede</a:t>
            </a:r>
            <a:r>
              <a:rPr lang="en-US" dirty="0"/>
              <a:t> </a:t>
            </a:r>
            <a:r>
              <a:rPr lang="en-US" dirty="0" err="1"/>
              <a:t>Latince</a:t>
            </a:r>
            <a:r>
              <a:rPr lang="en-US" dirty="0"/>
              <a:t> </a:t>
            </a:r>
            <a:r>
              <a:rPr lang="en-US" dirty="0" err="1"/>
              <a:t>Öğretmeni</a:t>
            </a:r>
            <a:r>
              <a:rPr lang="en-US" dirty="0"/>
              <a:t> -Alice Cowan-, </a:t>
            </a:r>
            <a:r>
              <a:rPr lang="en-US" dirty="0" err="1"/>
              <a:t>onu</a:t>
            </a:r>
            <a:r>
              <a:rPr lang="en-US" dirty="0"/>
              <a:t> </a:t>
            </a:r>
            <a:r>
              <a:rPr lang="en-US" dirty="0" err="1"/>
              <a:t>Antik</a:t>
            </a:r>
            <a:r>
              <a:rPr lang="en-US" dirty="0"/>
              <a:t> </a:t>
            </a:r>
            <a:r>
              <a:rPr lang="en-US" dirty="0" err="1"/>
              <a:t>Yunan</a:t>
            </a:r>
            <a:r>
              <a:rPr lang="en-US" dirty="0"/>
              <a:t> </a:t>
            </a:r>
            <a:r>
              <a:rPr lang="en-US" dirty="0" err="1"/>
              <a:t>dünyası</a:t>
            </a:r>
            <a:r>
              <a:rPr lang="en-US" dirty="0"/>
              <a:t> ve </a:t>
            </a:r>
            <a:r>
              <a:rPr lang="en-US" dirty="0" err="1"/>
              <a:t>diliyle</a:t>
            </a:r>
            <a:r>
              <a:rPr lang="en-US" dirty="0"/>
              <a:t> </a:t>
            </a:r>
            <a:r>
              <a:rPr lang="en-US" dirty="0" err="1"/>
              <a:t>tanıştırır</a:t>
            </a:r>
            <a:r>
              <a:rPr lang="en-US" dirty="0"/>
              <a:t>. Ona </a:t>
            </a:r>
            <a:r>
              <a:rPr lang="en-US" dirty="0" err="1"/>
              <a:t>özel</a:t>
            </a:r>
            <a:r>
              <a:rPr lang="en-US" dirty="0"/>
              <a:t> </a:t>
            </a:r>
            <a:r>
              <a:rPr lang="en-US" dirty="0" err="1"/>
              <a:t>dersler</a:t>
            </a:r>
            <a:r>
              <a:rPr lang="en-US" dirty="0"/>
              <a:t> </a:t>
            </a:r>
            <a:r>
              <a:rPr lang="en-US" dirty="0" err="1"/>
              <a:t>verir</a:t>
            </a:r>
            <a:r>
              <a:rPr lang="en-US" dirty="0"/>
              <a:t>.</a:t>
            </a:r>
          </a:p>
          <a:p>
            <a:pPr marL="0" indent="0">
              <a:buNone/>
            </a:pPr>
            <a:endParaRPr lang="en-TR" dirty="0"/>
          </a:p>
        </p:txBody>
      </p:sp>
      <p:pic>
        <p:nvPicPr>
          <p:cNvPr id="5" name="Picture 4">
            <a:extLst>
              <a:ext uri="{FF2B5EF4-FFF2-40B4-BE49-F238E27FC236}">
                <a16:creationId xmlns:a16="http://schemas.microsoft.com/office/drawing/2014/main" id="{27EAB953-5372-00D4-DA71-013E12D8E949}"/>
              </a:ext>
            </a:extLst>
          </p:cNvPr>
          <p:cNvPicPr>
            <a:picLocks noChangeAspect="1"/>
          </p:cNvPicPr>
          <p:nvPr/>
        </p:nvPicPr>
        <p:blipFill>
          <a:blip r:embed="rId2"/>
          <a:stretch>
            <a:fillRect/>
          </a:stretch>
        </p:blipFill>
        <p:spPr>
          <a:xfrm>
            <a:off x="578734" y="1186163"/>
            <a:ext cx="10775066" cy="3487677"/>
          </a:xfrm>
          <a:prstGeom prst="rect">
            <a:avLst/>
          </a:prstGeom>
        </p:spPr>
      </p:pic>
    </p:spTree>
    <p:extLst>
      <p:ext uri="{BB962C8B-B14F-4D97-AF65-F5344CB8AC3E}">
        <p14:creationId xmlns:p14="http://schemas.microsoft.com/office/powerpoint/2010/main" val="304197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78D200-592B-376F-68CB-AC73D0FEDD49}"/>
              </a:ext>
            </a:extLst>
          </p:cNvPr>
          <p:cNvSpPr>
            <a:spLocks noGrp="1"/>
          </p:cNvSpPr>
          <p:nvPr>
            <p:ph idx="1"/>
          </p:nvPr>
        </p:nvSpPr>
        <p:spPr>
          <a:xfrm>
            <a:off x="426450" y="2342628"/>
            <a:ext cx="6010039" cy="3101983"/>
          </a:xfrm>
        </p:spPr>
        <p:txBody>
          <a:bodyPr/>
          <a:lstStyle/>
          <a:p>
            <a:r>
              <a:rPr lang="en-US" sz="2400" dirty="0"/>
              <a:t>Toronto </a:t>
            </a:r>
            <a:r>
              <a:rPr lang="en-US" sz="2400" dirty="0" err="1"/>
              <a:t>Üniversitesi’nde</a:t>
            </a:r>
            <a:r>
              <a:rPr lang="en-US" sz="2400" dirty="0"/>
              <a:t> </a:t>
            </a:r>
            <a:r>
              <a:rPr lang="en-US" sz="2400" dirty="0" err="1"/>
              <a:t>eğitim</a:t>
            </a:r>
            <a:r>
              <a:rPr lang="en-US" sz="2400" dirty="0"/>
              <a:t> </a:t>
            </a:r>
            <a:r>
              <a:rPr lang="en-US" sz="2400" dirty="0" err="1"/>
              <a:t>görür</a:t>
            </a:r>
            <a:r>
              <a:rPr lang="en-US" sz="2400" dirty="0"/>
              <a:t>.</a:t>
            </a:r>
          </a:p>
          <a:p>
            <a:r>
              <a:rPr lang="en-US" sz="2400" dirty="0"/>
              <a:t>1974’te </a:t>
            </a:r>
            <a:r>
              <a:rPr lang="en-US" sz="2400" dirty="0" err="1"/>
              <a:t>yüksek</a:t>
            </a:r>
            <a:r>
              <a:rPr lang="en-US" sz="2400" dirty="0"/>
              <a:t> </a:t>
            </a:r>
            <a:r>
              <a:rPr lang="en-US" sz="2400" dirty="0" err="1"/>
              <a:t>lisansını</a:t>
            </a:r>
            <a:r>
              <a:rPr lang="en-US" sz="2400" dirty="0"/>
              <a:t>; 1975’te </a:t>
            </a:r>
            <a:r>
              <a:rPr lang="en-US" sz="2400" dirty="0" err="1"/>
              <a:t>doktorasını</a:t>
            </a:r>
            <a:r>
              <a:rPr lang="en-US" sz="2400" dirty="0"/>
              <a:t> </a:t>
            </a:r>
            <a:r>
              <a:rPr lang="en-US" sz="2400" dirty="0" err="1"/>
              <a:t>tamamlar</a:t>
            </a:r>
            <a:r>
              <a:rPr lang="en-US" sz="2400" dirty="0"/>
              <a:t>.</a:t>
            </a:r>
          </a:p>
          <a:p>
            <a:r>
              <a:rPr lang="en-US" sz="2400" dirty="0"/>
              <a:t>Andrews </a:t>
            </a:r>
            <a:r>
              <a:rPr lang="en-US" sz="2400" dirty="0" err="1"/>
              <a:t>Üniversitesi’nde</a:t>
            </a:r>
            <a:r>
              <a:rPr lang="en-US" sz="2400" dirty="0"/>
              <a:t> </a:t>
            </a:r>
            <a:r>
              <a:rPr lang="en-US" sz="2400" dirty="0" err="1"/>
              <a:t>Yunan</a:t>
            </a:r>
            <a:r>
              <a:rPr lang="en-US" sz="2400" dirty="0"/>
              <a:t> </a:t>
            </a:r>
            <a:r>
              <a:rPr lang="en-US" sz="2400" dirty="0" err="1"/>
              <a:t>ölçüleri</a:t>
            </a:r>
            <a:r>
              <a:rPr lang="en-US" sz="2400" dirty="0"/>
              <a:t> </a:t>
            </a:r>
            <a:r>
              <a:rPr lang="en-US" sz="2400" dirty="0" err="1"/>
              <a:t>ve</a:t>
            </a:r>
            <a:r>
              <a:rPr lang="en-US" sz="2400" dirty="0"/>
              <a:t> </a:t>
            </a:r>
            <a:r>
              <a:rPr lang="en-US" sz="2400" dirty="0" err="1"/>
              <a:t>Yunanca</a:t>
            </a:r>
            <a:r>
              <a:rPr lang="en-US" sz="2400" dirty="0"/>
              <a:t> </a:t>
            </a:r>
            <a:r>
              <a:rPr lang="en-US" sz="2400" dirty="0" err="1"/>
              <a:t>metin</a:t>
            </a:r>
            <a:r>
              <a:rPr lang="en-US" sz="2400" dirty="0"/>
              <a:t> </a:t>
            </a:r>
            <a:r>
              <a:rPr lang="en-US" sz="2400" dirty="0" err="1"/>
              <a:t>eleştirisi</a:t>
            </a:r>
            <a:r>
              <a:rPr lang="en-US" sz="2400" dirty="0"/>
              <a:t> </a:t>
            </a:r>
            <a:r>
              <a:rPr lang="en-US" sz="2400" dirty="0" err="1"/>
              <a:t>üzerine</a:t>
            </a:r>
            <a:r>
              <a:rPr lang="en-US" sz="2400" dirty="0"/>
              <a:t> </a:t>
            </a:r>
            <a:r>
              <a:rPr lang="en-US" sz="2400" dirty="0" err="1"/>
              <a:t>bir</a:t>
            </a:r>
            <a:r>
              <a:rPr lang="en-US" sz="2400" dirty="0"/>
              <a:t> </a:t>
            </a:r>
            <a:r>
              <a:rPr lang="en-US" sz="2400" dirty="0" err="1"/>
              <a:t>yıl</a:t>
            </a:r>
            <a:r>
              <a:rPr lang="en-US" sz="2400" dirty="0"/>
              <a:t> </a:t>
            </a:r>
            <a:r>
              <a:rPr lang="en-US" sz="2400" dirty="0" err="1"/>
              <a:t>çalıştı</a:t>
            </a:r>
            <a:r>
              <a:rPr lang="en-US" sz="2400" dirty="0"/>
              <a:t>. </a:t>
            </a:r>
          </a:p>
          <a:p>
            <a:endParaRPr lang="en-TR" dirty="0"/>
          </a:p>
        </p:txBody>
      </p:sp>
      <p:pic>
        <p:nvPicPr>
          <p:cNvPr id="8" name="Picture 7">
            <a:extLst>
              <a:ext uri="{FF2B5EF4-FFF2-40B4-BE49-F238E27FC236}">
                <a16:creationId xmlns:a16="http://schemas.microsoft.com/office/drawing/2014/main" id="{8AC77070-FD33-949D-AA3B-7E0A8EF1BF4F}"/>
              </a:ext>
            </a:extLst>
          </p:cNvPr>
          <p:cNvPicPr>
            <a:picLocks noChangeAspect="1"/>
          </p:cNvPicPr>
          <p:nvPr/>
        </p:nvPicPr>
        <p:blipFill>
          <a:blip r:embed="rId2"/>
          <a:stretch>
            <a:fillRect/>
          </a:stretch>
        </p:blipFill>
        <p:spPr>
          <a:xfrm>
            <a:off x="6686631" y="699937"/>
            <a:ext cx="5505369" cy="6268021"/>
          </a:xfrm>
          <a:prstGeom prst="rect">
            <a:avLst/>
          </a:prstGeom>
        </p:spPr>
      </p:pic>
    </p:spTree>
    <p:extLst>
      <p:ext uri="{BB962C8B-B14F-4D97-AF65-F5344CB8AC3E}">
        <p14:creationId xmlns:p14="http://schemas.microsoft.com/office/powerpoint/2010/main" val="401974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F72D-E478-2A4C-E084-D43E1B12CDA0}"/>
              </a:ext>
            </a:extLst>
          </p:cNvPr>
          <p:cNvSpPr>
            <a:spLocks noGrp="1"/>
          </p:cNvSpPr>
          <p:nvPr>
            <p:ph type="title"/>
          </p:nvPr>
        </p:nvSpPr>
        <p:spPr>
          <a:xfrm>
            <a:off x="712718" y="546763"/>
            <a:ext cx="4915588" cy="518109"/>
          </a:xfrm>
        </p:spPr>
        <p:txBody>
          <a:bodyPr>
            <a:normAutofit fontScale="90000"/>
          </a:bodyPr>
          <a:lstStyle/>
          <a:p>
            <a:r>
              <a:rPr lang="en-TR" b="1" dirty="0">
                <a:solidFill>
                  <a:srgbClr val="00B050"/>
                </a:solidFill>
              </a:rPr>
              <a:t>EVLİLİK</a:t>
            </a:r>
            <a:endParaRPr lang="en-TR" dirty="0">
              <a:solidFill>
                <a:srgbClr val="00B050"/>
              </a:solidFill>
            </a:endParaRPr>
          </a:p>
        </p:txBody>
      </p:sp>
      <p:sp>
        <p:nvSpPr>
          <p:cNvPr id="3" name="Content Placeholder 2">
            <a:extLst>
              <a:ext uri="{FF2B5EF4-FFF2-40B4-BE49-F238E27FC236}">
                <a16:creationId xmlns:a16="http://schemas.microsoft.com/office/drawing/2014/main" id="{F975AEFC-5B0E-D408-4CE3-C3DD6BBD8774}"/>
              </a:ext>
            </a:extLst>
          </p:cNvPr>
          <p:cNvSpPr>
            <a:spLocks noGrp="1"/>
          </p:cNvSpPr>
          <p:nvPr>
            <p:ph idx="1"/>
          </p:nvPr>
        </p:nvSpPr>
        <p:spPr>
          <a:xfrm>
            <a:off x="712718" y="1965513"/>
            <a:ext cx="5240529" cy="4192219"/>
          </a:xfrm>
        </p:spPr>
        <p:txBody>
          <a:bodyPr>
            <a:normAutofit/>
          </a:bodyPr>
          <a:lstStyle/>
          <a:p>
            <a:r>
              <a:rPr lang="en-TR" sz="2000" dirty="0"/>
              <a:t>Carson’ın </a:t>
            </a:r>
            <a:r>
              <a:rPr lang="en-TR" sz="2000" b="1" i="1" dirty="0"/>
              <a:t>‘’Giacomelli’’ </a:t>
            </a:r>
            <a:r>
              <a:rPr lang="en-TR" sz="2000" dirty="0"/>
              <a:t>soyadını kullandığı ilk evliliği sekiz yıl sürdü ve 1980’de sona erdi.</a:t>
            </a:r>
          </a:p>
          <a:p>
            <a:r>
              <a:rPr lang="en-TR" sz="2000" dirty="0"/>
              <a:t>Michigan Üniversite’sinde ders verirken sanatçı Robert Curie ile tanıştı ve onunla evlendi. </a:t>
            </a:r>
          </a:p>
          <a:p>
            <a:r>
              <a:rPr lang="en-TR" sz="2000" dirty="0"/>
              <a:t>Carson, Currie’yi </a:t>
            </a:r>
            <a:r>
              <a:rPr lang="en-TR" sz="2000" b="1" dirty="0"/>
              <a:t>‘’işbirlikçi kocam’’ </a:t>
            </a:r>
            <a:r>
              <a:rPr lang="en-TR" sz="2000" dirty="0"/>
              <a:t>olarak tanımlamış.</a:t>
            </a:r>
          </a:p>
          <a:p>
            <a:r>
              <a:rPr lang="en-TR" sz="2000" dirty="0"/>
              <a:t>Birlikte çalıştıkları projeler arasında Nox ve Antigonick de yer alır. </a:t>
            </a:r>
          </a:p>
          <a:p>
            <a:endParaRPr lang="en-TR" dirty="0"/>
          </a:p>
        </p:txBody>
      </p:sp>
      <p:pic>
        <p:nvPicPr>
          <p:cNvPr id="5" name="Picture 4">
            <a:extLst>
              <a:ext uri="{FF2B5EF4-FFF2-40B4-BE49-F238E27FC236}">
                <a16:creationId xmlns:a16="http://schemas.microsoft.com/office/drawing/2014/main" id="{FE0FF035-4384-21CE-E75C-05DC933D3B6C}"/>
              </a:ext>
            </a:extLst>
          </p:cNvPr>
          <p:cNvPicPr>
            <a:picLocks noChangeAspect="1"/>
          </p:cNvPicPr>
          <p:nvPr/>
        </p:nvPicPr>
        <p:blipFill>
          <a:blip r:embed="rId2"/>
          <a:stretch>
            <a:fillRect/>
          </a:stretch>
        </p:blipFill>
        <p:spPr>
          <a:xfrm>
            <a:off x="6238754" y="1273215"/>
            <a:ext cx="5953246" cy="4768770"/>
          </a:xfrm>
          <a:prstGeom prst="rect">
            <a:avLst/>
          </a:prstGeom>
        </p:spPr>
      </p:pic>
    </p:spTree>
    <p:extLst>
      <p:ext uri="{BB962C8B-B14F-4D97-AF65-F5344CB8AC3E}">
        <p14:creationId xmlns:p14="http://schemas.microsoft.com/office/powerpoint/2010/main" val="3543923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8D9DA-4875-122A-8976-AA6698BB96E9}"/>
              </a:ext>
            </a:extLst>
          </p:cNvPr>
          <p:cNvSpPr>
            <a:spLocks noGrp="1"/>
          </p:cNvSpPr>
          <p:nvPr>
            <p:ph type="title"/>
          </p:nvPr>
        </p:nvSpPr>
        <p:spPr>
          <a:xfrm>
            <a:off x="671332" y="523613"/>
            <a:ext cx="6539695" cy="705686"/>
          </a:xfrm>
        </p:spPr>
        <p:txBody>
          <a:bodyPr>
            <a:normAutofit fontScale="90000"/>
          </a:bodyPr>
          <a:lstStyle/>
          <a:p>
            <a:r>
              <a:rPr lang="en-TR" b="1" dirty="0">
                <a:solidFill>
                  <a:srgbClr val="FF0000"/>
                </a:solidFill>
              </a:rPr>
              <a:t>KARİYERİ</a:t>
            </a:r>
          </a:p>
        </p:txBody>
      </p:sp>
      <p:sp>
        <p:nvSpPr>
          <p:cNvPr id="3" name="Content Placeholder 2">
            <a:extLst>
              <a:ext uri="{FF2B5EF4-FFF2-40B4-BE49-F238E27FC236}">
                <a16:creationId xmlns:a16="http://schemas.microsoft.com/office/drawing/2014/main" id="{D46ADCC2-2549-80D3-FF51-64139967064F}"/>
              </a:ext>
            </a:extLst>
          </p:cNvPr>
          <p:cNvSpPr>
            <a:spLocks noGrp="1"/>
          </p:cNvSpPr>
          <p:nvPr>
            <p:ph idx="1"/>
          </p:nvPr>
        </p:nvSpPr>
        <p:spPr>
          <a:xfrm>
            <a:off x="558933" y="1974506"/>
            <a:ext cx="6652094" cy="3654195"/>
          </a:xfrm>
        </p:spPr>
        <p:txBody>
          <a:bodyPr>
            <a:normAutofit/>
          </a:bodyPr>
          <a:lstStyle/>
          <a:p>
            <a:pPr marL="0" indent="0">
              <a:buNone/>
            </a:pPr>
            <a:r>
              <a:rPr lang="en-TR" dirty="0">
                <a:solidFill>
                  <a:srgbClr val="FF0000"/>
                </a:solidFill>
              </a:rPr>
              <a:t>1) Akademisyen</a:t>
            </a:r>
          </a:p>
          <a:p>
            <a:pPr marL="0" indent="0">
              <a:buNone/>
            </a:pPr>
            <a:r>
              <a:rPr lang="en-TR" dirty="0"/>
              <a:t>1979’dan beri ABD ve Kanada’daki –McGill, Michigan, NYU ve Princeton gibi- üniversitelerde klasikler, karşılaştırmalı edebiyat ve yaratıcı yazarlık dersleri verdi. </a:t>
            </a:r>
            <a:endParaRPr lang="en-TR" dirty="0">
              <a:solidFill>
                <a:srgbClr val="FF0000"/>
              </a:solidFill>
            </a:endParaRPr>
          </a:p>
          <a:p>
            <a:pPr marL="0" indent="0">
              <a:buNone/>
            </a:pPr>
            <a:r>
              <a:rPr lang="en-TR" dirty="0">
                <a:solidFill>
                  <a:srgbClr val="FF0000"/>
                </a:solidFill>
              </a:rPr>
              <a:t>2) Çevirmen</a:t>
            </a:r>
          </a:p>
          <a:p>
            <a:pPr marL="0" indent="0">
              <a:buNone/>
            </a:pPr>
            <a:r>
              <a:rPr lang="en-TR" dirty="0"/>
              <a:t>On Antik Yunan trajedisinin çevirilerini yaptı. (</a:t>
            </a:r>
            <a:r>
              <a:rPr lang="en-TR" b="1" dirty="0"/>
              <a:t>Aeschylus</a:t>
            </a:r>
            <a:r>
              <a:rPr lang="en-TR" dirty="0"/>
              <a:t>/ Agamemno; </a:t>
            </a:r>
            <a:r>
              <a:rPr lang="en-TR" b="1" dirty="0"/>
              <a:t>Sophocles</a:t>
            </a:r>
            <a:r>
              <a:rPr lang="en-TR" dirty="0"/>
              <a:t>/Antigone, Electra; </a:t>
            </a:r>
            <a:r>
              <a:rPr lang="en-TR" b="1" dirty="0"/>
              <a:t>Euripides</a:t>
            </a:r>
            <a:r>
              <a:rPr lang="en-TR" dirty="0"/>
              <a:t>/Alcestis, Hecuba, herakles, hippilytus, Iphigenşa in Tauris, Orestes ve The Bacchae)</a:t>
            </a:r>
          </a:p>
          <a:p>
            <a:pPr marL="0" indent="0">
              <a:buNone/>
            </a:pPr>
            <a:r>
              <a:rPr lang="en-TR" dirty="0">
                <a:solidFill>
                  <a:srgbClr val="FF0000"/>
                </a:solidFill>
              </a:rPr>
              <a:t>3) Yazar</a:t>
            </a:r>
          </a:p>
          <a:p>
            <a:pPr marL="0" indent="0">
              <a:buNone/>
            </a:pPr>
            <a:r>
              <a:rPr lang="en-TR" dirty="0"/>
              <a:t>Bugüne kadar yayınlanmış yirmiden fazla yazı ve çeviri kitabı var.</a:t>
            </a:r>
          </a:p>
        </p:txBody>
      </p:sp>
      <p:pic>
        <p:nvPicPr>
          <p:cNvPr id="7" name="Picture 6">
            <a:extLst>
              <a:ext uri="{FF2B5EF4-FFF2-40B4-BE49-F238E27FC236}">
                <a16:creationId xmlns:a16="http://schemas.microsoft.com/office/drawing/2014/main" id="{10968F26-B906-2801-6C48-78B84694C681}"/>
              </a:ext>
            </a:extLst>
          </p:cNvPr>
          <p:cNvPicPr>
            <a:picLocks noChangeAspect="1"/>
          </p:cNvPicPr>
          <p:nvPr/>
        </p:nvPicPr>
        <p:blipFill>
          <a:blip r:embed="rId2"/>
          <a:stretch>
            <a:fillRect/>
          </a:stretch>
        </p:blipFill>
        <p:spPr>
          <a:xfrm>
            <a:off x="7430947" y="1936377"/>
            <a:ext cx="4606724" cy="3654195"/>
          </a:xfrm>
          <a:prstGeom prst="rect">
            <a:avLst/>
          </a:prstGeom>
        </p:spPr>
      </p:pic>
    </p:spTree>
    <p:extLst>
      <p:ext uri="{BB962C8B-B14F-4D97-AF65-F5344CB8AC3E}">
        <p14:creationId xmlns:p14="http://schemas.microsoft.com/office/powerpoint/2010/main" val="283556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9F86B3-BDF3-7C34-049D-1AE792489F76}"/>
              </a:ext>
            </a:extLst>
          </p:cNvPr>
          <p:cNvSpPr>
            <a:spLocks noGrp="1"/>
          </p:cNvSpPr>
          <p:nvPr>
            <p:ph idx="1"/>
          </p:nvPr>
        </p:nvSpPr>
        <p:spPr>
          <a:xfrm>
            <a:off x="285114" y="2027397"/>
            <a:ext cx="6989574" cy="3101983"/>
          </a:xfrm>
        </p:spPr>
        <p:txBody>
          <a:bodyPr>
            <a:normAutofit/>
          </a:bodyPr>
          <a:lstStyle/>
          <a:p>
            <a:r>
              <a:rPr lang="en-TR" sz="2400" dirty="0"/>
              <a:t>2001 tarihi </a:t>
            </a:r>
            <a:r>
              <a:rPr lang="en-TR" sz="2400" i="1" dirty="0"/>
              <a:t>’’Kocanın Güzelliği: 29 tangoda kurgusal bir deneme’’ </a:t>
            </a:r>
            <a:r>
              <a:rPr lang="en-TR" sz="2400" dirty="0"/>
              <a:t>adlı kitabıyla İngiltere’nin </a:t>
            </a:r>
            <a:r>
              <a:rPr lang="en-TR" sz="2400" b="1" dirty="0"/>
              <a:t>T.S. Eliot Şiir Ödülü’nü alan ilk kadın </a:t>
            </a:r>
            <a:r>
              <a:rPr lang="en-TR" sz="2400" dirty="0"/>
              <a:t>oldu.</a:t>
            </a:r>
          </a:p>
          <a:p>
            <a:r>
              <a:rPr lang="en-TR" sz="2400" dirty="0"/>
              <a:t>Aynı zamanda Kanada’nın </a:t>
            </a:r>
            <a:r>
              <a:rPr lang="en-TR" sz="2400" b="1" dirty="0"/>
              <a:t>Griffin Ödülü</a:t>
            </a:r>
            <a:r>
              <a:rPr lang="en-TR" sz="2400" dirty="0"/>
              <a:t>’nü de aldı.</a:t>
            </a:r>
          </a:p>
          <a:p>
            <a:r>
              <a:rPr lang="en-TR" sz="2400" i="1" dirty="0"/>
              <a:t>‘’Kırmızının Otobiyografisi’’ </a:t>
            </a:r>
            <a:r>
              <a:rPr lang="en-TR" sz="2400" dirty="0"/>
              <a:t>adlı kitabıyla da çaprazlama bir başarı elde etti.</a:t>
            </a:r>
          </a:p>
        </p:txBody>
      </p:sp>
      <p:pic>
        <p:nvPicPr>
          <p:cNvPr id="5" name="Picture 4">
            <a:extLst>
              <a:ext uri="{FF2B5EF4-FFF2-40B4-BE49-F238E27FC236}">
                <a16:creationId xmlns:a16="http://schemas.microsoft.com/office/drawing/2014/main" id="{0711758A-1C7C-971B-8309-B6607CBFC3D4}"/>
              </a:ext>
            </a:extLst>
          </p:cNvPr>
          <p:cNvPicPr>
            <a:picLocks noChangeAspect="1"/>
          </p:cNvPicPr>
          <p:nvPr/>
        </p:nvPicPr>
        <p:blipFill>
          <a:blip r:embed="rId2"/>
          <a:stretch>
            <a:fillRect/>
          </a:stretch>
        </p:blipFill>
        <p:spPr>
          <a:xfrm>
            <a:off x="7610355" y="0"/>
            <a:ext cx="4589620" cy="6858000"/>
          </a:xfrm>
          <a:prstGeom prst="rect">
            <a:avLst/>
          </a:prstGeom>
        </p:spPr>
      </p:pic>
    </p:spTree>
    <p:extLst>
      <p:ext uri="{BB962C8B-B14F-4D97-AF65-F5344CB8AC3E}">
        <p14:creationId xmlns:p14="http://schemas.microsoft.com/office/powerpoint/2010/main" val="1792225579"/>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{2E9313C6-1EF7-7344-B049-EFABEF5E9E93}tf10001120</Template>
  <TotalTime>989</TotalTime>
  <Words>1260</Words>
  <Application>Microsoft Office PowerPoint</Application>
  <PresentationFormat>Widescreen</PresentationFormat>
  <Paragraphs>104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MT</vt:lpstr>
      <vt:lpstr>Parcel</vt:lpstr>
      <vt:lpstr>ANNE CARSON(1950-)</vt:lpstr>
      <vt:lpstr>İÇERİK</vt:lpstr>
      <vt:lpstr>KİŞİsel Yaşamı</vt:lpstr>
      <vt:lpstr>PowerPoint Presentation</vt:lpstr>
      <vt:lpstr>EĞİTİM</vt:lpstr>
      <vt:lpstr>PowerPoint Presentation</vt:lpstr>
      <vt:lpstr>EVLİLİK</vt:lpstr>
      <vt:lpstr>KARİYERİ</vt:lpstr>
      <vt:lpstr>PowerPoint Presentation</vt:lpstr>
      <vt:lpstr>KOCANIN GÜZELLİĞİ</vt:lpstr>
      <vt:lpstr>PowerPoint Presentation</vt:lpstr>
      <vt:lpstr>KIRMIZININ OTOBİYOGRAFİSİ</vt:lpstr>
      <vt:lpstr>PowerPoint Presentation</vt:lpstr>
      <vt:lpstr>GLASS, IRONY AND GOD: GENDER OF SOUND</vt:lpstr>
      <vt:lpstr>PowerPoint Presentation</vt:lpstr>
      <vt:lpstr>ESERLERİ</vt:lpstr>
      <vt:lpstr>ESERLERİ HAKKINDA</vt:lpstr>
      <vt:lpstr>PowerPoint Presentation</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Eda Yavuz</dc:creator>
  <cp:lastModifiedBy>Nihat Berker</cp:lastModifiedBy>
  <cp:revision>14</cp:revision>
  <dcterms:created xsi:type="dcterms:W3CDTF">2023-01-13T16:31:12Z</dcterms:created>
  <dcterms:modified xsi:type="dcterms:W3CDTF">2023-02-10T15:47:40Z</dcterms:modified>
</cp:coreProperties>
</file>