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9144000" cy="5143500" type="screen16x9"/>
  <p:notesSz cx="6858000" cy="9144000"/>
  <p:embeddedFontLst>
    <p:embeddedFont>
      <p:font typeface="Roboto" panose="02000000000000000000" pitchFamily="2" charset="0"/>
      <p:regular r:id="rId15"/>
      <p:bold r:id="rId16"/>
      <p:italic r:id="rId17"/>
      <p:boldItalic r:id="rId18"/>
    </p:embeddedFont>
    <p:embeddedFont>
      <p:font typeface="Yanone Kaffeesatz" panose="020B0604020202020204" charset="0"/>
      <p:regular r:id="rId19"/>
      <p:bold r:id="rId2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0" d="100"/>
          <a:sy n="80" d="100"/>
        </p:scale>
        <p:origin x="880" y="4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c6f59039d_0_0:notes"/>
          <p:cNvSpPr>
            <a:spLocks noGrp="1" noRot="1" noChangeAspect="1"/>
          </p:cNvSpPr>
          <p:nvPr>
            <p:ph type="sldImg" idx="2"/>
          </p:nvPr>
        </p:nvSpPr>
        <p:spPr>
          <a:xfrm>
            <a:off x="381188"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c6f59039d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g2912b2a01aa_0_4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7" name="Google Shape;117;g2912b2a01aa_0_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g2912b2a01aa_0_2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 name="Google Shape;124;g2912b2a01aa_0_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g2912b2a01aa_0_3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1" name="Google Shape;131;g2912b2a01aa_0_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c6f59039d_0_5:notes"/>
          <p:cNvSpPr>
            <a:spLocks noGrp="1" noRot="1" noChangeAspect="1"/>
          </p:cNvSpPr>
          <p:nvPr>
            <p:ph type="sldImg" idx="2"/>
          </p:nvPr>
        </p:nvSpPr>
        <p:spPr>
          <a:xfrm>
            <a:off x="381188"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c6f59039d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gc6f59039d_0_10:notes"/>
          <p:cNvSpPr>
            <a:spLocks noGrp="1" noRot="1" noChangeAspect="1"/>
          </p:cNvSpPr>
          <p:nvPr>
            <p:ph type="sldImg" idx="2"/>
          </p:nvPr>
        </p:nvSpPr>
        <p:spPr>
          <a:xfrm>
            <a:off x="381188"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 name="Google Shape;66;gc6f59039d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c6f59039d_0_14:notes"/>
          <p:cNvSpPr>
            <a:spLocks noGrp="1" noRot="1" noChangeAspect="1"/>
          </p:cNvSpPr>
          <p:nvPr>
            <p:ph type="sldImg" idx="2"/>
          </p:nvPr>
        </p:nvSpPr>
        <p:spPr>
          <a:xfrm>
            <a:off x="381188"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 name="Google Shape;73;gc6f59039d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g2912b2a01aa_0_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 name="Google Shape;80;g2912b2a01aa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gc6f59039d_0_24:notes"/>
          <p:cNvSpPr>
            <a:spLocks noGrp="1" noRot="1" noChangeAspect="1"/>
          </p:cNvSpPr>
          <p:nvPr>
            <p:ph type="sldImg" idx="2"/>
          </p:nvPr>
        </p:nvSpPr>
        <p:spPr>
          <a:xfrm>
            <a:off x="381188"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 name="Google Shape;87;gc6f59039d_0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gc6f59039d_0_29:notes"/>
          <p:cNvSpPr>
            <a:spLocks noGrp="1" noRot="1" noChangeAspect="1"/>
          </p:cNvSpPr>
          <p:nvPr>
            <p:ph type="sldImg" idx="2"/>
          </p:nvPr>
        </p:nvSpPr>
        <p:spPr>
          <a:xfrm>
            <a:off x="381188"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 name="Google Shape;94;gc6f59039d_0_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2900e3c8fef_1_16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 name="Google Shape;102;g2900e3c8fef_1_1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g2900e3c8fef_1_17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 name="Google Shape;110;g2900e3c8fef_1_1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t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t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t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t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t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t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t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t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t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25"/>
            <a:ext cx="4572000" cy="51435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Clr>
                <a:schemeClr val="dk1"/>
              </a:buClr>
              <a:buSzPts val="1800"/>
              <a:buChar char="●"/>
              <a:defRPr>
                <a:solidFill>
                  <a:schemeClr val="dk1"/>
                </a:solidFill>
              </a:defRPr>
            </a:lvl1pPr>
            <a:lvl2pPr marL="914400" lvl="1" indent="-317500">
              <a:spcBef>
                <a:spcPts val="0"/>
              </a:spcBef>
              <a:spcAft>
                <a:spcPts val="0"/>
              </a:spcAft>
              <a:buClr>
                <a:schemeClr val="dk1"/>
              </a:buClr>
              <a:buSzPts val="1400"/>
              <a:buChar char="○"/>
              <a:defRPr>
                <a:solidFill>
                  <a:schemeClr val="dk1"/>
                </a:solidFill>
              </a:defRPr>
            </a:lvl2pPr>
            <a:lvl3pPr marL="1371600" lvl="2" indent="-317500">
              <a:spcBef>
                <a:spcPts val="0"/>
              </a:spcBef>
              <a:spcAft>
                <a:spcPts val="0"/>
              </a:spcAft>
              <a:buClr>
                <a:schemeClr val="dk1"/>
              </a:buClr>
              <a:buSzPts val="1400"/>
              <a:buChar char="■"/>
              <a:defRPr>
                <a:solidFill>
                  <a:schemeClr val="dk1"/>
                </a:solidFill>
              </a:defRPr>
            </a:lvl3pPr>
            <a:lvl4pPr marL="1828800" lvl="3" indent="-317500">
              <a:spcBef>
                <a:spcPts val="0"/>
              </a:spcBef>
              <a:spcAft>
                <a:spcPts val="0"/>
              </a:spcAft>
              <a:buClr>
                <a:schemeClr val="dk1"/>
              </a:buClr>
              <a:buSzPts val="1400"/>
              <a:buChar char="●"/>
              <a:defRPr>
                <a:solidFill>
                  <a:schemeClr val="dk1"/>
                </a:solidFill>
              </a:defRPr>
            </a:lvl4pPr>
            <a:lvl5pPr marL="2286000" lvl="4" indent="-317500">
              <a:spcBef>
                <a:spcPts val="0"/>
              </a:spcBef>
              <a:spcAft>
                <a:spcPts val="0"/>
              </a:spcAft>
              <a:buClr>
                <a:schemeClr val="dk1"/>
              </a:buClr>
              <a:buSzPts val="1400"/>
              <a:buChar char="○"/>
              <a:defRPr>
                <a:solidFill>
                  <a:schemeClr val="dk1"/>
                </a:solidFill>
              </a:defRPr>
            </a:lvl5pPr>
            <a:lvl6pPr marL="2743200" lvl="5" indent="-317500">
              <a:spcBef>
                <a:spcPts val="0"/>
              </a:spcBef>
              <a:spcAft>
                <a:spcPts val="0"/>
              </a:spcAft>
              <a:buClr>
                <a:schemeClr val="dk1"/>
              </a:buClr>
              <a:buSzPts val="1400"/>
              <a:buChar char="■"/>
              <a:defRPr>
                <a:solidFill>
                  <a:schemeClr val="dk1"/>
                </a:solidFill>
              </a:defRPr>
            </a:lvl6pPr>
            <a:lvl7pPr marL="3200400" lvl="6" indent="-317500">
              <a:spcBef>
                <a:spcPts val="0"/>
              </a:spcBef>
              <a:spcAft>
                <a:spcPts val="0"/>
              </a:spcAft>
              <a:buClr>
                <a:schemeClr val="dk1"/>
              </a:buClr>
              <a:buSzPts val="1400"/>
              <a:buChar char="●"/>
              <a:defRPr>
                <a:solidFill>
                  <a:schemeClr val="dk1"/>
                </a:solidFill>
              </a:defRPr>
            </a:lvl7pPr>
            <a:lvl8pPr marL="3657600" lvl="7" indent="-317500">
              <a:spcBef>
                <a:spcPts val="0"/>
              </a:spcBef>
              <a:spcAft>
                <a:spcPts val="0"/>
              </a:spcAft>
              <a:buClr>
                <a:schemeClr val="dk1"/>
              </a:buClr>
              <a:buSzPts val="1400"/>
              <a:buChar char="○"/>
              <a:defRPr>
                <a:solidFill>
                  <a:schemeClr val="dk1"/>
                </a:solidFill>
              </a:defRPr>
            </a:lvl8pPr>
            <a:lvl9pPr marL="4114800" lvl="8" indent="-317500">
              <a:spcBef>
                <a:spcPts val="0"/>
              </a:spcBef>
              <a:spcAft>
                <a:spcPts val="0"/>
              </a:spcAft>
              <a:buClr>
                <a:schemeClr val="dk1"/>
              </a:buClr>
              <a:buSzPts val="1400"/>
              <a:buChar char="■"/>
              <a:defRPr>
                <a:solidFill>
                  <a:schemeClr val="dk1"/>
                </a:solidFill>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t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t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dark-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lt2"/>
              </a:buClr>
              <a:buSzPts val="1800"/>
              <a:buChar char="●"/>
              <a:defRPr sz="1800">
                <a:solidFill>
                  <a:schemeClr val="lt2"/>
                </a:solidFill>
              </a:defRPr>
            </a:lvl1pPr>
            <a:lvl2pPr marL="914400" lvl="1" indent="-317500">
              <a:lnSpc>
                <a:spcPct val="115000"/>
              </a:lnSpc>
              <a:spcBef>
                <a:spcPts val="0"/>
              </a:spcBef>
              <a:spcAft>
                <a:spcPts val="0"/>
              </a:spcAft>
              <a:buClr>
                <a:schemeClr val="lt2"/>
              </a:buClr>
              <a:buSzPts val="1400"/>
              <a:buChar char="○"/>
              <a:defRPr>
                <a:solidFill>
                  <a:schemeClr val="lt2"/>
                </a:solidFill>
              </a:defRPr>
            </a:lvl2pPr>
            <a:lvl3pPr marL="1371600" lvl="2" indent="-317500">
              <a:lnSpc>
                <a:spcPct val="115000"/>
              </a:lnSpc>
              <a:spcBef>
                <a:spcPts val="0"/>
              </a:spcBef>
              <a:spcAft>
                <a:spcPts val="0"/>
              </a:spcAft>
              <a:buClr>
                <a:schemeClr val="lt2"/>
              </a:buClr>
              <a:buSzPts val="1400"/>
              <a:buChar char="■"/>
              <a:defRPr>
                <a:solidFill>
                  <a:schemeClr val="lt2"/>
                </a:solidFill>
              </a:defRPr>
            </a:lvl3pPr>
            <a:lvl4pPr marL="1828800" lvl="3" indent="-317500">
              <a:lnSpc>
                <a:spcPct val="115000"/>
              </a:lnSpc>
              <a:spcBef>
                <a:spcPts val="0"/>
              </a:spcBef>
              <a:spcAft>
                <a:spcPts val="0"/>
              </a:spcAft>
              <a:buClr>
                <a:schemeClr val="lt2"/>
              </a:buClr>
              <a:buSzPts val="1400"/>
              <a:buChar char="●"/>
              <a:defRPr>
                <a:solidFill>
                  <a:schemeClr val="lt2"/>
                </a:solidFill>
              </a:defRPr>
            </a:lvl4pPr>
            <a:lvl5pPr marL="2286000" lvl="4" indent="-317500">
              <a:lnSpc>
                <a:spcPct val="115000"/>
              </a:lnSpc>
              <a:spcBef>
                <a:spcPts val="0"/>
              </a:spcBef>
              <a:spcAft>
                <a:spcPts val="0"/>
              </a:spcAft>
              <a:buClr>
                <a:schemeClr val="lt2"/>
              </a:buClr>
              <a:buSzPts val="1400"/>
              <a:buChar char="○"/>
              <a:defRPr>
                <a:solidFill>
                  <a:schemeClr val="lt2"/>
                </a:solidFill>
              </a:defRPr>
            </a:lvl5pPr>
            <a:lvl6pPr marL="2743200" lvl="5" indent="-317500">
              <a:lnSpc>
                <a:spcPct val="115000"/>
              </a:lnSpc>
              <a:spcBef>
                <a:spcPts val="0"/>
              </a:spcBef>
              <a:spcAft>
                <a:spcPts val="0"/>
              </a:spcAft>
              <a:buClr>
                <a:schemeClr val="lt2"/>
              </a:buClr>
              <a:buSzPts val="1400"/>
              <a:buChar char="■"/>
              <a:defRPr>
                <a:solidFill>
                  <a:schemeClr val="lt2"/>
                </a:solidFill>
              </a:defRPr>
            </a:lvl6pPr>
            <a:lvl7pPr marL="3200400" lvl="6" indent="-317500">
              <a:lnSpc>
                <a:spcPct val="115000"/>
              </a:lnSpc>
              <a:spcBef>
                <a:spcPts val="0"/>
              </a:spcBef>
              <a:spcAft>
                <a:spcPts val="0"/>
              </a:spcAft>
              <a:buClr>
                <a:schemeClr val="lt2"/>
              </a:buClr>
              <a:buSzPts val="1400"/>
              <a:buChar char="●"/>
              <a:defRPr>
                <a:solidFill>
                  <a:schemeClr val="lt2"/>
                </a:solidFill>
              </a:defRPr>
            </a:lvl7pPr>
            <a:lvl8pPr marL="3657600" lvl="7" indent="-317500">
              <a:lnSpc>
                <a:spcPct val="115000"/>
              </a:lnSpc>
              <a:spcBef>
                <a:spcPts val="0"/>
              </a:spcBef>
              <a:spcAft>
                <a:spcPts val="0"/>
              </a:spcAft>
              <a:buClr>
                <a:schemeClr val="lt2"/>
              </a:buClr>
              <a:buSzPts val="1400"/>
              <a:buChar char="○"/>
              <a:defRPr>
                <a:solidFill>
                  <a:schemeClr val="lt2"/>
                </a:solidFill>
              </a:defRPr>
            </a:lvl8pPr>
            <a:lvl9pPr marL="4114800" lvl="8" indent="-317500">
              <a:lnSpc>
                <a:spcPct val="115000"/>
              </a:lnSpc>
              <a:spcBef>
                <a:spcPts val="0"/>
              </a:spcBef>
              <a:spcAft>
                <a:spcPts val="0"/>
              </a:spcAft>
              <a:buClr>
                <a:schemeClr val="lt2"/>
              </a:buClr>
              <a:buSzPts val="1400"/>
              <a:buChar char="■"/>
              <a:defRPr>
                <a:solidFill>
                  <a:schemeClr val="lt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lt2"/>
                </a:solidFill>
              </a:defRPr>
            </a:lvl1pPr>
            <a:lvl2pPr lvl="1" algn="r">
              <a:buNone/>
              <a:defRPr sz="1000">
                <a:solidFill>
                  <a:schemeClr val="lt2"/>
                </a:solidFill>
              </a:defRPr>
            </a:lvl2pPr>
            <a:lvl3pPr lvl="2" algn="r">
              <a:buNone/>
              <a:defRPr sz="1000">
                <a:solidFill>
                  <a:schemeClr val="lt2"/>
                </a:solidFill>
              </a:defRPr>
            </a:lvl3pPr>
            <a:lvl4pPr lvl="3" algn="r">
              <a:buNone/>
              <a:defRPr sz="1000">
                <a:solidFill>
                  <a:schemeClr val="lt2"/>
                </a:solidFill>
              </a:defRPr>
            </a:lvl4pPr>
            <a:lvl5pPr lvl="4" algn="r">
              <a:buNone/>
              <a:defRPr sz="1000">
                <a:solidFill>
                  <a:schemeClr val="lt2"/>
                </a:solidFill>
              </a:defRPr>
            </a:lvl5pPr>
            <a:lvl6pPr lvl="5" algn="r">
              <a:buNone/>
              <a:defRPr sz="1000">
                <a:solidFill>
                  <a:schemeClr val="lt2"/>
                </a:solidFill>
              </a:defRPr>
            </a:lvl6pPr>
            <a:lvl7pPr lvl="6" algn="r">
              <a:buNone/>
              <a:defRPr sz="1000">
                <a:solidFill>
                  <a:schemeClr val="lt2"/>
                </a:solidFill>
              </a:defRPr>
            </a:lvl7pPr>
            <a:lvl8pPr lvl="7" algn="r">
              <a:buNone/>
              <a:defRPr sz="1000">
                <a:solidFill>
                  <a:schemeClr val="lt2"/>
                </a:solidFill>
              </a:defRPr>
            </a:lvl8pPr>
            <a:lvl9pPr lvl="8" algn="r">
              <a:buNone/>
              <a:defRPr sz="1000">
                <a:solidFill>
                  <a:schemeClr val="lt2"/>
                </a:solidFill>
              </a:defRPr>
            </a:lvl9pPr>
          </a:lstStyle>
          <a:p>
            <a:pPr marL="0" lvl="0" indent="0" algn="r" rtl="0">
              <a:spcBef>
                <a:spcPts val="0"/>
              </a:spcBef>
              <a:spcAft>
                <a:spcPts val="0"/>
              </a:spcAft>
              <a:buNone/>
            </a:pPr>
            <a:fld id="{00000000-1234-1234-1234-123412341234}" type="slidenum">
              <a:rPr lang="tr"/>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xfrm>
            <a:off x="0" y="0"/>
            <a:ext cx="4407300" cy="3484500"/>
          </a:xfrm>
          <a:prstGeom prst="rect">
            <a:avLst/>
          </a:prstGeom>
        </p:spPr>
        <p:txBody>
          <a:bodyPr spcFirstLastPara="1" wrap="square" lIns="91425" tIns="91425" rIns="91425" bIns="91425" anchor="b" anchorCtr="0">
            <a:normAutofit fontScale="90000"/>
          </a:bodyPr>
          <a:lstStyle/>
          <a:p>
            <a:pPr marL="0" lvl="0" indent="0" algn="ctr" rtl="0">
              <a:spcBef>
                <a:spcPts val="0"/>
              </a:spcBef>
              <a:spcAft>
                <a:spcPts val="0"/>
              </a:spcAft>
              <a:buNone/>
            </a:pPr>
            <a:r>
              <a:rPr lang="tr" sz="5000"/>
              <a:t>İsveç'in Evrimi: 1800-1914 Arasında Bir Yolculuk</a:t>
            </a:r>
            <a:endParaRPr sz="5000">
              <a:latin typeface="Yanone Kaffeesatz"/>
              <a:ea typeface="Yanone Kaffeesatz"/>
              <a:cs typeface="Yanone Kaffeesatz"/>
              <a:sym typeface="Yanone Kaffeesatz"/>
            </a:endParaRPr>
          </a:p>
          <a:p>
            <a:pPr marL="0" lvl="0" indent="0" algn="ctr" rtl="0">
              <a:spcBef>
                <a:spcPts val="0"/>
              </a:spcBef>
              <a:spcAft>
                <a:spcPts val="0"/>
              </a:spcAft>
              <a:buNone/>
            </a:pPr>
            <a:endParaRPr sz="2200">
              <a:latin typeface="Yanone Kaffeesatz"/>
              <a:ea typeface="Yanone Kaffeesatz"/>
              <a:cs typeface="Yanone Kaffeesatz"/>
              <a:sym typeface="Yanone Kaffeesatz"/>
            </a:endParaRPr>
          </a:p>
        </p:txBody>
      </p:sp>
      <p:pic>
        <p:nvPicPr>
          <p:cNvPr id="55" name="Google Shape;55;p13"/>
          <p:cNvPicPr preferRelativeResize="0"/>
          <p:nvPr/>
        </p:nvPicPr>
        <p:blipFill>
          <a:blip r:embed="rId3">
            <a:alphaModFix/>
          </a:blip>
          <a:stretch>
            <a:fillRect/>
          </a:stretch>
        </p:blipFill>
        <p:spPr>
          <a:xfrm>
            <a:off x="4469724" y="2025950"/>
            <a:ext cx="4676351" cy="3117551"/>
          </a:xfrm>
          <a:prstGeom prst="rect">
            <a:avLst/>
          </a:prstGeom>
          <a:noFill/>
          <a:ln>
            <a:noFill/>
          </a:ln>
        </p:spPr>
      </p:pic>
      <p:sp>
        <p:nvSpPr>
          <p:cNvPr id="56" name="Google Shape;56;p13"/>
          <p:cNvSpPr txBox="1"/>
          <p:nvPr/>
        </p:nvSpPr>
        <p:spPr>
          <a:xfrm>
            <a:off x="4707750" y="408775"/>
            <a:ext cx="4200300" cy="1246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tr" sz="2900">
                <a:solidFill>
                  <a:schemeClr val="dk1"/>
                </a:solidFill>
              </a:rPr>
              <a:t>Bireyselleşme ve Refah Ülkesi İsveç</a:t>
            </a:r>
            <a:endParaRPr sz="2900">
              <a:solidFill>
                <a:schemeClr val="dk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p22"/>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fontScale="90000"/>
          </a:bodyPr>
          <a:lstStyle/>
          <a:p>
            <a:pPr marL="0" lvl="0" indent="0" algn="l" rtl="0">
              <a:spcBef>
                <a:spcPts val="0"/>
              </a:spcBef>
              <a:spcAft>
                <a:spcPts val="0"/>
              </a:spcAft>
              <a:buNone/>
            </a:pPr>
            <a:r>
              <a:rPr lang="tr"/>
              <a:t>8. İsveç ve Norveç İlişkisi</a:t>
            </a:r>
            <a:endParaRPr/>
          </a:p>
          <a:p>
            <a:pPr marL="0" lvl="0" indent="0" algn="l" rtl="0">
              <a:spcBef>
                <a:spcPts val="0"/>
              </a:spcBef>
              <a:spcAft>
                <a:spcPts val="0"/>
              </a:spcAft>
              <a:buNone/>
            </a:pPr>
            <a:endParaRPr/>
          </a:p>
        </p:txBody>
      </p:sp>
      <p:sp>
        <p:nvSpPr>
          <p:cNvPr id="120" name="Google Shape;120;p22"/>
          <p:cNvSpPr txBox="1">
            <a:spLocks noGrp="1"/>
          </p:cNvSpPr>
          <p:nvPr>
            <p:ph type="body" idx="1"/>
          </p:nvPr>
        </p:nvSpPr>
        <p:spPr>
          <a:xfrm>
            <a:off x="0" y="1538725"/>
            <a:ext cx="8573700" cy="3762000"/>
          </a:xfrm>
          <a:prstGeom prst="rect">
            <a:avLst/>
          </a:prstGeom>
        </p:spPr>
        <p:txBody>
          <a:bodyPr spcFirstLastPara="1" wrap="square" lIns="91425" tIns="91425" rIns="91425" bIns="91425" anchor="t" anchorCtr="0">
            <a:noAutofit/>
          </a:bodyPr>
          <a:lstStyle/>
          <a:p>
            <a:pPr marL="0" lvl="0" indent="0" algn="l" rtl="0">
              <a:lnSpc>
                <a:spcPct val="95000"/>
              </a:lnSpc>
              <a:spcBef>
                <a:spcPts val="0"/>
              </a:spcBef>
              <a:spcAft>
                <a:spcPts val="0"/>
              </a:spcAft>
              <a:buSzPts val="852"/>
              <a:buNone/>
            </a:pPr>
            <a:r>
              <a:rPr lang="tr" sz="1264">
                <a:solidFill>
                  <a:schemeClr val="dk1"/>
                </a:solidFill>
                <a:highlight>
                  <a:schemeClr val="lt1"/>
                </a:highlight>
                <a:latin typeface="Roboto"/>
                <a:ea typeface="Roboto"/>
                <a:cs typeface="Roboto"/>
                <a:sym typeface="Roboto"/>
              </a:rPr>
              <a:t>İsveç ve Norveç, 19. yüzyılın başlarından 1914'e kadar birbirleriyle karmaşık ilişkilere sahip olan iki komşu ülkeydi. İşte bu dönem boyunca İsveç ve Norveç ilişkilerinin ana hatları:</a:t>
            </a:r>
            <a:endParaRPr sz="1264">
              <a:solidFill>
                <a:schemeClr val="dk1"/>
              </a:solidFill>
              <a:highlight>
                <a:schemeClr val="lt1"/>
              </a:highlight>
              <a:latin typeface="Roboto"/>
              <a:ea typeface="Roboto"/>
              <a:cs typeface="Roboto"/>
              <a:sym typeface="Roboto"/>
            </a:endParaRPr>
          </a:p>
          <a:p>
            <a:pPr marL="0" lvl="0" indent="0" algn="l" rtl="0">
              <a:lnSpc>
                <a:spcPct val="95000"/>
              </a:lnSpc>
              <a:spcBef>
                <a:spcPts val="1500"/>
              </a:spcBef>
              <a:spcAft>
                <a:spcPts val="0"/>
              </a:spcAft>
              <a:buSzPts val="852"/>
              <a:buNone/>
            </a:pPr>
            <a:r>
              <a:rPr lang="tr" sz="1264">
                <a:solidFill>
                  <a:schemeClr val="dk1"/>
                </a:solidFill>
                <a:highlight>
                  <a:schemeClr val="lt1"/>
                </a:highlight>
                <a:latin typeface="Roboto"/>
                <a:ea typeface="Roboto"/>
                <a:cs typeface="Roboto"/>
                <a:sym typeface="Roboto"/>
              </a:rPr>
              <a:t>1814 Norveç'in İsveç'e Katılması: 1814'te Norveç, Napolyon Savaşları'nın sona ermesinin ardından İsveç'e katıldı. Bu birleşme, İsveç-Norveç Birliği'nin kurulmasına yol açtı.</a:t>
            </a:r>
            <a:endParaRPr sz="1264">
              <a:solidFill>
                <a:schemeClr val="dk1"/>
              </a:solidFill>
              <a:highlight>
                <a:schemeClr val="lt1"/>
              </a:highlight>
              <a:latin typeface="Roboto"/>
              <a:ea typeface="Roboto"/>
              <a:cs typeface="Roboto"/>
              <a:sym typeface="Roboto"/>
            </a:endParaRPr>
          </a:p>
          <a:p>
            <a:pPr marL="0" lvl="0" indent="0" algn="l" rtl="0">
              <a:lnSpc>
                <a:spcPct val="95000"/>
              </a:lnSpc>
              <a:spcBef>
                <a:spcPts val="1500"/>
              </a:spcBef>
              <a:spcAft>
                <a:spcPts val="0"/>
              </a:spcAft>
              <a:buSzPts val="852"/>
              <a:buNone/>
            </a:pPr>
            <a:r>
              <a:rPr lang="tr" sz="1264">
                <a:solidFill>
                  <a:schemeClr val="dk1"/>
                </a:solidFill>
                <a:highlight>
                  <a:schemeClr val="lt1"/>
                </a:highlight>
                <a:latin typeface="Roboto"/>
                <a:ea typeface="Roboto"/>
                <a:cs typeface="Roboto"/>
                <a:sym typeface="Roboto"/>
              </a:rPr>
              <a:t>İsveç-Norveç Birliği (1814-1905): Bu birlik, İsveç Kralı'nın aynı zamanda Norveç Kralı olarak kabul edildiği bir anlaşmayla yönetiliyordu. Her iki ülke de kendi yasama organlarına ve hükümetlere sahipti, ancak aynı monarki tarafından yönetiliyordu.</a:t>
            </a:r>
            <a:endParaRPr sz="1264">
              <a:solidFill>
                <a:schemeClr val="dk1"/>
              </a:solidFill>
              <a:highlight>
                <a:schemeClr val="lt1"/>
              </a:highlight>
              <a:latin typeface="Roboto"/>
              <a:ea typeface="Roboto"/>
              <a:cs typeface="Roboto"/>
              <a:sym typeface="Roboto"/>
            </a:endParaRPr>
          </a:p>
          <a:p>
            <a:pPr marL="0" lvl="0" indent="0" algn="l" rtl="0">
              <a:lnSpc>
                <a:spcPct val="95000"/>
              </a:lnSpc>
              <a:spcBef>
                <a:spcPts val="1500"/>
              </a:spcBef>
              <a:spcAft>
                <a:spcPts val="0"/>
              </a:spcAft>
              <a:buSzPts val="852"/>
              <a:buNone/>
            </a:pPr>
            <a:r>
              <a:rPr lang="tr" sz="1264">
                <a:solidFill>
                  <a:schemeClr val="dk1"/>
                </a:solidFill>
                <a:highlight>
                  <a:schemeClr val="lt1"/>
                </a:highlight>
                <a:latin typeface="Roboto"/>
                <a:ea typeface="Roboto"/>
                <a:cs typeface="Roboto"/>
                <a:sym typeface="Roboto"/>
              </a:rPr>
              <a:t>İkinci Norveç Ayaklanması (1829): Norveç, İsveç ile birlikte yaşamaktan memnun olmayan bazı Norveçliler arasında huzursuzluğa yol açtı. Bu ayaklanma, Norveç'in kendi anayasa ve bağımsızlık isteğini güçlendirdi.</a:t>
            </a:r>
            <a:endParaRPr sz="1264">
              <a:solidFill>
                <a:schemeClr val="dk1"/>
              </a:solidFill>
              <a:highlight>
                <a:schemeClr val="lt1"/>
              </a:highlight>
              <a:latin typeface="Roboto"/>
              <a:ea typeface="Roboto"/>
              <a:cs typeface="Roboto"/>
              <a:sym typeface="Roboto"/>
            </a:endParaRPr>
          </a:p>
          <a:p>
            <a:pPr marL="0" lvl="0" indent="0" algn="l" rtl="0">
              <a:lnSpc>
                <a:spcPct val="95000"/>
              </a:lnSpc>
              <a:spcBef>
                <a:spcPts val="1500"/>
              </a:spcBef>
              <a:spcAft>
                <a:spcPts val="0"/>
              </a:spcAft>
              <a:buSzPts val="852"/>
              <a:buNone/>
            </a:pPr>
            <a:r>
              <a:rPr lang="tr" sz="1264">
                <a:solidFill>
                  <a:schemeClr val="dk1"/>
                </a:solidFill>
                <a:highlight>
                  <a:schemeClr val="lt1"/>
                </a:highlight>
                <a:latin typeface="Roboto"/>
                <a:ea typeface="Roboto"/>
                <a:cs typeface="Roboto"/>
                <a:sym typeface="Roboto"/>
              </a:rPr>
              <a:t>1905 Norveç'in Bağımsızlığı: 1905'te Norveç, İsveç'ten barışçıl bir şekilde ayrılarak bağımsız bir krallık haline geldi. Bu süreç, Norveç'in kendi anayasasını kabul etmesi ve İsveç Kralı'nın tahttan feragat etmesiyle sonuçlandı.</a:t>
            </a:r>
            <a:endParaRPr sz="1264">
              <a:solidFill>
                <a:schemeClr val="dk1"/>
              </a:solidFill>
              <a:highlight>
                <a:schemeClr val="lt1"/>
              </a:highlight>
              <a:latin typeface="Roboto"/>
              <a:ea typeface="Roboto"/>
              <a:cs typeface="Roboto"/>
              <a:sym typeface="Roboto"/>
            </a:endParaRPr>
          </a:p>
          <a:p>
            <a:pPr marL="0" lvl="0" indent="0" algn="l" rtl="0">
              <a:lnSpc>
                <a:spcPct val="95000"/>
              </a:lnSpc>
              <a:spcBef>
                <a:spcPts val="1500"/>
              </a:spcBef>
              <a:spcAft>
                <a:spcPts val="0"/>
              </a:spcAft>
              <a:buSzPts val="852"/>
              <a:buNone/>
            </a:pPr>
            <a:r>
              <a:rPr lang="tr" sz="1264">
                <a:solidFill>
                  <a:schemeClr val="dk1"/>
                </a:solidFill>
                <a:highlight>
                  <a:schemeClr val="lt1"/>
                </a:highlight>
                <a:latin typeface="Roboto"/>
                <a:ea typeface="Roboto"/>
                <a:cs typeface="Roboto"/>
                <a:sym typeface="Roboto"/>
              </a:rPr>
              <a:t>İsveç ve Norveç, bağımsızlığın ardından dostane ilişkiler sürdürdüler. Her iki ülke de benzer kültürel, siyasi ve ekonomik değerlere sahip olduğu için işbirliği ve ticaret ilişkileri gelişti.</a:t>
            </a:r>
            <a:endParaRPr sz="1264">
              <a:solidFill>
                <a:schemeClr val="dk1"/>
              </a:solidFill>
              <a:highlight>
                <a:schemeClr val="lt1"/>
              </a:highlight>
              <a:latin typeface="Roboto"/>
              <a:ea typeface="Roboto"/>
              <a:cs typeface="Roboto"/>
              <a:sym typeface="Roboto"/>
            </a:endParaRPr>
          </a:p>
          <a:p>
            <a:pPr marL="0" lvl="0" indent="0" algn="l" rtl="0">
              <a:lnSpc>
                <a:spcPct val="95000"/>
              </a:lnSpc>
              <a:spcBef>
                <a:spcPts val="1500"/>
              </a:spcBef>
              <a:spcAft>
                <a:spcPts val="1200"/>
              </a:spcAft>
              <a:buSzPts val="852"/>
              <a:buNone/>
            </a:pPr>
            <a:endParaRPr sz="930"/>
          </a:p>
        </p:txBody>
      </p:sp>
      <p:pic>
        <p:nvPicPr>
          <p:cNvPr id="121" name="Google Shape;121;p22"/>
          <p:cNvPicPr preferRelativeResize="0"/>
          <p:nvPr/>
        </p:nvPicPr>
        <p:blipFill>
          <a:blip r:embed="rId3">
            <a:alphaModFix/>
          </a:blip>
          <a:stretch>
            <a:fillRect/>
          </a:stretch>
        </p:blipFill>
        <p:spPr>
          <a:xfrm>
            <a:off x="3292725" y="139400"/>
            <a:ext cx="2504376" cy="145547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23"/>
          <p:cNvSpPr txBox="1">
            <a:spLocks noGrp="1"/>
          </p:cNvSpPr>
          <p:nvPr>
            <p:ph type="title"/>
          </p:nvPr>
        </p:nvSpPr>
        <p:spPr>
          <a:xfrm>
            <a:off x="188175" y="105575"/>
            <a:ext cx="4014300" cy="4941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tr" sz="1600">
                <a:highlight>
                  <a:schemeClr val="lt1"/>
                </a:highlight>
                <a:latin typeface="Roboto"/>
                <a:ea typeface="Roboto"/>
                <a:cs typeface="Roboto"/>
                <a:sym typeface="Roboto"/>
              </a:rPr>
              <a:t>1800-1914 İsveç Halkının Genel Durumu</a:t>
            </a:r>
            <a:endParaRPr sz="2800">
              <a:highlight>
                <a:schemeClr val="lt1"/>
              </a:highlight>
            </a:endParaRPr>
          </a:p>
        </p:txBody>
      </p:sp>
      <p:sp>
        <p:nvSpPr>
          <p:cNvPr id="127" name="Google Shape;127;p23"/>
          <p:cNvSpPr txBox="1">
            <a:spLocks noGrp="1"/>
          </p:cNvSpPr>
          <p:nvPr>
            <p:ph type="body" idx="1"/>
          </p:nvPr>
        </p:nvSpPr>
        <p:spPr>
          <a:xfrm>
            <a:off x="1243825" y="1801325"/>
            <a:ext cx="6350100" cy="3054600"/>
          </a:xfrm>
          <a:prstGeom prst="rect">
            <a:avLst/>
          </a:prstGeom>
        </p:spPr>
        <p:txBody>
          <a:bodyPr spcFirstLastPara="1" wrap="square" lIns="91425" tIns="91425" rIns="91425" bIns="91425" anchor="t" anchorCtr="0">
            <a:noAutofit/>
          </a:bodyPr>
          <a:lstStyle/>
          <a:p>
            <a:pPr marL="0" lvl="0" indent="0" algn="l" rtl="0">
              <a:lnSpc>
                <a:spcPct val="105000"/>
              </a:lnSpc>
              <a:spcBef>
                <a:spcPts val="0"/>
              </a:spcBef>
              <a:spcAft>
                <a:spcPts val="1500"/>
              </a:spcAft>
              <a:buNone/>
            </a:pPr>
            <a:r>
              <a:rPr lang="tr" sz="1300">
                <a:solidFill>
                  <a:schemeClr val="dk1"/>
                </a:solidFill>
                <a:highlight>
                  <a:schemeClr val="lt1"/>
                </a:highlight>
                <a:latin typeface="Roboto"/>
                <a:ea typeface="Roboto"/>
                <a:cs typeface="Roboto"/>
                <a:sym typeface="Roboto"/>
              </a:rPr>
              <a:t>1800-1914 yılları arasındaki dönemde İsveç halkının yaşamı oldukça ilginç ve değişken bir dönemi kapsar. Bu dönemde İsveç toplumu, önemli siyasi ve toplumsal değişikliklere tanık oldu.Yüzyılın başlarında İsveç, Napolyon Savaşları'nın etkisi altında kaldı ve bu savaşlar sırasında Finlandiya'nın Rusya'ya devredilmesi gibi önemli toprak kayıpları yaşandı. Bu, İsveç'in topraklarının sınırlarının değiştiği bir dönemdi ve bu nedenle toplumda belirsizlik hakimdi. Sanayi devrimi İsveç'te de etkisini gösterdi. Tarımın modernleşmesi, sanayileşme ve demiryolu ağının gelişimi bu dönemin önemli olaylarıydı. Bu değişiklikler, kırsal bölgelerden şehirlere göçü hızlandırdı ve şehirlerin nüfusu büyüdü. Ayrıca bu dönemde İsveç ekonomisi daha sanayileşmiş hale geldi. Toplumsal açıdan, 19. yüzyılın sonlarına doğru İsveç, demokratik reformlara doğru ilerlemeye başladı. 1809'da kabul edilen yeni anayasa, monarşiye sınırlamalar getirdi ve daha fazla siyasi katılım sağladı.1914'e gelindiğinde, İsveç I. Dünya Savaşı'nda tarafsız bir politika izledi.</a:t>
            </a:r>
            <a:endParaRPr sz="1300">
              <a:solidFill>
                <a:schemeClr val="dk1"/>
              </a:solidFill>
              <a:highlight>
                <a:schemeClr val="lt1"/>
              </a:highlight>
              <a:latin typeface="Roboto"/>
              <a:ea typeface="Roboto"/>
              <a:cs typeface="Roboto"/>
              <a:sym typeface="Roboto"/>
            </a:endParaRPr>
          </a:p>
        </p:txBody>
      </p:sp>
      <p:pic>
        <p:nvPicPr>
          <p:cNvPr id="128" name="Google Shape;128;p23"/>
          <p:cNvPicPr preferRelativeResize="0"/>
          <p:nvPr/>
        </p:nvPicPr>
        <p:blipFill>
          <a:blip r:embed="rId3">
            <a:alphaModFix/>
          </a:blip>
          <a:stretch>
            <a:fillRect/>
          </a:stretch>
        </p:blipFill>
        <p:spPr>
          <a:xfrm>
            <a:off x="6243900" y="0"/>
            <a:ext cx="2900090" cy="16313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p24"/>
          <p:cNvSpPr txBox="1">
            <a:spLocks noGrp="1"/>
          </p:cNvSpPr>
          <p:nvPr>
            <p:ph type="body" idx="1"/>
          </p:nvPr>
        </p:nvSpPr>
        <p:spPr>
          <a:xfrm>
            <a:off x="1318350" y="1453200"/>
            <a:ext cx="6507300" cy="31608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tr" sz="2100">
                <a:solidFill>
                  <a:schemeClr val="dk1"/>
                </a:solidFill>
                <a:highlight>
                  <a:schemeClr val="lt1"/>
                </a:highlight>
              </a:rPr>
              <a:t>BENİ DİNLEDİĞİNİZ İÇİN TEŞEKKÜR EDERİM</a:t>
            </a:r>
            <a:endParaRPr sz="2100">
              <a:solidFill>
                <a:schemeClr val="dk1"/>
              </a:solidFill>
              <a:highlight>
                <a:schemeClr val="lt1"/>
              </a:highlight>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Google Shape;61;p14"/>
          <p:cNvSpPr txBox="1">
            <a:spLocks noGrp="1"/>
          </p:cNvSpPr>
          <p:nvPr>
            <p:ph type="title"/>
          </p:nvPr>
        </p:nvSpPr>
        <p:spPr>
          <a:xfrm>
            <a:off x="58400" y="375100"/>
            <a:ext cx="8773800" cy="642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tr" sz="3020">
                <a:latin typeface="Yanone Kaffeesatz"/>
                <a:ea typeface="Yanone Kaffeesatz"/>
                <a:cs typeface="Yanone Kaffeesatz"/>
                <a:sym typeface="Yanone Kaffeesatz"/>
              </a:rPr>
              <a:t>1. Giriş: İsveç'in 19. yüzyıldaki arka planı</a:t>
            </a:r>
            <a:endParaRPr sz="3020">
              <a:latin typeface="Yanone Kaffeesatz"/>
              <a:ea typeface="Yanone Kaffeesatz"/>
              <a:cs typeface="Yanone Kaffeesatz"/>
              <a:sym typeface="Yanone Kaffeesatz"/>
            </a:endParaRPr>
          </a:p>
        </p:txBody>
      </p:sp>
      <p:sp>
        <p:nvSpPr>
          <p:cNvPr id="62" name="Google Shape;62;p14"/>
          <p:cNvSpPr txBox="1">
            <a:spLocks noGrp="1"/>
          </p:cNvSpPr>
          <p:nvPr>
            <p:ph type="body" idx="1"/>
          </p:nvPr>
        </p:nvSpPr>
        <p:spPr>
          <a:xfrm>
            <a:off x="58400" y="2879475"/>
            <a:ext cx="5328600" cy="34974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tr">
                <a:solidFill>
                  <a:srgbClr val="FFFFFF"/>
                </a:solidFill>
              </a:rPr>
              <a:t>İsveç'in 1800'den 1914'e kadar geçirdiği evrim büyüleyici bir yolculuk. Bu slaytta İsveç ulusunun geçirdiği derin değişimleri gözler önüne sereceğim. Sanayileşmenin yükselişinden siyasi reformlara kadar, İsveç'i modern bir güce dönüştüren olağanüstü dönüşümü inceliyeceğiz.</a:t>
            </a:r>
            <a:endParaRPr>
              <a:solidFill>
                <a:srgbClr val="FFFFFF"/>
              </a:solidFill>
            </a:endParaRPr>
          </a:p>
        </p:txBody>
      </p:sp>
      <p:pic>
        <p:nvPicPr>
          <p:cNvPr id="63" name="Google Shape;63;p14"/>
          <p:cNvPicPr preferRelativeResize="0"/>
          <p:nvPr/>
        </p:nvPicPr>
        <p:blipFill>
          <a:blip r:embed="rId3">
            <a:alphaModFix/>
          </a:blip>
          <a:stretch>
            <a:fillRect/>
          </a:stretch>
        </p:blipFill>
        <p:spPr>
          <a:xfrm>
            <a:off x="5328600" y="0"/>
            <a:ext cx="3815325" cy="241002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Google Shape;68;p15"/>
          <p:cNvSpPr txBox="1">
            <a:spLocks noGrp="1"/>
          </p:cNvSpPr>
          <p:nvPr>
            <p:ph type="title"/>
          </p:nvPr>
        </p:nvSpPr>
        <p:spPr>
          <a:xfrm>
            <a:off x="311700" y="174300"/>
            <a:ext cx="8520600" cy="8418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tr">
                <a:latin typeface="Yanone Kaffeesatz"/>
                <a:ea typeface="Yanone Kaffeesatz"/>
                <a:cs typeface="Yanone Kaffeesatz"/>
                <a:sym typeface="Yanone Kaffeesatz"/>
              </a:rPr>
              <a:t>2. Siyasi Değişiklikler: Yönetimde ve Monarşide Değişim</a:t>
            </a:r>
            <a:endParaRPr>
              <a:latin typeface="Yanone Kaffeesatz"/>
              <a:ea typeface="Yanone Kaffeesatz"/>
              <a:cs typeface="Yanone Kaffeesatz"/>
              <a:sym typeface="Yanone Kaffeesatz"/>
            </a:endParaRPr>
          </a:p>
        </p:txBody>
      </p:sp>
      <p:pic>
        <p:nvPicPr>
          <p:cNvPr id="69" name="Google Shape;69;p15"/>
          <p:cNvPicPr preferRelativeResize="0"/>
          <p:nvPr/>
        </p:nvPicPr>
        <p:blipFill>
          <a:blip r:embed="rId3">
            <a:alphaModFix/>
          </a:blip>
          <a:stretch>
            <a:fillRect/>
          </a:stretch>
        </p:blipFill>
        <p:spPr>
          <a:xfrm>
            <a:off x="5778800" y="1202175"/>
            <a:ext cx="3261484" cy="3822600"/>
          </a:xfrm>
          <a:prstGeom prst="rect">
            <a:avLst/>
          </a:prstGeom>
          <a:noFill/>
          <a:ln>
            <a:noFill/>
          </a:ln>
        </p:spPr>
      </p:pic>
      <p:sp>
        <p:nvSpPr>
          <p:cNvPr id="70" name="Google Shape;70;p15"/>
          <p:cNvSpPr txBox="1"/>
          <p:nvPr/>
        </p:nvSpPr>
        <p:spPr>
          <a:xfrm>
            <a:off x="440225" y="1262300"/>
            <a:ext cx="5042400" cy="3762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tr" sz="1600">
                <a:solidFill>
                  <a:schemeClr val="dk1"/>
                </a:solidFill>
                <a:highlight>
                  <a:schemeClr val="lt1"/>
                </a:highlight>
                <a:latin typeface="Roboto"/>
                <a:ea typeface="Roboto"/>
                <a:cs typeface="Roboto"/>
                <a:sym typeface="Roboto"/>
              </a:rPr>
              <a:t>19. yüzyılın başlarında, İsveç ve Norveç, İsveç Kralı XIV. Karl Johan'ın liderliğinde birleşti ve İsveç-Norveç Birliği kuruldu. Bu birlik, 1814'te Napolyon Savaşları sonrası kuruldu ve 1905'te Norveç'in bağımsızlığını kazanmasına kadar devam etti. 1818 yılında İsveç kralı olarak taç giyen XIV. Karl Johan, Bernadotte(börnoda) Hanedanı'nın ilk üyesiydi. Bu hanedan, İsveç'in modern monarşi geleneğini başlattı ve hala devam ediyor. Bernadotte Hanedanı, İsveç monarşisinde önemli bir rol oynar.İsveç, 1844 yılında yeni bir anayasa kabul etti. Bu anayasa, hükümetin yetkilerini genişletti ve meclisin gücünü artırdı. Monarşinin yetkileri sınırlanırken, parlamenter sistem daha fazla etkinlik kazandı.</a:t>
            </a:r>
            <a:endParaRPr sz="1600">
              <a:solidFill>
                <a:schemeClr val="dk1"/>
              </a:solidFill>
              <a:highlight>
                <a:schemeClr val="lt1"/>
              </a:highlight>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5" name="Google Shape;75;p16"/>
          <p:cNvSpPr txBox="1">
            <a:spLocks noGrp="1"/>
          </p:cNvSpPr>
          <p:nvPr>
            <p:ph type="title"/>
          </p:nvPr>
        </p:nvSpPr>
        <p:spPr>
          <a:xfrm>
            <a:off x="103325" y="195400"/>
            <a:ext cx="4207500" cy="1482300"/>
          </a:xfrm>
          <a:prstGeom prst="rect">
            <a:avLst/>
          </a:prstGeom>
        </p:spPr>
        <p:txBody>
          <a:bodyPr spcFirstLastPara="1" wrap="square" lIns="91425" tIns="91425" rIns="91425" bIns="91425" anchor="b" anchorCtr="0">
            <a:normAutofit fontScale="90000"/>
          </a:bodyPr>
          <a:lstStyle/>
          <a:p>
            <a:pPr marL="0" lvl="0" indent="0" algn="ctr" rtl="0">
              <a:spcBef>
                <a:spcPts val="0"/>
              </a:spcBef>
              <a:spcAft>
                <a:spcPts val="0"/>
              </a:spcAft>
              <a:buNone/>
            </a:pPr>
            <a:r>
              <a:rPr lang="tr">
                <a:latin typeface="Yanone Kaffeesatz"/>
                <a:ea typeface="Yanone Kaffeesatz"/>
                <a:cs typeface="Yanone Kaffeesatz"/>
                <a:sym typeface="Yanone Kaffeesatz"/>
              </a:rPr>
              <a:t>3. Toplumsal Dönüşümler: Sanayileşme </a:t>
            </a:r>
            <a:endParaRPr>
              <a:latin typeface="Yanone Kaffeesatz"/>
              <a:ea typeface="Yanone Kaffeesatz"/>
              <a:cs typeface="Yanone Kaffeesatz"/>
              <a:sym typeface="Yanone Kaffeesatz"/>
            </a:endParaRPr>
          </a:p>
        </p:txBody>
      </p:sp>
      <p:sp>
        <p:nvSpPr>
          <p:cNvPr id="76" name="Google Shape;76;p16"/>
          <p:cNvSpPr txBox="1">
            <a:spLocks noGrp="1"/>
          </p:cNvSpPr>
          <p:nvPr>
            <p:ph type="subTitle" idx="1"/>
          </p:nvPr>
        </p:nvSpPr>
        <p:spPr>
          <a:xfrm>
            <a:off x="19175" y="1475650"/>
            <a:ext cx="4375800" cy="3549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tr" sz="1650">
                <a:solidFill>
                  <a:schemeClr val="dk1"/>
                </a:solidFill>
                <a:highlight>
                  <a:schemeClr val="lt1"/>
                </a:highlight>
                <a:latin typeface="Roboto"/>
                <a:ea typeface="Roboto"/>
                <a:cs typeface="Roboto"/>
                <a:sym typeface="Roboto"/>
              </a:rPr>
              <a:t>Demir ve Çelik Endüstrisi: İsveç'in doğal kaynaklarının zenginliği, özellikle demir cevheri, ülkeyi demir ve çelik üretiminde önemli bir oyuncu haline getirdi. Bu sektör, ekonominin büyümesine büyük katkı sağladı.</a:t>
            </a:r>
            <a:endParaRPr sz="1650">
              <a:solidFill>
                <a:schemeClr val="dk1"/>
              </a:solidFill>
              <a:highlight>
                <a:schemeClr val="lt1"/>
              </a:highlight>
              <a:latin typeface="Roboto"/>
              <a:ea typeface="Roboto"/>
              <a:cs typeface="Roboto"/>
              <a:sym typeface="Roboto"/>
            </a:endParaRPr>
          </a:p>
          <a:p>
            <a:pPr marL="0" lvl="0" indent="0" algn="l" rtl="0">
              <a:spcBef>
                <a:spcPts val="0"/>
              </a:spcBef>
              <a:spcAft>
                <a:spcPts val="0"/>
              </a:spcAft>
              <a:buNone/>
            </a:pPr>
            <a:r>
              <a:rPr lang="tr" sz="1650">
                <a:solidFill>
                  <a:schemeClr val="dk1"/>
                </a:solidFill>
                <a:highlight>
                  <a:schemeClr val="lt1"/>
                </a:highlight>
                <a:latin typeface="Roboto"/>
                <a:ea typeface="Roboto"/>
                <a:cs typeface="Roboto"/>
                <a:sym typeface="Roboto"/>
              </a:rPr>
              <a:t>Tarım Modernizasyonu: Sanayileşme, tarım sektöründe de modernizasyonu tetikledi. Makineleşme ve verimliliği artıran yenilikler, tarımın daha verimli hale gelmesini sağladı.</a:t>
            </a:r>
            <a:endParaRPr sz="1650">
              <a:solidFill>
                <a:schemeClr val="dk1"/>
              </a:solidFill>
              <a:highlight>
                <a:schemeClr val="lt1"/>
              </a:highlight>
              <a:latin typeface="Roboto"/>
              <a:ea typeface="Roboto"/>
              <a:cs typeface="Roboto"/>
              <a:sym typeface="Roboto"/>
            </a:endParaRPr>
          </a:p>
          <a:p>
            <a:pPr marL="0" lvl="0" indent="0" algn="l" rtl="0">
              <a:spcBef>
                <a:spcPts val="0"/>
              </a:spcBef>
              <a:spcAft>
                <a:spcPts val="0"/>
              </a:spcAft>
              <a:buNone/>
            </a:pPr>
            <a:r>
              <a:rPr lang="tr" sz="1650">
                <a:solidFill>
                  <a:schemeClr val="dk1"/>
                </a:solidFill>
                <a:highlight>
                  <a:schemeClr val="lt1"/>
                </a:highlight>
                <a:latin typeface="Roboto"/>
                <a:ea typeface="Roboto"/>
                <a:cs typeface="Roboto"/>
                <a:sym typeface="Roboto"/>
              </a:rPr>
              <a:t>Ulaşım Altyapısı: Demiryolu ağı, limanlar ve kanalların inşası, ürünlerin taşınmasını kolaylaştırdı. Bu, hem iç pazarın hem de dış ticaretin büyümesine katkı sağladı.</a:t>
            </a:r>
            <a:endParaRPr sz="1650">
              <a:solidFill>
                <a:schemeClr val="dk1"/>
              </a:solidFill>
              <a:highlight>
                <a:schemeClr val="lt1"/>
              </a:highlight>
            </a:endParaRPr>
          </a:p>
        </p:txBody>
      </p:sp>
      <p:pic>
        <p:nvPicPr>
          <p:cNvPr id="77" name="Google Shape;77;p16"/>
          <p:cNvPicPr preferRelativeResize="0"/>
          <p:nvPr/>
        </p:nvPicPr>
        <p:blipFill>
          <a:blip r:embed="rId3">
            <a:alphaModFix/>
          </a:blip>
          <a:stretch>
            <a:fillRect/>
          </a:stretch>
        </p:blipFill>
        <p:spPr>
          <a:xfrm>
            <a:off x="4572000" y="740576"/>
            <a:ext cx="4535200" cy="3857124"/>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
        <p:nvSpPr>
          <p:cNvPr id="82" name="Google Shape;82;p17"/>
          <p:cNvSpPr txBox="1">
            <a:spLocks noGrp="1"/>
          </p:cNvSpPr>
          <p:nvPr>
            <p:ph type="title"/>
          </p:nvPr>
        </p:nvSpPr>
        <p:spPr>
          <a:xfrm>
            <a:off x="265500" y="312275"/>
            <a:ext cx="4045200" cy="1482300"/>
          </a:xfrm>
          <a:prstGeom prst="rect">
            <a:avLst/>
          </a:prstGeom>
        </p:spPr>
        <p:txBody>
          <a:bodyPr spcFirstLastPara="1" wrap="square" lIns="91425" tIns="91425" rIns="91425" bIns="91425" anchor="b" anchorCtr="0">
            <a:normAutofit fontScale="90000"/>
          </a:bodyPr>
          <a:lstStyle/>
          <a:p>
            <a:pPr marL="0" lvl="0" indent="0" algn="ctr" rtl="0">
              <a:spcBef>
                <a:spcPts val="0"/>
              </a:spcBef>
              <a:spcAft>
                <a:spcPts val="0"/>
              </a:spcAft>
              <a:buNone/>
            </a:pPr>
            <a:r>
              <a:rPr lang="tr">
                <a:latin typeface="Yanone Kaffeesatz"/>
                <a:ea typeface="Yanone Kaffeesatz"/>
                <a:cs typeface="Yanone Kaffeesatz"/>
                <a:sym typeface="Yanone Kaffeesatz"/>
              </a:rPr>
              <a:t>3.1 Toplumsal Dönüşümler: Kentleşme</a:t>
            </a:r>
            <a:endParaRPr>
              <a:latin typeface="Yanone Kaffeesatz"/>
              <a:ea typeface="Yanone Kaffeesatz"/>
              <a:cs typeface="Yanone Kaffeesatz"/>
              <a:sym typeface="Yanone Kaffeesatz"/>
            </a:endParaRPr>
          </a:p>
          <a:p>
            <a:pPr marL="0" lvl="0" indent="0" algn="ctr" rtl="0">
              <a:spcBef>
                <a:spcPts val="0"/>
              </a:spcBef>
              <a:spcAft>
                <a:spcPts val="0"/>
              </a:spcAft>
              <a:buNone/>
            </a:pPr>
            <a:endParaRPr>
              <a:latin typeface="Yanone Kaffeesatz"/>
              <a:ea typeface="Yanone Kaffeesatz"/>
              <a:cs typeface="Yanone Kaffeesatz"/>
              <a:sym typeface="Yanone Kaffeesatz"/>
            </a:endParaRPr>
          </a:p>
        </p:txBody>
      </p:sp>
      <p:sp>
        <p:nvSpPr>
          <p:cNvPr id="83" name="Google Shape;83;p17"/>
          <p:cNvSpPr txBox="1">
            <a:spLocks noGrp="1"/>
          </p:cNvSpPr>
          <p:nvPr>
            <p:ph type="subTitle" idx="1"/>
          </p:nvPr>
        </p:nvSpPr>
        <p:spPr>
          <a:xfrm>
            <a:off x="265500" y="1336650"/>
            <a:ext cx="4184100" cy="3638400"/>
          </a:xfrm>
          <a:prstGeom prst="rect">
            <a:avLst/>
          </a:prstGeom>
        </p:spPr>
        <p:txBody>
          <a:bodyPr spcFirstLastPara="1" wrap="square" lIns="91425" tIns="91425" rIns="91425" bIns="91425" anchor="t" anchorCtr="0">
            <a:normAutofit fontScale="25000" lnSpcReduction="20000"/>
          </a:bodyPr>
          <a:lstStyle/>
          <a:p>
            <a:pPr marL="0" lvl="0" indent="0" algn="l" rtl="0">
              <a:lnSpc>
                <a:spcPct val="115000"/>
              </a:lnSpc>
              <a:spcBef>
                <a:spcPts val="1500"/>
              </a:spcBef>
              <a:spcAft>
                <a:spcPts val="0"/>
              </a:spcAft>
              <a:buNone/>
            </a:pPr>
            <a:r>
              <a:rPr lang="tr" sz="5200">
                <a:solidFill>
                  <a:schemeClr val="dk1"/>
                </a:solidFill>
                <a:highlight>
                  <a:schemeClr val="lt1"/>
                </a:highlight>
                <a:latin typeface="Roboto"/>
                <a:ea typeface="Roboto"/>
                <a:cs typeface="Roboto"/>
                <a:sym typeface="Roboto"/>
              </a:rPr>
              <a:t>Kentlerin Büyümesi: İsveç'teki büyük şehirler, özellikle Stockholm ve Malmö, nüfuslarını hızla artırdı. Sanayi işçileri ve diğer köylüler kentlere göç etmeye başladı.</a:t>
            </a:r>
            <a:endParaRPr sz="5200">
              <a:solidFill>
                <a:schemeClr val="dk1"/>
              </a:solidFill>
              <a:highlight>
                <a:schemeClr val="lt1"/>
              </a:highlight>
              <a:latin typeface="Roboto"/>
              <a:ea typeface="Roboto"/>
              <a:cs typeface="Roboto"/>
              <a:sym typeface="Roboto"/>
            </a:endParaRPr>
          </a:p>
          <a:p>
            <a:pPr marL="0" lvl="0" indent="0" algn="l" rtl="0">
              <a:lnSpc>
                <a:spcPct val="115000"/>
              </a:lnSpc>
              <a:spcBef>
                <a:spcPts val="1500"/>
              </a:spcBef>
              <a:spcAft>
                <a:spcPts val="0"/>
              </a:spcAft>
              <a:buNone/>
            </a:pPr>
            <a:r>
              <a:rPr lang="tr" sz="5200">
                <a:solidFill>
                  <a:schemeClr val="dk1"/>
                </a:solidFill>
                <a:highlight>
                  <a:schemeClr val="lt1"/>
                </a:highlight>
                <a:latin typeface="Roboto"/>
                <a:ea typeface="Roboto"/>
                <a:cs typeface="Roboto"/>
                <a:sym typeface="Roboto"/>
              </a:rPr>
              <a:t>Konut Sorunu: Kentleşme süreci, konut ihtiyacını artırdı. Dar ve kalabalık konutlar, özellikle işçi sınıfı için sorun haline geldi.</a:t>
            </a:r>
            <a:endParaRPr sz="5200">
              <a:solidFill>
                <a:schemeClr val="dk1"/>
              </a:solidFill>
              <a:highlight>
                <a:schemeClr val="lt1"/>
              </a:highlight>
              <a:latin typeface="Roboto"/>
              <a:ea typeface="Roboto"/>
              <a:cs typeface="Roboto"/>
              <a:sym typeface="Roboto"/>
            </a:endParaRPr>
          </a:p>
          <a:p>
            <a:pPr marL="0" lvl="0" indent="0" algn="l" rtl="0">
              <a:lnSpc>
                <a:spcPct val="115000"/>
              </a:lnSpc>
              <a:spcBef>
                <a:spcPts val="1500"/>
              </a:spcBef>
              <a:spcAft>
                <a:spcPts val="0"/>
              </a:spcAft>
              <a:buNone/>
            </a:pPr>
            <a:r>
              <a:rPr lang="tr" sz="5200">
                <a:solidFill>
                  <a:schemeClr val="dk1"/>
                </a:solidFill>
                <a:highlight>
                  <a:schemeClr val="lt1"/>
                </a:highlight>
                <a:latin typeface="Roboto"/>
                <a:ea typeface="Roboto"/>
                <a:cs typeface="Roboto"/>
                <a:sym typeface="Roboto"/>
              </a:rPr>
              <a:t>Toplumsal Değişiklikler: Kentleşme, toplumsal yapıda da değişikliklere yol açtı. Farklı sosyal sınıfların bir arada yaşadığı şehirlerde, işçi sendikaları ve siyasi hareketler güçlenmeye başladı.</a:t>
            </a:r>
            <a:endParaRPr sz="5200">
              <a:solidFill>
                <a:schemeClr val="dk1"/>
              </a:solidFill>
              <a:highlight>
                <a:schemeClr val="lt1"/>
              </a:highlight>
              <a:latin typeface="Roboto"/>
              <a:ea typeface="Roboto"/>
              <a:cs typeface="Roboto"/>
              <a:sym typeface="Roboto"/>
            </a:endParaRPr>
          </a:p>
          <a:p>
            <a:pPr marL="0" lvl="0" indent="0" algn="l" rtl="0">
              <a:lnSpc>
                <a:spcPct val="115000"/>
              </a:lnSpc>
              <a:spcBef>
                <a:spcPts val="1500"/>
              </a:spcBef>
              <a:spcAft>
                <a:spcPts val="0"/>
              </a:spcAft>
              <a:buNone/>
            </a:pPr>
            <a:r>
              <a:rPr lang="tr" sz="5200">
                <a:solidFill>
                  <a:schemeClr val="dk1"/>
                </a:solidFill>
                <a:highlight>
                  <a:schemeClr val="lt1"/>
                </a:highlight>
                <a:latin typeface="Roboto"/>
                <a:ea typeface="Roboto"/>
                <a:cs typeface="Roboto"/>
                <a:sym typeface="Roboto"/>
              </a:rPr>
              <a:t>Eğitim ve Kültür: Kentlerdeki eğitim olanakları arttı. Bu dönemde, İsveç'de eğitim reformları ve kültürel gelişmeler yaşandı. Sanat, edebiyat ve bilim alanlarında yeni hareketler başladı.</a:t>
            </a:r>
            <a:endParaRPr sz="5200">
              <a:solidFill>
                <a:schemeClr val="dk1"/>
              </a:solidFill>
              <a:highlight>
                <a:schemeClr val="lt1"/>
              </a:highlight>
              <a:latin typeface="Roboto"/>
              <a:ea typeface="Roboto"/>
              <a:cs typeface="Roboto"/>
              <a:sym typeface="Roboto"/>
            </a:endParaRPr>
          </a:p>
          <a:p>
            <a:pPr marL="0" lvl="0" indent="0" algn="ctr" rtl="0">
              <a:spcBef>
                <a:spcPts val="1500"/>
              </a:spcBef>
              <a:spcAft>
                <a:spcPts val="0"/>
              </a:spcAft>
              <a:buNone/>
            </a:pPr>
            <a:endParaRPr/>
          </a:p>
        </p:txBody>
      </p:sp>
      <p:pic>
        <p:nvPicPr>
          <p:cNvPr id="84" name="Google Shape;84;p17"/>
          <p:cNvPicPr preferRelativeResize="0"/>
          <p:nvPr/>
        </p:nvPicPr>
        <p:blipFill>
          <a:blip r:embed="rId3">
            <a:alphaModFix/>
          </a:blip>
          <a:stretch>
            <a:fillRect/>
          </a:stretch>
        </p:blipFill>
        <p:spPr>
          <a:xfrm>
            <a:off x="4572000" y="1336650"/>
            <a:ext cx="4572001" cy="256728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18"/>
          <p:cNvSpPr txBox="1"/>
          <p:nvPr/>
        </p:nvSpPr>
        <p:spPr>
          <a:xfrm>
            <a:off x="204400" y="195400"/>
            <a:ext cx="5727600" cy="977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tr" sz="2800">
                <a:solidFill>
                  <a:schemeClr val="dk1"/>
                </a:solidFill>
              </a:rPr>
              <a:t>4. Kültürel Canlanma: Sanat, Edebiyat ve Ulusal Kimlik</a:t>
            </a:r>
            <a:endParaRPr sz="2800">
              <a:solidFill>
                <a:schemeClr val="dk1"/>
              </a:solidFill>
            </a:endParaRPr>
          </a:p>
        </p:txBody>
      </p:sp>
      <p:sp>
        <p:nvSpPr>
          <p:cNvPr id="90" name="Google Shape;90;p18"/>
          <p:cNvSpPr txBox="1"/>
          <p:nvPr/>
        </p:nvSpPr>
        <p:spPr>
          <a:xfrm>
            <a:off x="159475" y="1172500"/>
            <a:ext cx="4862700" cy="3874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tr">
                <a:solidFill>
                  <a:schemeClr val="dk1"/>
                </a:solidFill>
                <a:highlight>
                  <a:schemeClr val="lt1"/>
                </a:highlight>
                <a:latin typeface="Roboto"/>
                <a:ea typeface="Roboto"/>
                <a:cs typeface="Roboto"/>
                <a:sym typeface="Roboto"/>
              </a:rPr>
              <a:t>Romantizmin Yükselişi: 19. yüzyılın başlarında İsveç'te romantizm akımı etkili bir biçimde ortaya çıktı. Romantizm, doğaya, milli tarihe ve ulusal kimliğe vurgu yaparak sanat ve edebiyatı etkiledi. Bu dönemdeki önemli yazarlar ve şairler, İsveç'in doğal güzelliklerini ve tarihi mirasını eserlerinde işledi. </a:t>
            </a:r>
            <a:endParaRPr>
              <a:solidFill>
                <a:schemeClr val="dk1"/>
              </a:solidFill>
              <a:highlight>
                <a:schemeClr val="lt1"/>
              </a:highlight>
              <a:latin typeface="Roboto"/>
              <a:ea typeface="Roboto"/>
              <a:cs typeface="Roboto"/>
              <a:sym typeface="Roboto"/>
            </a:endParaRPr>
          </a:p>
          <a:p>
            <a:pPr marL="0" lvl="0" indent="0" algn="l" rtl="0">
              <a:spcBef>
                <a:spcPts val="0"/>
              </a:spcBef>
              <a:spcAft>
                <a:spcPts val="0"/>
              </a:spcAft>
              <a:buNone/>
            </a:pPr>
            <a:r>
              <a:rPr lang="tr">
                <a:solidFill>
                  <a:schemeClr val="dk1"/>
                </a:solidFill>
                <a:highlight>
                  <a:schemeClr val="lt1"/>
                </a:highlight>
                <a:latin typeface="Roboto"/>
                <a:ea typeface="Roboto"/>
                <a:cs typeface="Roboto"/>
                <a:sym typeface="Roboto"/>
              </a:rPr>
              <a:t>İsveç'te resim sanatı da bu dönemde canlandı. İsveçli ressamlar, doğanın güzelliklerini ve milli manzaraları tuvale yansıttılar. Carl Larsson ve Anders Zorn gibi ressamlar, ülkelerinin doğasını ve günlük yaşamını konu alan eserler ürettiler.</a:t>
            </a:r>
            <a:endParaRPr>
              <a:solidFill>
                <a:schemeClr val="dk1"/>
              </a:solidFill>
              <a:highlight>
                <a:schemeClr val="lt1"/>
              </a:highlight>
              <a:latin typeface="Roboto"/>
              <a:ea typeface="Roboto"/>
              <a:cs typeface="Roboto"/>
              <a:sym typeface="Roboto"/>
            </a:endParaRPr>
          </a:p>
          <a:p>
            <a:pPr marL="0" lvl="0" indent="0" algn="l" rtl="0">
              <a:spcBef>
                <a:spcPts val="0"/>
              </a:spcBef>
              <a:spcAft>
                <a:spcPts val="0"/>
              </a:spcAft>
              <a:buNone/>
            </a:pPr>
            <a:r>
              <a:rPr lang="tr">
                <a:solidFill>
                  <a:schemeClr val="dk1"/>
                </a:solidFill>
                <a:highlight>
                  <a:schemeClr val="lt1"/>
                </a:highlight>
                <a:latin typeface="Roboto"/>
                <a:ea typeface="Roboto"/>
                <a:cs typeface="Roboto"/>
                <a:sym typeface="Roboto"/>
              </a:rPr>
              <a:t>Edebiyat: İsveçli yazarlar, bu dönemde milli folklorü inceledi ve eserlerine yansıttı. Gustaf Fröding ve Verner von Heidenstam gibi yazarlar, İsveç halkının geleneklerini ve köklerini edebiyatta yücelttiler. İsveç edebiyatı, ulusal kimliği ve tarihî bilinci pekiştiren eserlerle zenginleşti.</a:t>
            </a:r>
            <a:endParaRPr>
              <a:solidFill>
                <a:schemeClr val="dk1"/>
              </a:solidFill>
              <a:highlight>
                <a:schemeClr val="lt1"/>
              </a:highlight>
              <a:latin typeface="Roboto"/>
              <a:ea typeface="Roboto"/>
              <a:cs typeface="Roboto"/>
              <a:sym typeface="Roboto"/>
            </a:endParaRPr>
          </a:p>
        </p:txBody>
      </p:sp>
      <p:pic>
        <p:nvPicPr>
          <p:cNvPr id="91" name="Google Shape;91;p18"/>
          <p:cNvPicPr preferRelativeResize="0"/>
          <p:nvPr/>
        </p:nvPicPr>
        <p:blipFill>
          <a:blip r:embed="rId3">
            <a:alphaModFix/>
          </a:blip>
          <a:stretch>
            <a:fillRect/>
          </a:stretch>
        </p:blipFill>
        <p:spPr>
          <a:xfrm>
            <a:off x="5646277" y="0"/>
            <a:ext cx="3497724" cy="51435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19"/>
          <p:cNvSpPr txBox="1">
            <a:spLocks noGrp="1"/>
          </p:cNvSpPr>
          <p:nvPr>
            <p:ph type="title"/>
          </p:nvPr>
        </p:nvSpPr>
        <p:spPr>
          <a:xfrm>
            <a:off x="4877475" y="296900"/>
            <a:ext cx="4053000" cy="10338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tr" sz="3600">
                <a:latin typeface="Yanone Kaffeesatz"/>
                <a:ea typeface="Yanone Kaffeesatz"/>
                <a:cs typeface="Yanone Kaffeesatz"/>
                <a:sym typeface="Yanone Kaffeesatz"/>
              </a:rPr>
              <a:t>5. Eğitim Reformları: Kamu Eğitiminde İlerleme</a:t>
            </a:r>
            <a:endParaRPr sz="3600">
              <a:latin typeface="Yanone Kaffeesatz"/>
              <a:ea typeface="Yanone Kaffeesatz"/>
              <a:cs typeface="Yanone Kaffeesatz"/>
              <a:sym typeface="Yanone Kaffeesatz"/>
            </a:endParaRPr>
          </a:p>
        </p:txBody>
      </p:sp>
      <p:sp>
        <p:nvSpPr>
          <p:cNvPr id="97" name="Google Shape;97;p19"/>
          <p:cNvSpPr txBox="1">
            <a:spLocks noGrp="1"/>
          </p:cNvSpPr>
          <p:nvPr>
            <p:ph type="body" idx="1"/>
          </p:nvPr>
        </p:nvSpPr>
        <p:spPr>
          <a:xfrm>
            <a:off x="4877475" y="1430750"/>
            <a:ext cx="4053000" cy="3571200"/>
          </a:xfrm>
          <a:prstGeom prst="rect">
            <a:avLst/>
          </a:prstGeom>
        </p:spPr>
        <p:txBody>
          <a:bodyPr spcFirstLastPara="1" wrap="square" lIns="91425" tIns="91425" rIns="91425" bIns="91425" anchor="t" anchorCtr="0">
            <a:noAutofit/>
          </a:bodyPr>
          <a:lstStyle/>
          <a:p>
            <a:pPr marL="0" lvl="0" indent="0" algn="l" rtl="0">
              <a:spcBef>
                <a:spcPts val="1500"/>
              </a:spcBef>
              <a:spcAft>
                <a:spcPts val="0"/>
              </a:spcAft>
              <a:buNone/>
            </a:pPr>
            <a:r>
              <a:rPr lang="tr" sz="1300">
                <a:solidFill>
                  <a:schemeClr val="dk1"/>
                </a:solidFill>
                <a:highlight>
                  <a:schemeClr val="lt1"/>
                </a:highlight>
                <a:latin typeface="Roboto"/>
                <a:ea typeface="Roboto"/>
                <a:cs typeface="Roboto"/>
                <a:sym typeface="Roboto"/>
              </a:rPr>
              <a:t>Allmänna läroverket(almana lörovırket): 19. yüzyılın başlarında, İsveç'de Allmänna läroverket olarak bilinen lise türü okulların kurulmasıyla eğitim sistemi genişledi. Bu okullar, daha fazla öğrencinin üst düzey eğitim almasına olanak tanıdı.</a:t>
            </a:r>
            <a:endParaRPr sz="1300">
              <a:solidFill>
                <a:schemeClr val="dk1"/>
              </a:solidFill>
              <a:highlight>
                <a:schemeClr val="lt1"/>
              </a:highlight>
              <a:latin typeface="Roboto"/>
              <a:ea typeface="Roboto"/>
              <a:cs typeface="Roboto"/>
              <a:sym typeface="Roboto"/>
            </a:endParaRPr>
          </a:p>
          <a:p>
            <a:pPr marL="0" lvl="0" indent="0" algn="l" rtl="0">
              <a:spcBef>
                <a:spcPts val="1500"/>
              </a:spcBef>
              <a:spcAft>
                <a:spcPts val="0"/>
              </a:spcAft>
              <a:buNone/>
            </a:pPr>
            <a:r>
              <a:rPr lang="tr" sz="1300">
                <a:solidFill>
                  <a:schemeClr val="dk1"/>
                </a:solidFill>
                <a:highlight>
                  <a:schemeClr val="lt1"/>
                </a:highlight>
                <a:latin typeface="Roboto"/>
                <a:ea typeface="Roboto"/>
                <a:cs typeface="Roboto"/>
                <a:sym typeface="Roboto"/>
              </a:rPr>
              <a:t>Salla Skola Reformu: 1842'de Salla Skola Reformu, İsveç'de zorunlu ilkokul eğitimini başlattı. Bu reform, çocukların eğitimine daha fazla erişim sağlayarak toplumsal eşitsizlikleri azaltmaya yardımcı oldu.</a:t>
            </a:r>
            <a:endParaRPr sz="1300">
              <a:solidFill>
                <a:schemeClr val="dk1"/>
              </a:solidFill>
              <a:highlight>
                <a:schemeClr val="lt1"/>
              </a:highlight>
              <a:latin typeface="Roboto"/>
              <a:ea typeface="Roboto"/>
              <a:cs typeface="Roboto"/>
              <a:sym typeface="Roboto"/>
            </a:endParaRPr>
          </a:p>
          <a:p>
            <a:pPr marL="0" lvl="0" indent="0" algn="l" rtl="0">
              <a:spcBef>
                <a:spcPts val="1500"/>
              </a:spcBef>
              <a:spcAft>
                <a:spcPts val="0"/>
              </a:spcAft>
              <a:buNone/>
            </a:pPr>
            <a:r>
              <a:rPr lang="tr" sz="1300">
                <a:solidFill>
                  <a:schemeClr val="dk1"/>
                </a:solidFill>
                <a:highlight>
                  <a:schemeClr val="lt1"/>
                </a:highlight>
                <a:latin typeface="Roboto"/>
                <a:ea typeface="Roboto"/>
                <a:cs typeface="Roboto"/>
                <a:sym typeface="Roboto"/>
              </a:rPr>
              <a:t>Folkskola Sistemi: 1858'de, İsveç'de Folkskola sistemi yani halk okulları sistemi kuruldu. Bu sistem, ilkokul eğitimini daha yaygın ve erişilebilir hale getirdi. Ayrıca, öğretmen yetiştirme programlarına yatırım yapıldı.</a:t>
            </a:r>
            <a:endParaRPr sz="1300">
              <a:solidFill>
                <a:schemeClr val="dk1"/>
              </a:solidFill>
              <a:highlight>
                <a:schemeClr val="lt1"/>
              </a:highlight>
              <a:latin typeface="Roboto"/>
              <a:ea typeface="Roboto"/>
              <a:cs typeface="Roboto"/>
              <a:sym typeface="Roboto"/>
            </a:endParaRPr>
          </a:p>
          <a:p>
            <a:pPr marL="0" lvl="0" indent="0" algn="l" rtl="0">
              <a:spcBef>
                <a:spcPts val="1500"/>
              </a:spcBef>
              <a:spcAft>
                <a:spcPts val="0"/>
              </a:spcAft>
              <a:buNone/>
            </a:pPr>
            <a:endParaRPr sz="1600" b="1" i="1">
              <a:solidFill>
                <a:schemeClr val="dk1"/>
              </a:solidFill>
            </a:endParaRPr>
          </a:p>
        </p:txBody>
      </p:sp>
      <p:sp>
        <p:nvSpPr>
          <p:cNvPr id="98" name="Google Shape;98;p19"/>
          <p:cNvSpPr txBox="1"/>
          <p:nvPr/>
        </p:nvSpPr>
        <p:spPr>
          <a:xfrm>
            <a:off x="294225" y="330175"/>
            <a:ext cx="4357500" cy="4537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pic>
        <p:nvPicPr>
          <p:cNvPr id="99" name="Google Shape;99;p19"/>
          <p:cNvPicPr preferRelativeResize="0"/>
          <p:nvPr/>
        </p:nvPicPr>
        <p:blipFill>
          <a:blip r:embed="rId3">
            <a:alphaModFix/>
          </a:blip>
          <a:stretch>
            <a:fillRect/>
          </a:stretch>
        </p:blipFill>
        <p:spPr>
          <a:xfrm>
            <a:off x="34238" y="554144"/>
            <a:ext cx="4877475" cy="3488782"/>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20"/>
          <p:cNvSpPr txBox="1">
            <a:spLocks noGrp="1"/>
          </p:cNvSpPr>
          <p:nvPr>
            <p:ph type="title"/>
          </p:nvPr>
        </p:nvSpPr>
        <p:spPr>
          <a:xfrm>
            <a:off x="226850" y="105575"/>
            <a:ext cx="2892900" cy="1205700"/>
          </a:xfrm>
          <a:prstGeom prst="rect">
            <a:avLst/>
          </a:prstGeom>
        </p:spPr>
        <p:txBody>
          <a:bodyPr spcFirstLastPara="1" wrap="square" lIns="91425" tIns="91425" rIns="91425" bIns="91425" anchor="b" anchorCtr="0">
            <a:normAutofit fontScale="90000"/>
          </a:bodyPr>
          <a:lstStyle/>
          <a:p>
            <a:pPr marL="0" lvl="0" indent="0" algn="l" rtl="0">
              <a:spcBef>
                <a:spcPts val="0"/>
              </a:spcBef>
              <a:spcAft>
                <a:spcPts val="0"/>
              </a:spcAft>
              <a:buNone/>
            </a:pPr>
            <a:r>
              <a:rPr lang="tr"/>
              <a:t>6. Kadın Hakları Hareketi: Mücadeleler ve Başarılar</a:t>
            </a:r>
            <a:endParaRPr/>
          </a:p>
        </p:txBody>
      </p:sp>
      <p:sp>
        <p:nvSpPr>
          <p:cNvPr id="105" name="Google Shape;105;p20"/>
          <p:cNvSpPr txBox="1">
            <a:spLocks noGrp="1"/>
          </p:cNvSpPr>
          <p:nvPr>
            <p:ph type="body" idx="1"/>
          </p:nvPr>
        </p:nvSpPr>
        <p:spPr>
          <a:xfrm>
            <a:off x="103325" y="1206150"/>
            <a:ext cx="4076700" cy="3852300"/>
          </a:xfrm>
          <a:prstGeom prst="rect">
            <a:avLst/>
          </a:prstGeom>
        </p:spPr>
        <p:txBody>
          <a:bodyPr spcFirstLastPara="1" wrap="square" lIns="91425" tIns="91425" rIns="91425" bIns="91425" anchor="t" anchorCtr="0">
            <a:noAutofit/>
          </a:bodyPr>
          <a:lstStyle/>
          <a:p>
            <a:pPr marL="0" lvl="0" indent="0" algn="l" rtl="0">
              <a:spcBef>
                <a:spcPts val="1500"/>
              </a:spcBef>
              <a:spcAft>
                <a:spcPts val="0"/>
              </a:spcAft>
              <a:buNone/>
            </a:pPr>
            <a:r>
              <a:rPr lang="tr" sz="1100">
                <a:solidFill>
                  <a:schemeClr val="dk1"/>
                </a:solidFill>
                <a:highlight>
                  <a:schemeClr val="lt1"/>
                </a:highlight>
                <a:latin typeface="Roboto"/>
                <a:ea typeface="Roboto"/>
                <a:cs typeface="Roboto"/>
                <a:sym typeface="Roboto"/>
              </a:rPr>
              <a:t>Eğitim Hakkı: İsveç'de kadınlar, 19. yüzyılın ortalarından itibaren eğitim hakları için mücadele ettiler. 1842 yılında eğitimde cinsiyet ayrımcılığını kaldıran bir yasa kabul edildi. Bu, kadınların eğitim alabilme haklarını önemli ölçüde genişletti.</a:t>
            </a:r>
            <a:endParaRPr sz="1100">
              <a:solidFill>
                <a:schemeClr val="dk1"/>
              </a:solidFill>
              <a:highlight>
                <a:schemeClr val="lt1"/>
              </a:highlight>
              <a:latin typeface="Roboto"/>
              <a:ea typeface="Roboto"/>
              <a:cs typeface="Roboto"/>
              <a:sym typeface="Roboto"/>
            </a:endParaRPr>
          </a:p>
          <a:p>
            <a:pPr marL="0" lvl="0" indent="0" algn="l" rtl="0">
              <a:spcBef>
                <a:spcPts val="1500"/>
              </a:spcBef>
              <a:spcAft>
                <a:spcPts val="0"/>
              </a:spcAft>
              <a:buNone/>
            </a:pPr>
            <a:r>
              <a:rPr lang="tr" sz="1100">
                <a:solidFill>
                  <a:schemeClr val="dk1"/>
                </a:solidFill>
                <a:highlight>
                  <a:schemeClr val="lt1"/>
                </a:highlight>
                <a:latin typeface="Roboto"/>
                <a:ea typeface="Roboto"/>
                <a:cs typeface="Roboto"/>
                <a:sym typeface="Roboto"/>
              </a:rPr>
              <a:t>İş Hayatında Eşitlik: Kadınlar, iş hayatında da eşitlik talepleriyle öne çıktılar. 1864 yılında İsveç'de ilk kadın işçi sendikası kuruldu. Ayrıca 1862 yılında kabul edilen bir yasa, kadınlara ticaret yapma hakkı tanıdı.</a:t>
            </a:r>
            <a:endParaRPr sz="1100">
              <a:solidFill>
                <a:schemeClr val="dk1"/>
              </a:solidFill>
              <a:highlight>
                <a:schemeClr val="lt1"/>
              </a:highlight>
              <a:latin typeface="Roboto"/>
              <a:ea typeface="Roboto"/>
              <a:cs typeface="Roboto"/>
              <a:sym typeface="Roboto"/>
            </a:endParaRPr>
          </a:p>
          <a:p>
            <a:pPr marL="0" lvl="0" indent="0" algn="l" rtl="0">
              <a:spcBef>
                <a:spcPts val="1500"/>
              </a:spcBef>
              <a:spcAft>
                <a:spcPts val="1500"/>
              </a:spcAft>
              <a:buNone/>
            </a:pPr>
            <a:r>
              <a:rPr lang="tr" sz="1100">
                <a:solidFill>
                  <a:schemeClr val="dk1"/>
                </a:solidFill>
                <a:highlight>
                  <a:schemeClr val="lt1"/>
                </a:highlight>
                <a:latin typeface="Roboto"/>
                <a:ea typeface="Roboto"/>
                <a:cs typeface="Roboto"/>
                <a:sym typeface="Roboto"/>
              </a:rPr>
              <a:t>Seçme-Seçilme Hakkı: 19. yüzyılın sonlarına doğru, İsveç'deki kadınlar seçme-seçilme haklarını kazanmak için aktif bir şekilde mücadele etmeye başladılar. 1902 yılında İsveç'de yerel seçimlerde kadınların oy kullanma hakkı tanındı. Ardından, 1921 yılında ulusal seçimlerde kadınların oy kullanma hakkı kabul edildi. Bu, İsveç'in kadınların siyasi katılım konusundaki öncü rolünü gösteriyor.</a:t>
            </a:r>
            <a:endParaRPr sz="1100">
              <a:solidFill>
                <a:schemeClr val="dk1"/>
              </a:solidFill>
              <a:highlight>
                <a:schemeClr val="lt1"/>
              </a:highlight>
            </a:endParaRPr>
          </a:p>
        </p:txBody>
      </p:sp>
      <p:pic>
        <p:nvPicPr>
          <p:cNvPr id="106" name="Google Shape;106;p20"/>
          <p:cNvPicPr preferRelativeResize="0"/>
          <p:nvPr/>
        </p:nvPicPr>
        <p:blipFill>
          <a:blip r:embed="rId3">
            <a:alphaModFix/>
          </a:blip>
          <a:stretch>
            <a:fillRect/>
          </a:stretch>
        </p:blipFill>
        <p:spPr>
          <a:xfrm>
            <a:off x="4179900" y="1452625"/>
            <a:ext cx="4964101" cy="2559607"/>
          </a:xfrm>
          <a:prstGeom prst="rect">
            <a:avLst/>
          </a:prstGeom>
          <a:noFill/>
          <a:ln>
            <a:noFill/>
          </a:ln>
        </p:spPr>
      </p:pic>
      <p:sp>
        <p:nvSpPr>
          <p:cNvPr id="107" name="Google Shape;107;p20"/>
          <p:cNvSpPr txBox="1"/>
          <p:nvPr/>
        </p:nvSpPr>
        <p:spPr>
          <a:xfrm>
            <a:off x="6639375" y="1441975"/>
            <a:ext cx="11400" cy="1205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21"/>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fontScale="90000"/>
          </a:bodyPr>
          <a:lstStyle/>
          <a:p>
            <a:pPr marL="0" lvl="0" indent="0" algn="l" rtl="0">
              <a:spcBef>
                <a:spcPts val="0"/>
              </a:spcBef>
              <a:spcAft>
                <a:spcPts val="0"/>
              </a:spcAft>
              <a:buNone/>
            </a:pPr>
            <a:r>
              <a:rPr lang="tr"/>
              <a:t>7. Dış İlişkiler: Tarafsızlık ve Dünya Olaylarının Etkisi</a:t>
            </a:r>
            <a:endParaRPr/>
          </a:p>
        </p:txBody>
      </p:sp>
      <p:sp>
        <p:nvSpPr>
          <p:cNvPr id="113" name="Google Shape;113;p21"/>
          <p:cNvSpPr txBox="1">
            <a:spLocks noGrp="1"/>
          </p:cNvSpPr>
          <p:nvPr>
            <p:ph type="body" idx="1"/>
          </p:nvPr>
        </p:nvSpPr>
        <p:spPr>
          <a:xfrm>
            <a:off x="311700" y="1311300"/>
            <a:ext cx="4260300" cy="3601200"/>
          </a:xfrm>
          <a:prstGeom prst="rect">
            <a:avLst/>
          </a:prstGeom>
        </p:spPr>
        <p:txBody>
          <a:bodyPr spcFirstLastPara="1" wrap="square" lIns="91425" tIns="91425" rIns="91425" bIns="91425" anchor="t" anchorCtr="0">
            <a:noAutofit/>
          </a:bodyPr>
          <a:lstStyle/>
          <a:p>
            <a:pPr marL="0" lvl="0" indent="0" algn="l" rtl="0">
              <a:spcBef>
                <a:spcPts val="0"/>
              </a:spcBef>
              <a:spcAft>
                <a:spcPts val="1200"/>
              </a:spcAft>
              <a:buNone/>
            </a:pPr>
            <a:r>
              <a:rPr lang="tr" sz="1600">
                <a:solidFill>
                  <a:schemeClr val="dk1"/>
                </a:solidFill>
              </a:rPr>
              <a:t>1800'den 1914'e kadar olan dönemde İsveç dış ilişkilerinde tarafsızlık politikasını sürdürmüştür. Bu da ülkenin büyük çatışmalardan kaçınmasını ve iç kalkınmaya odaklanmasını sağladı. Bununla birlikte, İsveç tamamen izole değildi ve ekonomik değişimler ve teknolojik ilerlemeler de dahil olmak üzere önemli dünya olaylarının etkisini hala hissediyordu. Bu dönem İsveç'in küresel sahnede müreffeh ve modern bir ulus olarak ortaya çıkışına işaret ediyordu.</a:t>
            </a:r>
            <a:endParaRPr sz="1600">
              <a:solidFill>
                <a:schemeClr val="dk1"/>
              </a:solidFill>
            </a:endParaRPr>
          </a:p>
        </p:txBody>
      </p:sp>
      <p:pic>
        <p:nvPicPr>
          <p:cNvPr id="114" name="Google Shape;114;p21"/>
          <p:cNvPicPr preferRelativeResize="0"/>
          <p:nvPr/>
        </p:nvPicPr>
        <p:blipFill>
          <a:blip r:embed="rId3">
            <a:alphaModFix/>
          </a:blip>
          <a:stretch>
            <a:fillRect/>
          </a:stretch>
        </p:blipFill>
        <p:spPr>
          <a:xfrm>
            <a:off x="4471925" y="1424625"/>
            <a:ext cx="4672076" cy="3718875"/>
          </a:xfrm>
          <a:prstGeom prst="rect">
            <a:avLst/>
          </a:prstGeom>
          <a:noFill/>
          <a:ln>
            <a:noFill/>
          </a:ln>
        </p:spPr>
      </p:pic>
    </p:spTree>
  </p:cSld>
  <p:clrMapOvr>
    <a:masterClrMapping/>
  </p:clrMapOvr>
</p:sld>
</file>

<file path=ppt/theme/theme1.xml><?xml version="1.0" encoding="utf-8"?>
<a:theme xmlns:a="http://schemas.openxmlformats.org/drawingml/2006/main" name="Simple Dark">
  <a:themeElements>
    <a:clrScheme name="Simple Dark">
      <a:dk1>
        <a:srgbClr val="FFFFFF"/>
      </a:dk1>
      <a:lt1>
        <a:srgbClr val="212121"/>
      </a:lt1>
      <a:dk2>
        <a:srgbClr val="303030"/>
      </a:dk2>
      <a:lt2>
        <a:srgbClr val="ADADAD"/>
      </a:lt2>
      <a:accent1>
        <a:srgbClr val="009688"/>
      </a:accent1>
      <a:accent2>
        <a:srgbClr val="EEEEEE"/>
      </a:accent2>
      <a:accent3>
        <a:srgbClr val="78909C"/>
      </a:accent3>
      <a:accent4>
        <a:srgbClr val="FFAB40"/>
      </a:accent4>
      <a:accent5>
        <a:srgbClr val="4DD0E1"/>
      </a:accent5>
      <a:accent6>
        <a:srgbClr val="EEFF41"/>
      </a:accent6>
      <a:hlink>
        <a:srgbClr val="4DD0E1"/>
      </a:hlink>
      <a:folHlink>
        <a:srgbClr val="4DD0E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1206</Words>
  <Application>Microsoft Office PowerPoint</Application>
  <PresentationFormat>On-screen Show (16:9)</PresentationFormat>
  <Paragraphs>39</Paragraphs>
  <Slides>12</Slides>
  <Notes>12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Yanone Kaffeesatz</vt:lpstr>
      <vt:lpstr>Roboto</vt:lpstr>
      <vt:lpstr>Simple Dark</vt:lpstr>
      <vt:lpstr>İsveç'in Evrimi: 1800-1914 Arasında Bir Yolculuk </vt:lpstr>
      <vt:lpstr>1. Giriş: İsveç'in 19. yüzyıldaki arka planı</vt:lpstr>
      <vt:lpstr>2. Siyasi Değişiklikler: Yönetimde ve Monarşide Değişim</vt:lpstr>
      <vt:lpstr>3. Toplumsal Dönüşümler: Sanayileşme </vt:lpstr>
      <vt:lpstr>3.1 Toplumsal Dönüşümler: Kentleşme </vt:lpstr>
      <vt:lpstr>PowerPoint Presentation</vt:lpstr>
      <vt:lpstr>5. Eğitim Reformları: Kamu Eğitiminde İlerleme</vt:lpstr>
      <vt:lpstr>6. Kadın Hakları Hareketi: Mücadeleler ve Başarılar</vt:lpstr>
      <vt:lpstr>7. Dış İlişkiler: Tarafsızlık ve Dünya Olaylarının Etkisi</vt:lpstr>
      <vt:lpstr>8. İsveç ve Norveç İlişkisi </vt:lpstr>
      <vt:lpstr>1800-1914 İsveç Halkının Genel Durumu</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İsveç'in Evrimi: 1800-1914 Arasında Bir Yolculuk </dc:title>
  <dc:creator>Nihat Berker</dc:creator>
  <cp:lastModifiedBy>Nihat Berker</cp:lastModifiedBy>
  <cp:revision>1</cp:revision>
  <dcterms:modified xsi:type="dcterms:W3CDTF">2023-10-20T16:00:42Z</dcterms:modified>
</cp:coreProperties>
</file>