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73448-7B7F-411B-8AB8-64BDAA685E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A0E14B5-EB33-4E0B-A748-26F57A0FDA57}">
      <dgm:prSet/>
      <dgm:spPr/>
      <dgm:t>
        <a:bodyPr/>
        <a:lstStyle/>
        <a:p>
          <a:r>
            <a:rPr lang="tr-TR"/>
            <a:t>Temel özgürlükler, temel ihtiyaçlar ve istismar ve sömürüye karşı korunma</a:t>
          </a:r>
          <a:endParaRPr lang="en-US"/>
        </a:p>
      </dgm:t>
    </dgm:pt>
    <dgm:pt modelId="{F7560A81-E2AD-4546-87A7-D1B8F302B2B9}" type="parTrans" cxnId="{4FE9D543-5A50-437D-9333-E94532F43AE9}">
      <dgm:prSet/>
      <dgm:spPr/>
      <dgm:t>
        <a:bodyPr/>
        <a:lstStyle/>
        <a:p>
          <a:endParaRPr lang="en-US"/>
        </a:p>
      </dgm:t>
    </dgm:pt>
    <dgm:pt modelId="{690EEF69-7F12-4F91-94CF-60FEE1C293D2}" type="sibTrans" cxnId="{4FE9D543-5A50-437D-9333-E94532F43AE9}">
      <dgm:prSet/>
      <dgm:spPr/>
      <dgm:t>
        <a:bodyPr/>
        <a:lstStyle/>
        <a:p>
          <a:endParaRPr lang="en-US"/>
        </a:p>
      </dgm:t>
    </dgm:pt>
    <dgm:pt modelId="{E8714C5F-F7A4-422D-874D-6A62A07CDCDC}">
      <dgm:prSet/>
      <dgm:spPr/>
      <dgm:t>
        <a:bodyPr/>
        <a:lstStyle/>
        <a:p>
          <a:r>
            <a:rPr lang="tr-TR"/>
            <a:t>Çocukların kendilerini ilgilendiren her konuda görüşlerini özgürce ifade etme hakkı</a:t>
          </a:r>
          <a:endParaRPr lang="en-US"/>
        </a:p>
      </dgm:t>
    </dgm:pt>
    <dgm:pt modelId="{B5FE3F23-2B63-405B-B437-A90496619E27}" type="parTrans" cxnId="{12F323C6-F405-4652-8A96-0C3D957FCB7F}">
      <dgm:prSet/>
      <dgm:spPr/>
      <dgm:t>
        <a:bodyPr/>
        <a:lstStyle/>
        <a:p>
          <a:endParaRPr lang="en-US"/>
        </a:p>
      </dgm:t>
    </dgm:pt>
    <dgm:pt modelId="{020FC074-81E9-4CCE-920E-D2ED55472FCD}" type="sibTrans" cxnId="{12F323C6-F405-4652-8A96-0C3D957FCB7F}">
      <dgm:prSet/>
      <dgm:spPr/>
      <dgm:t>
        <a:bodyPr/>
        <a:lstStyle/>
        <a:p>
          <a:endParaRPr lang="en-US"/>
        </a:p>
      </dgm:t>
    </dgm:pt>
    <dgm:pt modelId="{D9CAC44E-0D2F-4650-A110-98D5C918E8F8}">
      <dgm:prSet/>
      <dgm:spPr/>
      <dgm:t>
        <a:bodyPr/>
        <a:lstStyle/>
        <a:p>
          <a:r>
            <a:rPr lang="tr-TR"/>
            <a:t>Çocukları etkileyen kararlar veren yetişkinlerin öncelikli düşünce olarak çocuğun yüksek yararını gözetmesi</a:t>
          </a:r>
          <a:endParaRPr lang="en-US"/>
        </a:p>
      </dgm:t>
    </dgm:pt>
    <dgm:pt modelId="{3EF86712-4F94-4655-A9F8-E1FC2A6C3A5B}" type="parTrans" cxnId="{9ABC83FA-B778-4289-8CB8-E447931D9096}">
      <dgm:prSet/>
      <dgm:spPr/>
      <dgm:t>
        <a:bodyPr/>
        <a:lstStyle/>
        <a:p>
          <a:endParaRPr lang="en-US"/>
        </a:p>
      </dgm:t>
    </dgm:pt>
    <dgm:pt modelId="{85D63C27-C5FA-4079-ADD9-FE4C34D2F95D}" type="sibTrans" cxnId="{9ABC83FA-B778-4289-8CB8-E447931D9096}">
      <dgm:prSet/>
      <dgm:spPr/>
      <dgm:t>
        <a:bodyPr/>
        <a:lstStyle/>
        <a:p>
          <a:endParaRPr lang="en-US"/>
        </a:p>
      </dgm:t>
    </dgm:pt>
    <dgm:pt modelId="{0BB50CEE-0F28-4ED4-B37D-B3AA0760A573}">
      <dgm:prSet/>
      <dgm:spPr/>
      <dgm:t>
        <a:bodyPr/>
        <a:lstStyle/>
        <a:p>
          <a:r>
            <a:rPr lang="tr-TR"/>
            <a:t>Çocuğun her türlü bilgi ve fikri arama, alma ve yayma özgürlüğü</a:t>
          </a:r>
          <a:endParaRPr lang="en-US"/>
        </a:p>
      </dgm:t>
    </dgm:pt>
    <dgm:pt modelId="{35FC12BC-13AD-4980-8363-69737A02B663}" type="parTrans" cxnId="{10165C2C-29A5-4DCF-8085-D119A1E667FE}">
      <dgm:prSet/>
      <dgm:spPr/>
      <dgm:t>
        <a:bodyPr/>
        <a:lstStyle/>
        <a:p>
          <a:endParaRPr lang="en-US"/>
        </a:p>
      </dgm:t>
    </dgm:pt>
    <dgm:pt modelId="{A90B073D-D87C-4C37-B38D-09DBE00DD27E}" type="sibTrans" cxnId="{10165C2C-29A5-4DCF-8085-D119A1E667FE}">
      <dgm:prSet/>
      <dgm:spPr/>
      <dgm:t>
        <a:bodyPr/>
        <a:lstStyle/>
        <a:p>
          <a:endParaRPr lang="en-US"/>
        </a:p>
      </dgm:t>
    </dgm:pt>
    <dgm:pt modelId="{B0D6E3A0-113D-4B15-ADC2-F747F4F0DF19}" type="pres">
      <dgm:prSet presAssocID="{9BD73448-7B7F-411B-8AB8-64BDAA685E28}" presName="linear" presStyleCnt="0">
        <dgm:presLayoutVars>
          <dgm:animLvl val="lvl"/>
          <dgm:resizeHandles val="exact"/>
        </dgm:presLayoutVars>
      </dgm:prSet>
      <dgm:spPr/>
    </dgm:pt>
    <dgm:pt modelId="{DF77A8A8-6168-4ADF-9BCD-D2762B117F91}" type="pres">
      <dgm:prSet presAssocID="{0A0E14B5-EB33-4E0B-A748-26F57A0FDA5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3561E8B-43B0-4724-8604-25FBB76A646A}" type="pres">
      <dgm:prSet presAssocID="{690EEF69-7F12-4F91-94CF-60FEE1C293D2}" presName="spacer" presStyleCnt="0"/>
      <dgm:spPr/>
    </dgm:pt>
    <dgm:pt modelId="{C1DF4166-2AE0-4D3D-9608-1E6E3991A594}" type="pres">
      <dgm:prSet presAssocID="{E8714C5F-F7A4-422D-874D-6A62A07CDCD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1E79F27-546C-4E9D-8459-31CF11800A00}" type="pres">
      <dgm:prSet presAssocID="{020FC074-81E9-4CCE-920E-D2ED55472FCD}" presName="spacer" presStyleCnt="0"/>
      <dgm:spPr/>
    </dgm:pt>
    <dgm:pt modelId="{008CBC04-12E2-43FD-B8C7-BA78615C1DE8}" type="pres">
      <dgm:prSet presAssocID="{D9CAC44E-0D2F-4650-A110-98D5C918E8F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0D8D1A5-3104-4A5B-89C0-79EEC845821E}" type="pres">
      <dgm:prSet presAssocID="{85D63C27-C5FA-4079-ADD9-FE4C34D2F95D}" presName="spacer" presStyleCnt="0"/>
      <dgm:spPr/>
    </dgm:pt>
    <dgm:pt modelId="{22EA3C7E-7537-47F6-A930-A1BADF059C09}" type="pres">
      <dgm:prSet presAssocID="{0BB50CEE-0F28-4ED4-B37D-B3AA0760A57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0165C2C-29A5-4DCF-8085-D119A1E667FE}" srcId="{9BD73448-7B7F-411B-8AB8-64BDAA685E28}" destId="{0BB50CEE-0F28-4ED4-B37D-B3AA0760A573}" srcOrd="3" destOrd="0" parTransId="{35FC12BC-13AD-4980-8363-69737A02B663}" sibTransId="{A90B073D-D87C-4C37-B38D-09DBE00DD27E}"/>
    <dgm:cxn modelId="{4FE9D543-5A50-437D-9333-E94532F43AE9}" srcId="{9BD73448-7B7F-411B-8AB8-64BDAA685E28}" destId="{0A0E14B5-EB33-4E0B-A748-26F57A0FDA57}" srcOrd="0" destOrd="0" parTransId="{F7560A81-E2AD-4546-87A7-D1B8F302B2B9}" sibTransId="{690EEF69-7F12-4F91-94CF-60FEE1C293D2}"/>
    <dgm:cxn modelId="{07347484-2620-4F36-BC3C-19B8F0EEF678}" type="presOf" srcId="{E8714C5F-F7A4-422D-874D-6A62A07CDCDC}" destId="{C1DF4166-2AE0-4D3D-9608-1E6E3991A594}" srcOrd="0" destOrd="0" presId="urn:microsoft.com/office/officeart/2005/8/layout/vList2"/>
    <dgm:cxn modelId="{16B6E184-E7C9-4DE6-98B3-46816A8CE0C8}" type="presOf" srcId="{9BD73448-7B7F-411B-8AB8-64BDAA685E28}" destId="{B0D6E3A0-113D-4B15-ADC2-F747F4F0DF19}" srcOrd="0" destOrd="0" presId="urn:microsoft.com/office/officeart/2005/8/layout/vList2"/>
    <dgm:cxn modelId="{12F323C6-F405-4652-8A96-0C3D957FCB7F}" srcId="{9BD73448-7B7F-411B-8AB8-64BDAA685E28}" destId="{E8714C5F-F7A4-422D-874D-6A62A07CDCDC}" srcOrd="1" destOrd="0" parTransId="{B5FE3F23-2B63-405B-B437-A90496619E27}" sibTransId="{020FC074-81E9-4CCE-920E-D2ED55472FCD}"/>
    <dgm:cxn modelId="{C7AB25CD-1B1E-4032-BC7C-E590115A7F76}" type="presOf" srcId="{0A0E14B5-EB33-4E0B-A748-26F57A0FDA57}" destId="{DF77A8A8-6168-4ADF-9BCD-D2762B117F91}" srcOrd="0" destOrd="0" presId="urn:microsoft.com/office/officeart/2005/8/layout/vList2"/>
    <dgm:cxn modelId="{A880F5E6-7374-485E-ACAB-EA3F113A9E7B}" type="presOf" srcId="{D9CAC44E-0D2F-4650-A110-98D5C918E8F8}" destId="{008CBC04-12E2-43FD-B8C7-BA78615C1DE8}" srcOrd="0" destOrd="0" presId="urn:microsoft.com/office/officeart/2005/8/layout/vList2"/>
    <dgm:cxn modelId="{12B494F6-E78F-4AC7-870A-CE7BD3B85922}" type="presOf" srcId="{0BB50CEE-0F28-4ED4-B37D-B3AA0760A573}" destId="{22EA3C7E-7537-47F6-A930-A1BADF059C09}" srcOrd="0" destOrd="0" presId="urn:microsoft.com/office/officeart/2005/8/layout/vList2"/>
    <dgm:cxn modelId="{9ABC83FA-B778-4289-8CB8-E447931D9096}" srcId="{9BD73448-7B7F-411B-8AB8-64BDAA685E28}" destId="{D9CAC44E-0D2F-4650-A110-98D5C918E8F8}" srcOrd="2" destOrd="0" parTransId="{3EF86712-4F94-4655-A9F8-E1FC2A6C3A5B}" sibTransId="{85D63C27-C5FA-4079-ADD9-FE4C34D2F95D}"/>
    <dgm:cxn modelId="{4BECB955-9869-48CD-958B-173BA574605B}" type="presParOf" srcId="{B0D6E3A0-113D-4B15-ADC2-F747F4F0DF19}" destId="{DF77A8A8-6168-4ADF-9BCD-D2762B117F91}" srcOrd="0" destOrd="0" presId="urn:microsoft.com/office/officeart/2005/8/layout/vList2"/>
    <dgm:cxn modelId="{93EFDB36-C009-47FE-850A-13799FA672CD}" type="presParOf" srcId="{B0D6E3A0-113D-4B15-ADC2-F747F4F0DF19}" destId="{23561E8B-43B0-4724-8604-25FBB76A646A}" srcOrd="1" destOrd="0" presId="urn:microsoft.com/office/officeart/2005/8/layout/vList2"/>
    <dgm:cxn modelId="{D9F8B4A8-0497-42C0-939F-30B80C4983DD}" type="presParOf" srcId="{B0D6E3A0-113D-4B15-ADC2-F747F4F0DF19}" destId="{C1DF4166-2AE0-4D3D-9608-1E6E3991A594}" srcOrd="2" destOrd="0" presId="urn:microsoft.com/office/officeart/2005/8/layout/vList2"/>
    <dgm:cxn modelId="{61200904-93EA-4CC7-BABA-2C499E93036C}" type="presParOf" srcId="{B0D6E3A0-113D-4B15-ADC2-F747F4F0DF19}" destId="{B1E79F27-546C-4E9D-8459-31CF11800A00}" srcOrd="3" destOrd="0" presId="urn:microsoft.com/office/officeart/2005/8/layout/vList2"/>
    <dgm:cxn modelId="{AD6B6504-664A-4ECC-AE22-B08A56FC2C1B}" type="presParOf" srcId="{B0D6E3A0-113D-4B15-ADC2-F747F4F0DF19}" destId="{008CBC04-12E2-43FD-B8C7-BA78615C1DE8}" srcOrd="4" destOrd="0" presId="urn:microsoft.com/office/officeart/2005/8/layout/vList2"/>
    <dgm:cxn modelId="{D572B243-E719-441B-BA58-BB0CA0CD1DD6}" type="presParOf" srcId="{B0D6E3A0-113D-4B15-ADC2-F747F4F0DF19}" destId="{40D8D1A5-3104-4A5B-89C0-79EEC845821E}" srcOrd="5" destOrd="0" presId="urn:microsoft.com/office/officeart/2005/8/layout/vList2"/>
    <dgm:cxn modelId="{48BB7B2B-E9B3-44EA-9D0C-64100EF8DF2B}" type="presParOf" srcId="{B0D6E3A0-113D-4B15-ADC2-F747F4F0DF19}" destId="{22EA3C7E-7537-47F6-A930-A1BADF059C0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F15CDC-7831-4CC0-8D7A-2D2409C641F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6B8023-2D76-41BC-9D43-6FFA66A0907F}">
      <dgm:prSet/>
      <dgm:spPr/>
      <dgm:t>
        <a:bodyPr/>
        <a:lstStyle/>
        <a:p>
          <a:r>
            <a:rPr lang="tr-TR"/>
            <a:t>Ebeveynler çocuklarının doğumundan sekiz yaşına değin her çocuk için ücretli olarak (her iki ebeveyn için toplam) 480 gün doğum izni alabilirler</a:t>
          </a:r>
          <a:endParaRPr lang="en-US"/>
        </a:p>
      </dgm:t>
    </dgm:pt>
    <dgm:pt modelId="{3928C528-DF57-43B5-91E7-5EA0DED7C106}" type="parTrans" cxnId="{1732C19D-4FD7-4957-B6E9-573E3F44A1FF}">
      <dgm:prSet/>
      <dgm:spPr/>
      <dgm:t>
        <a:bodyPr/>
        <a:lstStyle/>
        <a:p>
          <a:endParaRPr lang="en-US"/>
        </a:p>
      </dgm:t>
    </dgm:pt>
    <dgm:pt modelId="{3AFF48AE-7CDA-4400-8842-B39C919BC858}" type="sibTrans" cxnId="{1732C19D-4FD7-4957-B6E9-573E3F44A1FF}">
      <dgm:prSet/>
      <dgm:spPr/>
      <dgm:t>
        <a:bodyPr/>
        <a:lstStyle/>
        <a:p>
          <a:endParaRPr lang="en-US"/>
        </a:p>
      </dgm:t>
    </dgm:pt>
    <dgm:pt modelId="{9E3067DF-81BD-4BAC-8373-1F233478B58F}">
      <dgm:prSet/>
      <dgm:spPr/>
      <dgm:t>
        <a:bodyPr/>
        <a:lstStyle/>
        <a:p>
          <a:r>
            <a:rPr lang="tr-TR"/>
            <a:t>Ülkede dokuz yıllık eğitim zorunlu ve ücretsizdir</a:t>
          </a:r>
          <a:endParaRPr lang="en-US"/>
        </a:p>
      </dgm:t>
    </dgm:pt>
    <dgm:pt modelId="{9131A86F-12ED-430C-AC1D-28A7E2728E6D}" type="parTrans" cxnId="{6B32DAB0-8889-4B01-B0E1-6A4D2CA3CF9F}">
      <dgm:prSet/>
      <dgm:spPr/>
      <dgm:t>
        <a:bodyPr/>
        <a:lstStyle/>
        <a:p>
          <a:endParaRPr lang="en-US"/>
        </a:p>
      </dgm:t>
    </dgm:pt>
    <dgm:pt modelId="{D74DC781-7399-4151-97A6-8F373CEC07C1}" type="sibTrans" cxnId="{6B32DAB0-8889-4B01-B0E1-6A4D2CA3CF9F}">
      <dgm:prSet/>
      <dgm:spPr/>
      <dgm:t>
        <a:bodyPr/>
        <a:lstStyle/>
        <a:p>
          <a:endParaRPr lang="en-US"/>
        </a:p>
      </dgm:t>
    </dgm:pt>
    <dgm:pt modelId="{3029EB65-A76F-4BB1-9970-BEA62E129FDA}">
      <dgm:prSet/>
      <dgm:spPr/>
      <dgm:t>
        <a:bodyPr/>
        <a:lstStyle/>
        <a:p>
          <a:r>
            <a:rPr lang="tr-TR" dirty="0"/>
            <a:t>Doğumdan yirmi yaşına kadar tüm sağlık hizmetleri tamamen ücretsizdir</a:t>
          </a:r>
          <a:endParaRPr lang="en-US" dirty="0"/>
        </a:p>
      </dgm:t>
    </dgm:pt>
    <dgm:pt modelId="{47587004-C96A-4E51-8265-ABAAB7AE18DB}" type="parTrans" cxnId="{1C5E34FC-FD52-4389-B559-1F790C3029E0}">
      <dgm:prSet/>
      <dgm:spPr/>
      <dgm:t>
        <a:bodyPr/>
        <a:lstStyle/>
        <a:p>
          <a:endParaRPr lang="en-US"/>
        </a:p>
      </dgm:t>
    </dgm:pt>
    <dgm:pt modelId="{891637D8-DD9D-4B0C-9C44-83B7FCE76BD2}" type="sibTrans" cxnId="{1C5E34FC-FD52-4389-B559-1F790C3029E0}">
      <dgm:prSet/>
      <dgm:spPr/>
      <dgm:t>
        <a:bodyPr/>
        <a:lstStyle/>
        <a:p>
          <a:endParaRPr lang="en-US"/>
        </a:p>
      </dgm:t>
    </dgm:pt>
    <dgm:pt modelId="{FF94B757-7CE2-48BB-92B0-6BE64797B295}" type="pres">
      <dgm:prSet presAssocID="{51F15CDC-7831-4CC0-8D7A-2D2409C641F7}" presName="vert0" presStyleCnt="0">
        <dgm:presLayoutVars>
          <dgm:dir/>
          <dgm:animOne val="branch"/>
          <dgm:animLvl val="lvl"/>
        </dgm:presLayoutVars>
      </dgm:prSet>
      <dgm:spPr/>
    </dgm:pt>
    <dgm:pt modelId="{224AD6A0-5B9B-479E-A176-5996EE72D12A}" type="pres">
      <dgm:prSet presAssocID="{F66B8023-2D76-41BC-9D43-6FFA66A0907F}" presName="thickLine" presStyleLbl="alignNode1" presStyleIdx="0" presStyleCnt="3"/>
      <dgm:spPr/>
    </dgm:pt>
    <dgm:pt modelId="{F96BCDB2-88B7-4FB0-8E6F-6748616DD3DA}" type="pres">
      <dgm:prSet presAssocID="{F66B8023-2D76-41BC-9D43-6FFA66A0907F}" presName="horz1" presStyleCnt="0"/>
      <dgm:spPr/>
    </dgm:pt>
    <dgm:pt modelId="{DDF9D7E3-0662-4201-A9C0-736E2C4C96A0}" type="pres">
      <dgm:prSet presAssocID="{F66B8023-2D76-41BC-9D43-6FFA66A0907F}" presName="tx1" presStyleLbl="revTx" presStyleIdx="0" presStyleCnt="3"/>
      <dgm:spPr/>
    </dgm:pt>
    <dgm:pt modelId="{54D89242-1A15-4434-A9CE-A89570EBE886}" type="pres">
      <dgm:prSet presAssocID="{F66B8023-2D76-41BC-9D43-6FFA66A0907F}" presName="vert1" presStyleCnt="0"/>
      <dgm:spPr/>
    </dgm:pt>
    <dgm:pt modelId="{0476A78A-E80B-47AD-A06A-39DB235961D5}" type="pres">
      <dgm:prSet presAssocID="{9E3067DF-81BD-4BAC-8373-1F233478B58F}" presName="thickLine" presStyleLbl="alignNode1" presStyleIdx="1" presStyleCnt="3"/>
      <dgm:spPr/>
    </dgm:pt>
    <dgm:pt modelId="{B3B1CFCC-8803-4D63-927D-2E6BEBBF3E2E}" type="pres">
      <dgm:prSet presAssocID="{9E3067DF-81BD-4BAC-8373-1F233478B58F}" presName="horz1" presStyleCnt="0"/>
      <dgm:spPr/>
    </dgm:pt>
    <dgm:pt modelId="{CC4FFA77-A6D0-4CCC-8CCE-27CC9FE83656}" type="pres">
      <dgm:prSet presAssocID="{9E3067DF-81BD-4BAC-8373-1F233478B58F}" presName="tx1" presStyleLbl="revTx" presStyleIdx="1" presStyleCnt="3"/>
      <dgm:spPr/>
    </dgm:pt>
    <dgm:pt modelId="{052224AE-FB36-44B2-A1E8-873FAD649271}" type="pres">
      <dgm:prSet presAssocID="{9E3067DF-81BD-4BAC-8373-1F233478B58F}" presName="vert1" presStyleCnt="0"/>
      <dgm:spPr/>
    </dgm:pt>
    <dgm:pt modelId="{F926FC9D-DEE0-4D3A-81BF-D837C309F0BA}" type="pres">
      <dgm:prSet presAssocID="{3029EB65-A76F-4BB1-9970-BEA62E129FDA}" presName="thickLine" presStyleLbl="alignNode1" presStyleIdx="2" presStyleCnt="3"/>
      <dgm:spPr/>
    </dgm:pt>
    <dgm:pt modelId="{2F799D11-7259-4CF8-92C9-56FEAAD7D468}" type="pres">
      <dgm:prSet presAssocID="{3029EB65-A76F-4BB1-9970-BEA62E129FDA}" presName="horz1" presStyleCnt="0"/>
      <dgm:spPr/>
    </dgm:pt>
    <dgm:pt modelId="{E70EBD7E-568D-4829-A53C-C05146EE79CB}" type="pres">
      <dgm:prSet presAssocID="{3029EB65-A76F-4BB1-9970-BEA62E129FDA}" presName="tx1" presStyleLbl="revTx" presStyleIdx="2" presStyleCnt="3"/>
      <dgm:spPr/>
    </dgm:pt>
    <dgm:pt modelId="{72167CD8-73CF-450E-A6F3-5C5CA388B692}" type="pres">
      <dgm:prSet presAssocID="{3029EB65-A76F-4BB1-9970-BEA62E129FDA}" presName="vert1" presStyleCnt="0"/>
      <dgm:spPr/>
    </dgm:pt>
  </dgm:ptLst>
  <dgm:cxnLst>
    <dgm:cxn modelId="{418FD71F-D261-453E-8A65-9B9764413E95}" type="presOf" srcId="{9E3067DF-81BD-4BAC-8373-1F233478B58F}" destId="{CC4FFA77-A6D0-4CCC-8CCE-27CC9FE83656}" srcOrd="0" destOrd="0" presId="urn:microsoft.com/office/officeart/2008/layout/LinedList"/>
    <dgm:cxn modelId="{9C67D93F-BB38-4A4E-B8B3-2C28E3F26422}" type="presOf" srcId="{F66B8023-2D76-41BC-9D43-6FFA66A0907F}" destId="{DDF9D7E3-0662-4201-A9C0-736E2C4C96A0}" srcOrd="0" destOrd="0" presId="urn:microsoft.com/office/officeart/2008/layout/LinedList"/>
    <dgm:cxn modelId="{75075B9A-836C-49A8-9CC1-E7FD8FEA605B}" type="presOf" srcId="{3029EB65-A76F-4BB1-9970-BEA62E129FDA}" destId="{E70EBD7E-568D-4829-A53C-C05146EE79CB}" srcOrd="0" destOrd="0" presId="urn:microsoft.com/office/officeart/2008/layout/LinedList"/>
    <dgm:cxn modelId="{1732C19D-4FD7-4957-B6E9-573E3F44A1FF}" srcId="{51F15CDC-7831-4CC0-8D7A-2D2409C641F7}" destId="{F66B8023-2D76-41BC-9D43-6FFA66A0907F}" srcOrd="0" destOrd="0" parTransId="{3928C528-DF57-43B5-91E7-5EA0DED7C106}" sibTransId="{3AFF48AE-7CDA-4400-8842-B39C919BC858}"/>
    <dgm:cxn modelId="{6B32DAB0-8889-4B01-B0E1-6A4D2CA3CF9F}" srcId="{51F15CDC-7831-4CC0-8D7A-2D2409C641F7}" destId="{9E3067DF-81BD-4BAC-8373-1F233478B58F}" srcOrd="1" destOrd="0" parTransId="{9131A86F-12ED-430C-AC1D-28A7E2728E6D}" sibTransId="{D74DC781-7399-4151-97A6-8F373CEC07C1}"/>
    <dgm:cxn modelId="{1EC154E0-A17A-4526-9361-3CF933971861}" type="presOf" srcId="{51F15CDC-7831-4CC0-8D7A-2D2409C641F7}" destId="{FF94B757-7CE2-48BB-92B0-6BE64797B295}" srcOrd="0" destOrd="0" presId="urn:microsoft.com/office/officeart/2008/layout/LinedList"/>
    <dgm:cxn modelId="{1C5E34FC-FD52-4389-B559-1F790C3029E0}" srcId="{51F15CDC-7831-4CC0-8D7A-2D2409C641F7}" destId="{3029EB65-A76F-4BB1-9970-BEA62E129FDA}" srcOrd="2" destOrd="0" parTransId="{47587004-C96A-4E51-8265-ABAAB7AE18DB}" sibTransId="{891637D8-DD9D-4B0C-9C44-83B7FCE76BD2}"/>
    <dgm:cxn modelId="{CB36D0A4-5D44-4FE1-BB1D-65D2636B42D1}" type="presParOf" srcId="{FF94B757-7CE2-48BB-92B0-6BE64797B295}" destId="{224AD6A0-5B9B-479E-A176-5996EE72D12A}" srcOrd="0" destOrd="0" presId="urn:microsoft.com/office/officeart/2008/layout/LinedList"/>
    <dgm:cxn modelId="{C47D58EA-BAB1-4C78-BB5D-2A667C927F71}" type="presParOf" srcId="{FF94B757-7CE2-48BB-92B0-6BE64797B295}" destId="{F96BCDB2-88B7-4FB0-8E6F-6748616DD3DA}" srcOrd="1" destOrd="0" presId="urn:microsoft.com/office/officeart/2008/layout/LinedList"/>
    <dgm:cxn modelId="{AF38B983-F6C3-4EE2-830A-2FD5430ACD4E}" type="presParOf" srcId="{F96BCDB2-88B7-4FB0-8E6F-6748616DD3DA}" destId="{DDF9D7E3-0662-4201-A9C0-736E2C4C96A0}" srcOrd="0" destOrd="0" presId="urn:microsoft.com/office/officeart/2008/layout/LinedList"/>
    <dgm:cxn modelId="{21678D0A-2770-4FB5-BE21-A36839DD7BB4}" type="presParOf" srcId="{F96BCDB2-88B7-4FB0-8E6F-6748616DD3DA}" destId="{54D89242-1A15-4434-A9CE-A89570EBE886}" srcOrd="1" destOrd="0" presId="urn:microsoft.com/office/officeart/2008/layout/LinedList"/>
    <dgm:cxn modelId="{9267EBD6-28D7-49C4-8B10-5366C554E8B7}" type="presParOf" srcId="{FF94B757-7CE2-48BB-92B0-6BE64797B295}" destId="{0476A78A-E80B-47AD-A06A-39DB235961D5}" srcOrd="2" destOrd="0" presId="urn:microsoft.com/office/officeart/2008/layout/LinedList"/>
    <dgm:cxn modelId="{51F85CB3-DA32-4E3E-B71E-2C29933978A9}" type="presParOf" srcId="{FF94B757-7CE2-48BB-92B0-6BE64797B295}" destId="{B3B1CFCC-8803-4D63-927D-2E6BEBBF3E2E}" srcOrd="3" destOrd="0" presId="urn:microsoft.com/office/officeart/2008/layout/LinedList"/>
    <dgm:cxn modelId="{B5D58E11-B082-4556-9208-B1D80EBC3042}" type="presParOf" srcId="{B3B1CFCC-8803-4D63-927D-2E6BEBBF3E2E}" destId="{CC4FFA77-A6D0-4CCC-8CCE-27CC9FE83656}" srcOrd="0" destOrd="0" presId="urn:microsoft.com/office/officeart/2008/layout/LinedList"/>
    <dgm:cxn modelId="{1919BA74-A902-46D5-8AE1-981960DAB289}" type="presParOf" srcId="{B3B1CFCC-8803-4D63-927D-2E6BEBBF3E2E}" destId="{052224AE-FB36-44B2-A1E8-873FAD649271}" srcOrd="1" destOrd="0" presId="urn:microsoft.com/office/officeart/2008/layout/LinedList"/>
    <dgm:cxn modelId="{8F5B52A2-FF76-4E84-A6B3-B652FD4FDCB7}" type="presParOf" srcId="{FF94B757-7CE2-48BB-92B0-6BE64797B295}" destId="{F926FC9D-DEE0-4D3A-81BF-D837C309F0BA}" srcOrd="4" destOrd="0" presId="urn:microsoft.com/office/officeart/2008/layout/LinedList"/>
    <dgm:cxn modelId="{8E6B0A64-EC42-45BE-BB08-CDF682231FE2}" type="presParOf" srcId="{FF94B757-7CE2-48BB-92B0-6BE64797B295}" destId="{2F799D11-7259-4CF8-92C9-56FEAAD7D468}" srcOrd="5" destOrd="0" presId="urn:microsoft.com/office/officeart/2008/layout/LinedList"/>
    <dgm:cxn modelId="{78005B64-E44F-4ECA-A9C6-1636B1332960}" type="presParOf" srcId="{2F799D11-7259-4CF8-92C9-56FEAAD7D468}" destId="{E70EBD7E-568D-4829-A53C-C05146EE79CB}" srcOrd="0" destOrd="0" presId="urn:microsoft.com/office/officeart/2008/layout/LinedList"/>
    <dgm:cxn modelId="{F4134822-9069-4D0E-A58E-ADB1FE6493D9}" type="presParOf" srcId="{2F799D11-7259-4CF8-92C9-56FEAAD7D468}" destId="{72167CD8-73CF-450E-A6F3-5C5CA388B69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7A8A8-6168-4ADF-9BCD-D2762B117F91}">
      <dsp:nvSpPr>
        <dsp:cNvPr id="0" name=""/>
        <dsp:cNvSpPr/>
      </dsp:nvSpPr>
      <dsp:spPr>
        <a:xfrm>
          <a:off x="0" y="547200"/>
          <a:ext cx="73152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Temel özgürlükler, temel ihtiyaçlar ve istismar ve sömürüye karşı korunma</a:t>
          </a:r>
          <a:endParaRPr lang="en-US" sz="2400" kern="1200"/>
        </a:p>
      </dsp:txBody>
      <dsp:txXfrm>
        <a:off x="46606" y="593806"/>
        <a:ext cx="7221988" cy="861507"/>
      </dsp:txXfrm>
    </dsp:sp>
    <dsp:sp modelId="{C1DF4166-2AE0-4D3D-9608-1E6E3991A594}">
      <dsp:nvSpPr>
        <dsp:cNvPr id="0" name=""/>
        <dsp:cNvSpPr/>
      </dsp:nvSpPr>
      <dsp:spPr>
        <a:xfrm>
          <a:off x="0" y="1571040"/>
          <a:ext cx="73152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Çocukların kendilerini ilgilendiren her konuda görüşlerini özgürce ifade etme hakkı</a:t>
          </a:r>
          <a:endParaRPr lang="en-US" sz="2400" kern="1200"/>
        </a:p>
      </dsp:txBody>
      <dsp:txXfrm>
        <a:off x="46606" y="1617646"/>
        <a:ext cx="7221988" cy="861507"/>
      </dsp:txXfrm>
    </dsp:sp>
    <dsp:sp modelId="{008CBC04-12E2-43FD-B8C7-BA78615C1DE8}">
      <dsp:nvSpPr>
        <dsp:cNvPr id="0" name=""/>
        <dsp:cNvSpPr/>
      </dsp:nvSpPr>
      <dsp:spPr>
        <a:xfrm>
          <a:off x="0" y="2594880"/>
          <a:ext cx="73152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Çocukları etkileyen kararlar veren yetişkinlerin öncelikli düşünce olarak çocuğun yüksek yararını gözetmesi</a:t>
          </a:r>
          <a:endParaRPr lang="en-US" sz="2400" kern="1200"/>
        </a:p>
      </dsp:txBody>
      <dsp:txXfrm>
        <a:off x="46606" y="2641486"/>
        <a:ext cx="7221988" cy="861507"/>
      </dsp:txXfrm>
    </dsp:sp>
    <dsp:sp modelId="{22EA3C7E-7537-47F6-A930-A1BADF059C09}">
      <dsp:nvSpPr>
        <dsp:cNvPr id="0" name=""/>
        <dsp:cNvSpPr/>
      </dsp:nvSpPr>
      <dsp:spPr>
        <a:xfrm>
          <a:off x="0" y="3618720"/>
          <a:ext cx="73152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Çocuğun her türlü bilgi ve fikri arama, alma ve yayma özgürlüğü</a:t>
          </a:r>
          <a:endParaRPr lang="en-US" sz="2400" kern="1200"/>
        </a:p>
      </dsp:txBody>
      <dsp:txXfrm>
        <a:off x="46606" y="3665326"/>
        <a:ext cx="7221988" cy="861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AD6A0-5B9B-479E-A176-5996EE72D12A}">
      <dsp:nvSpPr>
        <dsp:cNvPr id="0" name=""/>
        <dsp:cNvSpPr/>
      </dsp:nvSpPr>
      <dsp:spPr>
        <a:xfrm>
          <a:off x="0" y="250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9D7E3-0662-4201-A9C0-736E2C4C96A0}">
      <dsp:nvSpPr>
        <dsp:cNvPr id="0" name=""/>
        <dsp:cNvSpPr/>
      </dsp:nvSpPr>
      <dsp:spPr>
        <a:xfrm>
          <a:off x="0" y="2500"/>
          <a:ext cx="7315200" cy="170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/>
            <a:t>Ebeveynler çocuklarının doğumundan sekiz yaşına değin her çocuk için ücretli olarak (her iki ebeveyn için toplam) 480 gün doğum izni alabilirler</a:t>
          </a:r>
          <a:endParaRPr lang="en-US" sz="2700" kern="1200"/>
        </a:p>
      </dsp:txBody>
      <dsp:txXfrm>
        <a:off x="0" y="2500"/>
        <a:ext cx="7315200" cy="1705213"/>
      </dsp:txXfrm>
    </dsp:sp>
    <dsp:sp modelId="{0476A78A-E80B-47AD-A06A-39DB235961D5}">
      <dsp:nvSpPr>
        <dsp:cNvPr id="0" name=""/>
        <dsp:cNvSpPr/>
      </dsp:nvSpPr>
      <dsp:spPr>
        <a:xfrm>
          <a:off x="0" y="1707713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FFA77-A6D0-4CCC-8CCE-27CC9FE83656}">
      <dsp:nvSpPr>
        <dsp:cNvPr id="0" name=""/>
        <dsp:cNvSpPr/>
      </dsp:nvSpPr>
      <dsp:spPr>
        <a:xfrm>
          <a:off x="0" y="1707713"/>
          <a:ext cx="7315200" cy="170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/>
            <a:t>Ülkede dokuz yıllık eğitim zorunlu ve ücretsizdir</a:t>
          </a:r>
          <a:endParaRPr lang="en-US" sz="2700" kern="1200"/>
        </a:p>
      </dsp:txBody>
      <dsp:txXfrm>
        <a:off x="0" y="1707713"/>
        <a:ext cx="7315200" cy="1705213"/>
      </dsp:txXfrm>
    </dsp:sp>
    <dsp:sp modelId="{F926FC9D-DEE0-4D3A-81BF-D837C309F0BA}">
      <dsp:nvSpPr>
        <dsp:cNvPr id="0" name=""/>
        <dsp:cNvSpPr/>
      </dsp:nvSpPr>
      <dsp:spPr>
        <a:xfrm>
          <a:off x="0" y="3412926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EBD7E-568D-4829-A53C-C05146EE79CB}">
      <dsp:nvSpPr>
        <dsp:cNvPr id="0" name=""/>
        <dsp:cNvSpPr/>
      </dsp:nvSpPr>
      <dsp:spPr>
        <a:xfrm>
          <a:off x="0" y="3412926"/>
          <a:ext cx="7315200" cy="170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Doğumdan yirmi yaşına kadar tüm sağlık hizmetleri tamamen ücretsizdir</a:t>
          </a:r>
          <a:endParaRPr lang="en-US" sz="2700" kern="1200" dirty="0"/>
        </a:p>
      </dsp:txBody>
      <dsp:txXfrm>
        <a:off x="0" y="3412926"/>
        <a:ext cx="7315200" cy="1705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B3C-9511-4EC6-9532-4D237757B5B9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C95B-3567-4D46-A012-F5E51AC93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23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B3C-9511-4EC6-9532-4D237757B5B9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C95B-3567-4D46-A012-F5E51AC93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72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B3C-9511-4EC6-9532-4D237757B5B9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C95B-3567-4D46-A012-F5E51AC93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13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B3C-9511-4EC6-9532-4D237757B5B9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C95B-3567-4D46-A012-F5E51AC93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45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B3C-9511-4EC6-9532-4D237757B5B9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C95B-3567-4D46-A012-F5E51AC93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81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B3C-9511-4EC6-9532-4D237757B5B9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C95B-3567-4D46-A012-F5E51AC93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70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B3C-9511-4EC6-9532-4D237757B5B9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C95B-3567-4D46-A012-F5E51AC93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83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B3C-9511-4EC6-9532-4D237757B5B9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C95B-3567-4D46-A012-F5E51AC93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50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B3C-9511-4EC6-9532-4D237757B5B9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C95B-3567-4D46-A012-F5E51AC93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8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B3C-9511-4EC6-9532-4D237757B5B9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C95B-3567-4D46-A012-F5E51AC93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72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5B3C-9511-4EC6-9532-4D237757B5B9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C95B-3567-4D46-A012-F5E51AC93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12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405B3C-9511-4EC6-9532-4D237757B5B9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499C95B-3567-4D46-A012-F5E51AC93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52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37915008_Isvec_Cocuk_Hukukuna_Kisa_Bir_Bakis" TargetMode="External"/><Relationship Id="rId2" Type="http://schemas.openxmlformats.org/officeDocument/2006/relationships/hyperlink" Target="https://www.informationsverige.se/en/om-sverige/att-bilda-familj-och-leva-med-barn-i-sverige/barns-rattigheter-och-barnkonvention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dn.sida.se/publications/files/sida1682en-the-rights-of-the-child-in-swedish-development-cooperation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9">
            <a:extLst>
              <a:ext uri="{FF2B5EF4-FFF2-40B4-BE49-F238E27FC236}">
                <a16:creationId xmlns:a16="http://schemas.microsoft.com/office/drawing/2014/main" id="{BC512124-0D13-4ED9-80B7-52AE15B6B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sim 4" descr="kişi, şahıs, giyim, insan yüzü, gülümsemek, gülüş içeren bir resim&#10;&#10;Açıklama otomatik olarak oluşturuldu">
            <a:extLst>
              <a:ext uri="{FF2B5EF4-FFF2-40B4-BE49-F238E27FC236}">
                <a16:creationId xmlns:a16="http://schemas.microsoft.com/office/drawing/2014/main" id="{E64A7446-9BE2-9238-9186-A50262C567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04C7F6F0-F4E3-DD69-3EC9-197974EAA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>
            <a:normAutofit/>
          </a:bodyPr>
          <a:lstStyle/>
          <a:p>
            <a:r>
              <a:rPr lang="tr-TR">
                <a:solidFill>
                  <a:schemeClr val="tx1"/>
                </a:solidFill>
              </a:rPr>
              <a:t>İsveç Çocuk Hakları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FB1D9EF-F9D2-2231-A28A-5C877406C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>
            <a:normAutofit/>
          </a:bodyPr>
          <a:lstStyle/>
          <a:p>
            <a:r>
              <a:rPr lang="tr-TR">
                <a:solidFill>
                  <a:schemeClr val="tx1"/>
                </a:solidFill>
              </a:rPr>
              <a:t>Büşranur Adalı 0408200008</a:t>
            </a:r>
          </a:p>
        </p:txBody>
      </p:sp>
    </p:spTree>
    <p:extLst>
      <p:ext uri="{BB962C8B-B14F-4D97-AF65-F5344CB8AC3E}">
        <p14:creationId xmlns:p14="http://schemas.microsoft.com/office/powerpoint/2010/main" val="667261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FF1D7602-6D2D-46C2-A7B2-434F3678D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35539253-EA7C-41D9-9930-0923683AA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FEEF262-20B7-6CB7-8513-53808BB3F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123837"/>
            <a:ext cx="3073914" cy="4601183"/>
          </a:xfrm>
        </p:spPr>
        <p:txBody>
          <a:bodyPr>
            <a:normAutofit/>
          </a:bodyPr>
          <a:lstStyle/>
          <a:p>
            <a:pPr algn="r"/>
            <a:r>
              <a:rPr lang="tr-TR">
                <a:solidFill>
                  <a:schemeClr val="tx1">
                    <a:lumMod val="85000"/>
                    <a:lumOff val="15000"/>
                  </a:schemeClr>
                </a:solidFill>
              </a:rPr>
              <a:t>İsveç’te Çocuk Hakları İle İlgili Sorunlar</a:t>
            </a:r>
          </a:p>
        </p:txBody>
      </p:sp>
      <p:cxnSp>
        <p:nvCxnSpPr>
          <p:cNvPr id="31" name="Straight Connector 20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561EFE-DBBD-9B38-FEA7-3318B040E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0" y="864108"/>
            <a:ext cx="6144367" cy="5120640"/>
          </a:xfrm>
        </p:spPr>
        <p:txBody>
          <a:bodyPr>
            <a:normAutofit/>
          </a:bodyPr>
          <a:lstStyle/>
          <a:p>
            <a:r>
              <a:rPr lang="tr-TR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Günümüzde çocuk hakları alanında İsveç’in karşılaştığı en büyük sorun düzensiz göçmen ve sığınmacı çocukların haklarının hayata geçirilmesidir</a:t>
            </a:r>
          </a:p>
          <a:p>
            <a:r>
              <a:rPr lang="tr-TR">
                <a:latin typeface="Calibri" panose="020F0502020204030204" pitchFamily="34" charset="0"/>
                <a:cs typeface="Times New Roman" panose="02020603050405020304" pitchFamily="18" charset="0"/>
              </a:rPr>
              <a:t>Saglık hizmetlerine erişim</a:t>
            </a:r>
          </a:p>
          <a:p>
            <a:r>
              <a:rPr lang="tr-TR">
                <a:latin typeface="Calibri" panose="020F0502020204030204" pitchFamily="34" charset="0"/>
                <a:cs typeface="Times New Roman" panose="02020603050405020304" pitchFamily="18" charset="0"/>
              </a:rPr>
              <a:t>Sığınma başvurularının cevaplanması</a:t>
            </a:r>
          </a:p>
          <a:p>
            <a:r>
              <a:rPr lang="tr-TR">
                <a:latin typeface="Calibri" panose="020F0502020204030204" pitchFamily="34" charset="0"/>
                <a:cs typeface="Times New Roman" panose="02020603050405020304" pitchFamily="18" charset="0"/>
              </a:rPr>
              <a:t>Kalacak yer saglanamaması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381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41E0B0C-9A2C-5DFA-2EF0-2412D963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tr-TR" dirty="0"/>
              <a:t>Kaynaklar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B93A0F-D63F-188E-5CF6-76AA49EB9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tr-TR">
                <a:solidFill>
                  <a:schemeClr val="tx1"/>
                </a:solidFill>
                <a:hlinkClick r:id="rId2"/>
              </a:rPr>
              <a:t>https://www.informationsverige.se/en/om-sverige/att-bilda-familj-och-leva-med-barn-i-sverige/barns-rattigheter-och-barnkonventionen.html</a:t>
            </a:r>
            <a:endParaRPr lang="tr-TR">
              <a:solidFill>
                <a:schemeClr val="tx1"/>
              </a:solidFill>
            </a:endParaRPr>
          </a:p>
          <a:p>
            <a:r>
              <a:rPr lang="tr-TR">
                <a:solidFill>
                  <a:schemeClr val="tx1"/>
                </a:solidFill>
                <a:hlinkClick r:id="rId3"/>
              </a:rPr>
              <a:t>https://www.researchgate.net/publication/337915008_Isvec_Cocuk_Hukukuna_Kisa_Bir_Bakis</a:t>
            </a:r>
            <a:endParaRPr lang="tr-TR">
              <a:solidFill>
                <a:schemeClr val="tx1"/>
              </a:solidFill>
            </a:endParaRPr>
          </a:p>
          <a:p>
            <a:r>
              <a:rPr lang="tr-TR">
                <a:solidFill>
                  <a:schemeClr val="tx1"/>
                </a:solidFill>
                <a:hlinkClick r:id="rId4"/>
              </a:rPr>
              <a:t>https://cdn.sida.se/publications/files/sida1682en-the-rights-of-the-child-in-swedish-development-cooperation.pdf</a:t>
            </a:r>
            <a:endParaRPr lang="tr-TR">
              <a:solidFill>
                <a:schemeClr val="tx1"/>
              </a:solidFill>
            </a:endParaRPr>
          </a:p>
          <a:p>
            <a:r>
              <a:rPr lang="tr-TR">
                <a:solidFill>
                  <a:schemeClr val="tx1"/>
                </a:solidFill>
              </a:rPr>
              <a:t>https://link.springer.com/chapter/10.1007/978-3-031-04480-9_2</a:t>
            </a:r>
          </a:p>
        </p:txBody>
      </p:sp>
    </p:spTree>
    <p:extLst>
      <p:ext uri="{BB962C8B-B14F-4D97-AF65-F5344CB8AC3E}">
        <p14:creationId xmlns:p14="http://schemas.microsoft.com/office/powerpoint/2010/main" val="161488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A02D544-A1F7-DB24-3CA9-5F980ADC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tr-TR">
                <a:solidFill>
                  <a:schemeClr val="tx1">
                    <a:lumMod val="85000"/>
                    <a:lumOff val="15000"/>
                  </a:schemeClr>
                </a:solidFill>
              </a:rPr>
              <a:t>İsveç Çocuk Hakları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29A08B-41FB-DEA3-5C79-A4791C985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r>
              <a:rPr lang="tr-TR" dirty="0"/>
              <a:t>İsveç, Birleşmiş Milletler Çocuk Hakları Sözleşmesi’nin hazırlanmasında aktif rol almış ve 1990 yılında bu sözleşmeyi onaylayan ilk ülkelerden biri olmuştur.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9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6">
            <a:extLst>
              <a:ext uri="{FF2B5EF4-FFF2-40B4-BE49-F238E27FC236}">
                <a16:creationId xmlns:a16="http://schemas.microsoft.com/office/drawing/2014/main" id="{886D4068-D045-48B0-9A00-198F2FE4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sim 4" descr="mobilya, çizgi film, kişi, şahıs, çizim içeren bir resim&#10;&#10;Açıklama otomatik olarak oluşturuldu">
            <a:extLst>
              <a:ext uri="{FF2B5EF4-FFF2-40B4-BE49-F238E27FC236}">
                <a16:creationId xmlns:a16="http://schemas.microsoft.com/office/drawing/2014/main" id="{3A70B463-C879-37D9-51FC-3E04ED79FD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43" b="1"/>
          <a:stretch/>
        </p:blipFill>
        <p:spPr>
          <a:xfrm>
            <a:off x="20" y="1"/>
            <a:ext cx="12188932" cy="6858000"/>
          </a:xfrm>
          <a:prstGeom prst="rect">
            <a:avLst/>
          </a:prstGeom>
        </p:spPr>
      </p:pic>
      <p:sp>
        <p:nvSpPr>
          <p:cNvPr id="45" name="Rectangle 18">
            <a:extLst>
              <a:ext uri="{FF2B5EF4-FFF2-40B4-BE49-F238E27FC236}">
                <a16:creationId xmlns:a16="http://schemas.microsoft.com/office/drawing/2014/main" id="{12664C4B-AAE2-4AA0-8918-134E8086F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E7F9ACF-A180-AF9E-974B-104301E17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tr-TR"/>
              <a:t>Çocuk Hakları Sözleşmesinin temel maddeleri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D8E6AA-BECF-B070-264C-5CB1C1B7A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/>
          </a:bodyPr>
          <a:lstStyle/>
          <a:p>
            <a:r>
              <a:rPr lang="tr-TR"/>
              <a:t>Tüm çocukların eşit haklara sahip olması</a:t>
            </a:r>
          </a:p>
          <a:p>
            <a:r>
              <a:rPr lang="tr-TR"/>
              <a:t>Çocuğun yüksek yararının öncelikli düşünce olması</a:t>
            </a:r>
          </a:p>
          <a:p>
            <a:r>
              <a:rPr lang="tr-TR"/>
              <a:t>Mevcut kaynakların azami ölçüde yaşama, hayatta kalma ve gelişme hakkı için kullanılması</a:t>
            </a:r>
          </a:p>
          <a:p>
            <a:r>
              <a:rPr lang="tr-TR"/>
              <a:t>Katılım hakkı</a:t>
            </a:r>
            <a:endParaRPr lang="tr-TR" dirty="0"/>
          </a:p>
        </p:txBody>
      </p:sp>
      <p:sp>
        <p:nvSpPr>
          <p:cNvPr id="46" name="Rectangle 20">
            <a:extLst>
              <a:ext uri="{FF2B5EF4-FFF2-40B4-BE49-F238E27FC236}">
                <a16:creationId xmlns:a16="http://schemas.microsoft.com/office/drawing/2014/main" id="{616F9FD8-4CFE-4C77-8F29-5D801C57E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352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43A515-FBE4-8080-FD79-122287373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Çocuk Hakları Sözleşmesi</a:t>
            </a:r>
          </a:p>
        </p:txBody>
      </p:sp>
      <p:graphicFrame>
        <p:nvGraphicFramePr>
          <p:cNvPr id="7" name="İçerik Yer Tutucusu 2">
            <a:extLst>
              <a:ext uri="{FF2B5EF4-FFF2-40B4-BE49-F238E27FC236}">
                <a16:creationId xmlns:a16="http://schemas.microsoft.com/office/drawing/2014/main" id="{7FF9B986-3050-2C16-D1AD-3CF1790049F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022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806DC1E-0FCF-E8D6-D161-8B4A8ECD3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tr-TR"/>
              <a:t>İsveç Çocuk Hakları</a:t>
            </a:r>
            <a:endParaRPr lang="tr-TR" dirty="0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C191DA-44E8-016D-DEBE-3174BE30E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İsveç, diğer İskandinav ülkeleriyle birlikte çocukların ve çocuk haklarının korunmasının hem refah devletinin geliştirilmesinde hem de ulusal kimliğin inşasında önemli olduğu bir ülke olarak öne çıkıyor </a:t>
            </a:r>
          </a:p>
          <a:p>
            <a:pPr marL="0" indent="0">
              <a:buNone/>
            </a:pPr>
            <a:endParaRPr lang="tr-TR" sz="16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1992'den bu yana Hükümet, </a:t>
            </a:r>
            <a:r>
              <a:rPr lang="tr-TR" sz="1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Sida'ya</a:t>
            </a:r>
            <a:r>
              <a:rPr lang="tr-TR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yaptığı resmi iletişimlerde ve yıllık direktiflerinde çocuk haklarının tüm kalkınma işbirliklerine nüfuz etmesi gerektiğini vurguladı</a:t>
            </a:r>
          </a:p>
          <a:p>
            <a:pPr marL="0" indent="0">
              <a:buNone/>
            </a:pPr>
            <a:endParaRPr lang="tr-TR" sz="16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6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1998 sonbaharından bu yana tüm </a:t>
            </a:r>
            <a:r>
              <a:rPr lang="tr-TR" sz="1600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Sida</a:t>
            </a:r>
            <a:r>
              <a:rPr lang="tr-TR" sz="16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personeline yönelik ÇHS konusunda bir eğitim programı yürütülmektedir.</a:t>
            </a:r>
          </a:p>
          <a:p>
            <a:pPr marL="0" indent="0">
              <a:buNone/>
            </a:pPr>
            <a:endParaRPr lang="tr-TR" sz="16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İsveç aynı zamanda 1990'da New York'ta düzenlenen Dünya Çocuklar Zirvesi'nin de itici güçlerinden biriydi</a:t>
            </a:r>
            <a:endParaRPr lang="tr-TR" sz="1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8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FF1D7602-6D2D-46C2-A7B2-434F3678D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539253-EA7C-41D9-9930-0923683AA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1A3A4DE-3832-7622-23BB-F302EEA35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123837"/>
            <a:ext cx="3073914" cy="4601183"/>
          </a:xfrm>
        </p:spPr>
        <p:txBody>
          <a:bodyPr>
            <a:normAutofit/>
          </a:bodyPr>
          <a:lstStyle/>
          <a:p>
            <a:pPr algn="r"/>
            <a:r>
              <a:rPr lang="tr-TR">
                <a:solidFill>
                  <a:schemeClr val="tx1">
                    <a:lumMod val="85000"/>
                    <a:lumOff val="15000"/>
                  </a:schemeClr>
                </a:solidFill>
              </a:rPr>
              <a:t>Çocuk Hakları Sözleşmeleri</a:t>
            </a:r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İçerik Yer Tutucusu 2">
            <a:extLst>
              <a:ext uri="{FF2B5EF4-FFF2-40B4-BE49-F238E27FC236}">
                <a16:creationId xmlns:a16="http://schemas.microsoft.com/office/drawing/2014/main" id="{43F0AE9E-823F-F1FD-0854-1DD56B437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0" y="864108"/>
            <a:ext cx="6144367" cy="5120640"/>
          </a:xfrm>
        </p:spPr>
        <p:txBody>
          <a:bodyPr>
            <a:normAutofit/>
          </a:bodyPr>
          <a:lstStyle/>
          <a:p>
            <a:r>
              <a:rPr lang="tr-TR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1919 yılında hazırlanan ilk anlaşma, çocukların çalışma hayatındaki koşullarını ele alan, ILO (uluslararası çalışma örgütü) çerçevesinde sendikal hareket, işverenler ve devlet arasında yapılan bir anlaşmadır. </a:t>
            </a:r>
          </a:p>
          <a:p>
            <a:endParaRPr lang="tr-TR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Çocuk haklarına ilişkin ilk uluslararası anlaşma, 1924 yılında Milletler Cemiyeti (</a:t>
            </a:r>
            <a:r>
              <a:rPr lang="tr-TR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League</a:t>
            </a:r>
            <a:r>
              <a:rPr lang="tr-TR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Nations) tarafından kabul edilmiştir.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1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9D65553-D3EE-A1BC-33A2-81A8493EE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İsveç Çocuk Ombudsmanı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9B64CF-6213-73DC-CBF0-0469FCECE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r>
              <a:rPr lang="tr-TR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İsveç’in çocuk hukukuna ilişkin en önde gelen kurumlarından birisi İsveç Çocuk </a:t>
            </a:r>
            <a:r>
              <a:rPr lang="tr-TR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Ombudsmanı’dır</a:t>
            </a:r>
            <a:r>
              <a:rPr lang="tr-TR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tr-TR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Çocukların hak ve çıkarlarını </a:t>
            </a:r>
            <a:r>
              <a:rPr lang="tr-TR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ÇHS’yi</a:t>
            </a:r>
            <a:r>
              <a:rPr lang="tr-TR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temel alarak temsil etme amacıyla 1993 yılında kurulmuş bir devlet kurumudur.</a:t>
            </a:r>
            <a:endParaRPr lang="tr-T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13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102E8E4-3982-4884-AA0F-68EC37047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92C8213-1410-B265-A639-1DB12357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736" y="1405464"/>
            <a:ext cx="3242383" cy="4690532"/>
          </a:xfrm>
        </p:spPr>
        <p:txBody>
          <a:bodyPr anchor="b">
            <a:normAutofit/>
          </a:bodyPr>
          <a:lstStyle/>
          <a:p>
            <a:pPr algn="r"/>
            <a:r>
              <a:rPr lang="tr-TR">
                <a:solidFill>
                  <a:schemeClr val="accent1"/>
                </a:solidFill>
              </a:rPr>
              <a:t>İsveç Çocuk Hakları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EB3F61-F91A-45E6-81DA-F22A4CBAC4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8"/>
            <a:ext cx="1286934" cy="5333999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B2214A-2A70-E6CF-2737-DAC183C0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2" y="1405464"/>
            <a:ext cx="6682071" cy="4690532"/>
          </a:xfrm>
        </p:spPr>
        <p:txBody>
          <a:bodyPr anchor="t">
            <a:normAutofit/>
          </a:bodyPr>
          <a:lstStyle/>
          <a:p>
            <a:r>
              <a:rPr lang="tr-TR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İsveç, 1979 yılında çocuklara yönelik bedensel ceza verilmesini yasaklayarak dünyada bu yasağı uygulamaya koyan ilk ülke olmuştur</a:t>
            </a:r>
            <a:endParaRPr lang="tr-T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D1CB9A-4C6B-4843-B8E9-CD0071D37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23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9BD209-B8C9-AC43-2518-13798335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İsveç Çocuk Hakları</a:t>
            </a:r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618CD778-6289-755C-BF55-1D423E60A0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009549"/>
              </p:ext>
            </p:extLst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0835149"/>
      </p:ext>
    </p:extLst>
  </p:cSld>
  <p:clrMapOvr>
    <a:masterClrMapping/>
  </p:clrMapOvr>
</p:sld>
</file>

<file path=ppt/theme/theme1.xml><?xml version="1.0" encoding="utf-8"?>
<a:theme xmlns:a="http://schemas.openxmlformats.org/drawingml/2006/main" name="Çerçeve">
  <a:themeElements>
    <a:clrScheme name="Çerçev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Çerçev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Çerçev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18FB599B370A4BB491D9F605C9E5B3" ma:contentTypeVersion="3" ma:contentTypeDescription="Yeni belge oluşturun." ma:contentTypeScope="" ma:versionID="cf126cea7eec346b0a04cbe9a7e47f7b">
  <xsd:schema xmlns:xsd="http://www.w3.org/2001/XMLSchema" xmlns:xs="http://www.w3.org/2001/XMLSchema" xmlns:p="http://schemas.microsoft.com/office/2006/metadata/properties" xmlns:ns3="9bb1936e-cece-4ad0-a0b7-832bf0c6fac6" targetNamespace="http://schemas.microsoft.com/office/2006/metadata/properties" ma:root="true" ma:fieldsID="b2490f3caafe94792cb19ff8e046ba1d" ns3:_="">
    <xsd:import namespace="9bb1936e-cece-4ad0-a0b7-832bf0c6fa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b1936e-cece-4ad0-a0b7-832bf0c6fa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6B0819-1AAC-409D-85CB-1E548D2D9639}">
  <ds:schemaRefs>
    <ds:schemaRef ds:uri="9bb1936e-cece-4ad0-a0b7-832bf0c6fac6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E66E19E-23F7-48F3-84FC-95EA6268EB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EC0DFD-AE07-4E0F-B402-20A99F9DB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b1936e-cece-4ad0-a0b7-832bf0c6fa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TM03457475[[fn=Çerçeve]]</Template>
  <TotalTime>10956</TotalTime>
  <Words>439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Corbel</vt:lpstr>
      <vt:lpstr>Wingdings 2</vt:lpstr>
      <vt:lpstr>Çerçeve</vt:lpstr>
      <vt:lpstr>İsveç Çocuk Hakları</vt:lpstr>
      <vt:lpstr>İsveç Çocuk Hakları</vt:lpstr>
      <vt:lpstr>Çocuk Hakları Sözleşmesinin temel maddeleri</vt:lpstr>
      <vt:lpstr>Çocuk Hakları Sözleşmesi</vt:lpstr>
      <vt:lpstr>İsveç Çocuk Hakları</vt:lpstr>
      <vt:lpstr>Çocuk Hakları Sözleşmeleri</vt:lpstr>
      <vt:lpstr>İsveç Çocuk Ombudsmanı</vt:lpstr>
      <vt:lpstr>İsveç Çocuk Hakları</vt:lpstr>
      <vt:lpstr>İsveç Çocuk Hakları</vt:lpstr>
      <vt:lpstr>İsveç’te Çocuk Hakları İle İlgili Sorunlar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Büşra Adalı</dc:creator>
  <cp:lastModifiedBy>Nihat Berker</cp:lastModifiedBy>
  <cp:revision>2</cp:revision>
  <dcterms:created xsi:type="dcterms:W3CDTF">2023-11-10T20:16:08Z</dcterms:created>
  <dcterms:modified xsi:type="dcterms:W3CDTF">2023-11-18T11:11:27Z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0x010100C618FB599B370A4BB491D9F605C9E5B3</vt:lpwstr>
  </property>
</Properties>
</file>