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4"/>
  </p:notesMasterIdLst>
  <p:handoutMasterIdLst>
    <p:handoutMasterId r:id="rId15"/>
  </p:handoutMasterIdLst>
  <p:sldIdLst>
    <p:sldId id="350" r:id="rId5"/>
    <p:sldId id="352" r:id="rId6"/>
    <p:sldId id="361" r:id="rId7"/>
    <p:sldId id="365" r:id="rId8"/>
    <p:sldId id="355" r:id="rId9"/>
    <p:sldId id="362" r:id="rId10"/>
    <p:sldId id="366" r:id="rId11"/>
    <p:sldId id="367" r:id="rId12"/>
    <p:sldId id="3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E20B7E-356B-4BCA-BAAE-6877406E9567}" v="4" dt="2023-11-16T19:27:26.9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26" autoAdjust="0"/>
  </p:normalViewPr>
  <p:slideViewPr>
    <p:cSldViewPr snapToGrid="0">
      <p:cViewPr varScale="1">
        <p:scale>
          <a:sx n="64" d="100"/>
          <a:sy n="64" d="100"/>
        </p:scale>
        <p:origin x="748" y="4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6D13E5-4CEC-3A4A-8E5D-AFCEE7512EEC}" type="slidenum">
              <a:t>‹#›</a:t>
            </a:fld>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11/17/2023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anchor="b">
            <a:noAutofit/>
          </a:bodyPr>
          <a:lstStyle>
            <a:lvl1pPr algn="l">
              <a:defRPr sz="6000" b="1" i="0" spc="100" baseline="0">
                <a:solidFill>
                  <a:schemeClr val="bg1"/>
                </a:solidFill>
                <a:latin typeface="+mj-lt"/>
              </a:defRPr>
            </a:lvl1pPr>
          </a:lstStyle>
          <a:p>
            <a:r>
              <a:rPr lang="en-US"/>
              <a:t>Click to edit Master title style</a:t>
            </a:r>
            <a:endParaRPr lang="en-US"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Footer Placeholder 3">
            <a:extLst>
              <a:ext uri="{FF2B5EF4-FFF2-40B4-BE49-F238E27FC236}">
                <a16:creationId xmlns:a16="http://schemas.microsoft.com/office/drawing/2014/main" id="{D2060DA6-6E6F-47BF-9680-1B030F525DD2}"/>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FF8F140D-2B48-4E31-9E97-08B68ABBAC1E}"/>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Footer Placeholder 3">
            <a:extLst>
              <a:ext uri="{FF2B5EF4-FFF2-40B4-BE49-F238E27FC236}">
                <a16:creationId xmlns:a16="http://schemas.microsoft.com/office/drawing/2014/main" id="{9A79B87D-E8CF-49AE-9326-2FEED2392F09}"/>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7BA139CE-3E4D-4224-B157-2D29EC10FE40}"/>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a:noAutofit/>
          </a:bodyPr>
          <a:lstStyle>
            <a:lvl1pPr marL="0" indent="0">
              <a:buNone/>
              <a:defRPr sz="1600">
                <a:latin typeface="+mn-lt"/>
              </a:defRPr>
            </a:lvl1pPr>
          </a:lstStyle>
          <a:p>
            <a:pPr lvl="0"/>
            <a:r>
              <a:rPr lang="en-US"/>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a:noAutofit/>
          </a:bodyPr>
          <a:lstStyle>
            <a:lvl1pPr marL="0" indent="0">
              <a:buNone/>
              <a:defRPr sz="1600">
                <a:latin typeface="+mn-lt"/>
              </a:defRPr>
            </a:lvl1pPr>
          </a:lstStyle>
          <a:p>
            <a:pPr lvl="0"/>
            <a:r>
              <a:rPr lang="en-US"/>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a:noAutofit/>
          </a:bodyPr>
          <a:lstStyle>
            <a:lvl1pPr marL="0" indent="0">
              <a:buNone/>
              <a:defRPr sz="1600">
                <a:latin typeface="+mn-lt"/>
              </a:defRPr>
            </a:lvl1pPr>
          </a:lstStyle>
          <a:p>
            <a:pPr lvl="0"/>
            <a:r>
              <a:rPr lang="en-US"/>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6" name="Footer Placeholder 5">
            <a:extLst>
              <a:ext uri="{FF2B5EF4-FFF2-40B4-BE49-F238E27FC236}">
                <a16:creationId xmlns:a16="http://schemas.microsoft.com/office/drawing/2014/main" id="{2DBF2453-9E16-47FE-A8ED-4661246DE597}"/>
              </a:ext>
            </a:extLst>
          </p:cNvPr>
          <p:cNvSpPr>
            <a:spLocks noGrp="1"/>
          </p:cNvSpPr>
          <p:nvPr>
            <p:ph type="ftr" sz="quarter" idx="22"/>
          </p:nvPr>
        </p:nvSpPr>
        <p:spPr/>
        <p:txBody>
          <a:bodyPr/>
          <a:lstStyle/>
          <a:p>
            <a:r>
              <a:rPr lang="en-US"/>
              <a:t>Annual Review</a:t>
            </a:r>
            <a:endParaRPr lang="en-US" b="0" dirty="0"/>
          </a:p>
        </p:txBody>
      </p:sp>
      <p:sp>
        <p:nvSpPr>
          <p:cNvPr id="7" name="Slide Number Placeholder 6">
            <a:extLst>
              <a:ext uri="{FF2B5EF4-FFF2-40B4-BE49-F238E27FC236}">
                <a16:creationId xmlns:a16="http://schemas.microsoft.com/office/drawing/2014/main" id="{F636E9EA-D950-424A-BC92-F6794D6E5D67}"/>
              </a:ext>
            </a:extLst>
          </p:cNvPr>
          <p:cNvSpPr>
            <a:spLocks noGrp="1"/>
          </p:cNvSpPr>
          <p:nvPr>
            <p:ph type="sldNum" sz="quarter" idx="2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a:lstStyle/>
          <a:p>
            <a:r>
              <a:rPr lang="en-US"/>
              <a:t>Click icon to add picture</a:t>
            </a:r>
            <a:endParaRPr lang="en-US"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spc="50" baseline="0">
                <a:latin typeface="+mj-lt"/>
              </a:defRPr>
            </a:lvl1pPr>
          </a:lstStyle>
          <a:p>
            <a:r>
              <a:rPr lang="en-US"/>
              <a:t>Click to edit Master title style</a:t>
            </a:r>
            <a:endParaRPr lang="en-US"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0" name="Straight Connector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3" name="Straight Connector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5" name="Footer Placeholder 4">
            <a:extLst>
              <a:ext uri="{FF2B5EF4-FFF2-40B4-BE49-F238E27FC236}">
                <a16:creationId xmlns:a16="http://schemas.microsoft.com/office/drawing/2014/main" id="{FDE10C66-2FF2-41F8-98FA-BE4983369645}"/>
              </a:ext>
            </a:extLst>
          </p:cNvPr>
          <p:cNvSpPr>
            <a:spLocks noGrp="1"/>
          </p:cNvSpPr>
          <p:nvPr>
            <p:ph type="ftr" sz="quarter" idx="26"/>
          </p:nvPr>
        </p:nvSpPr>
        <p:spPr/>
        <p:txBody>
          <a:bodyPr/>
          <a:lstStyle/>
          <a:p>
            <a:r>
              <a:rPr lang="en-US"/>
              <a:t>Annual Review</a:t>
            </a:r>
            <a:endParaRPr lang="en-US" b="0" dirty="0"/>
          </a:p>
        </p:txBody>
      </p:sp>
      <p:sp>
        <p:nvSpPr>
          <p:cNvPr id="19" name="Slide Number Placeholder 18">
            <a:extLst>
              <a:ext uri="{FF2B5EF4-FFF2-40B4-BE49-F238E27FC236}">
                <a16:creationId xmlns:a16="http://schemas.microsoft.com/office/drawing/2014/main" id="{1851A3FD-B717-4588-9809-4FFAC5FF47A1}"/>
              </a:ext>
            </a:extLst>
          </p:cNvPr>
          <p:cNvSpPr>
            <a:spLocks noGrp="1"/>
          </p:cNvSpPr>
          <p:nvPr>
            <p:ph type="sldNum" sz="quarter" idx="27"/>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a:lstStyle/>
          <a:p>
            <a:r>
              <a:rPr lang="en-US"/>
              <a:t>Click icon to add picture</a:t>
            </a:r>
            <a:endParaRPr lang="en-US"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4" name="Footer Placeholder 3">
            <a:extLst>
              <a:ext uri="{FF2B5EF4-FFF2-40B4-BE49-F238E27FC236}">
                <a16:creationId xmlns:a16="http://schemas.microsoft.com/office/drawing/2014/main" id="{DB285929-1018-4370-A170-074C414B2281}"/>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6184536E-AD08-4371-85E9-A816C30B6AE7}"/>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anchor="b" anchorCtr="0">
            <a:normAutofit/>
          </a:bodyPr>
          <a:lstStyle>
            <a:lvl1pPr>
              <a:defRPr sz="4100" b="1" i="0" baseline="0">
                <a:solidFill>
                  <a:schemeClr val="tx1"/>
                </a:solidFill>
                <a:latin typeface="+mj-lt"/>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a:lstStyle>
            <a:lvl1pPr>
              <a:defRPr>
                <a:solidFill>
                  <a:schemeClr val="tx1"/>
                </a:solidFill>
              </a:defRPr>
            </a:lvl1pPr>
          </a:lstStyle>
          <a:p>
            <a:r>
              <a:rPr lang="en-US"/>
              <a:t>Click icon to add chart</a:t>
            </a:r>
            <a:endParaRPr lang="en-US" dirty="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D1578EA5-216B-41F7-80D1-9ED07FFDB66F}"/>
              </a:ext>
            </a:extLst>
          </p:cNvPr>
          <p:cNvSpPr>
            <a:spLocks noGrp="1"/>
          </p:cNvSpPr>
          <p:nvPr>
            <p:ph type="ftr" sz="quarter" idx="12"/>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C772CC63-C628-4456-9B92-DA4E670BAC0D}"/>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a:lstStyle/>
          <a:p>
            <a:r>
              <a:rPr lang="en-US"/>
              <a:t>Click icon to add table</a:t>
            </a:r>
            <a:endParaRPr lang="en-US" dirty="0"/>
          </a:p>
        </p:txBody>
      </p:sp>
      <p:sp>
        <p:nvSpPr>
          <p:cNvPr id="4" name="Footer Placeholder 3">
            <a:extLst>
              <a:ext uri="{FF2B5EF4-FFF2-40B4-BE49-F238E27FC236}">
                <a16:creationId xmlns:a16="http://schemas.microsoft.com/office/drawing/2014/main" id="{DB42D896-6ACC-40D7-8D8B-F9AF3E7DE1A1}"/>
              </a:ext>
            </a:extLst>
          </p:cNvPr>
          <p:cNvSpPr>
            <a:spLocks noGrp="1"/>
          </p:cNvSpPr>
          <p:nvPr>
            <p:ph type="ftr" sz="quarter" idx="12"/>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E69F7A1E-B7E2-4E9C-A66C-BCE08900C5F1}"/>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r>
              <a:rPr lang="en-US" sz="20000" b="1" dirty="0">
                <a:solidFill>
                  <a:schemeClr val="bg1"/>
                </a:solidFill>
              </a:rPr>
              <a:t>“</a:t>
            </a:r>
          </a:p>
        </p:txBody>
      </p:sp>
      <p:grpSp>
        <p:nvGrpSpPr>
          <p:cNvPr id="18" name="Group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24" name="Group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a:lstStyle/>
          <a:p>
            <a:r>
              <a:rPr lang="en-US"/>
              <a:t>Click icon to add picture</a:t>
            </a:r>
            <a:endParaRPr lang="en-US"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a:lstStyle/>
          <a:p>
            <a:r>
              <a:rPr lang="en-US"/>
              <a:t>Click icon to add picture</a:t>
            </a:r>
            <a:endParaRPr lang="en-US"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grpSp>
        <p:nvGrpSpPr>
          <p:cNvPr id="23" name="Group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a:lstStyle/>
          <a:p>
            <a:r>
              <a:rPr lang="en-US"/>
              <a:t>Click icon to add picture</a:t>
            </a:r>
            <a:endParaRPr lang="en-US"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a:lstStyle/>
          <a:p>
            <a:r>
              <a:rPr lang="en-US"/>
              <a:t>Click icon to add picture</a:t>
            </a:r>
            <a:endParaRPr lang="en-US" dirty="0"/>
          </a:p>
        </p:txBody>
      </p:sp>
      <p:sp>
        <p:nvSpPr>
          <p:cNvPr id="4" name="Footer Placeholder 3">
            <a:extLst>
              <a:ext uri="{FF2B5EF4-FFF2-40B4-BE49-F238E27FC236}">
                <a16:creationId xmlns:a16="http://schemas.microsoft.com/office/drawing/2014/main" id="{7DE0184F-2619-4333-B49F-C7ACE8B2C3A6}"/>
              </a:ext>
            </a:extLst>
          </p:cNvPr>
          <p:cNvSpPr>
            <a:spLocks noGrp="1"/>
          </p:cNvSpPr>
          <p:nvPr>
            <p:ph type="ftr" sz="quarter" idx="33"/>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705A1C65-B00C-4CA4-83B6-3DFA3DF96296}"/>
              </a:ext>
            </a:extLst>
          </p:cNvPr>
          <p:cNvSpPr>
            <a:spLocks noGrp="1"/>
          </p:cNvSpPr>
          <p:nvPr>
            <p:ph type="sldNum" sz="quarter" idx="34"/>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ooter Placeholder 3">
            <a:extLst>
              <a:ext uri="{FF2B5EF4-FFF2-40B4-BE49-F238E27FC236}">
                <a16:creationId xmlns:a16="http://schemas.microsoft.com/office/drawing/2014/main" id="{FF46DFD4-BF8C-4939-874D-85B7DF956768}"/>
              </a:ext>
            </a:extLst>
          </p:cNvPr>
          <p:cNvSpPr>
            <a:spLocks noGrp="1"/>
          </p:cNvSpPr>
          <p:nvPr>
            <p:ph type="ftr" sz="quarter" idx="37"/>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7373856F-38E9-4BBF-93D8-0F8AC2E0E6C7}"/>
              </a:ext>
            </a:extLst>
          </p:cNvPr>
          <p:cNvSpPr>
            <a:spLocks noGrp="1"/>
          </p:cNvSpPr>
          <p:nvPr>
            <p:ph type="sldNum" sz="quarter" idx="38"/>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fld id="{6FCA8E82-58CD-E045-8B98-B7A85B79B752}" type="datetime4">
              <a:rPr lang="en-US" smtClean="0"/>
              <a:pPr/>
              <a:t>November 17, 2023</a:t>
            </a:fld>
            <a:endParaRPr lang="en-US" dirty="0">
              <a:latin typeface="+mn-lt"/>
            </a:endParaRPr>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r>
              <a:rPr lang="en-US"/>
              <a:t>Annual Review</a:t>
            </a:r>
            <a:endParaRPr lang="en-US" b="0" dirty="0"/>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168C-8042-5B4E-A5A4-A5BF693AE2D6}"/>
              </a:ext>
            </a:extLst>
          </p:cNvPr>
          <p:cNvSpPr>
            <a:spLocks noGrp="1"/>
          </p:cNvSpPr>
          <p:nvPr>
            <p:ph type="ctrTitle"/>
          </p:nvPr>
        </p:nvSpPr>
        <p:spPr>
          <a:xfrm>
            <a:off x="6367054" y="2116182"/>
            <a:ext cx="5491571" cy="1514019"/>
          </a:xfrm>
        </p:spPr>
        <p:txBody>
          <a:bodyPr/>
          <a:lstStyle/>
          <a:p>
            <a:r>
              <a:rPr lang="tr-TR" dirty="0"/>
              <a:t>Henrik </a:t>
            </a:r>
            <a:r>
              <a:rPr lang="tr-TR" dirty="0" err="1"/>
              <a:t>İbsen</a:t>
            </a:r>
            <a:br>
              <a:rPr lang="tr-TR" dirty="0"/>
            </a:br>
            <a:r>
              <a:rPr lang="tr-TR" dirty="0"/>
              <a:t>(1828-1906)</a:t>
            </a:r>
            <a:endParaRPr lang="en-US" dirty="0"/>
          </a:p>
        </p:txBody>
      </p:sp>
      <p:sp>
        <p:nvSpPr>
          <p:cNvPr id="3" name="Text Placeholder 2">
            <a:extLst>
              <a:ext uri="{FF2B5EF4-FFF2-40B4-BE49-F238E27FC236}">
                <a16:creationId xmlns:a16="http://schemas.microsoft.com/office/drawing/2014/main" id="{F18E61D8-31A3-2D45-8E25-CBE846E26E1C}"/>
              </a:ext>
            </a:extLst>
          </p:cNvPr>
          <p:cNvSpPr>
            <a:spLocks noGrp="1"/>
          </p:cNvSpPr>
          <p:nvPr>
            <p:ph type="body" sz="quarter" idx="11"/>
          </p:nvPr>
        </p:nvSpPr>
        <p:spPr>
          <a:xfrm>
            <a:off x="5598160" y="4386993"/>
            <a:ext cx="6260465" cy="1514019"/>
          </a:xfrm>
        </p:spPr>
        <p:txBody>
          <a:bodyPr/>
          <a:lstStyle/>
          <a:p>
            <a:pPr algn="ctr"/>
            <a:r>
              <a:rPr lang="tr-TR" sz="2400" dirty="0"/>
              <a:t>Turgay Bayındır</a:t>
            </a:r>
          </a:p>
          <a:p>
            <a:pPr marL="0" marR="0" algn="ctr">
              <a:spcBef>
                <a:spcPts val="0"/>
              </a:spcBef>
              <a:spcAft>
                <a:spcPts val="0"/>
              </a:spcAft>
            </a:pPr>
            <a:r>
              <a:rPr lang="tr-TR" sz="2400" dirty="0"/>
              <a:t>Açık Ders: </a:t>
            </a:r>
          </a:p>
          <a:p>
            <a:pPr marL="0" marR="0" algn="ctr">
              <a:spcBef>
                <a:spcPts val="0"/>
              </a:spcBef>
              <a:spcAft>
                <a:spcPts val="0"/>
              </a:spcAft>
            </a:pPr>
            <a:r>
              <a:rPr lang="en-US" sz="2400" b="1" dirty="0" err="1">
                <a:solidFill>
                  <a:srgbClr val="FF0000"/>
                </a:solidFill>
                <a:effectLst/>
                <a:latin typeface="Tahoma" panose="020B0604030504040204" pitchFamily="34" charset="0"/>
                <a:ea typeface="Calibri" panose="020F0502020204030204" pitchFamily="34" charset="0"/>
              </a:rPr>
              <a:t>Orta</a:t>
            </a:r>
            <a:r>
              <a:rPr lang="en-US" sz="2400" b="1" dirty="0">
                <a:solidFill>
                  <a:srgbClr val="FF0000"/>
                </a:solidFill>
                <a:effectLst/>
                <a:latin typeface="Tahoma" panose="020B0604030504040204" pitchFamily="34" charset="0"/>
                <a:ea typeface="Calibri" panose="020F0502020204030204" pitchFamily="34" charset="0"/>
              </a:rPr>
              <a:t> </a:t>
            </a:r>
            <a:r>
              <a:rPr lang="en-US" sz="2400" b="1" dirty="0" err="1">
                <a:solidFill>
                  <a:srgbClr val="FF0000"/>
                </a:solidFill>
                <a:effectLst/>
                <a:latin typeface="Tahoma" panose="020B0604030504040204" pitchFamily="34" charset="0"/>
                <a:ea typeface="Calibri" panose="020F0502020204030204" pitchFamily="34" charset="0"/>
              </a:rPr>
              <a:t>Üst</a:t>
            </a:r>
            <a:r>
              <a:rPr lang="en-US" sz="2400" b="1" dirty="0">
                <a:solidFill>
                  <a:srgbClr val="FF0000"/>
                </a:solidFill>
                <a:effectLst/>
                <a:latin typeface="Tahoma" panose="020B0604030504040204" pitchFamily="34" charset="0"/>
                <a:ea typeface="Calibri" panose="020F0502020204030204" pitchFamily="34" charset="0"/>
              </a:rPr>
              <a:t> </a:t>
            </a:r>
            <a:r>
              <a:rPr lang="en-US" sz="2400" b="1" dirty="0" err="1">
                <a:solidFill>
                  <a:srgbClr val="FF0000"/>
                </a:solidFill>
                <a:effectLst/>
                <a:latin typeface="Tahoma" panose="020B0604030504040204" pitchFamily="34" charset="0"/>
                <a:ea typeface="Calibri" panose="020F0502020204030204" pitchFamily="34" charset="0"/>
              </a:rPr>
              <a:t>Sınıfın</a:t>
            </a:r>
            <a:r>
              <a:rPr lang="en-US" sz="2400" b="1" dirty="0">
                <a:solidFill>
                  <a:srgbClr val="FF0000"/>
                </a:solidFill>
                <a:effectLst/>
                <a:latin typeface="Tahoma" panose="020B0604030504040204" pitchFamily="34" charset="0"/>
                <a:ea typeface="Calibri" panose="020F0502020204030204" pitchFamily="34" charset="0"/>
              </a:rPr>
              <a:t> </a:t>
            </a:r>
            <a:r>
              <a:rPr lang="en-US" sz="2400" b="1" dirty="0" err="1">
                <a:solidFill>
                  <a:srgbClr val="FF0000"/>
                </a:solidFill>
                <a:effectLst/>
                <a:latin typeface="Tahoma" panose="020B0604030504040204" pitchFamily="34" charset="0"/>
                <a:ea typeface="Calibri" panose="020F0502020204030204" pitchFamily="34" charset="0"/>
              </a:rPr>
              <a:t>Suçlulukları</a:t>
            </a:r>
            <a:r>
              <a:rPr lang="en-US" sz="2400" b="1" dirty="0">
                <a:solidFill>
                  <a:srgbClr val="FF0000"/>
                </a:solidFill>
                <a:effectLst/>
                <a:latin typeface="Tahoma" panose="020B0604030504040204" pitchFamily="34" charset="0"/>
                <a:ea typeface="Calibri" panose="020F0502020204030204" pitchFamily="34" charset="0"/>
              </a:rPr>
              <a:t>, </a:t>
            </a:r>
            <a:r>
              <a:rPr lang="en-US" sz="2400" b="1" dirty="0" err="1">
                <a:solidFill>
                  <a:srgbClr val="FF0000"/>
                </a:solidFill>
                <a:effectLst/>
                <a:latin typeface="Tahoma" panose="020B0604030504040204" pitchFamily="34" charset="0"/>
                <a:ea typeface="Calibri" panose="020F0502020204030204" pitchFamily="34" charset="0"/>
              </a:rPr>
              <a:t>Korkuları</a:t>
            </a:r>
            <a:r>
              <a:rPr lang="en-US" sz="2400" b="1" dirty="0">
                <a:solidFill>
                  <a:srgbClr val="FF0000"/>
                </a:solidFill>
                <a:effectLst/>
                <a:latin typeface="Tahoma" panose="020B0604030504040204" pitchFamily="34" charset="0"/>
                <a:ea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a:p>
            <a:pPr marL="0" marR="0" algn="ctr">
              <a:spcBef>
                <a:spcPts val="0"/>
              </a:spcBef>
              <a:spcAft>
                <a:spcPts val="0"/>
              </a:spcAft>
            </a:pPr>
            <a:r>
              <a:rPr lang="en-US" sz="2400" b="1" dirty="0" err="1">
                <a:solidFill>
                  <a:srgbClr val="FF0000"/>
                </a:solidFill>
                <a:effectLst/>
                <a:latin typeface="Tahoma" panose="020B0604030504040204" pitchFamily="34" charset="0"/>
                <a:ea typeface="Calibri" panose="020F0502020204030204" pitchFamily="34" charset="0"/>
              </a:rPr>
              <a:t>Sözde</a:t>
            </a:r>
            <a:r>
              <a:rPr lang="en-US" sz="2400" b="1" dirty="0">
                <a:solidFill>
                  <a:srgbClr val="FF0000"/>
                </a:solidFill>
                <a:effectLst/>
                <a:latin typeface="Tahoma" panose="020B0604030504040204" pitchFamily="34" charset="0"/>
                <a:ea typeface="Calibri" panose="020F0502020204030204" pitchFamily="34" charset="0"/>
              </a:rPr>
              <a:t> </a:t>
            </a:r>
            <a:r>
              <a:rPr lang="en-US" sz="2400" b="1" dirty="0" err="1">
                <a:solidFill>
                  <a:srgbClr val="FF0000"/>
                </a:solidFill>
                <a:effectLst/>
                <a:latin typeface="Tahoma" panose="020B0604030504040204" pitchFamily="34" charset="0"/>
                <a:ea typeface="Calibri" panose="020F0502020204030204" pitchFamily="34" charset="0"/>
              </a:rPr>
              <a:t>Aydınlanması</a:t>
            </a:r>
            <a:r>
              <a:rPr lang="en-US" sz="2400" b="1" dirty="0">
                <a:solidFill>
                  <a:srgbClr val="FF0000"/>
                </a:solidFill>
                <a:effectLst/>
                <a:latin typeface="Tahoma" panose="020B0604030504040204" pitchFamily="34" charset="0"/>
                <a:ea typeface="Calibri" panose="020F0502020204030204" pitchFamily="34" charset="0"/>
              </a:rPr>
              <a:t>: Ibsen </a:t>
            </a:r>
            <a:r>
              <a:rPr lang="en-US" sz="2400" b="1" dirty="0" err="1">
                <a:solidFill>
                  <a:srgbClr val="FF0000"/>
                </a:solidFill>
                <a:effectLst/>
                <a:latin typeface="Tahoma" panose="020B0604030504040204" pitchFamily="34" charset="0"/>
                <a:ea typeface="Calibri" panose="020F0502020204030204" pitchFamily="34" charset="0"/>
              </a:rPr>
              <a:t>ve</a:t>
            </a:r>
            <a:r>
              <a:rPr lang="en-US" sz="2400" b="1" dirty="0">
                <a:solidFill>
                  <a:srgbClr val="FF0000"/>
                </a:solidFill>
                <a:effectLst/>
                <a:latin typeface="Tahoma" panose="020B0604030504040204" pitchFamily="34" charset="0"/>
                <a:ea typeface="Calibri" panose="020F0502020204030204" pitchFamily="34" charset="0"/>
              </a:rPr>
              <a:t> P. Claudel</a:t>
            </a:r>
            <a:r>
              <a:rPr lang="tr-TR" sz="2400" dirty="0"/>
              <a:t> </a:t>
            </a:r>
          </a:p>
          <a:p>
            <a:pPr algn="ctr"/>
            <a:r>
              <a:rPr lang="tr-TR" sz="2400" dirty="0"/>
              <a:t>15 Kasım 2023</a:t>
            </a:r>
            <a:r>
              <a:rPr lang="en-US" sz="2400" dirty="0"/>
              <a:t> </a:t>
            </a:r>
          </a:p>
          <a:p>
            <a:endParaRPr lang="en-US" dirty="0"/>
          </a:p>
        </p:txBody>
      </p:sp>
    </p:spTree>
    <p:extLst>
      <p:ext uri="{BB962C8B-B14F-4D97-AF65-F5344CB8AC3E}">
        <p14:creationId xmlns:p14="http://schemas.microsoft.com/office/powerpoint/2010/main" val="296095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54756-A790-C845-A85F-35391529E591}"/>
              </a:ext>
            </a:extLst>
          </p:cNvPr>
          <p:cNvSpPr>
            <a:spLocks noGrp="1"/>
          </p:cNvSpPr>
          <p:nvPr>
            <p:ph type="title"/>
          </p:nvPr>
        </p:nvSpPr>
        <p:spPr>
          <a:xfrm>
            <a:off x="964023" y="879063"/>
            <a:ext cx="4941477" cy="610863"/>
          </a:xfrm>
        </p:spPr>
        <p:txBody>
          <a:bodyPr/>
          <a:lstStyle/>
          <a:p>
            <a:r>
              <a:rPr lang="tr-TR" dirty="0"/>
              <a:t>İçerik</a:t>
            </a:r>
            <a:endParaRPr lang="en-US" dirty="0"/>
          </a:p>
        </p:txBody>
      </p:sp>
      <p:sp>
        <p:nvSpPr>
          <p:cNvPr id="4" name="Text Placeholder 3">
            <a:extLst>
              <a:ext uri="{FF2B5EF4-FFF2-40B4-BE49-F238E27FC236}">
                <a16:creationId xmlns:a16="http://schemas.microsoft.com/office/drawing/2014/main" id="{C7EC6698-132B-1143-A2A9-00A97D9572D8}"/>
              </a:ext>
            </a:extLst>
          </p:cNvPr>
          <p:cNvSpPr>
            <a:spLocks noGrp="1"/>
          </p:cNvSpPr>
          <p:nvPr>
            <p:ph type="body" sz="quarter" idx="14"/>
          </p:nvPr>
        </p:nvSpPr>
        <p:spPr>
          <a:xfrm>
            <a:off x="952500" y="2209800"/>
            <a:ext cx="2133600" cy="205837"/>
          </a:xfrm>
        </p:spPr>
        <p:txBody>
          <a:bodyPr/>
          <a:lstStyle/>
          <a:p>
            <a:r>
              <a:rPr lang="en-US" dirty="0"/>
              <a:t>01. </a:t>
            </a:r>
            <a:r>
              <a:rPr lang="tr-TR" dirty="0"/>
              <a:t>Giriş</a:t>
            </a:r>
            <a:endParaRPr lang="en-US" dirty="0"/>
          </a:p>
        </p:txBody>
      </p:sp>
      <p:sp>
        <p:nvSpPr>
          <p:cNvPr id="6" name="Text Placeholder 5">
            <a:extLst>
              <a:ext uri="{FF2B5EF4-FFF2-40B4-BE49-F238E27FC236}">
                <a16:creationId xmlns:a16="http://schemas.microsoft.com/office/drawing/2014/main" id="{C0015C52-08ED-464E-B7E8-24892D9C1319}"/>
              </a:ext>
            </a:extLst>
          </p:cNvPr>
          <p:cNvSpPr>
            <a:spLocks noGrp="1"/>
          </p:cNvSpPr>
          <p:nvPr>
            <p:ph type="body" sz="quarter" idx="16"/>
          </p:nvPr>
        </p:nvSpPr>
        <p:spPr>
          <a:xfrm>
            <a:off x="3663042" y="2209800"/>
            <a:ext cx="2128157" cy="205837"/>
          </a:xfrm>
        </p:spPr>
        <p:txBody>
          <a:bodyPr/>
          <a:lstStyle/>
          <a:p>
            <a:r>
              <a:rPr lang="en-US" dirty="0"/>
              <a:t>02. </a:t>
            </a:r>
            <a:r>
              <a:rPr lang="tr-TR" dirty="0"/>
              <a:t>Çocukluk ve Gençlik Yılları</a:t>
            </a:r>
            <a:endParaRPr lang="en-US" dirty="0"/>
          </a:p>
        </p:txBody>
      </p:sp>
      <p:sp>
        <p:nvSpPr>
          <p:cNvPr id="8" name="Text Placeholder 7">
            <a:extLst>
              <a:ext uri="{FF2B5EF4-FFF2-40B4-BE49-F238E27FC236}">
                <a16:creationId xmlns:a16="http://schemas.microsoft.com/office/drawing/2014/main" id="{B32B0C1D-C221-7C47-B7D6-77E7BDB41749}"/>
              </a:ext>
            </a:extLst>
          </p:cNvPr>
          <p:cNvSpPr>
            <a:spLocks noGrp="1"/>
          </p:cNvSpPr>
          <p:nvPr>
            <p:ph type="body" sz="quarter" idx="20"/>
          </p:nvPr>
        </p:nvSpPr>
        <p:spPr>
          <a:xfrm>
            <a:off x="952500" y="4522803"/>
            <a:ext cx="2133600" cy="205837"/>
          </a:xfrm>
        </p:spPr>
        <p:txBody>
          <a:bodyPr/>
          <a:lstStyle/>
          <a:p>
            <a:r>
              <a:rPr lang="en-US" dirty="0"/>
              <a:t>03. </a:t>
            </a:r>
            <a:r>
              <a:rPr lang="tr-TR" dirty="0"/>
              <a:t>Oyun Yazarlığı Kariyeri</a:t>
            </a:r>
            <a:endParaRPr lang="en-US" dirty="0"/>
          </a:p>
        </p:txBody>
      </p:sp>
      <p:sp>
        <p:nvSpPr>
          <p:cNvPr id="10" name="Text Placeholder 9">
            <a:extLst>
              <a:ext uri="{FF2B5EF4-FFF2-40B4-BE49-F238E27FC236}">
                <a16:creationId xmlns:a16="http://schemas.microsoft.com/office/drawing/2014/main" id="{69BD3932-D1D0-1045-BD96-8B26F11B8515}"/>
              </a:ext>
            </a:extLst>
          </p:cNvPr>
          <p:cNvSpPr>
            <a:spLocks noGrp="1"/>
          </p:cNvSpPr>
          <p:nvPr>
            <p:ph type="body" sz="quarter" idx="22"/>
          </p:nvPr>
        </p:nvSpPr>
        <p:spPr>
          <a:xfrm>
            <a:off x="3663042" y="4522803"/>
            <a:ext cx="2128157" cy="205837"/>
          </a:xfrm>
        </p:spPr>
        <p:txBody>
          <a:bodyPr/>
          <a:lstStyle/>
          <a:p>
            <a:r>
              <a:rPr lang="en-US" dirty="0"/>
              <a:t>04. </a:t>
            </a:r>
            <a:r>
              <a:rPr lang="tr-TR" dirty="0"/>
              <a:t>Oyunlarının Temaları</a:t>
            </a:r>
            <a:endParaRPr lang="en-US" dirty="0"/>
          </a:p>
        </p:txBody>
      </p:sp>
      <p:sp>
        <p:nvSpPr>
          <p:cNvPr id="12" name="Text Placeholder 11">
            <a:extLst>
              <a:ext uri="{FF2B5EF4-FFF2-40B4-BE49-F238E27FC236}">
                <a16:creationId xmlns:a16="http://schemas.microsoft.com/office/drawing/2014/main" id="{B115086E-2AC3-4F4D-8F85-104CFA64FECF}"/>
              </a:ext>
            </a:extLst>
          </p:cNvPr>
          <p:cNvSpPr>
            <a:spLocks noGrp="1"/>
          </p:cNvSpPr>
          <p:nvPr>
            <p:ph type="body" sz="quarter" idx="24"/>
          </p:nvPr>
        </p:nvSpPr>
        <p:spPr>
          <a:xfrm>
            <a:off x="6367054" y="4522803"/>
            <a:ext cx="2129245" cy="205837"/>
          </a:xfrm>
        </p:spPr>
        <p:txBody>
          <a:bodyPr/>
          <a:lstStyle/>
          <a:p>
            <a:r>
              <a:rPr lang="en-US" dirty="0"/>
              <a:t>05. </a:t>
            </a:r>
            <a:r>
              <a:rPr lang="tr-TR" dirty="0"/>
              <a:t>Ölümü</a:t>
            </a:r>
            <a:endParaRPr lang="en-US" dirty="0"/>
          </a:p>
        </p:txBody>
      </p:sp>
      <p:sp>
        <p:nvSpPr>
          <p:cNvPr id="15" name="Slide Number Placeholder 14">
            <a:extLst>
              <a:ext uri="{FF2B5EF4-FFF2-40B4-BE49-F238E27FC236}">
                <a16:creationId xmlns:a16="http://schemas.microsoft.com/office/drawing/2014/main" id="{329469AE-B59A-AA41-9085-106D011808F5}"/>
              </a:ext>
            </a:extLst>
          </p:cNvPr>
          <p:cNvSpPr>
            <a:spLocks noGrp="1"/>
          </p:cNvSpPr>
          <p:nvPr>
            <p:ph type="sldNum" sz="quarter" idx="27"/>
          </p:nvPr>
        </p:nvSpPr>
        <p:spPr>
          <a:xfrm>
            <a:off x="971550" y="6332220"/>
            <a:ext cx="523240" cy="247651"/>
          </a:xfrm>
        </p:spPr>
        <p:txBody>
          <a:bodyPr/>
          <a:lstStyle/>
          <a:p>
            <a:fld id="{294A09A9-5501-47C1-A89A-A340965A2BE2}" type="slidenum">
              <a:rPr lang="en-US" smtClean="0"/>
              <a:pPr/>
              <a:t>2</a:t>
            </a:fld>
            <a:endParaRPr lang="en-US" dirty="0"/>
          </a:p>
        </p:txBody>
      </p:sp>
      <p:sp>
        <p:nvSpPr>
          <p:cNvPr id="45" name="Date Placeholder 3">
            <a:extLst>
              <a:ext uri="{FF2B5EF4-FFF2-40B4-BE49-F238E27FC236}">
                <a16:creationId xmlns:a16="http://schemas.microsoft.com/office/drawing/2014/main" id="{3B4069FE-8724-4CE0-9B3C-6D59B9B5FD9D}"/>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November 17, 2023</a:t>
            </a:fld>
            <a:endParaRPr lang="en-US" dirty="0"/>
          </a:p>
        </p:txBody>
      </p:sp>
    </p:spTree>
    <p:extLst>
      <p:ext uri="{BB962C8B-B14F-4D97-AF65-F5344CB8AC3E}">
        <p14:creationId xmlns:p14="http://schemas.microsoft.com/office/powerpoint/2010/main" val="289860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53F689-2E51-BF4F-AE47-7CEB7CC4C52A}"/>
              </a:ext>
            </a:extLst>
          </p:cNvPr>
          <p:cNvSpPr>
            <a:spLocks noGrp="1"/>
          </p:cNvSpPr>
          <p:nvPr>
            <p:ph type="title"/>
          </p:nvPr>
        </p:nvSpPr>
        <p:spPr/>
        <p:txBody>
          <a:bodyPr/>
          <a:lstStyle/>
          <a:p>
            <a:r>
              <a:rPr lang="tr-TR" dirty="0"/>
              <a:t>Giriş</a:t>
            </a:r>
            <a:endParaRPr lang="en-US" dirty="0"/>
          </a:p>
        </p:txBody>
      </p:sp>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964023" y="2147123"/>
            <a:ext cx="4572001" cy="2795232"/>
          </a:xfrm>
        </p:spPr>
        <p:txBody>
          <a:bodyPr/>
          <a:lstStyle/>
          <a:p>
            <a:r>
              <a:rPr lang="tr-TR" sz="2000" dirty="0"/>
              <a:t>*Çağdaş tiyatronun kurucularından sayılan Henrik </a:t>
            </a:r>
            <a:r>
              <a:rPr lang="tr-TR" sz="2000" dirty="0" err="1"/>
              <a:t>İbsen</a:t>
            </a:r>
            <a:r>
              <a:rPr lang="tr-TR" sz="2000" dirty="0"/>
              <a:t>, Norveç doğumludur ve 1828-1906 yılları arasında yaşamıştır.</a:t>
            </a:r>
          </a:p>
          <a:p>
            <a:r>
              <a:rPr lang="tr-TR" sz="2000" dirty="0"/>
              <a:t>*Yaşadığı dönem, Norveç’in yoksul ve kırsal bir toplumdan kentleşen orta sınıfın yükseldiği ve ulusal kimliğin inşa edildiği döneme rastlamıştır.</a:t>
            </a:r>
          </a:p>
          <a:p>
            <a:r>
              <a:rPr lang="tr-TR" sz="2000" dirty="0"/>
              <a:t>* Oyunlarını Norveççe yazmıştır.</a:t>
            </a:r>
          </a:p>
          <a:p>
            <a:r>
              <a:rPr lang="tr-TR" sz="2000" dirty="0"/>
              <a:t>* Ses getiren tiyatro eserlerini 1860’larda Norveç’te, 1870 ve 1880’lerde İtalya ve Almanya’da yaşarken yazmıştır.</a:t>
            </a:r>
            <a:endParaRPr lang="en-US" sz="2000" dirty="0"/>
          </a:p>
          <a:p>
            <a:endParaRPr lang="en-US" dirty="0"/>
          </a:p>
        </p:txBody>
      </p:sp>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a:lstStyle/>
          <a:p>
            <a:fld id="{294A09A9-5501-47C1-A89A-A340965A2BE2}" type="slidenum">
              <a:rPr lang="en-US" smtClean="0"/>
              <a:pPr/>
              <a:t>3</a:t>
            </a:fld>
            <a:endParaRPr lang="en-US" dirty="0"/>
          </a:p>
        </p:txBody>
      </p:sp>
      <p:sp>
        <p:nvSpPr>
          <p:cNvPr id="8" name="Date Placeholder 3">
            <a:extLst>
              <a:ext uri="{FF2B5EF4-FFF2-40B4-BE49-F238E27FC236}">
                <a16:creationId xmlns:a16="http://schemas.microsoft.com/office/drawing/2014/main" id="{2DAD51F7-3210-479B-ADF0-963FBC7E32BD}"/>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November 17, 2023</a:t>
            </a:fld>
            <a:endParaRPr lang="en-US" dirty="0"/>
          </a:p>
        </p:txBody>
      </p:sp>
      <p:pic>
        <p:nvPicPr>
          <p:cNvPr id="9" name="Picture Placeholder 8" descr="A person with a beard&#10;&#10;Description automatically generated">
            <a:extLst>
              <a:ext uri="{FF2B5EF4-FFF2-40B4-BE49-F238E27FC236}">
                <a16:creationId xmlns:a16="http://schemas.microsoft.com/office/drawing/2014/main" id="{11CF6981-D68F-1646-CE2B-E0573809B3A7}"/>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293" b="3293"/>
          <a:stretch>
            <a:fillRect/>
          </a:stretch>
        </p:blipFill>
        <p:spPr/>
      </p:pic>
    </p:spTree>
    <p:extLst>
      <p:ext uri="{BB962C8B-B14F-4D97-AF65-F5344CB8AC3E}">
        <p14:creationId xmlns:p14="http://schemas.microsoft.com/office/powerpoint/2010/main" val="391246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descr="A map of the island of norway&#10;&#10;Description automatically generated">
            <a:extLst>
              <a:ext uri="{FF2B5EF4-FFF2-40B4-BE49-F238E27FC236}">
                <a16:creationId xmlns:a16="http://schemas.microsoft.com/office/drawing/2014/main" id="{485DB985-B66A-1337-417F-DDF2E62F1331}"/>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5050" b="5050"/>
          <a:stretch>
            <a:fillRect/>
          </a:stretch>
        </p:blipFill>
        <p:spPr/>
      </p:pic>
      <p:sp>
        <p:nvSpPr>
          <p:cNvPr id="3" name="Title 2">
            <a:extLst>
              <a:ext uri="{FF2B5EF4-FFF2-40B4-BE49-F238E27FC236}">
                <a16:creationId xmlns:a16="http://schemas.microsoft.com/office/drawing/2014/main" id="{8464A025-C82A-1D77-A353-CC4107C4BCC1}"/>
              </a:ext>
            </a:extLst>
          </p:cNvPr>
          <p:cNvSpPr>
            <a:spLocks noGrp="1"/>
          </p:cNvSpPr>
          <p:nvPr>
            <p:ph type="title"/>
          </p:nvPr>
        </p:nvSpPr>
        <p:spPr/>
        <p:txBody>
          <a:bodyPr/>
          <a:lstStyle/>
          <a:p>
            <a:r>
              <a:rPr lang="tr-TR" dirty="0"/>
              <a:t>Çocukluk yılları</a:t>
            </a:r>
            <a:endParaRPr lang="en-US" dirty="0"/>
          </a:p>
        </p:txBody>
      </p:sp>
      <p:sp>
        <p:nvSpPr>
          <p:cNvPr id="4" name="Text Placeholder 3">
            <a:extLst>
              <a:ext uri="{FF2B5EF4-FFF2-40B4-BE49-F238E27FC236}">
                <a16:creationId xmlns:a16="http://schemas.microsoft.com/office/drawing/2014/main" id="{7B53DE8E-4F27-CBEA-969E-E898C86FFD3C}"/>
              </a:ext>
            </a:extLst>
          </p:cNvPr>
          <p:cNvSpPr>
            <a:spLocks noGrp="1"/>
          </p:cNvSpPr>
          <p:nvPr>
            <p:ph type="body" sz="quarter" idx="11"/>
          </p:nvPr>
        </p:nvSpPr>
        <p:spPr/>
        <p:txBody>
          <a:bodyPr/>
          <a:lstStyle/>
          <a:p>
            <a:r>
              <a:rPr lang="tr-TR" sz="1800" dirty="0"/>
              <a:t>*1828 yılında Güney Norveç’te küçük bir sahil kasabası olan </a:t>
            </a:r>
            <a:r>
              <a:rPr lang="tr-TR" sz="1800" dirty="0" err="1"/>
              <a:t>Skien’de</a:t>
            </a:r>
            <a:r>
              <a:rPr lang="tr-TR" sz="1800" dirty="0"/>
              <a:t> doğdu.</a:t>
            </a:r>
          </a:p>
          <a:p>
            <a:r>
              <a:rPr lang="tr-TR" sz="1800" dirty="0"/>
              <a:t>*Başlangıçta varlıklı bir aileyken, 8 yaşındayken babasının iflası üzerine maddi sıkıntılar çektiler.</a:t>
            </a:r>
          </a:p>
          <a:p>
            <a:r>
              <a:rPr lang="tr-TR" sz="1800" dirty="0"/>
              <a:t>*15 yaşında okulu bırakıp evden ayrılarak daha güneydeki </a:t>
            </a:r>
            <a:r>
              <a:rPr lang="tr-TR" sz="1800" dirty="0" err="1"/>
              <a:t>Grimstad</a:t>
            </a:r>
            <a:r>
              <a:rPr lang="tr-TR" sz="1800" dirty="0"/>
              <a:t> kasabasına taşındı ve çalışmaya başladı. </a:t>
            </a:r>
          </a:p>
          <a:p>
            <a:r>
              <a:rPr lang="tr-TR" sz="1800" dirty="0"/>
              <a:t>*Bir yandan üniversite sınavına hazırlanırken, bir yandan da ilk oyunu </a:t>
            </a:r>
            <a:r>
              <a:rPr lang="tr-TR" sz="1800" dirty="0" err="1"/>
              <a:t>Katelina’yı</a:t>
            </a:r>
            <a:r>
              <a:rPr lang="tr-TR" sz="1800" dirty="0"/>
              <a:t> (1850) yazdı.</a:t>
            </a:r>
            <a:endParaRPr lang="en-US" sz="1800" dirty="0"/>
          </a:p>
        </p:txBody>
      </p:sp>
      <p:sp>
        <p:nvSpPr>
          <p:cNvPr id="6" name="Slide Number Placeholder 5">
            <a:extLst>
              <a:ext uri="{FF2B5EF4-FFF2-40B4-BE49-F238E27FC236}">
                <a16:creationId xmlns:a16="http://schemas.microsoft.com/office/drawing/2014/main" id="{BAE14A2B-786D-A39C-8644-03EDF6345F43}"/>
              </a:ext>
            </a:extLst>
          </p:cNvPr>
          <p:cNvSpPr>
            <a:spLocks noGrp="1"/>
          </p:cNvSpPr>
          <p:nvPr>
            <p:ph type="sldNum" sz="quarter" idx="16"/>
          </p:nvPr>
        </p:nvSpPr>
        <p:spPr/>
        <p:txBody>
          <a:bodyPr/>
          <a:lstStyle/>
          <a:p>
            <a:fld id="{294A09A9-5501-47C1-A89A-A340965A2BE2}" type="slidenum">
              <a:rPr lang="en-US" smtClean="0"/>
              <a:pPr/>
              <a:t>4</a:t>
            </a:fld>
            <a:endParaRPr lang="en-US" dirty="0">
              <a:latin typeface="+mn-lt"/>
            </a:endParaRPr>
          </a:p>
        </p:txBody>
      </p:sp>
    </p:spTree>
    <p:extLst>
      <p:ext uri="{BB962C8B-B14F-4D97-AF65-F5344CB8AC3E}">
        <p14:creationId xmlns:p14="http://schemas.microsoft.com/office/powerpoint/2010/main" val="2451275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728DC-195E-4A4E-AEBA-5E0D1DB03B76}"/>
              </a:ext>
            </a:extLst>
          </p:cNvPr>
          <p:cNvSpPr>
            <a:spLocks noGrp="1"/>
          </p:cNvSpPr>
          <p:nvPr>
            <p:ph type="title"/>
          </p:nvPr>
        </p:nvSpPr>
        <p:spPr>
          <a:xfrm>
            <a:off x="770982" y="1795780"/>
            <a:ext cx="8393338" cy="4757420"/>
          </a:xfrm>
        </p:spPr>
        <p:txBody>
          <a:bodyPr>
            <a:normAutofit fontScale="90000"/>
          </a:bodyPr>
          <a:lstStyle/>
          <a:p>
            <a:r>
              <a:rPr lang="tr-TR" sz="4900" b="1" dirty="0"/>
              <a:t>Gençliği: </a:t>
            </a:r>
            <a:br>
              <a:rPr lang="tr-TR" sz="3200" b="1" dirty="0"/>
            </a:br>
            <a:r>
              <a:rPr lang="tr-TR" sz="2200" b="1" dirty="0"/>
              <a:t>*1</a:t>
            </a:r>
            <a:r>
              <a:rPr lang="tr-TR" sz="2200" dirty="0"/>
              <a:t>850’de üniversiteye başlamak amacıyla Oslo’ya (o zamanki adı </a:t>
            </a:r>
            <a:r>
              <a:rPr lang="tr-TR" sz="2200" dirty="0" err="1"/>
              <a:t>Christiania</a:t>
            </a:r>
            <a:r>
              <a:rPr lang="tr-TR" sz="2200" dirty="0"/>
              <a:t>) taşındı, ancak üniversiteye kayıt olmadı.</a:t>
            </a:r>
            <a:br>
              <a:rPr lang="tr-TR" sz="2200" dirty="0"/>
            </a:br>
            <a:r>
              <a:rPr lang="tr-TR" sz="2200" dirty="0"/>
              <a:t>*Bir yıl sonra Ole </a:t>
            </a:r>
            <a:r>
              <a:rPr lang="tr-TR" sz="2200" dirty="0" err="1"/>
              <a:t>Bull’un</a:t>
            </a:r>
            <a:r>
              <a:rPr lang="tr-TR" sz="2200" dirty="0"/>
              <a:t> Bergen’de (batı Norveç) kurduğu Norveç Tiyatrosuna «sahne ozanı» olarak katıldı. </a:t>
            </a:r>
            <a:br>
              <a:rPr lang="tr-TR" sz="2200" dirty="0"/>
            </a:br>
            <a:r>
              <a:rPr lang="tr-TR" sz="2200" dirty="0"/>
              <a:t>*Amacı ulusal bir Norveç tiyatrosu yaratmak olan bu tiyatroda önce Bergen’de, daha sonra Oslo’da uzun yıllar çalıştı.</a:t>
            </a:r>
            <a:br>
              <a:rPr lang="tr-TR" sz="2200" dirty="0"/>
            </a:br>
            <a:r>
              <a:rPr lang="tr-TR" sz="2200" dirty="0"/>
              <a:t>*</a:t>
            </a:r>
            <a:r>
              <a:rPr lang="en-US" sz="2200" b="0" i="0" dirty="0">
                <a:solidFill>
                  <a:srgbClr val="202122"/>
                </a:solidFill>
                <a:effectLst/>
                <a:latin typeface="Arial" panose="020B0604020202020204" pitchFamily="34" charset="0"/>
              </a:rPr>
              <a:t>1858 </a:t>
            </a:r>
            <a:r>
              <a:rPr lang="en-US" sz="2200" b="0" i="0" dirty="0" err="1">
                <a:solidFill>
                  <a:srgbClr val="202122"/>
                </a:solidFill>
                <a:effectLst/>
                <a:latin typeface="Arial" panose="020B0604020202020204" pitchFamily="34" charset="0"/>
              </a:rPr>
              <a:t>yılında</a:t>
            </a:r>
            <a:r>
              <a:rPr lang="en-US" sz="2200" b="0" i="0" dirty="0">
                <a:solidFill>
                  <a:srgbClr val="202122"/>
                </a:solidFill>
                <a:effectLst/>
                <a:latin typeface="Arial" panose="020B0604020202020204" pitchFamily="34" charset="0"/>
              </a:rPr>
              <a:t> </a:t>
            </a:r>
            <a:r>
              <a:rPr lang="en-US" sz="2200" b="0" i="0" dirty="0" err="1">
                <a:solidFill>
                  <a:srgbClr val="202122"/>
                </a:solidFill>
                <a:effectLst/>
                <a:latin typeface="Arial" panose="020B0604020202020204" pitchFamily="34" charset="0"/>
              </a:rPr>
              <a:t>tanınmış</a:t>
            </a:r>
            <a:r>
              <a:rPr lang="en-US" sz="2200" b="0" i="0" dirty="0">
                <a:solidFill>
                  <a:srgbClr val="202122"/>
                </a:solidFill>
                <a:effectLst/>
                <a:latin typeface="Arial" panose="020B0604020202020204" pitchFamily="34" charset="0"/>
              </a:rPr>
              <a:t> </a:t>
            </a:r>
            <a:r>
              <a:rPr lang="en-US" sz="2200" b="0" i="0" dirty="0" err="1">
                <a:solidFill>
                  <a:srgbClr val="202122"/>
                </a:solidFill>
                <a:effectLst/>
                <a:latin typeface="Arial" panose="020B0604020202020204" pitchFamily="34" charset="0"/>
              </a:rPr>
              <a:t>bir</a:t>
            </a:r>
            <a:r>
              <a:rPr lang="en-US" sz="2200" b="0" i="0" dirty="0">
                <a:solidFill>
                  <a:srgbClr val="202122"/>
                </a:solidFill>
                <a:effectLst/>
                <a:latin typeface="Arial" panose="020B0604020202020204" pitchFamily="34" charset="0"/>
              </a:rPr>
              <a:t> </a:t>
            </a:r>
            <a:r>
              <a:rPr lang="en-US" sz="2200" b="0" i="0" dirty="0" err="1">
                <a:solidFill>
                  <a:srgbClr val="202122"/>
                </a:solidFill>
                <a:effectLst/>
                <a:latin typeface="Arial" panose="020B0604020202020204" pitchFamily="34" charset="0"/>
              </a:rPr>
              <a:t>yazarın</a:t>
            </a:r>
            <a:r>
              <a:rPr lang="en-US" sz="2200" b="0" i="0" dirty="0">
                <a:solidFill>
                  <a:srgbClr val="202122"/>
                </a:solidFill>
                <a:effectLst/>
                <a:latin typeface="Arial" panose="020B0604020202020204" pitchFamily="34" charset="0"/>
              </a:rPr>
              <a:t> </a:t>
            </a:r>
            <a:r>
              <a:rPr lang="en-US" sz="2200" b="0" i="0" dirty="0" err="1">
                <a:solidFill>
                  <a:srgbClr val="202122"/>
                </a:solidFill>
                <a:effectLst/>
                <a:latin typeface="Arial" panose="020B0604020202020204" pitchFamily="34" charset="0"/>
              </a:rPr>
              <a:t>kızı</a:t>
            </a:r>
            <a:r>
              <a:rPr lang="en-US" sz="2200" b="0" i="0" dirty="0">
                <a:solidFill>
                  <a:srgbClr val="202122"/>
                </a:solidFill>
                <a:effectLst/>
                <a:latin typeface="Arial" panose="020B0604020202020204" pitchFamily="34" charset="0"/>
              </a:rPr>
              <a:t> Suzannah Daae </a:t>
            </a:r>
            <a:r>
              <a:rPr lang="en-US" sz="2200" b="0" i="0" dirty="0" err="1">
                <a:solidFill>
                  <a:srgbClr val="202122"/>
                </a:solidFill>
                <a:effectLst/>
                <a:latin typeface="Arial" panose="020B0604020202020204" pitchFamily="34" charset="0"/>
              </a:rPr>
              <a:t>Thoresen</a:t>
            </a:r>
            <a:r>
              <a:rPr lang="en-US" sz="2200" b="0" i="0" dirty="0">
                <a:solidFill>
                  <a:srgbClr val="202122"/>
                </a:solidFill>
                <a:effectLst/>
                <a:latin typeface="Arial" panose="020B0604020202020204" pitchFamily="34" charset="0"/>
              </a:rPr>
              <a:t> </a:t>
            </a:r>
            <a:r>
              <a:rPr lang="en-US" sz="2200" b="0" i="0" dirty="0" err="1">
                <a:solidFill>
                  <a:srgbClr val="202122"/>
                </a:solidFill>
                <a:effectLst/>
                <a:latin typeface="Arial" panose="020B0604020202020204" pitchFamily="34" charset="0"/>
              </a:rPr>
              <a:t>ile</a:t>
            </a:r>
            <a:r>
              <a:rPr lang="en-US" sz="2200" b="0" i="0" dirty="0">
                <a:solidFill>
                  <a:srgbClr val="202122"/>
                </a:solidFill>
                <a:effectLst/>
                <a:latin typeface="Arial" panose="020B0604020202020204" pitchFamily="34" charset="0"/>
              </a:rPr>
              <a:t> </a:t>
            </a:r>
            <a:r>
              <a:rPr lang="en-US" sz="2200" b="0" i="0" dirty="0" err="1">
                <a:solidFill>
                  <a:srgbClr val="202122"/>
                </a:solidFill>
                <a:effectLst/>
                <a:latin typeface="Arial" panose="020B0604020202020204" pitchFamily="34" charset="0"/>
              </a:rPr>
              <a:t>evlendi</a:t>
            </a:r>
            <a:r>
              <a:rPr lang="en-US" sz="2200" b="0" i="0" dirty="0">
                <a:solidFill>
                  <a:srgbClr val="202122"/>
                </a:solidFill>
                <a:effectLst/>
                <a:latin typeface="Arial" panose="020B0604020202020204" pitchFamily="34" charset="0"/>
              </a:rPr>
              <a:t>. 1859 </a:t>
            </a:r>
            <a:r>
              <a:rPr lang="en-US" sz="2200" b="0" i="0" dirty="0" err="1">
                <a:solidFill>
                  <a:srgbClr val="202122"/>
                </a:solidFill>
                <a:effectLst/>
                <a:latin typeface="Arial" panose="020B0604020202020204" pitchFamily="34" charset="0"/>
              </a:rPr>
              <a:t>yılında</a:t>
            </a:r>
            <a:r>
              <a:rPr lang="en-US" sz="2200" b="0" i="0" dirty="0">
                <a:solidFill>
                  <a:srgbClr val="202122"/>
                </a:solidFill>
                <a:effectLst/>
                <a:latin typeface="Arial" panose="020B0604020202020204" pitchFamily="34" charset="0"/>
              </a:rPr>
              <a:t> Sigurd </a:t>
            </a:r>
            <a:r>
              <a:rPr lang="en-US" sz="2200" b="0" i="0" dirty="0" err="1">
                <a:solidFill>
                  <a:srgbClr val="202122"/>
                </a:solidFill>
                <a:effectLst/>
                <a:latin typeface="Arial" panose="020B0604020202020204" pitchFamily="34" charset="0"/>
              </a:rPr>
              <a:t>adında</a:t>
            </a:r>
            <a:r>
              <a:rPr lang="en-US" sz="2200" b="0" i="0" dirty="0">
                <a:solidFill>
                  <a:srgbClr val="202122"/>
                </a:solidFill>
                <a:effectLst/>
                <a:latin typeface="Arial" panose="020B0604020202020204" pitchFamily="34" charset="0"/>
              </a:rPr>
              <a:t> </a:t>
            </a:r>
            <a:r>
              <a:rPr lang="en-US" sz="2200" b="0" i="0" dirty="0" err="1">
                <a:solidFill>
                  <a:srgbClr val="202122"/>
                </a:solidFill>
                <a:effectLst/>
                <a:latin typeface="Arial" panose="020B0604020202020204" pitchFamily="34" charset="0"/>
              </a:rPr>
              <a:t>bir</a:t>
            </a:r>
            <a:r>
              <a:rPr lang="en-US" sz="2200" b="0" i="0" dirty="0">
                <a:solidFill>
                  <a:srgbClr val="202122"/>
                </a:solidFill>
                <a:effectLst/>
                <a:latin typeface="Arial" panose="020B0604020202020204" pitchFamily="34" charset="0"/>
              </a:rPr>
              <a:t> </a:t>
            </a:r>
            <a:r>
              <a:rPr lang="en-US" sz="2200" b="0" i="0" dirty="0" err="1">
                <a:solidFill>
                  <a:srgbClr val="202122"/>
                </a:solidFill>
                <a:effectLst/>
                <a:latin typeface="Arial" panose="020B0604020202020204" pitchFamily="34" charset="0"/>
              </a:rPr>
              <a:t>oğlu</a:t>
            </a:r>
            <a:r>
              <a:rPr lang="en-US" sz="2200" b="0" i="0" dirty="0">
                <a:solidFill>
                  <a:srgbClr val="202122"/>
                </a:solidFill>
                <a:effectLst/>
                <a:latin typeface="Arial" panose="020B0604020202020204" pitchFamily="34" charset="0"/>
              </a:rPr>
              <a:t> </a:t>
            </a:r>
            <a:r>
              <a:rPr lang="en-US" sz="2200" b="0" i="0" dirty="0" err="1">
                <a:solidFill>
                  <a:srgbClr val="202122"/>
                </a:solidFill>
                <a:effectLst/>
                <a:latin typeface="Arial" panose="020B0604020202020204" pitchFamily="34" charset="0"/>
              </a:rPr>
              <a:t>oldu</a:t>
            </a:r>
            <a:r>
              <a:rPr lang="en-US" sz="2200" b="0" i="0" dirty="0">
                <a:solidFill>
                  <a:srgbClr val="202122"/>
                </a:solidFill>
                <a:effectLst/>
                <a:latin typeface="Arial" panose="020B0604020202020204" pitchFamily="34" charset="0"/>
              </a:rPr>
              <a:t>.</a:t>
            </a:r>
            <a:br>
              <a:rPr lang="tr-TR" sz="2200" b="0" i="0" dirty="0">
                <a:solidFill>
                  <a:srgbClr val="202122"/>
                </a:solidFill>
                <a:effectLst/>
                <a:latin typeface="Arial" panose="020B0604020202020204" pitchFamily="34" charset="0"/>
              </a:rPr>
            </a:br>
            <a:r>
              <a:rPr lang="tr-TR" sz="2200" b="0" i="0" dirty="0">
                <a:solidFill>
                  <a:srgbClr val="202122"/>
                </a:solidFill>
                <a:effectLst/>
                <a:latin typeface="Arial" panose="020B0604020202020204" pitchFamily="34" charset="0"/>
              </a:rPr>
              <a:t>	*1863’te, ilk başarılı oyunlarından biri olan </a:t>
            </a:r>
            <a:r>
              <a:rPr lang="tr-TR" sz="2200" b="0" i="1" dirty="0" err="1">
                <a:solidFill>
                  <a:srgbClr val="202122"/>
                </a:solidFill>
                <a:effectLst/>
                <a:latin typeface="Arial" panose="020B0604020202020204" pitchFamily="34" charset="0"/>
              </a:rPr>
              <a:t>The</a:t>
            </a:r>
            <a:r>
              <a:rPr lang="tr-TR" sz="2200" b="0" i="1" dirty="0">
                <a:solidFill>
                  <a:srgbClr val="202122"/>
                </a:solidFill>
                <a:effectLst/>
                <a:latin typeface="Arial" panose="020B0604020202020204" pitchFamily="34" charset="0"/>
              </a:rPr>
              <a:t> </a:t>
            </a:r>
            <a:r>
              <a:rPr lang="tr-TR" sz="2200" b="0" i="1" dirty="0" err="1">
                <a:solidFill>
                  <a:srgbClr val="202122"/>
                </a:solidFill>
                <a:effectLst/>
                <a:latin typeface="Arial" panose="020B0604020202020204" pitchFamily="34" charset="0"/>
              </a:rPr>
              <a:t>Pretenders</a:t>
            </a:r>
            <a:r>
              <a:rPr lang="tr-TR" sz="2200" b="0" i="0" dirty="0" err="1">
                <a:solidFill>
                  <a:srgbClr val="202122"/>
                </a:solidFill>
                <a:effectLst/>
                <a:latin typeface="Arial" panose="020B0604020202020204" pitchFamily="34" charset="0"/>
              </a:rPr>
              <a:t>’i</a:t>
            </a:r>
            <a:r>
              <a:rPr lang="tr-TR" sz="2200" b="0" i="0" dirty="0">
                <a:solidFill>
                  <a:srgbClr val="202122"/>
                </a:solidFill>
                <a:effectLst/>
                <a:latin typeface="Arial" panose="020B0604020202020204" pitchFamily="34" charset="0"/>
              </a:rPr>
              <a:t> 	sahnelediği yıl Norveç tiyatrosu iflas edince </a:t>
            </a:r>
            <a:r>
              <a:rPr lang="tr-TR" sz="2200" b="0" i="0" dirty="0" err="1">
                <a:solidFill>
                  <a:srgbClr val="202122"/>
                </a:solidFill>
                <a:effectLst/>
                <a:latin typeface="Arial" panose="020B0604020202020204" pitchFamily="34" charset="0"/>
              </a:rPr>
              <a:t>Christiania</a:t>
            </a:r>
            <a:r>
              <a:rPr lang="tr-TR" sz="2200" b="0" i="0" dirty="0">
                <a:solidFill>
                  <a:srgbClr val="202122"/>
                </a:solidFill>
                <a:effectLst/>
                <a:latin typeface="Arial" panose="020B0604020202020204" pitchFamily="34" charset="0"/>
              </a:rPr>
              <a:t> 	tiyatrosunda sanat danışmanı olarak çalışmaya başladı.</a:t>
            </a:r>
            <a:br>
              <a:rPr lang="tr-TR" sz="2200" b="0" i="0" dirty="0">
                <a:solidFill>
                  <a:srgbClr val="202122"/>
                </a:solidFill>
                <a:effectLst/>
                <a:latin typeface="Arial" panose="020B0604020202020204" pitchFamily="34" charset="0"/>
              </a:rPr>
            </a:br>
            <a:r>
              <a:rPr lang="tr-TR" sz="2200" b="0" i="0" dirty="0">
                <a:solidFill>
                  <a:srgbClr val="202122"/>
                </a:solidFill>
                <a:effectLst/>
                <a:latin typeface="Arial" panose="020B0604020202020204" pitchFamily="34" charset="0"/>
              </a:rPr>
              <a:t>	*1864’te uzun yıllar dönmemek üzere ülkesinden ayrıldı ve 	İtalya’ya taşındı.</a:t>
            </a:r>
            <a:br>
              <a:rPr lang="tr-TR" sz="2400" dirty="0"/>
            </a:br>
            <a:br>
              <a:rPr lang="en-US" dirty="0"/>
            </a:br>
            <a:endParaRPr lang="en-US" dirty="0"/>
          </a:p>
        </p:txBody>
      </p:sp>
    </p:spTree>
    <p:extLst>
      <p:ext uri="{BB962C8B-B14F-4D97-AF65-F5344CB8AC3E}">
        <p14:creationId xmlns:p14="http://schemas.microsoft.com/office/powerpoint/2010/main" val="4206035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0FA04-6227-9040-92A6-9514A59B8E7B}"/>
              </a:ext>
            </a:extLst>
          </p:cNvPr>
          <p:cNvSpPr>
            <a:spLocks noGrp="1"/>
          </p:cNvSpPr>
          <p:nvPr>
            <p:ph type="title"/>
          </p:nvPr>
        </p:nvSpPr>
        <p:spPr>
          <a:xfrm>
            <a:off x="964023" y="879063"/>
            <a:ext cx="8860697" cy="610863"/>
          </a:xfrm>
        </p:spPr>
        <p:txBody>
          <a:bodyPr>
            <a:normAutofit fontScale="90000"/>
          </a:bodyPr>
          <a:lstStyle/>
          <a:p>
            <a:r>
              <a:rPr lang="tr-TR" dirty="0"/>
              <a:t>Tiyatro yazarlığı – 1864’ten itibaren</a:t>
            </a:r>
            <a:endParaRPr lang="en-US" dirty="0"/>
          </a:p>
        </p:txBody>
      </p:sp>
      <p:sp>
        <p:nvSpPr>
          <p:cNvPr id="3" name="Text Placeholder 2">
            <a:extLst>
              <a:ext uri="{FF2B5EF4-FFF2-40B4-BE49-F238E27FC236}">
                <a16:creationId xmlns:a16="http://schemas.microsoft.com/office/drawing/2014/main" id="{9CD657E5-4675-E84E-840E-4F6D4868C5A9}"/>
              </a:ext>
            </a:extLst>
          </p:cNvPr>
          <p:cNvSpPr>
            <a:spLocks noGrp="1"/>
          </p:cNvSpPr>
          <p:nvPr>
            <p:ph type="body" idx="1"/>
          </p:nvPr>
        </p:nvSpPr>
        <p:spPr/>
        <p:txBody>
          <a:bodyPr>
            <a:normAutofit/>
          </a:bodyPr>
          <a:lstStyle/>
          <a:p>
            <a:r>
              <a:rPr lang="tr-TR" sz="2000" dirty="0"/>
              <a:t>İtalya Dönemi (1864-1868)</a:t>
            </a:r>
            <a:endParaRPr lang="en-US" sz="2000" dirty="0"/>
          </a:p>
        </p:txBody>
      </p:sp>
      <p:sp>
        <p:nvSpPr>
          <p:cNvPr id="5" name="Content Placeholder 4">
            <a:extLst>
              <a:ext uri="{FF2B5EF4-FFF2-40B4-BE49-F238E27FC236}">
                <a16:creationId xmlns:a16="http://schemas.microsoft.com/office/drawing/2014/main" id="{0B4B9306-DDC0-AD4F-A9C2-739C6AEB0172}"/>
              </a:ext>
            </a:extLst>
          </p:cNvPr>
          <p:cNvSpPr>
            <a:spLocks noGrp="1"/>
          </p:cNvSpPr>
          <p:nvPr>
            <p:ph sz="half" idx="2"/>
          </p:nvPr>
        </p:nvSpPr>
        <p:spPr>
          <a:xfrm>
            <a:off x="964023" y="2786446"/>
            <a:ext cx="4827178" cy="2882834"/>
          </a:xfrm>
        </p:spPr>
        <p:txBody>
          <a:bodyPr>
            <a:normAutofit fontScale="92500" lnSpcReduction="10000"/>
          </a:bodyPr>
          <a:lstStyle/>
          <a:p>
            <a:r>
              <a:rPr lang="tr-TR" sz="2000" i="1" dirty="0" err="1"/>
              <a:t>Brand</a:t>
            </a:r>
            <a:r>
              <a:rPr lang="tr-TR" sz="2000" dirty="0"/>
              <a:t> (1866) – şiir formunda oyun</a:t>
            </a:r>
            <a:endParaRPr lang="en-US" sz="2000" dirty="0"/>
          </a:p>
          <a:p>
            <a:pPr marL="0" indent="0">
              <a:buNone/>
            </a:pPr>
            <a:r>
              <a:rPr lang="tr-TR" sz="2000" dirty="0"/>
              <a:t>	Bağnazlığı yüzünden sevgiyi unutan 	genç bir rahip hakkında</a:t>
            </a:r>
            <a:endParaRPr lang="en-US" sz="2000" dirty="0"/>
          </a:p>
          <a:p>
            <a:r>
              <a:rPr lang="tr-TR" sz="2000" i="1" dirty="0"/>
              <a:t>Peer </a:t>
            </a:r>
            <a:r>
              <a:rPr lang="tr-TR" sz="2000" i="1" dirty="0" err="1"/>
              <a:t>Gynt</a:t>
            </a:r>
            <a:r>
              <a:rPr lang="tr-TR" sz="2000" i="1" dirty="0"/>
              <a:t> </a:t>
            </a:r>
            <a:r>
              <a:rPr lang="tr-TR" sz="2000" dirty="0"/>
              <a:t>(1867) – şiir formunda oyun</a:t>
            </a:r>
            <a:endParaRPr lang="en-US" sz="2000" dirty="0"/>
          </a:p>
          <a:p>
            <a:pPr marL="0" indent="0">
              <a:buNone/>
            </a:pPr>
            <a:r>
              <a:rPr lang="tr-TR" sz="2000" dirty="0"/>
              <a:t>	Norveç masallarındaki bir karakterin 	adına dayanarak, </a:t>
            </a:r>
            <a:r>
              <a:rPr lang="tr-TR" sz="2000" dirty="0" err="1"/>
              <a:t>Brand’ın</a:t>
            </a:r>
            <a:r>
              <a:rPr lang="tr-TR" sz="2000" dirty="0"/>
              <a:t> tam tersi 	bir kahraman yarattı. İşi gücü 	olmayan, fakir ama samimi ve 	güvenilir bir karakter</a:t>
            </a:r>
            <a:endParaRPr lang="en-US" sz="2000" dirty="0"/>
          </a:p>
          <a:p>
            <a:pPr marL="0" indent="0">
              <a:buNone/>
            </a:pPr>
            <a:endParaRPr lang="en-US" dirty="0"/>
          </a:p>
          <a:p>
            <a:endParaRPr lang="en-US" dirty="0"/>
          </a:p>
        </p:txBody>
      </p:sp>
      <p:sp>
        <p:nvSpPr>
          <p:cNvPr id="4" name="Text Placeholder 3">
            <a:extLst>
              <a:ext uri="{FF2B5EF4-FFF2-40B4-BE49-F238E27FC236}">
                <a16:creationId xmlns:a16="http://schemas.microsoft.com/office/drawing/2014/main" id="{6AF03CC0-7DA0-ED4F-B612-580E138D588A}"/>
              </a:ext>
            </a:extLst>
          </p:cNvPr>
          <p:cNvSpPr>
            <a:spLocks noGrp="1"/>
          </p:cNvSpPr>
          <p:nvPr>
            <p:ph type="body" idx="10"/>
          </p:nvPr>
        </p:nvSpPr>
        <p:spPr/>
        <p:txBody>
          <a:bodyPr>
            <a:normAutofit/>
          </a:bodyPr>
          <a:lstStyle/>
          <a:p>
            <a:r>
              <a:rPr lang="tr-TR" sz="2000" dirty="0"/>
              <a:t>Almanya Dönemi (1868-1891)</a:t>
            </a:r>
            <a:endParaRPr lang="en-US" sz="2000" dirty="0"/>
          </a:p>
        </p:txBody>
      </p:sp>
      <p:sp>
        <p:nvSpPr>
          <p:cNvPr id="6" name="Content Placeholder 5">
            <a:extLst>
              <a:ext uri="{FF2B5EF4-FFF2-40B4-BE49-F238E27FC236}">
                <a16:creationId xmlns:a16="http://schemas.microsoft.com/office/drawing/2014/main" id="{B7D8EEE0-6E1C-9F47-936F-25FCC2FC368C}"/>
              </a:ext>
            </a:extLst>
          </p:cNvPr>
          <p:cNvSpPr>
            <a:spLocks noGrp="1"/>
          </p:cNvSpPr>
          <p:nvPr>
            <p:ph sz="half" idx="13"/>
          </p:nvPr>
        </p:nvSpPr>
        <p:spPr>
          <a:xfrm>
            <a:off x="6362700" y="2621279"/>
            <a:ext cx="5199380" cy="3958591"/>
          </a:xfrm>
        </p:spPr>
        <p:txBody>
          <a:bodyPr>
            <a:normAutofit fontScale="92500" lnSpcReduction="20000"/>
          </a:bodyPr>
          <a:lstStyle/>
          <a:p>
            <a:pPr marL="0" indent="0">
              <a:buNone/>
            </a:pPr>
            <a:r>
              <a:rPr lang="tr-TR" sz="2000" b="1" i="1" dirty="0"/>
              <a:t>Bu dönemde yazdığı oyunlar batıda en fazla ilgi çekerken Norveç’te en fazla tepki ve eleştiri gören oyunlarıdır</a:t>
            </a:r>
          </a:p>
          <a:p>
            <a:r>
              <a:rPr lang="tr-TR" sz="2000" i="1" dirty="0"/>
              <a:t>Bir Bebek Evi </a:t>
            </a:r>
            <a:r>
              <a:rPr lang="tr-TR" sz="2000" dirty="0"/>
              <a:t>(1879) – nesir drama</a:t>
            </a:r>
          </a:p>
          <a:p>
            <a:pPr marL="0" indent="0">
              <a:buNone/>
            </a:pPr>
            <a:r>
              <a:rPr lang="tr-TR" sz="2000" dirty="0"/>
              <a:t>	Kadın karakterin özgürlüğünü ilan etmesi, 	başkaldırı</a:t>
            </a:r>
          </a:p>
          <a:p>
            <a:r>
              <a:rPr lang="tr-TR" sz="2000" i="1" dirty="0"/>
              <a:t>Hortlaklar (</a:t>
            </a:r>
            <a:r>
              <a:rPr lang="tr-TR" sz="2000" i="1" dirty="0" err="1"/>
              <a:t>Ghosts</a:t>
            </a:r>
            <a:r>
              <a:rPr lang="tr-TR" sz="2000" i="1" dirty="0"/>
              <a:t>) </a:t>
            </a:r>
            <a:r>
              <a:rPr lang="tr-TR" sz="2000" dirty="0"/>
              <a:t>(1881)</a:t>
            </a:r>
            <a:endParaRPr lang="en-US" sz="2000" dirty="0"/>
          </a:p>
          <a:p>
            <a:r>
              <a:rPr lang="tr-TR" sz="2000" i="1" dirty="0"/>
              <a:t>Bir Halk Düşmanı </a:t>
            </a:r>
            <a:r>
              <a:rPr lang="tr-TR" sz="2000" dirty="0"/>
              <a:t>(1882)</a:t>
            </a:r>
            <a:endParaRPr lang="en-US" sz="2000" dirty="0"/>
          </a:p>
          <a:p>
            <a:r>
              <a:rPr lang="tr-TR" sz="2000" i="1" dirty="0"/>
              <a:t>Yaban Ördeği </a:t>
            </a:r>
            <a:r>
              <a:rPr lang="tr-TR" sz="2000" dirty="0"/>
              <a:t>(1884)</a:t>
            </a:r>
            <a:r>
              <a:rPr lang="en-US" sz="2000" dirty="0"/>
              <a:t> </a:t>
            </a:r>
            <a:endParaRPr lang="tr-TR" sz="2000" dirty="0"/>
          </a:p>
          <a:p>
            <a:r>
              <a:rPr lang="tr-TR" sz="2000" i="1" dirty="0" err="1"/>
              <a:t>Rossmersholm</a:t>
            </a:r>
            <a:r>
              <a:rPr lang="tr-TR" sz="2000" dirty="0"/>
              <a:t> (1886)</a:t>
            </a:r>
          </a:p>
          <a:p>
            <a:r>
              <a:rPr lang="tr-TR" sz="2000" i="1" dirty="0"/>
              <a:t>Denizden Gelen Kadın </a:t>
            </a:r>
            <a:r>
              <a:rPr lang="tr-TR" sz="2000" dirty="0"/>
              <a:t>(1888)</a:t>
            </a:r>
          </a:p>
          <a:p>
            <a:r>
              <a:rPr lang="tr-TR" sz="2000" i="1" dirty="0" err="1"/>
              <a:t>Hedda</a:t>
            </a:r>
            <a:r>
              <a:rPr lang="tr-TR" sz="2000" i="1" dirty="0"/>
              <a:t> </a:t>
            </a:r>
            <a:r>
              <a:rPr lang="tr-TR" sz="2000" i="1" dirty="0" err="1"/>
              <a:t>Gabbler</a:t>
            </a:r>
            <a:r>
              <a:rPr lang="tr-TR" sz="2000" i="1" dirty="0"/>
              <a:t> </a:t>
            </a:r>
            <a:r>
              <a:rPr lang="tr-TR" sz="2000" dirty="0"/>
              <a:t>(1890) – modern trajedi </a:t>
            </a:r>
            <a:endParaRPr lang="en-US" sz="2000" dirty="0"/>
          </a:p>
          <a:p>
            <a:pPr marL="0" indent="0">
              <a:buNone/>
            </a:pPr>
            <a:endParaRPr lang="en-US" dirty="0"/>
          </a:p>
        </p:txBody>
      </p:sp>
      <p:sp>
        <p:nvSpPr>
          <p:cNvPr id="9" name="Slide Number Placeholder 8">
            <a:extLst>
              <a:ext uri="{FF2B5EF4-FFF2-40B4-BE49-F238E27FC236}">
                <a16:creationId xmlns:a16="http://schemas.microsoft.com/office/drawing/2014/main" id="{9A5802D8-6C81-6C4F-97CF-C1F2344EE894}"/>
              </a:ext>
            </a:extLst>
          </p:cNvPr>
          <p:cNvSpPr>
            <a:spLocks noGrp="1"/>
          </p:cNvSpPr>
          <p:nvPr>
            <p:ph type="sldNum" sz="quarter" idx="16"/>
          </p:nvPr>
        </p:nvSpPr>
        <p:spPr>
          <a:xfrm>
            <a:off x="971550" y="6332220"/>
            <a:ext cx="523240" cy="247651"/>
          </a:xfrm>
        </p:spPr>
        <p:txBody>
          <a:bodyPr/>
          <a:lstStyle/>
          <a:p>
            <a:pPr algn="l"/>
            <a:fld id="{294A09A9-5501-47C1-A89A-A340965A2BE2}" type="slidenum">
              <a:rPr lang="en-US" smtClean="0"/>
              <a:pPr algn="l"/>
              <a:t>6</a:t>
            </a:fld>
            <a:endParaRPr lang="en-US" dirty="0"/>
          </a:p>
        </p:txBody>
      </p:sp>
      <p:sp>
        <p:nvSpPr>
          <p:cNvPr id="18" name="Date Placeholder 3">
            <a:extLst>
              <a:ext uri="{FF2B5EF4-FFF2-40B4-BE49-F238E27FC236}">
                <a16:creationId xmlns:a16="http://schemas.microsoft.com/office/drawing/2014/main" id="{F81D4B1A-BE69-469D-B4E9-C605222B67FD}"/>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November 17, 2023</a:t>
            </a:fld>
            <a:endParaRPr lang="en-US" dirty="0"/>
          </a:p>
        </p:txBody>
      </p:sp>
    </p:spTree>
    <p:extLst>
      <p:ext uri="{BB962C8B-B14F-4D97-AF65-F5344CB8AC3E}">
        <p14:creationId xmlns:p14="http://schemas.microsoft.com/office/powerpoint/2010/main" val="767675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D0A29-1064-5BF4-994F-E2DE96137E7B}"/>
              </a:ext>
            </a:extLst>
          </p:cNvPr>
          <p:cNvSpPr>
            <a:spLocks noGrp="1"/>
          </p:cNvSpPr>
          <p:nvPr>
            <p:ph type="title"/>
          </p:nvPr>
        </p:nvSpPr>
        <p:spPr>
          <a:xfrm>
            <a:off x="964022" y="2476500"/>
            <a:ext cx="6940458" cy="3289971"/>
          </a:xfrm>
        </p:spPr>
        <p:txBody>
          <a:bodyPr>
            <a:normAutofit fontScale="90000"/>
          </a:bodyPr>
          <a:lstStyle/>
          <a:p>
            <a:r>
              <a:rPr lang="tr-TR" sz="3200" b="1" dirty="0"/>
              <a:t>1891 – Norveç’e Dönüş</a:t>
            </a:r>
            <a:br>
              <a:rPr lang="tr-TR" dirty="0"/>
            </a:br>
            <a:r>
              <a:rPr lang="tr-TR" sz="2400" dirty="0"/>
              <a:t>*27 yıl ülkesinden ayrı yaşayan </a:t>
            </a:r>
            <a:r>
              <a:rPr lang="tr-TR" sz="2400" dirty="0" err="1"/>
              <a:t>İbsen</a:t>
            </a:r>
            <a:r>
              <a:rPr lang="tr-TR" sz="2400" dirty="0"/>
              <a:t>, 1891 yılında, edebi bir kahraman olarak ülkesine döndü.</a:t>
            </a:r>
            <a:br>
              <a:rPr lang="tr-TR" sz="2400" dirty="0"/>
            </a:br>
            <a:r>
              <a:rPr lang="tr-TR" sz="2400" dirty="0"/>
              <a:t>*Ömrünün geri kalanını Oslo’da geçirmiş ve 1906 yılında, 78 yaşında ölmüştür.</a:t>
            </a:r>
            <a:br>
              <a:rPr lang="tr-TR" sz="2400" dirty="0"/>
            </a:br>
            <a:r>
              <a:rPr lang="tr-TR" sz="2400" dirty="0"/>
              <a:t>*</a:t>
            </a:r>
            <a:r>
              <a:rPr lang="tr-TR" sz="2400" b="1" i="1" dirty="0"/>
              <a:t>Oyunlarında giderek daha birey-toplum çatışması ve gerçekçi koşullar içinde bireylerin hayatlarına 	verdikleri yön ve yaşadıkları psikolojik 	ikilemler ve sarsıntılar üzerinde durmuştur. </a:t>
            </a:r>
            <a:endParaRPr lang="en-US" sz="2400" b="1" i="1" dirty="0"/>
          </a:p>
        </p:txBody>
      </p:sp>
      <p:pic>
        <p:nvPicPr>
          <p:cNvPr id="3" name="Picture 2">
            <a:extLst>
              <a:ext uri="{FF2B5EF4-FFF2-40B4-BE49-F238E27FC236}">
                <a16:creationId xmlns:a16="http://schemas.microsoft.com/office/drawing/2014/main" id="{868AA4E4-950B-BDAD-F1F0-880F29A47623}"/>
              </a:ext>
            </a:extLst>
          </p:cNvPr>
          <p:cNvPicPr>
            <a:picLocks noChangeAspect="1"/>
          </p:cNvPicPr>
          <p:nvPr/>
        </p:nvPicPr>
        <p:blipFill>
          <a:blip r:embed="rId2"/>
          <a:stretch>
            <a:fillRect/>
          </a:stretch>
        </p:blipFill>
        <p:spPr>
          <a:xfrm>
            <a:off x="7904480" y="863599"/>
            <a:ext cx="4367598" cy="4948489"/>
          </a:xfrm>
          <a:prstGeom prst="rect">
            <a:avLst/>
          </a:prstGeom>
        </p:spPr>
      </p:pic>
    </p:spTree>
    <p:extLst>
      <p:ext uri="{BB962C8B-B14F-4D97-AF65-F5344CB8AC3E}">
        <p14:creationId xmlns:p14="http://schemas.microsoft.com/office/powerpoint/2010/main" val="37643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A8F7C-D775-5796-F84B-AB9051CABA62}"/>
              </a:ext>
            </a:extLst>
          </p:cNvPr>
          <p:cNvSpPr>
            <a:spLocks noGrp="1"/>
          </p:cNvSpPr>
          <p:nvPr>
            <p:ph type="title"/>
          </p:nvPr>
        </p:nvSpPr>
        <p:spPr>
          <a:xfrm>
            <a:off x="558800" y="2062481"/>
            <a:ext cx="6624320" cy="4155440"/>
          </a:xfrm>
        </p:spPr>
        <p:txBody>
          <a:bodyPr>
            <a:normAutofit fontScale="90000"/>
          </a:bodyPr>
          <a:lstStyle/>
          <a:p>
            <a:r>
              <a:rPr lang="tr-TR" sz="3600" b="1" dirty="0" err="1"/>
              <a:t>İbsen’in</a:t>
            </a:r>
            <a:r>
              <a:rPr lang="tr-TR" sz="3600" b="1" dirty="0"/>
              <a:t> kendi kaleminden:</a:t>
            </a:r>
            <a:br>
              <a:rPr lang="tr-TR" dirty="0"/>
            </a:br>
            <a:r>
              <a:rPr lang="tr-TR" sz="2200" dirty="0"/>
              <a:t>Ülkesinden uzun yıllar ayrı yaşamasını, 19. yüzyıl Norveç orta sınıf kültürünün ahlaki ikiyüzlülüğü, dar görüşlülüğü ve bağnazlığına dayandıran </a:t>
            </a:r>
            <a:r>
              <a:rPr lang="tr-TR" sz="2200" dirty="0" err="1"/>
              <a:t>İbsen</a:t>
            </a:r>
            <a:r>
              <a:rPr lang="tr-TR" sz="2200" dirty="0"/>
              <a:t>, oyunlarında da sürekli Norveç toplumunu eleştirmiş ve tiyatrodaki kendi rolüyle ilgili  şunları söylemiştir: </a:t>
            </a:r>
            <a:br>
              <a:rPr lang="tr-TR" sz="2200" dirty="0"/>
            </a:br>
            <a:r>
              <a:rPr lang="tr-TR" sz="2200" dirty="0"/>
              <a:t>	</a:t>
            </a:r>
            <a:r>
              <a:rPr lang="en-US" sz="2000" b="1" i="1" dirty="0">
                <a:solidFill>
                  <a:srgbClr val="000000"/>
                </a:solidFill>
                <a:effectLst/>
                <a:latin typeface="Arial" panose="020B0604020202020204" pitchFamily="34" charset="0"/>
              </a:rPr>
              <a:t>“Yeni </a:t>
            </a:r>
            <a:r>
              <a:rPr lang="en-US" sz="2000" b="1" i="1" dirty="0" err="1">
                <a:solidFill>
                  <a:srgbClr val="000000"/>
                </a:solidFill>
                <a:effectLst/>
                <a:latin typeface="Arial" panose="020B0604020202020204" pitchFamily="34" charset="0"/>
              </a:rPr>
              <a:t>bir</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evrenin</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yaratılışına</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katkısı</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olanların</a:t>
            </a:r>
            <a:r>
              <a:rPr lang="en-US" sz="2000" b="1" i="1" dirty="0">
                <a:solidFill>
                  <a:srgbClr val="000000"/>
                </a:solidFill>
                <a:effectLst/>
                <a:latin typeface="Arial" panose="020B0604020202020204" pitchFamily="34" charset="0"/>
              </a:rPr>
              <a:t> </a:t>
            </a:r>
            <a:r>
              <a:rPr lang="tr-TR"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başında</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geldiğim</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söyleniyor</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Bense</a:t>
            </a:r>
            <a:r>
              <a:rPr lang="en-US" sz="2000" b="1" i="1" dirty="0">
                <a:solidFill>
                  <a:srgbClr val="000000"/>
                </a:solidFill>
                <a:effectLst/>
                <a:latin typeface="Arial" panose="020B0604020202020204" pitchFamily="34" charset="0"/>
              </a:rPr>
              <a:t>, tam </a:t>
            </a:r>
            <a:r>
              <a:rPr lang="tr-TR"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tersine</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yaşadığımız</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çağın</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birçok</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nedenden</a:t>
            </a:r>
            <a:r>
              <a:rPr lang="en-US" sz="2000" b="1" i="1" dirty="0">
                <a:solidFill>
                  <a:srgbClr val="000000"/>
                </a:solidFill>
                <a:effectLst/>
                <a:latin typeface="Arial" panose="020B0604020202020204" pitchFamily="34" charset="0"/>
              </a:rPr>
              <a:t> </a:t>
            </a:r>
            <a:r>
              <a:rPr lang="tr-TR"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ötürü</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ancak</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birtakım</a:t>
            </a:r>
            <a:r>
              <a:rPr lang="en-US" sz="2000" b="1" i="1" dirty="0">
                <a:solidFill>
                  <a:srgbClr val="000000"/>
                </a:solidFill>
                <a:effectLst/>
                <a:latin typeface="Arial" panose="020B0604020202020204" pitchFamily="34" charset="0"/>
              </a:rPr>
              <a:t> yeni </a:t>
            </a:r>
            <a:r>
              <a:rPr lang="en-US" sz="2000" b="1" i="1" dirty="0" err="1">
                <a:solidFill>
                  <a:srgbClr val="000000"/>
                </a:solidFill>
                <a:effectLst/>
                <a:latin typeface="Arial" panose="020B0604020202020204" pitchFamily="34" charset="0"/>
              </a:rPr>
              <a:t>şeyler</a:t>
            </a:r>
            <a:r>
              <a:rPr lang="en-US" sz="2000" b="1" i="1" dirty="0">
                <a:solidFill>
                  <a:srgbClr val="000000"/>
                </a:solidFill>
                <a:effectLst/>
                <a:latin typeface="Arial" panose="020B0604020202020204" pitchFamily="34" charset="0"/>
              </a:rPr>
              <a:t> </a:t>
            </a:r>
            <a:r>
              <a:rPr lang="tr-TR"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doğurabilecek</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sona</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ermiş</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bir</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çağ</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olarak</a:t>
            </a:r>
            <a:r>
              <a:rPr lang="en-US" sz="2000" b="1" i="1" dirty="0">
                <a:solidFill>
                  <a:srgbClr val="000000"/>
                </a:solidFill>
                <a:effectLst/>
                <a:latin typeface="Arial" panose="020B0604020202020204" pitchFamily="34" charset="0"/>
              </a:rPr>
              <a:t> </a:t>
            </a:r>
            <a:r>
              <a:rPr lang="tr-TR"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nitelenebileceğine</a:t>
            </a:r>
            <a:r>
              <a:rPr lang="en-US" sz="2000" b="1" i="1" dirty="0">
                <a:solidFill>
                  <a:srgbClr val="000000"/>
                </a:solidFill>
                <a:effectLst/>
                <a:latin typeface="Arial" panose="020B0604020202020204" pitchFamily="34" charset="0"/>
              </a:rPr>
              <a:t> </a:t>
            </a:r>
            <a:r>
              <a:rPr lang="en-US" sz="2000" b="1" i="1" dirty="0" err="1">
                <a:solidFill>
                  <a:srgbClr val="000000"/>
                </a:solidFill>
                <a:effectLst/>
                <a:latin typeface="Arial" panose="020B0604020202020204" pitchFamily="34" charset="0"/>
              </a:rPr>
              <a:t>inanıyorum</a:t>
            </a:r>
            <a:r>
              <a:rPr lang="en-US" sz="2000" b="1" i="1" dirty="0">
                <a:solidFill>
                  <a:srgbClr val="000000"/>
                </a:solidFill>
                <a:effectLst/>
                <a:latin typeface="Arial" panose="020B0604020202020204" pitchFamily="34" charset="0"/>
              </a:rPr>
              <a:t>."</a:t>
            </a:r>
            <a:endParaRPr lang="en-US" sz="2000" b="1" i="1" dirty="0"/>
          </a:p>
        </p:txBody>
      </p:sp>
      <p:pic>
        <p:nvPicPr>
          <p:cNvPr id="3" name="Picture 2">
            <a:extLst>
              <a:ext uri="{FF2B5EF4-FFF2-40B4-BE49-F238E27FC236}">
                <a16:creationId xmlns:a16="http://schemas.microsoft.com/office/drawing/2014/main" id="{48F7F85B-F6FC-0AD8-672C-46196732B878}"/>
              </a:ext>
            </a:extLst>
          </p:cNvPr>
          <p:cNvPicPr>
            <a:picLocks noChangeAspect="1"/>
          </p:cNvPicPr>
          <p:nvPr/>
        </p:nvPicPr>
        <p:blipFill>
          <a:blip r:embed="rId2"/>
          <a:stretch>
            <a:fillRect/>
          </a:stretch>
        </p:blipFill>
        <p:spPr>
          <a:xfrm>
            <a:off x="7264400" y="944880"/>
            <a:ext cx="4927600" cy="5543550"/>
          </a:xfrm>
          <a:prstGeom prst="rect">
            <a:avLst/>
          </a:prstGeom>
        </p:spPr>
      </p:pic>
    </p:spTree>
    <p:extLst>
      <p:ext uri="{BB962C8B-B14F-4D97-AF65-F5344CB8AC3E}">
        <p14:creationId xmlns:p14="http://schemas.microsoft.com/office/powerpoint/2010/main" val="1763817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F3C09-0156-F47F-1B55-B1D31900977D}"/>
              </a:ext>
            </a:extLst>
          </p:cNvPr>
          <p:cNvSpPr>
            <a:spLocks noGrp="1"/>
          </p:cNvSpPr>
          <p:nvPr>
            <p:ph type="title"/>
          </p:nvPr>
        </p:nvSpPr>
        <p:spPr>
          <a:xfrm>
            <a:off x="908731" y="2049780"/>
            <a:ext cx="10374538" cy="3985260"/>
          </a:xfrm>
        </p:spPr>
        <p:txBody>
          <a:bodyPr>
            <a:normAutofit fontScale="90000"/>
          </a:bodyPr>
          <a:lstStyle/>
          <a:p>
            <a:r>
              <a:rPr lang="tr-TR" b="1" dirty="0"/>
              <a:t>KAYNAKLAR:</a:t>
            </a:r>
            <a:br>
              <a:rPr lang="tr-TR" b="1" dirty="0"/>
            </a:br>
            <a:r>
              <a:rPr lang="tr-TR" sz="2200" dirty="0"/>
              <a:t>*https://www.biography.com/writer/henrik-ibsen</a:t>
            </a:r>
            <a:br>
              <a:rPr lang="tr-TR" dirty="0"/>
            </a:br>
            <a:r>
              <a:rPr lang="tr-TR" sz="2200" dirty="0"/>
              <a:t>*https://www.britannica.com/biography/Henrik-Ibsen</a:t>
            </a:r>
            <a:br>
              <a:rPr lang="tr-TR" sz="2200" dirty="0"/>
            </a:br>
            <a:r>
              <a:rPr lang="tr-TR" sz="2200" dirty="0"/>
              <a:t>*https://www.britannica.com/topic/Peer-Gynt-play-by-Ibsen</a:t>
            </a:r>
            <a:br>
              <a:rPr lang="tr-TR" sz="2200" dirty="0"/>
            </a:br>
            <a:r>
              <a:rPr lang="tr-TR" sz="2200" dirty="0"/>
              <a:t>*https://www.britannica.com/art/Norwegian-literatüre</a:t>
            </a:r>
            <a:br>
              <a:rPr lang="tr-TR" sz="2200" dirty="0"/>
            </a:br>
            <a:r>
              <a:rPr lang="tr-TR" sz="2200" dirty="0"/>
              <a:t>*https://www.britannica.com/topic/A-Dolls-House</a:t>
            </a:r>
            <a:br>
              <a:rPr lang="tr-TR" sz="2200" dirty="0"/>
            </a:br>
            <a:r>
              <a:rPr lang="tr-TR" sz="2200" dirty="0"/>
              <a:t>*https://www.britannica.com/topic/An-Enemy-of-the-People-play-by-Ibsen</a:t>
            </a:r>
            <a:br>
              <a:rPr lang="tr-TR" sz="2200" dirty="0"/>
            </a:br>
            <a:r>
              <a:rPr lang="tr-TR" sz="2200" dirty="0"/>
              <a:t>*https://www.britannica.com/topic/Hedda-Gabler-play-by-Ibsen</a:t>
            </a:r>
            <a:br>
              <a:rPr lang="tr-TR" sz="2200" dirty="0"/>
            </a:br>
            <a:r>
              <a:rPr lang="tr-TR" sz="2200" dirty="0"/>
              <a:t>*https://www.visitnorway.com/things-to-do/art-culture/literature/henrik-ibsen/</a:t>
            </a:r>
            <a:br>
              <a:rPr lang="tr-TR" sz="2200" dirty="0"/>
            </a:br>
            <a:r>
              <a:rPr lang="tr-TR" sz="2200" dirty="0"/>
              <a:t>*https://commons.wikimedia.org/wiki/File:Portrett_av_Henrik_Ibsen,_1863-64.jpg</a:t>
            </a:r>
            <a:br>
              <a:rPr lang="tr-TR" sz="2200" dirty="0"/>
            </a:br>
            <a:r>
              <a:rPr lang="tr-TR" sz="2200" dirty="0"/>
              <a:t>*https://www.welt-atlas.de/map_of_south_norway_1-862</a:t>
            </a:r>
            <a:br>
              <a:rPr lang="tr-TR" dirty="0"/>
            </a:br>
            <a:endParaRPr lang="en-US" dirty="0"/>
          </a:p>
        </p:txBody>
      </p:sp>
    </p:spTree>
    <p:extLst>
      <p:ext uri="{BB962C8B-B14F-4D97-AF65-F5344CB8AC3E}">
        <p14:creationId xmlns:p14="http://schemas.microsoft.com/office/powerpoint/2010/main" val="1098450392"/>
      </p:ext>
    </p:extLst>
  </p:cSld>
  <p:clrMapOvr>
    <a:masterClrMapping/>
  </p:clrMapOvr>
</p:sld>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metric annual presentation" id="{C1063DDD-BD45-4B17-8F67-69F4620CFA80}" vid="{EE925AA1-D437-4402-9126-83C3949115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_ip_UnifiedCompliancePolicyUIAction xmlns="http://schemas.microsoft.com/sharepoint/v3" xsi:nil="true"/>
    <Image xmlns="71af3243-3dd4-4a8d-8c0d-dd76da1f02a5">
      <Url xsi:nil="true"/>
      <Description xsi:nil="true"/>
    </Image>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C8E66C-AC30-44BA-8882-3290DF968F1F}">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F1446DA3-37A7-4516-A4F6-8B99D0D312BF}">
  <ds:schemaRefs>
    <ds:schemaRef ds:uri="http://schemas.microsoft.com/sharepoint/v3/contenttype/forms"/>
  </ds:schemaRefs>
</ds:datastoreItem>
</file>

<file path=customXml/itemProps3.xml><?xml version="1.0" encoding="utf-8"?>
<ds:datastoreItem xmlns:ds="http://schemas.openxmlformats.org/officeDocument/2006/customXml" ds:itemID="{A6EBEE06-2B28-4E77-9CB6-A74873B392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{B4F5E6ED-90BC-4713-9568-3ABB53201638}tf78853419_win32</Template>
  <TotalTime>91</TotalTime>
  <Words>762</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Franklin Gothic Book</vt:lpstr>
      <vt:lpstr>Franklin Gothic Demi</vt:lpstr>
      <vt:lpstr>Tahoma</vt:lpstr>
      <vt:lpstr>Wingdings</vt:lpstr>
      <vt:lpstr>Theme1</vt:lpstr>
      <vt:lpstr>Henrik İbsen (1828-1906)</vt:lpstr>
      <vt:lpstr>İçerik</vt:lpstr>
      <vt:lpstr>Giriş</vt:lpstr>
      <vt:lpstr>Çocukluk yılları</vt:lpstr>
      <vt:lpstr>Gençliği:  *1850’de üniversiteye başlamak amacıyla Oslo’ya (o zamanki adı Christiania) taşındı, ancak üniversiteye kayıt olmadı. *Bir yıl sonra Ole Bull’un Bergen’de (batı Norveç) kurduğu Norveç Tiyatrosuna «sahne ozanı» olarak katıldı.  *Amacı ulusal bir Norveç tiyatrosu yaratmak olan bu tiyatroda önce Bergen’de, daha sonra Oslo’da uzun yıllar çalıştı. *1858 yılında tanınmış bir yazarın kızı Suzannah Daae Thoresen ile evlendi. 1859 yılında Sigurd adında bir oğlu oldu.  *1863’te, ilk başarılı oyunlarından biri olan The Pretenders’i  sahnelediği yıl Norveç tiyatrosu iflas edince Christiania  tiyatrosunda sanat danışmanı olarak çalışmaya başladı.  *1864’te uzun yıllar dönmemek üzere ülkesinden ayrıldı ve  İtalya’ya taşındı.  </vt:lpstr>
      <vt:lpstr>Tiyatro yazarlığı – 1864’ten itibaren</vt:lpstr>
      <vt:lpstr>1891 – Norveç’e Dönüş *27 yıl ülkesinden ayrı yaşayan İbsen, 1891 yılında, edebi bir kahraman olarak ülkesine döndü. *Ömrünün geri kalanını Oslo’da geçirmiş ve 1906 yılında, 78 yaşında ölmüştür. *Oyunlarında giderek daha birey-toplum çatışması ve gerçekçi koşullar içinde bireylerin hayatlarına  verdikleri yön ve yaşadıkları psikolojik  ikilemler ve sarsıntılar üzerinde durmuştur. </vt:lpstr>
      <vt:lpstr>İbsen’in kendi kaleminden: Ülkesinden uzun yıllar ayrı yaşamasını, 19. yüzyıl Norveç orta sınıf kültürünün ahlaki ikiyüzlülüğü, dar görüşlülüğü ve bağnazlığına dayandıran İbsen, oyunlarında da sürekli Norveç toplumunu eleştirmiş ve tiyatrodaki kendi rolüyle ilgili  şunları söylemiştir:   “Yeni bir evrenin yaratılışına katkısı olanların  başında geldiğim söyleniyor. Bense, tam  tersine, yaşadığımız çağın birçok nedenden  ötürü ancak birtakım yeni şeyler  doğurabilecek, sona ermiş bir çağ olarak  nitelenebileceğine inanıyorum."</vt:lpstr>
      <vt:lpstr>KAYNAKLAR: *https://www.biography.com/writer/henrik-ibsen *https://www.britannica.com/biography/Henrik-Ibsen *https://www.britannica.com/topic/Peer-Gynt-play-by-Ibsen *https://www.britannica.com/art/Norwegian-literatüre *https://www.britannica.com/topic/A-Dolls-House *https://www.britannica.com/topic/An-Enemy-of-the-People-play-by-Ibsen *https://www.britannica.com/topic/Hedda-Gabler-play-by-Ibsen *https://www.visitnorway.com/things-to-do/art-culture/literature/henrik-ibsen/ *https://commons.wikimedia.org/wiki/File:Portrett_av_Henrik_Ibsen,_1863-64.jpg *https://www.welt-atlas.de/map_of_south_norway_1-862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Henrik İbsen (1828-1906)</dc:title>
  <dc:creator>Turgay Bayındır</dc:creator>
  <cp:lastModifiedBy>Nihat Berker</cp:lastModifiedBy>
  <cp:revision>2</cp:revision>
  <dcterms:created xsi:type="dcterms:W3CDTF">2023-11-15T16:11:23Z</dcterms:created>
  <dcterms:modified xsi:type="dcterms:W3CDTF">2023-11-17T03:03:23Z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