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sldIdLst>
    <p:sldId id="256" r:id="rId2"/>
    <p:sldId id="257" r:id="rId3"/>
    <p:sldId id="258" r:id="rId4"/>
    <p:sldId id="259" r:id="rId5"/>
    <p:sldId id="261" r:id="rId6"/>
    <p:sldId id="260" r:id="rId7"/>
    <p:sldId id="267" r:id="rId8"/>
    <p:sldId id="271" r:id="rId9"/>
    <p:sldId id="262" r:id="rId10"/>
    <p:sldId id="270" r:id="rId11"/>
    <p:sldId id="263" r:id="rId12"/>
    <p:sldId id="264" r:id="rId13"/>
    <p:sldId id="265" r:id="rId14"/>
    <p:sldId id="269" r:id="rId15"/>
    <p:sldId id="273" r:id="rId16"/>
    <p:sldId id="276" r:id="rId17"/>
    <p:sldId id="266" r:id="rId18"/>
    <p:sldId id="277" r:id="rId19"/>
    <p:sldId id="272" r:id="rId20"/>
    <p:sldId id="278"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74543-C715-B244-8988-4A521CAA443D}" v="96" dt="2023-12-13T01:11:20.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652"/>
  </p:normalViewPr>
  <p:slideViewPr>
    <p:cSldViewPr snapToGrid="0">
      <p:cViewPr varScale="1">
        <p:scale>
          <a:sx n="78" d="100"/>
          <a:sy n="78" d="100"/>
        </p:scale>
        <p:origin x="1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812154-2647-43E6-814A-EA24C32DFC3F}"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B6D4F016-8FFA-4D06-80C9-EEFED29BF0AD}">
      <dgm:prSet/>
      <dgm:spPr/>
      <dgm:t>
        <a:bodyPr/>
        <a:lstStyle/>
        <a:p>
          <a:r>
            <a:rPr lang="tr-TR" dirty="0"/>
            <a:t>1)August STRINDBERG Hayatı</a:t>
          </a:r>
          <a:endParaRPr lang="en-US" dirty="0"/>
        </a:p>
      </dgm:t>
    </dgm:pt>
    <dgm:pt modelId="{536415FD-05C8-4B03-8FB5-C9A8D56DBD3F}" type="parTrans" cxnId="{603609E7-02CB-43FE-87F6-C2D6823BEE13}">
      <dgm:prSet/>
      <dgm:spPr/>
      <dgm:t>
        <a:bodyPr/>
        <a:lstStyle/>
        <a:p>
          <a:endParaRPr lang="en-US"/>
        </a:p>
      </dgm:t>
    </dgm:pt>
    <dgm:pt modelId="{18195036-18A7-4ED0-8A8E-69753D42BD93}" type="sibTrans" cxnId="{603609E7-02CB-43FE-87F6-C2D6823BEE13}">
      <dgm:prSet/>
      <dgm:spPr/>
      <dgm:t>
        <a:bodyPr/>
        <a:lstStyle/>
        <a:p>
          <a:endParaRPr lang="en-US"/>
        </a:p>
      </dgm:t>
    </dgm:pt>
    <dgm:pt modelId="{0298A40F-BF35-4000-A80A-BB9CBB80D166}">
      <dgm:prSet/>
      <dgm:spPr/>
      <dgm:t>
        <a:bodyPr/>
        <a:lstStyle/>
        <a:p>
          <a:r>
            <a:rPr lang="tr-TR" dirty="0"/>
            <a:t>2) August STRINDBERG Piyesleri, Piyeslerindeki Orta Üst Sınıf ve Kadın Düşmanlığı</a:t>
          </a:r>
          <a:endParaRPr lang="en-US" dirty="0"/>
        </a:p>
      </dgm:t>
    </dgm:pt>
    <dgm:pt modelId="{CB21F036-DAC7-4F64-969E-0DDD5EBA40C9}" type="parTrans" cxnId="{A5AF6463-846D-45F9-BE94-E4444ED84BA3}">
      <dgm:prSet/>
      <dgm:spPr/>
      <dgm:t>
        <a:bodyPr/>
        <a:lstStyle/>
        <a:p>
          <a:endParaRPr lang="en-US"/>
        </a:p>
      </dgm:t>
    </dgm:pt>
    <dgm:pt modelId="{EC95B174-733C-4B26-8C46-90E16CF00F2F}" type="sibTrans" cxnId="{A5AF6463-846D-45F9-BE94-E4444ED84BA3}">
      <dgm:prSet/>
      <dgm:spPr/>
      <dgm:t>
        <a:bodyPr/>
        <a:lstStyle/>
        <a:p>
          <a:endParaRPr lang="en-US"/>
        </a:p>
      </dgm:t>
    </dgm:pt>
    <dgm:pt modelId="{C09B170C-09DB-BF49-A2DB-EBEDACD0FC0F}" type="pres">
      <dgm:prSet presAssocID="{24812154-2647-43E6-814A-EA24C32DFC3F}" presName="linear" presStyleCnt="0">
        <dgm:presLayoutVars>
          <dgm:animLvl val="lvl"/>
          <dgm:resizeHandles val="exact"/>
        </dgm:presLayoutVars>
      </dgm:prSet>
      <dgm:spPr/>
    </dgm:pt>
    <dgm:pt modelId="{D84ED86E-C7AA-C04E-B277-CFB3F56EC539}" type="pres">
      <dgm:prSet presAssocID="{B6D4F016-8FFA-4D06-80C9-EEFED29BF0AD}" presName="parentText" presStyleLbl="node1" presStyleIdx="0" presStyleCnt="2">
        <dgm:presLayoutVars>
          <dgm:chMax val="0"/>
          <dgm:bulletEnabled val="1"/>
        </dgm:presLayoutVars>
      </dgm:prSet>
      <dgm:spPr/>
    </dgm:pt>
    <dgm:pt modelId="{0D7E3522-EAAC-994C-A0ED-13058D21C145}" type="pres">
      <dgm:prSet presAssocID="{18195036-18A7-4ED0-8A8E-69753D42BD93}" presName="spacer" presStyleCnt="0"/>
      <dgm:spPr/>
    </dgm:pt>
    <dgm:pt modelId="{A9987D4D-E5AF-A14F-ACB1-C5E38EA26E09}" type="pres">
      <dgm:prSet presAssocID="{0298A40F-BF35-4000-A80A-BB9CBB80D166}" presName="parentText" presStyleLbl="node1" presStyleIdx="1" presStyleCnt="2">
        <dgm:presLayoutVars>
          <dgm:chMax val="0"/>
          <dgm:bulletEnabled val="1"/>
        </dgm:presLayoutVars>
      </dgm:prSet>
      <dgm:spPr/>
    </dgm:pt>
  </dgm:ptLst>
  <dgm:cxnLst>
    <dgm:cxn modelId="{0009050A-6463-AA4D-8D14-32BDC949218B}" type="presOf" srcId="{24812154-2647-43E6-814A-EA24C32DFC3F}" destId="{C09B170C-09DB-BF49-A2DB-EBEDACD0FC0F}" srcOrd="0" destOrd="0" presId="urn:microsoft.com/office/officeart/2005/8/layout/vList2"/>
    <dgm:cxn modelId="{AECD371F-4225-C240-99AF-41F1597AA247}" type="presOf" srcId="{B6D4F016-8FFA-4D06-80C9-EEFED29BF0AD}" destId="{D84ED86E-C7AA-C04E-B277-CFB3F56EC539}" srcOrd="0" destOrd="0" presId="urn:microsoft.com/office/officeart/2005/8/layout/vList2"/>
    <dgm:cxn modelId="{15FF1D24-35D0-9548-91B4-3E96D3162810}" type="presOf" srcId="{0298A40F-BF35-4000-A80A-BB9CBB80D166}" destId="{A9987D4D-E5AF-A14F-ACB1-C5E38EA26E09}" srcOrd="0" destOrd="0" presId="urn:microsoft.com/office/officeart/2005/8/layout/vList2"/>
    <dgm:cxn modelId="{A5AF6463-846D-45F9-BE94-E4444ED84BA3}" srcId="{24812154-2647-43E6-814A-EA24C32DFC3F}" destId="{0298A40F-BF35-4000-A80A-BB9CBB80D166}" srcOrd="1" destOrd="0" parTransId="{CB21F036-DAC7-4F64-969E-0DDD5EBA40C9}" sibTransId="{EC95B174-733C-4B26-8C46-90E16CF00F2F}"/>
    <dgm:cxn modelId="{603609E7-02CB-43FE-87F6-C2D6823BEE13}" srcId="{24812154-2647-43E6-814A-EA24C32DFC3F}" destId="{B6D4F016-8FFA-4D06-80C9-EEFED29BF0AD}" srcOrd="0" destOrd="0" parTransId="{536415FD-05C8-4B03-8FB5-C9A8D56DBD3F}" sibTransId="{18195036-18A7-4ED0-8A8E-69753D42BD93}"/>
    <dgm:cxn modelId="{50F648FE-6982-2D41-9A97-0436E8132FFD}" type="presParOf" srcId="{C09B170C-09DB-BF49-A2DB-EBEDACD0FC0F}" destId="{D84ED86E-C7AA-C04E-B277-CFB3F56EC539}" srcOrd="0" destOrd="0" presId="urn:microsoft.com/office/officeart/2005/8/layout/vList2"/>
    <dgm:cxn modelId="{65850E46-1D14-8742-B35C-45A5970CAE32}" type="presParOf" srcId="{C09B170C-09DB-BF49-A2DB-EBEDACD0FC0F}" destId="{0D7E3522-EAAC-994C-A0ED-13058D21C145}" srcOrd="1" destOrd="0" presId="urn:microsoft.com/office/officeart/2005/8/layout/vList2"/>
    <dgm:cxn modelId="{27E70EB3-25E8-E847-9F4C-5DD12D35EDCB}" type="presParOf" srcId="{C09B170C-09DB-BF49-A2DB-EBEDACD0FC0F}" destId="{A9987D4D-E5AF-A14F-ACB1-C5E38EA26E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3333E-B235-4EA2-A975-31FCAE93623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60E6841-A83C-4A6F-9FAA-5BDE4BFE45AE}">
      <dgm:prSet/>
      <dgm:spPr/>
      <dgm:t>
        <a:bodyPr/>
        <a:lstStyle/>
        <a:p>
          <a:pPr algn="just"/>
          <a:r>
            <a:rPr lang="tr-TR" dirty="0"/>
            <a:t>1887 yılında yazdığı dram türündeki “Baba” adlı oyunuyla Almanya’da </a:t>
          </a:r>
          <a:r>
            <a:rPr lang="tr-TR" dirty="0" err="1"/>
            <a:t>tanınmıştır</a:t>
          </a:r>
          <a:r>
            <a:rPr lang="tr-TR" dirty="0"/>
            <a:t>. Oyun, natüralist bir eser olarak kabul edilmiştir. Bu oyunu, </a:t>
          </a:r>
          <a:r>
            <a:rPr lang="tr-TR" dirty="0" err="1"/>
            <a:t>Ibsen’in</a:t>
          </a:r>
          <a:r>
            <a:rPr lang="tr-TR" dirty="0"/>
            <a:t> “Nora” adlı oyununa </a:t>
          </a:r>
          <a:r>
            <a:rPr lang="tr-TR" dirty="0" err="1"/>
            <a:t>karşılık</a:t>
          </a:r>
          <a:r>
            <a:rPr lang="tr-TR" dirty="0"/>
            <a:t> yazdığını söyleyen </a:t>
          </a:r>
          <a:r>
            <a:rPr lang="tr-TR" dirty="0" err="1"/>
            <a:t>Brustein</a:t>
          </a:r>
          <a:r>
            <a:rPr lang="tr-TR" dirty="0"/>
            <a:t>; </a:t>
          </a:r>
          <a:r>
            <a:rPr lang="tr-TR" dirty="0" err="1"/>
            <a:t>Ibsen’in</a:t>
          </a:r>
          <a:r>
            <a:rPr lang="tr-TR" dirty="0"/>
            <a:t> kadının zorba erkeğe karşı isyanını, </a:t>
          </a:r>
          <a:r>
            <a:rPr lang="tr-TR" dirty="0" err="1"/>
            <a:t>Strindberg'in</a:t>
          </a:r>
          <a:r>
            <a:rPr lang="tr-TR" dirty="0"/>
            <a:t> erkeğin zalim kadına karşı isyanını dramatize etmesi olarak değerlendirir. Bu eserinde de Strindberg, cinsiyetler arası savaş çıkarmıştır.</a:t>
          </a:r>
          <a:endParaRPr lang="en-US" dirty="0"/>
        </a:p>
      </dgm:t>
    </dgm:pt>
    <dgm:pt modelId="{B785674D-65B1-4C15-BA1D-073F49ADEE18}" type="parTrans" cxnId="{295625B3-4214-40A8-94FF-D30D5F4EF4C4}">
      <dgm:prSet/>
      <dgm:spPr/>
      <dgm:t>
        <a:bodyPr/>
        <a:lstStyle/>
        <a:p>
          <a:endParaRPr lang="en-US"/>
        </a:p>
      </dgm:t>
    </dgm:pt>
    <dgm:pt modelId="{F2F45AF9-C87E-45D2-BDC7-7EB4AC1DD453}" type="sibTrans" cxnId="{295625B3-4214-40A8-94FF-D30D5F4EF4C4}">
      <dgm:prSet/>
      <dgm:spPr/>
      <dgm:t>
        <a:bodyPr/>
        <a:lstStyle/>
        <a:p>
          <a:endParaRPr lang="en-US"/>
        </a:p>
      </dgm:t>
    </dgm:pt>
    <dgm:pt modelId="{27A4A2A1-900F-484E-A976-FB43BF288B16}">
      <dgm:prSet/>
      <dgm:spPr/>
      <dgm:t>
        <a:bodyPr/>
        <a:lstStyle/>
        <a:p>
          <a:pPr algn="just"/>
          <a:r>
            <a:rPr lang="tr-TR" dirty="0"/>
            <a:t>O dönemde mektuplaştığı </a:t>
          </a:r>
          <a:r>
            <a:rPr lang="tr-TR" dirty="0" err="1"/>
            <a:t>Nietszche</a:t>
          </a:r>
          <a:r>
            <a:rPr lang="tr-TR" dirty="0"/>
            <a:t> oyun ile ilgili kendisine yazdığı mektupta “Trajedinizi iki kez en büyük duyguyla okudum. Temel yasa gereği, benim aşk anlayışımın ifadesine göre cinslerin birbirlerinden nefret ettikleri bu kadar güçlü bir eserle tanışmamıştım” der. Eser </a:t>
          </a:r>
          <a:r>
            <a:rPr lang="tr-TR" dirty="0" err="1"/>
            <a:t>Türkçe’ye</a:t>
          </a:r>
          <a:r>
            <a:rPr lang="tr-TR" dirty="0"/>
            <a:t> 1937 yılında Muhsin Ertuğrul tarafından önce “Cehennem” sonra “Baba” adıyla çevrilmiştir. 1936-1937 yılında da İstanbul Şehir Tiyatroları oyunun temsilini yapmıştır.</a:t>
          </a:r>
          <a:endParaRPr lang="en-US" dirty="0"/>
        </a:p>
      </dgm:t>
    </dgm:pt>
    <dgm:pt modelId="{0B45F606-CF48-4454-AB0E-3370AC3EBBF9}" type="parTrans" cxnId="{19DDC437-8597-4062-A031-153309B5B6F1}">
      <dgm:prSet/>
      <dgm:spPr/>
      <dgm:t>
        <a:bodyPr/>
        <a:lstStyle/>
        <a:p>
          <a:endParaRPr lang="en-US"/>
        </a:p>
      </dgm:t>
    </dgm:pt>
    <dgm:pt modelId="{B3D63C73-75C7-4F1E-A262-6332C89E073E}" type="sibTrans" cxnId="{19DDC437-8597-4062-A031-153309B5B6F1}">
      <dgm:prSet/>
      <dgm:spPr/>
      <dgm:t>
        <a:bodyPr/>
        <a:lstStyle/>
        <a:p>
          <a:endParaRPr lang="en-US"/>
        </a:p>
      </dgm:t>
    </dgm:pt>
    <dgm:pt modelId="{16FD6797-D007-E941-AF71-51489A3C1FC2}" type="pres">
      <dgm:prSet presAssocID="{C943333E-B235-4EA2-A975-31FCAE93623E}" presName="hierChild1" presStyleCnt="0">
        <dgm:presLayoutVars>
          <dgm:chPref val="1"/>
          <dgm:dir/>
          <dgm:animOne val="branch"/>
          <dgm:animLvl val="lvl"/>
          <dgm:resizeHandles/>
        </dgm:presLayoutVars>
      </dgm:prSet>
      <dgm:spPr/>
    </dgm:pt>
    <dgm:pt modelId="{F4C6BCCA-C98B-CB42-BB95-E236AE3D3866}" type="pres">
      <dgm:prSet presAssocID="{660E6841-A83C-4A6F-9FAA-5BDE4BFE45AE}" presName="hierRoot1" presStyleCnt="0"/>
      <dgm:spPr/>
    </dgm:pt>
    <dgm:pt modelId="{46F2EF24-F871-9C46-A06B-9AF73EB9287B}" type="pres">
      <dgm:prSet presAssocID="{660E6841-A83C-4A6F-9FAA-5BDE4BFE45AE}" presName="composite" presStyleCnt="0"/>
      <dgm:spPr/>
    </dgm:pt>
    <dgm:pt modelId="{C2194205-51E5-814B-B004-C9DEFC193494}" type="pres">
      <dgm:prSet presAssocID="{660E6841-A83C-4A6F-9FAA-5BDE4BFE45AE}" presName="background" presStyleLbl="node0" presStyleIdx="0" presStyleCnt="2"/>
      <dgm:spPr/>
    </dgm:pt>
    <dgm:pt modelId="{A3BA944A-986C-4348-9ECE-ED676BD54008}" type="pres">
      <dgm:prSet presAssocID="{660E6841-A83C-4A6F-9FAA-5BDE4BFE45AE}" presName="text" presStyleLbl="fgAcc0" presStyleIdx="0" presStyleCnt="2" custLinFactNeighborX="-8627" custLinFactNeighborY="-412">
        <dgm:presLayoutVars>
          <dgm:chPref val="3"/>
        </dgm:presLayoutVars>
      </dgm:prSet>
      <dgm:spPr/>
    </dgm:pt>
    <dgm:pt modelId="{4BCCA445-C689-C142-A94C-77B4413128EB}" type="pres">
      <dgm:prSet presAssocID="{660E6841-A83C-4A6F-9FAA-5BDE4BFE45AE}" presName="hierChild2" presStyleCnt="0"/>
      <dgm:spPr/>
    </dgm:pt>
    <dgm:pt modelId="{38F7820B-14E5-9345-AABF-7F370617E6A0}" type="pres">
      <dgm:prSet presAssocID="{27A4A2A1-900F-484E-A976-FB43BF288B16}" presName="hierRoot1" presStyleCnt="0"/>
      <dgm:spPr/>
    </dgm:pt>
    <dgm:pt modelId="{56F1EC54-4872-E94C-B56D-0252763A1654}" type="pres">
      <dgm:prSet presAssocID="{27A4A2A1-900F-484E-A976-FB43BF288B16}" presName="composite" presStyleCnt="0"/>
      <dgm:spPr/>
    </dgm:pt>
    <dgm:pt modelId="{9DBB5AE7-38DA-7F46-8D38-2A0C0A452BE6}" type="pres">
      <dgm:prSet presAssocID="{27A4A2A1-900F-484E-A976-FB43BF288B16}" presName="background" presStyleLbl="node0" presStyleIdx="1" presStyleCnt="2"/>
      <dgm:spPr/>
    </dgm:pt>
    <dgm:pt modelId="{062002CE-DDD4-FD41-9D7A-BCE5FFD3F620}" type="pres">
      <dgm:prSet presAssocID="{27A4A2A1-900F-484E-A976-FB43BF288B16}" presName="text" presStyleLbl="fgAcc0" presStyleIdx="1" presStyleCnt="2">
        <dgm:presLayoutVars>
          <dgm:chPref val="3"/>
        </dgm:presLayoutVars>
      </dgm:prSet>
      <dgm:spPr/>
    </dgm:pt>
    <dgm:pt modelId="{B478FA74-3301-5E48-9320-2B416055D6C1}" type="pres">
      <dgm:prSet presAssocID="{27A4A2A1-900F-484E-A976-FB43BF288B16}" presName="hierChild2" presStyleCnt="0"/>
      <dgm:spPr/>
    </dgm:pt>
  </dgm:ptLst>
  <dgm:cxnLst>
    <dgm:cxn modelId="{19DDC437-8597-4062-A031-153309B5B6F1}" srcId="{C943333E-B235-4EA2-A975-31FCAE93623E}" destId="{27A4A2A1-900F-484E-A976-FB43BF288B16}" srcOrd="1" destOrd="0" parTransId="{0B45F606-CF48-4454-AB0E-3370AC3EBBF9}" sibTransId="{B3D63C73-75C7-4F1E-A262-6332C89E073E}"/>
    <dgm:cxn modelId="{42582A8E-A0DA-D240-98EB-1CA6A125DDBC}" type="presOf" srcId="{C943333E-B235-4EA2-A975-31FCAE93623E}" destId="{16FD6797-D007-E941-AF71-51489A3C1FC2}" srcOrd="0" destOrd="0" presId="urn:microsoft.com/office/officeart/2005/8/layout/hierarchy1"/>
    <dgm:cxn modelId="{295625B3-4214-40A8-94FF-D30D5F4EF4C4}" srcId="{C943333E-B235-4EA2-A975-31FCAE93623E}" destId="{660E6841-A83C-4A6F-9FAA-5BDE4BFE45AE}" srcOrd="0" destOrd="0" parTransId="{B785674D-65B1-4C15-BA1D-073F49ADEE18}" sibTransId="{F2F45AF9-C87E-45D2-BDC7-7EB4AC1DD453}"/>
    <dgm:cxn modelId="{88EC18C1-F9B9-8B44-BF86-1F09D6CDFAE7}" type="presOf" srcId="{660E6841-A83C-4A6F-9FAA-5BDE4BFE45AE}" destId="{A3BA944A-986C-4348-9ECE-ED676BD54008}" srcOrd="0" destOrd="0" presId="urn:microsoft.com/office/officeart/2005/8/layout/hierarchy1"/>
    <dgm:cxn modelId="{63F6D3C6-A155-E747-AA60-66AA95F2A491}" type="presOf" srcId="{27A4A2A1-900F-484E-A976-FB43BF288B16}" destId="{062002CE-DDD4-FD41-9D7A-BCE5FFD3F620}" srcOrd="0" destOrd="0" presId="urn:microsoft.com/office/officeart/2005/8/layout/hierarchy1"/>
    <dgm:cxn modelId="{120790F9-4A0C-1C40-A4C7-3C5449A5B949}" type="presParOf" srcId="{16FD6797-D007-E941-AF71-51489A3C1FC2}" destId="{F4C6BCCA-C98B-CB42-BB95-E236AE3D3866}" srcOrd="0" destOrd="0" presId="urn:microsoft.com/office/officeart/2005/8/layout/hierarchy1"/>
    <dgm:cxn modelId="{0231EF4D-F84A-8F41-BFEB-3E8577B7EDF8}" type="presParOf" srcId="{F4C6BCCA-C98B-CB42-BB95-E236AE3D3866}" destId="{46F2EF24-F871-9C46-A06B-9AF73EB9287B}" srcOrd="0" destOrd="0" presId="urn:microsoft.com/office/officeart/2005/8/layout/hierarchy1"/>
    <dgm:cxn modelId="{DE5971BE-0A58-144C-8968-F60434B22B82}" type="presParOf" srcId="{46F2EF24-F871-9C46-A06B-9AF73EB9287B}" destId="{C2194205-51E5-814B-B004-C9DEFC193494}" srcOrd="0" destOrd="0" presId="urn:microsoft.com/office/officeart/2005/8/layout/hierarchy1"/>
    <dgm:cxn modelId="{E9E35642-4548-4E4D-8DBD-F51FDA0F6564}" type="presParOf" srcId="{46F2EF24-F871-9C46-A06B-9AF73EB9287B}" destId="{A3BA944A-986C-4348-9ECE-ED676BD54008}" srcOrd="1" destOrd="0" presId="urn:microsoft.com/office/officeart/2005/8/layout/hierarchy1"/>
    <dgm:cxn modelId="{2D4F2E46-33A9-9046-9BCB-204BF86B44F1}" type="presParOf" srcId="{F4C6BCCA-C98B-CB42-BB95-E236AE3D3866}" destId="{4BCCA445-C689-C142-A94C-77B4413128EB}" srcOrd="1" destOrd="0" presId="urn:microsoft.com/office/officeart/2005/8/layout/hierarchy1"/>
    <dgm:cxn modelId="{F00973C5-6BEB-6248-8FED-ADE0671FBB0D}" type="presParOf" srcId="{16FD6797-D007-E941-AF71-51489A3C1FC2}" destId="{38F7820B-14E5-9345-AABF-7F370617E6A0}" srcOrd="1" destOrd="0" presId="urn:microsoft.com/office/officeart/2005/8/layout/hierarchy1"/>
    <dgm:cxn modelId="{0FA5ED49-640C-FB4E-BE17-3FCAF621E71D}" type="presParOf" srcId="{38F7820B-14E5-9345-AABF-7F370617E6A0}" destId="{56F1EC54-4872-E94C-B56D-0252763A1654}" srcOrd="0" destOrd="0" presId="urn:microsoft.com/office/officeart/2005/8/layout/hierarchy1"/>
    <dgm:cxn modelId="{00EA6A82-CCA1-F449-A3FC-B4F187F02256}" type="presParOf" srcId="{56F1EC54-4872-E94C-B56D-0252763A1654}" destId="{9DBB5AE7-38DA-7F46-8D38-2A0C0A452BE6}" srcOrd="0" destOrd="0" presId="urn:microsoft.com/office/officeart/2005/8/layout/hierarchy1"/>
    <dgm:cxn modelId="{ED378873-6AB1-AD4E-9D91-4F85DA9DE714}" type="presParOf" srcId="{56F1EC54-4872-E94C-B56D-0252763A1654}" destId="{062002CE-DDD4-FD41-9D7A-BCE5FFD3F620}" srcOrd="1" destOrd="0" presId="urn:microsoft.com/office/officeart/2005/8/layout/hierarchy1"/>
    <dgm:cxn modelId="{8D29C8AD-9E22-8A42-BF38-88AD7FD84B14}" type="presParOf" srcId="{38F7820B-14E5-9345-AABF-7F370617E6A0}" destId="{B478FA74-3301-5E48-9320-2B416055D6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6D3DB-0E8F-44F9-9EFD-A97B2158221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80DE8CE-E0FE-48F9-8AA6-A94324F5E47C}">
      <dgm:prSet/>
      <dgm:spPr/>
      <dgm:t>
        <a:bodyPr/>
        <a:lstStyle/>
        <a:p>
          <a:pPr algn="just"/>
          <a:r>
            <a:rPr lang="tr-TR" dirty="0"/>
            <a:t>1888 yılında “Matmazel </a:t>
          </a:r>
          <a:r>
            <a:rPr lang="tr-TR" dirty="0" err="1"/>
            <a:t>Julie</a:t>
          </a:r>
          <a:r>
            <a:rPr lang="tr-TR" dirty="0"/>
            <a:t>” adlı başyapıtlarından birini yazar fakat oyun Danimarka’da yasaklanmıştır. Erkeğin zaferi karşısında kadının yıkımının işlendiği oyun, Almanya’daki temsilinde protestoya uğramış ve Strindberg Almanya’yı terk etmek zorunda kalmıştır. </a:t>
          </a:r>
          <a:endParaRPr lang="en-US" dirty="0"/>
        </a:p>
      </dgm:t>
    </dgm:pt>
    <dgm:pt modelId="{64ED79DF-5A18-49B1-81EB-9A99671ED76D}" type="parTrans" cxnId="{D34DD464-CA8D-483A-8AC4-FB8DA6436D26}">
      <dgm:prSet/>
      <dgm:spPr/>
      <dgm:t>
        <a:bodyPr/>
        <a:lstStyle/>
        <a:p>
          <a:endParaRPr lang="en-US"/>
        </a:p>
      </dgm:t>
    </dgm:pt>
    <dgm:pt modelId="{33A31BC6-18B3-4C2D-865C-A9E564B17A90}" type="sibTrans" cxnId="{D34DD464-CA8D-483A-8AC4-FB8DA6436D26}">
      <dgm:prSet/>
      <dgm:spPr/>
      <dgm:t>
        <a:bodyPr/>
        <a:lstStyle/>
        <a:p>
          <a:endParaRPr lang="en-US"/>
        </a:p>
      </dgm:t>
    </dgm:pt>
    <dgm:pt modelId="{71FB44E9-FF22-4B50-B8A4-66CCC13154E9}">
      <dgm:prSet/>
      <dgm:spPr/>
      <dgm:t>
        <a:bodyPr/>
        <a:lstStyle/>
        <a:p>
          <a:pPr algn="just"/>
          <a:r>
            <a:rPr lang="tr-TR" dirty="0" err="1"/>
            <a:t>Strindberg’in</a:t>
          </a:r>
          <a:r>
            <a:rPr lang="tr-TR" dirty="0"/>
            <a:t> «</a:t>
          </a:r>
          <a:r>
            <a:rPr lang="tr-TR" i="1" dirty="0"/>
            <a:t>Matmazel </a:t>
          </a:r>
          <a:r>
            <a:rPr lang="tr-TR" i="1" dirty="0" err="1"/>
            <a:t>Julie</a:t>
          </a:r>
          <a:r>
            <a:rPr lang="tr-TR" dirty="0"/>
            <a:t>» isimli piyesinde kadını; çevresi, yaşadığı atmosfer, yetişme tarzı ve bilhassa cinsel içgüdüleri açısından inceleyerek değişik bir açıdan yaklaşır. Strindberg oyunun önsözünde Matmazel </a:t>
          </a:r>
          <a:r>
            <a:rPr lang="tr-TR" dirty="0" err="1"/>
            <a:t>Julie’yi</a:t>
          </a:r>
          <a:r>
            <a:rPr lang="tr-TR" dirty="0"/>
            <a:t> trajik bir alınyazısı şeklinde tanımlar. Uygun şartlar yaratıldığında eğitim ve asalet yok olur çünkü o an önemli olan kişinin cinsel duygularıdır der. Uygun atmosferi de yaratan ise kadındır ve kadının arzuları onu her yere götürür görüşündedir. </a:t>
          </a:r>
          <a:endParaRPr lang="en-US" dirty="0"/>
        </a:p>
      </dgm:t>
    </dgm:pt>
    <dgm:pt modelId="{AB363CB1-37C6-4239-B9B0-A7E4B879480E}" type="parTrans" cxnId="{794B6D1B-71C6-49B4-9A46-DF79E62D8D41}">
      <dgm:prSet/>
      <dgm:spPr/>
      <dgm:t>
        <a:bodyPr/>
        <a:lstStyle/>
        <a:p>
          <a:endParaRPr lang="en-US"/>
        </a:p>
      </dgm:t>
    </dgm:pt>
    <dgm:pt modelId="{2D0FC85F-E2F9-43B6-A931-7232784A7E1C}" type="sibTrans" cxnId="{794B6D1B-71C6-49B4-9A46-DF79E62D8D41}">
      <dgm:prSet/>
      <dgm:spPr/>
      <dgm:t>
        <a:bodyPr/>
        <a:lstStyle/>
        <a:p>
          <a:endParaRPr lang="en-US"/>
        </a:p>
      </dgm:t>
    </dgm:pt>
    <dgm:pt modelId="{08202469-E79D-3A4D-82B2-FA873C891316}" type="pres">
      <dgm:prSet presAssocID="{5956D3DB-0E8F-44F9-9EFD-A97B2158221F}" presName="hierChild1" presStyleCnt="0">
        <dgm:presLayoutVars>
          <dgm:chPref val="1"/>
          <dgm:dir/>
          <dgm:animOne val="branch"/>
          <dgm:animLvl val="lvl"/>
          <dgm:resizeHandles/>
        </dgm:presLayoutVars>
      </dgm:prSet>
      <dgm:spPr/>
    </dgm:pt>
    <dgm:pt modelId="{15A47776-A826-9442-83D2-DF9EA8F5001E}" type="pres">
      <dgm:prSet presAssocID="{980DE8CE-E0FE-48F9-8AA6-A94324F5E47C}" presName="hierRoot1" presStyleCnt="0"/>
      <dgm:spPr/>
    </dgm:pt>
    <dgm:pt modelId="{B1A21228-0A25-5C49-BED6-D15D234AF81F}" type="pres">
      <dgm:prSet presAssocID="{980DE8CE-E0FE-48F9-8AA6-A94324F5E47C}" presName="composite" presStyleCnt="0"/>
      <dgm:spPr/>
    </dgm:pt>
    <dgm:pt modelId="{581FEF47-DF94-8A42-9990-7709488EA383}" type="pres">
      <dgm:prSet presAssocID="{980DE8CE-E0FE-48F9-8AA6-A94324F5E47C}" presName="background" presStyleLbl="node0" presStyleIdx="0" presStyleCnt="2"/>
      <dgm:spPr/>
    </dgm:pt>
    <dgm:pt modelId="{9080100D-F711-5443-974E-22329D441129}" type="pres">
      <dgm:prSet presAssocID="{980DE8CE-E0FE-48F9-8AA6-A94324F5E47C}" presName="text" presStyleLbl="fgAcc0" presStyleIdx="0" presStyleCnt="2">
        <dgm:presLayoutVars>
          <dgm:chPref val="3"/>
        </dgm:presLayoutVars>
      </dgm:prSet>
      <dgm:spPr/>
    </dgm:pt>
    <dgm:pt modelId="{63E9236D-8753-F945-B904-F8C99F8B86E0}" type="pres">
      <dgm:prSet presAssocID="{980DE8CE-E0FE-48F9-8AA6-A94324F5E47C}" presName="hierChild2" presStyleCnt="0"/>
      <dgm:spPr/>
    </dgm:pt>
    <dgm:pt modelId="{EE93B786-77BE-A54A-89B8-4B8DE292F6A7}" type="pres">
      <dgm:prSet presAssocID="{71FB44E9-FF22-4B50-B8A4-66CCC13154E9}" presName="hierRoot1" presStyleCnt="0"/>
      <dgm:spPr/>
    </dgm:pt>
    <dgm:pt modelId="{721E517C-0054-C740-8047-7EA95B03FA19}" type="pres">
      <dgm:prSet presAssocID="{71FB44E9-FF22-4B50-B8A4-66CCC13154E9}" presName="composite" presStyleCnt="0"/>
      <dgm:spPr/>
    </dgm:pt>
    <dgm:pt modelId="{55E84B69-FAD4-B34F-9393-0D5FD821A561}" type="pres">
      <dgm:prSet presAssocID="{71FB44E9-FF22-4B50-B8A4-66CCC13154E9}" presName="background" presStyleLbl="node0" presStyleIdx="1" presStyleCnt="2"/>
      <dgm:spPr/>
    </dgm:pt>
    <dgm:pt modelId="{0D9152AB-B287-7343-88AA-A4EAC4CB84F0}" type="pres">
      <dgm:prSet presAssocID="{71FB44E9-FF22-4B50-B8A4-66CCC13154E9}" presName="text" presStyleLbl="fgAcc0" presStyleIdx="1" presStyleCnt="2" custScaleX="122349" custScaleY="108772">
        <dgm:presLayoutVars>
          <dgm:chPref val="3"/>
        </dgm:presLayoutVars>
      </dgm:prSet>
      <dgm:spPr/>
    </dgm:pt>
    <dgm:pt modelId="{B913A407-B1B7-614C-A2C2-6587EB62C2B8}" type="pres">
      <dgm:prSet presAssocID="{71FB44E9-FF22-4B50-B8A4-66CCC13154E9}" presName="hierChild2" presStyleCnt="0"/>
      <dgm:spPr/>
    </dgm:pt>
  </dgm:ptLst>
  <dgm:cxnLst>
    <dgm:cxn modelId="{C39AC308-5E39-B14B-9BF6-91B1A2D7DC57}" type="presOf" srcId="{980DE8CE-E0FE-48F9-8AA6-A94324F5E47C}" destId="{9080100D-F711-5443-974E-22329D441129}" srcOrd="0" destOrd="0" presId="urn:microsoft.com/office/officeart/2005/8/layout/hierarchy1"/>
    <dgm:cxn modelId="{8806AB18-DE45-9547-8786-6CBA1245F15C}" type="presOf" srcId="{5956D3DB-0E8F-44F9-9EFD-A97B2158221F}" destId="{08202469-E79D-3A4D-82B2-FA873C891316}" srcOrd="0" destOrd="0" presId="urn:microsoft.com/office/officeart/2005/8/layout/hierarchy1"/>
    <dgm:cxn modelId="{794B6D1B-71C6-49B4-9A46-DF79E62D8D41}" srcId="{5956D3DB-0E8F-44F9-9EFD-A97B2158221F}" destId="{71FB44E9-FF22-4B50-B8A4-66CCC13154E9}" srcOrd="1" destOrd="0" parTransId="{AB363CB1-37C6-4239-B9B0-A7E4B879480E}" sibTransId="{2D0FC85F-E2F9-43B6-A931-7232784A7E1C}"/>
    <dgm:cxn modelId="{D34DD464-CA8D-483A-8AC4-FB8DA6436D26}" srcId="{5956D3DB-0E8F-44F9-9EFD-A97B2158221F}" destId="{980DE8CE-E0FE-48F9-8AA6-A94324F5E47C}" srcOrd="0" destOrd="0" parTransId="{64ED79DF-5A18-49B1-81EB-9A99671ED76D}" sibTransId="{33A31BC6-18B3-4C2D-865C-A9E564B17A90}"/>
    <dgm:cxn modelId="{654E058B-398B-3D49-9B3A-DFEE2BFA6E24}" type="presOf" srcId="{71FB44E9-FF22-4B50-B8A4-66CCC13154E9}" destId="{0D9152AB-B287-7343-88AA-A4EAC4CB84F0}" srcOrd="0" destOrd="0" presId="urn:microsoft.com/office/officeart/2005/8/layout/hierarchy1"/>
    <dgm:cxn modelId="{D50E77E5-6C34-0B4D-BC87-A225C90D510A}" type="presParOf" srcId="{08202469-E79D-3A4D-82B2-FA873C891316}" destId="{15A47776-A826-9442-83D2-DF9EA8F5001E}" srcOrd="0" destOrd="0" presId="urn:microsoft.com/office/officeart/2005/8/layout/hierarchy1"/>
    <dgm:cxn modelId="{8949D2A0-EA14-7E4F-B31F-D92F959918E5}" type="presParOf" srcId="{15A47776-A826-9442-83D2-DF9EA8F5001E}" destId="{B1A21228-0A25-5C49-BED6-D15D234AF81F}" srcOrd="0" destOrd="0" presId="urn:microsoft.com/office/officeart/2005/8/layout/hierarchy1"/>
    <dgm:cxn modelId="{D1A9E434-CC56-8F4B-B74F-F81E2175B913}" type="presParOf" srcId="{B1A21228-0A25-5C49-BED6-D15D234AF81F}" destId="{581FEF47-DF94-8A42-9990-7709488EA383}" srcOrd="0" destOrd="0" presId="urn:microsoft.com/office/officeart/2005/8/layout/hierarchy1"/>
    <dgm:cxn modelId="{6868743C-E9D3-BF49-BBA2-6A887F179A1F}" type="presParOf" srcId="{B1A21228-0A25-5C49-BED6-D15D234AF81F}" destId="{9080100D-F711-5443-974E-22329D441129}" srcOrd="1" destOrd="0" presId="urn:microsoft.com/office/officeart/2005/8/layout/hierarchy1"/>
    <dgm:cxn modelId="{AF8008CB-0F96-2C4E-8AD2-31891E8E6BE9}" type="presParOf" srcId="{15A47776-A826-9442-83D2-DF9EA8F5001E}" destId="{63E9236D-8753-F945-B904-F8C99F8B86E0}" srcOrd="1" destOrd="0" presId="urn:microsoft.com/office/officeart/2005/8/layout/hierarchy1"/>
    <dgm:cxn modelId="{3357A1EB-4927-6845-B44C-CF1DFECA3739}" type="presParOf" srcId="{08202469-E79D-3A4D-82B2-FA873C891316}" destId="{EE93B786-77BE-A54A-89B8-4B8DE292F6A7}" srcOrd="1" destOrd="0" presId="urn:microsoft.com/office/officeart/2005/8/layout/hierarchy1"/>
    <dgm:cxn modelId="{E152B349-691B-B649-B8BA-A0774C456B3A}" type="presParOf" srcId="{EE93B786-77BE-A54A-89B8-4B8DE292F6A7}" destId="{721E517C-0054-C740-8047-7EA95B03FA19}" srcOrd="0" destOrd="0" presId="urn:microsoft.com/office/officeart/2005/8/layout/hierarchy1"/>
    <dgm:cxn modelId="{75DFEEBB-090E-9C40-AB19-F483BE993952}" type="presParOf" srcId="{721E517C-0054-C740-8047-7EA95B03FA19}" destId="{55E84B69-FAD4-B34F-9393-0D5FD821A561}" srcOrd="0" destOrd="0" presId="urn:microsoft.com/office/officeart/2005/8/layout/hierarchy1"/>
    <dgm:cxn modelId="{EDD93D26-30C9-D944-95D1-000D04008C68}" type="presParOf" srcId="{721E517C-0054-C740-8047-7EA95B03FA19}" destId="{0D9152AB-B287-7343-88AA-A4EAC4CB84F0}" srcOrd="1" destOrd="0" presId="urn:microsoft.com/office/officeart/2005/8/layout/hierarchy1"/>
    <dgm:cxn modelId="{ED68CAB1-79B1-A74F-B285-957D8E1D1FAD}" type="presParOf" srcId="{EE93B786-77BE-A54A-89B8-4B8DE292F6A7}" destId="{B913A407-B1B7-614C-A2C2-6587EB62C2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56D3DB-0E8F-44F9-9EFD-A97B2158221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80DE8CE-E0FE-48F9-8AA6-A94324F5E47C}">
      <dgm:prSet custT="1"/>
      <dgm:spPr/>
      <dgm:t>
        <a:bodyPr/>
        <a:lstStyle/>
        <a:p>
          <a:pPr algn="just"/>
          <a:r>
            <a:rPr lang="tr-TR" sz="1400" i="1" dirty="0"/>
            <a:t>JULİE: … Ara sıra gördüğüm bir rüyayı anımsatır bu bana; bir sütunun tepesindeyimdir, aşağı nasıl ineceğimi bir türlü kestiremem. Aşağı bakınca başım döner. Oysa, inmem gerekir, atlayacak cesareti de gösteremedim. Ne orda durabiliyorum, ne aşağı düşeyim desem de düşebiliyorum. Sonu gelmiyor. Aşağı yere düşmedikçe rahat yüzü yok. Yere insem, bu kez de ta yerin dibine batmak istiyorum. Hiç böyle bir şey oldu mu sende?</a:t>
          </a:r>
          <a:endParaRPr lang="en-US" sz="1400" i="1" dirty="0"/>
        </a:p>
      </dgm:t>
    </dgm:pt>
    <dgm:pt modelId="{64ED79DF-5A18-49B1-81EB-9A99671ED76D}" type="parTrans" cxnId="{D34DD464-CA8D-483A-8AC4-FB8DA6436D26}">
      <dgm:prSet/>
      <dgm:spPr/>
      <dgm:t>
        <a:bodyPr/>
        <a:lstStyle/>
        <a:p>
          <a:endParaRPr lang="en-US"/>
        </a:p>
      </dgm:t>
    </dgm:pt>
    <dgm:pt modelId="{33A31BC6-18B3-4C2D-865C-A9E564B17A90}" type="sibTrans" cxnId="{D34DD464-CA8D-483A-8AC4-FB8DA6436D26}">
      <dgm:prSet/>
      <dgm:spPr/>
      <dgm:t>
        <a:bodyPr/>
        <a:lstStyle/>
        <a:p>
          <a:endParaRPr lang="en-US"/>
        </a:p>
      </dgm:t>
    </dgm:pt>
    <dgm:pt modelId="{71FB44E9-FF22-4B50-B8A4-66CCC13154E9}">
      <dgm:prSet custT="1"/>
      <dgm:spPr/>
      <dgm:t>
        <a:bodyPr/>
        <a:lstStyle/>
        <a:p>
          <a:pPr algn="just"/>
          <a:r>
            <a:rPr lang="tr-TR" sz="1400" i="1" dirty="0"/>
            <a:t>JEAN: Hayır. Gördüğüm rüyada, hep karanlık bir ormanda, büyük bir ağacın altında yatıyorumdur. Yukarılara çıkmak isterim; ağacın ta tepesine kadar çıkıp güneşin aydınlattığı, ışıltılı görünüme bakmak, sonra da tepede duran yuvadaki altın yumurtaları almak. </a:t>
          </a:r>
          <a:r>
            <a:rPr lang="tr-TR" sz="1400" i="1" dirty="0" err="1"/>
            <a:t>Habire</a:t>
          </a:r>
          <a:r>
            <a:rPr lang="tr-TR" sz="1400" i="1" dirty="0"/>
            <a:t> tırmanırım; ağacın gövdesi kalın ve kaygandır, daha ilk dala bile ulaşamam. Ama bir kez ulaşınca, sanki merdivenle çıkmışım gibi ağacın tepesine kolayca varacağımı bilirim. Şimdilik o dala ulaşamadım, ama yakında ulaşacağım, rüyalarımda bile olsa.</a:t>
          </a:r>
          <a:endParaRPr lang="en-US" sz="1400" i="1" dirty="0"/>
        </a:p>
      </dgm:t>
    </dgm:pt>
    <dgm:pt modelId="{AB363CB1-37C6-4239-B9B0-A7E4B879480E}" type="parTrans" cxnId="{794B6D1B-71C6-49B4-9A46-DF79E62D8D41}">
      <dgm:prSet/>
      <dgm:spPr/>
      <dgm:t>
        <a:bodyPr/>
        <a:lstStyle/>
        <a:p>
          <a:endParaRPr lang="en-US"/>
        </a:p>
      </dgm:t>
    </dgm:pt>
    <dgm:pt modelId="{2D0FC85F-E2F9-43B6-A931-7232784A7E1C}" type="sibTrans" cxnId="{794B6D1B-71C6-49B4-9A46-DF79E62D8D41}">
      <dgm:prSet/>
      <dgm:spPr/>
      <dgm:t>
        <a:bodyPr/>
        <a:lstStyle/>
        <a:p>
          <a:endParaRPr lang="en-US"/>
        </a:p>
      </dgm:t>
    </dgm:pt>
    <dgm:pt modelId="{08202469-E79D-3A4D-82B2-FA873C891316}" type="pres">
      <dgm:prSet presAssocID="{5956D3DB-0E8F-44F9-9EFD-A97B2158221F}" presName="hierChild1" presStyleCnt="0">
        <dgm:presLayoutVars>
          <dgm:chPref val="1"/>
          <dgm:dir/>
          <dgm:animOne val="branch"/>
          <dgm:animLvl val="lvl"/>
          <dgm:resizeHandles/>
        </dgm:presLayoutVars>
      </dgm:prSet>
      <dgm:spPr/>
    </dgm:pt>
    <dgm:pt modelId="{15A47776-A826-9442-83D2-DF9EA8F5001E}" type="pres">
      <dgm:prSet presAssocID="{980DE8CE-E0FE-48F9-8AA6-A94324F5E47C}" presName="hierRoot1" presStyleCnt="0"/>
      <dgm:spPr/>
    </dgm:pt>
    <dgm:pt modelId="{B1A21228-0A25-5C49-BED6-D15D234AF81F}" type="pres">
      <dgm:prSet presAssocID="{980DE8CE-E0FE-48F9-8AA6-A94324F5E47C}" presName="composite" presStyleCnt="0"/>
      <dgm:spPr/>
    </dgm:pt>
    <dgm:pt modelId="{581FEF47-DF94-8A42-9990-7709488EA383}" type="pres">
      <dgm:prSet presAssocID="{980DE8CE-E0FE-48F9-8AA6-A94324F5E47C}" presName="background" presStyleLbl="node0" presStyleIdx="0" presStyleCnt="2"/>
      <dgm:spPr/>
    </dgm:pt>
    <dgm:pt modelId="{9080100D-F711-5443-974E-22329D441129}" type="pres">
      <dgm:prSet presAssocID="{980DE8CE-E0FE-48F9-8AA6-A94324F5E47C}" presName="text" presStyleLbl="fgAcc0" presStyleIdx="0" presStyleCnt="2">
        <dgm:presLayoutVars>
          <dgm:chPref val="3"/>
        </dgm:presLayoutVars>
      </dgm:prSet>
      <dgm:spPr/>
    </dgm:pt>
    <dgm:pt modelId="{63E9236D-8753-F945-B904-F8C99F8B86E0}" type="pres">
      <dgm:prSet presAssocID="{980DE8CE-E0FE-48F9-8AA6-A94324F5E47C}" presName="hierChild2" presStyleCnt="0"/>
      <dgm:spPr/>
    </dgm:pt>
    <dgm:pt modelId="{EE93B786-77BE-A54A-89B8-4B8DE292F6A7}" type="pres">
      <dgm:prSet presAssocID="{71FB44E9-FF22-4B50-B8A4-66CCC13154E9}" presName="hierRoot1" presStyleCnt="0"/>
      <dgm:spPr/>
    </dgm:pt>
    <dgm:pt modelId="{721E517C-0054-C740-8047-7EA95B03FA19}" type="pres">
      <dgm:prSet presAssocID="{71FB44E9-FF22-4B50-B8A4-66CCC13154E9}" presName="composite" presStyleCnt="0"/>
      <dgm:spPr/>
    </dgm:pt>
    <dgm:pt modelId="{55E84B69-FAD4-B34F-9393-0D5FD821A561}" type="pres">
      <dgm:prSet presAssocID="{71FB44E9-FF22-4B50-B8A4-66CCC13154E9}" presName="background" presStyleLbl="node0" presStyleIdx="1" presStyleCnt="2"/>
      <dgm:spPr/>
    </dgm:pt>
    <dgm:pt modelId="{0D9152AB-B287-7343-88AA-A4EAC4CB84F0}" type="pres">
      <dgm:prSet presAssocID="{71FB44E9-FF22-4B50-B8A4-66CCC13154E9}" presName="text" presStyleLbl="fgAcc0" presStyleIdx="1" presStyleCnt="2" custScaleX="122349" custScaleY="108772">
        <dgm:presLayoutVars>
          <dgm:chPref val="3"/>
        </dgm:presLayoutVars>
      </dgm:prSet>
      <dgm:spPr/>
    </dgm:pt>
    <dgm:pt modelId="{B913A407-B1B7-614C-A2C2-6587EB62C2B8}" type="pres">
      <dgm:prSet presAssocID="{71FB44E9-FF22-4B50-B8A4-66CCC13154E9}" presName="hierChild2" presStyleCnt="0"/>
      <dgm:spPr/>
    </dgm:pt>
  </dgm:ptLst>
  <dgm:cxnLst>
    <dgm:cxn modelId="{C39AC308-5E39-B14B-9BF6-91B1A2D7DC57}" type="presOf" srcId="{980DE8CE-E0FE-48F9-8AA6-A94324F5E47C}" destId="{9080100D-F711-5443-974E-22329D441129}" srcOrd="0" destOrd="0" presId="urn:microsoft.com/office/officeart/2005/8/layout/hierarchy1"/>
    <dgm:cxn modelId="{8806AB18-DE45-9547-8786-6CBA1245F15C}" type="presOf" srcId="{5956D3DB-0E8F-44F9-9EFD-A97B2158221F}" destId="{08202469-E79D-3A4D-82B2-FA873C891316}" srcOrd="0" destOrd="0" presId="urn:microsoft.com/office/officeart/2005/8/layout/hierarchy1"/>
    <dgm:cxn modelId="{794B6D1B-71C6-49B4-9A46-DF79E62D8D41}" srcId="{5956D3DB-0E8F-44F9-9EFD-A97B2158221F}" destId="{71FB44E9-FF22-4B50-B8A4-66CCC13154E9}" srcOrd="1" destOrd="0" parTransId="{AB363CB1-37C6-4239-B9B0-A7E4B879480E}" sibTransId="{2D0FC85F-E2F9-43B6-A931-7232784A7E1C}"/>
    <dgm:cxn modelId="{D34DD464-CA8D-483A-8AC4-FB8DA6436D26}" srcId="{5956D3DB-0E8F-44F9-9EFD-A97B2158221F}" destId="{980DE8CE-E0FE-48F9-8AA6-A94324F5E47C}" srcOrd="0" destOrd="0" parTransId="{64ED79DF-5A18-49B1-81EB-9A99671ED76D}" sibTransId="{33A31BC6-18B3-4C2D-865C-A9E564B17A90}"/>
    <dgm:cxn modelId="{654E058B-398B-3D49-9B3A-DFEE2BFA6E24}" type="presOf" srcId="{71FB44E9-FF22-4B50-B8A4-66CCC13154E9}" destId="{0D9152AB-B287-7343-88AA-A4EAC4CB84F0}" srcOrd="0" destOrd="0" presId="urn:microsoft.com/office/officeart/2005/8/layout/hierarchy1"/>
    <dgm:cxn modelId="{D50E77E5-6C34-0B4D-BC87-A225C90D510A}" type="presParOf" srcId="{08202469-E79D-3A4D-82B2-FA873C891316}" destId="{15A47776-A826-9442-83D2-DF9EA8F5001E}" srcOrd="0" destOrd="0" presId="urn:microsoft.com/office/officeart/2005/8/layout/hierarchy1"/>
    <dgm:cxn modelId="{8949D2A0-EA14-7E4F-B31F-D92F959918E5}" type="presParOf" srcId="{15A47776-A826-9442-83D2-DF9EA8F5001E}" destId="{B1A21228-0A25-5C49-BED6-D15D234AF81F}" srcOrd="0" destOrd="0" presId="urn:microsoft.com/office/officeart/2005/8/layout/hierarchy1"/>
    <dgm:cxn modelId="{D1A9E434-CC56-8F4B-B74F-F81E2175B913}" type="presParOf" srcId="{B1A21228-0A25-5C49-BED6-D15D234AF81F}" destId="{581FEF47-DF94-8A42-9990-7709488EA383}" srcOrd="0" destOrd="0" presId="urn:microsoft.com/office/officeart/2005/8/layout/hierarchy1"/>
    <dgm:cxn modelId="{6868743C-E9D3-BF49-BBA2-6A887F179A1F}" type="presParOf" srcId="{B1A21228-0A25-5C49-BED6-D15D234AF81F}" destId="{9080100D-F711-5443-974E-22329D441129}" srcOrd="1" destOrd="0" presId="urn:microsoft.com/office/officeart/2005/8/layout/hierarchy1"/>
    <dgm:cxn modelId="{AF8008CB-0F96-2C4E-8AD2-31891E8E6BE9}" type="presParOf" srcId="{15A47776-A826-9442-83D2-DF9EA8F5001E}" destId="{63E9236D-8753-F945-B904-F8C99F8B86E0}" srcOrd="1" destOrd="0" presId="urn:microsoft.com/office/officeart/2005/8/layout/hierarchy1"/>
    <dgm:cxn modelId="{3357A1EB-4927-6845-B44C-CF1DFECA3739}" type="presParOf" srcId="{08202469-E79D-3A4D-82B2-FA873C891316}" destId="{EE93B786-77BE-A54A-89B8-4B8DE292F6A7}" srcOrd="1" destOrd="0" presId="urn:microsoft.com/office/officeart/2005/8/layout/hierarchy1"/>
    <dgm:cxn modelId="{E152B349-691B-B649-B8BA-A0774C456B3A}" type="presParOf" srcId="{EE93B786-77BE-A54A-89B8-4B8DE292F6A7}" destId="{721E517C-0054-C740-8047-7EA95B03FA19}" srcOrd="0" destOrd="0" presId="urn:microsoft.com/office/officeart/2005/8/layout/hierarchy1"/>
    <dgm:cxn modelId="{75DFEEBB-090E-9C40-AB19-F483BE993952}" type="presParOf" srcId="{721E517C-0054-C740-8047-7EA95B03FA19}" destId="{55E84B69-FAD4-B34F-9393-0D5FD821A561}" srcOrd="0" destOrd="0" presId="urn:microsoft.com/office/officeart/2005/8/layout/hierarchy1"/>
    <dgm:cxn modelId="{EDD93D26-30C9-D944-95D1-000D04008C68}" type="presParOf" srcId="{721E517C-0054-C740-8047-7EA95B03FA19}" destId="{0D9152AB-B287-7343-88AA-A4EAC4CB84F0}" srcOrd="1" destOrd="0" presId="urn:microsoft.com/office/officeart/2005/8/layout/hierarchy1"/>
    <dgm:cxn modelId="{ED68CAB1-79B1-A74F-B285-957D8E1D1FAD}" type="presParOf" srcId="{EE93B786-77BE-A54A-89B8-4B8DE292F6A7}" destId="{B913A407-B1B7-614C-A2C2-6587EB62C2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ED86E-C7AA-C04E-B277-CFB3F56EC539}">
      <dsp:nvSpPr>
        <dsp:cNvPr id="0" name=""/>
        <dsp:cNvSpPr/>
      </dsp:nvSpPr>
      <dsp:spPr>
        <a:xfrm>
          <a:off x="0" y="481496"/>
          <a:ext cx="9720262" cy="1473706"/>
        </a:xfrm>
        <a:prstGeom prst="roundRect">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tr-TR" sz="3900" kern="1200" dirty="0"/>
            <a:t>1)August STRINDBERG Hayatı</a:t>
          </a:r>
          <a:endParaRPr lang="en-US" sz="3900" kern="1200" dirty="0"/>
        </a:p>
      </dsp:txBody>
      <dsp:txXfrm>
        <a:off x="71940" y="553436"/>
        <a:ext cx="9576382" cy="1329826"/>
      </dsp:txXfrm>
    </dsp:sp>
    <dsp:sp modelId="{A9987D4D-E5AF-A14F-ACB1-C5E38EA26E09}">
      <dsp:nvSpPr>
        <dsp:cNvPr id="0" name=""/>
        <dsp:cNvSpPr/>
      </dsp:nvSpPr>
      <dsp:spPr>
        <a:xfrm>
          <a:off x="0" y="2067522"/>
          <a:ext cx="9720262" cy="1473706"/>
        </a:xfrm>
        <a:prstGeom prst="roundRect">
          <a:avLst/>
        </a:prstGeom>
        <a:gradFill rotWithShape="0">
          <a:gsLst>
            <a:gs pos="0">
              <a:schemeClr val="dk2">
                <a:hueOff val="0"/>
                <a:satOff val="0"/>
                <a:lumOff val="0"/>
                <a:alphaOff val="0"/>
                <a:tint val="100000"/>
                <a:shade val="85000"/>
                <a:satMod val="100000"/>
                <a:lumMod val="100000"/>
              </a:schemeClr>
            </a:gs>
            <a:gs pos="100000">
              <a:schemeClr val="dk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tr-TR" sz="3900" kern="1200" dirty="0"/>
            <a:t>2) August STRINDBERG Piyesleri, Piyeslerindeki Orta Üst Sınıf ve Kadın Düşmanlığı</a:t>
          </a:r>
          <a:endParaRPr lang="en-US" sz="3900" kern="1200" dirty="0"/>
        </a:p>
      </dsp:txBody>
      <dsp:txXfrm>
        <a:off x="71940" y="2139462"/>
        <a:ext cx="9576382" cy="1329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4205-51E5-814B-B004-C9DEFC193494}">
      <dsp:nvSpPr>
        <dsp:cNvPr id="0" name=""/>
        <dsp:cNvSpPr/>
      </dsp:nvSpPr>
      <dsp:spPr>
        <a:xfrm>
          <a:off x="-390596" y="317451"/>
          <a:ext cx="4542607" cy="28845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A944A-986C-4348-9ECE-ED676BD54008}">
      <dsp:nvSpPr>
        <dsp:cNvPr id="0" name=""/>
        <dsp:cNvSpPr/>
      </dsp:nvSpPr>
      <dsp:spPr>
        <a:xfrm>
          <a:off x="114137" y="796949"/>
          <a:ext cx="4542607" cy="28845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tr-TR" sz="1700" kern="1200" dirty="0"/>
            <a:t>1887 yılında yazdığı dram türündeki “Baba” adlı oyunuyla Almanya’da </a:t>
          </a:r>
          <a:r>
            <a:rPr lang="tr-TR" sz="1700" kern="1200" dirty="0" err="1"/>
            <a:t>tanınmıştır</a:t>
          </a:r>
          <a:r>
            <a:rPr lang="tr-TR" sz="1700" kern="1200" dirty="0"/>
            <a:t>. Oyun, natüralist bir eser olarak kabul edilmiştir. Bu oyunu, </a:t>
          </a:r>
          <a:r>
            <a:rPr lang="tr-TR" sz="1700" kern="1200" dirty="0" err="1"/>
            <a:t>Ibsen’in</a:t>
          </a:r>
          <a:r>
            <a:rPr lang="tr-TR" sz="1700" kern="1200" dirty="0"/>
            <a:t> “Nora” adlı oyununa </a:t>
          </a:r>
          <a:r>
            <a:rPr lang="tr-TR" sz="1700" kern="1200" dirty="0" err="1"/>
            <a:t>karşılık</a:t>
          </a:r>
          <a:r>
            <a:rPr lang="tr-TR" sz="1700" kern="1200" dirty="0"/>
            <a:t> yazdığını söyleyen </a:t>
          </a:r>
          <a:r>
            <a:rPr lang="tr-TR" sz="1700" kern="1200" dirty="0" err="1"/>
            <a:t>Brustein</a:t>
          </a:r>
          <a:r>
            <a:rPr lang="tr-TR" sz="1700" kern="1200" dirty="0"/>
            <a:t>; </a:t>
          </a:r>
          <a:r>
            <a:rPr lang="tr-TR" sz="1700" kern="1200" dirty="0" err="1"/>
            <a:t>Ibsen’in</a:t>
          </a:r>
          <a:r>
            <a:rPr lang="tr-TR" sz="1700" kern="1200" dirty="0"/>
            <a:t> kadının zorba erkeğe karşı isyanını, </a:t>
          </a:r>
          <a:r>
            <a:rPr lang="tr-TR" sz="1700" kern="1200" dirty="0" err="1"/>
            <a:t>Strindberg'in</a:t>
          </a:r>
          <a:r>
            <a:rPr lang="tr-TR" sz="1700" kern="1200" dirty="0"/>
            <a:t> erkeğin zalim kadına karşı isyanını dramatize etmesi olarak değerlendirir. Bu eserinde de Strindberg, cinsiyetler arası savaş çıkarmıştır.</a:t>
          </a:r>
          <a:endParaRPr lang="en-US" sz="1700" kern="1200" dirty="0"/>
        </a:p>
      </dsp:txBody>
      <dsp:txXfrm>
        <a:off x="198623" y="881435"/>
        <a:ext cx="4373635" cy="2715583"/>
      </dsp:txXfrm>
    </dsp:sp>
    <dsp:sp modelId="{9DBB5AE7-38DA-7F46-8D38-2A0C0A452BE6}">
      <dsp:nvSpPr>
        <dsp:cNvPr id="0" name=""/>
        <dsp:cNvSpPr/>
      </dsp:nvSpPr>
      <dsp:spPr>
        <a:xfrm>
          <a:off x="5553369" y="329336"/>
          <a:ext cx="4542607" cy="28845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002CE-DDD4-FD41-9D7A-BCE5FFD3F620}">
      <dsp:nvSpPr>
        <dsp:cNvPr id="0" name=""/>
        <dsp:cNvSpPr/>
      </dsp:nvSpPr>
      <dsp:spPr>
        <a:xfrm>
          <a:off x="6058103" y="808833"/>
          <a:ext cx="4542607" cy="28845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tr-TR" sz="1700" kern="1200" dirty="0"/>
            <a:t>O dönemde mektuplaştığı </a:t>
          </a:r>
          <a:r>
            <a:rPr lang="tr-TR" sz="1700" kern="1200" dirty="0" err="1"/>
            <a:t>Nietszche</a:t>
          </a:r>
          <a:r>
            <a:rPr lang="tr-TR" sz="1700" kern="1200" dirty="0"/>
            <a:t> oyun ile ilgili kendisine yazdığı mektupta “Trajedinizi iki kez en büyük duyguyla okudum. Temel yasa gereği, benim aşk anlayışımın ifadesine göre cinslerin birbirlerinden nefret ettikleri bu kadar güçlü bir eserle tanışmamıştım” der. Eser </a:t>
          </a:r>
          <a:r>
            <a:rPr lang="tr-TR" sz="1700" kern="1200" dirty="0" err="1"/>
            <a:t>Türkçe’ye</a:t>
          </a:r>
          <a:r>
            <a:rPr lang="tr-TR" sz="1700" kern="1200" dirty="0"/>
            <a:t> 1937 yılında Muhsin Ertuğrul tarafından önce “Cehennem” sonra “Baba” adıyla çevrilmiştir. 1936-1937 yılında da İstanbul Şehir Tiyatroları oyunun temsilini yapmıştır.</a:t>
          </a:r>
          <a:endParaRPr lang="en-US" sz="1700" kern="1200" dirty="0"/>
        </a:p>
      </dsp:txBody>
      <dsp:txXfrm>
        <a:off x="6142589" y="893319"/>
        <a:ext cx="4373635" cy="2715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EF47-DF94-8A42-9990-7709488EA383}">
      <dsp:nvSpPr>
        <dsp:cNvPr id="0" name=""/>
        <dsp:cNvSpPr/>
      </dsp:nvSpPr>
      <dsp:spPr>
        <a:xfrm>
          <a:off x="5856" y="379312"/>
          <a:ext cx="4100097" cy="26035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0100D-F711-5443-974E-22329D441129}">
      <dsp:nvSpPr>
        <dsp:cNvPr id="0" name=""/>
        <dsp:cNvSpPr/>
      </dsp:nvSpPr>
      <dsp:spPr>
        <a:xfrm>
          <a:off x="461422" y="812100"/>
          <a:ext cx="4100097" cy="26035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tr-TR" sz="1800" kern="1200" dirty="0"/>
            <a:t>1888 yılında “Matmazel </a:t>
          </a:r>
          <a:r>
            <a:rPr lang="tr-TR" sz="1800" kern="1200" dirty="0" err="1"/>
            <a:t>Julie</a:t>
          </a:r>
          <a:r>
            <a:rPr lang="tr-TR" sz="1800" kern="1200" dirty="0"/>
            <a:t>” adlı başyapıtlarından birini yazar fakat oyun Danimarka’da yasaklanmıştır. Erkeğin zaferi karşısında kadının yıkımının işlendiği oyun, Almanya’daki temsilinde protestoya uğramış ve Strindberg Almanya’yı terk etmek zorunda kalmıştır. </a:t>
          </a:r>
          <a:endParaRPr lang="en-US" sz="1800" kern="1200" dirty="0"/>
        </a:p>
      </dsp:txBody>
      <dsp:txXfrm>
        <a:off x="537678" y="888356"/>
        <a:ext cx="3947585" cy="2451049"/>
      </dsp:txXfrm>
    </dsp:sp>
    <dsp:sp modelId="{55E84B69-FAD4-B34F-9393-0D5FD821A561}">
      <dsp:nvSpPr>
        <dsp:cNvPr id="0" name=""/>
        <dsp:cNvSpPr/>
      </dsp:nvSpPr>
      <dsp:spPr>
        <a:xfrm>
          <a:off x="5017086" y="379312"/>
          <a:ext cx="5016427" cy="28319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152AB-B287-7343-88AA-A4EAC4CB84F0}">
      <dsp:nvSpPr>
        <dsp:cNvPr id="0" name=""/>
        <dsp:cNvSpPr/>
      </dsp:nvSpPr>
      <dsp:spPr>
        <a:xfrm>
          <a:off x="5472652" y="812100"/>
          <a:ext cx="5016427" cy="28319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tr-TR" sz="1800" kern="1200" dirty="0" err="1"/>
            <a:t>Strindberg’in</a:t>
          </a:r>
          <a:r>
            <a:rPr lang="tr-TR" sz="1800" kern="1200" dirty="0"/>
            <a:t> «</a:t>
          </a:r>
          <a:r>
            <a:rPr lang="tr-TR" sz="1800" i="1" kern="1200" dirty="0"/>
            <a:t>Matmazel </a:t>
          </a:r>
          <a:r>
            <a:rPr lang="tr-TR" sz="1800" i="1" kern="1200" dirty="0" err="1"/>
            <a:t>Julie</a:t>
          </a:r>
          <a:r>
            <a:rPr lang="tr-TR" sz="1800" kern="1200" dirty="0"/>
            <a:t>» isimli piyesinde kadını; çevresi, yaşadığı atmosfer, yetişme tarzı ve bilhassa cinsel içgüdüleri açısından inceleyerek değişik bir açıdan yaklaşır. Strindberg oyunun önsözünde Matmazel </a:t>
          </a:r>
          <a:r>
            <a:rPr lang="tr-TR" sz="1800" kern="1200" dirty="0" err="1"/>
            <a:t>Julie’yi</a:t>
          </a:r>
          <a:r>
            <a:rPr lang="tr-TR" sz="1800" kern="1200" dirty="0"/>
            <a:t> trajik bir alınyazısı şeklinde tanımlar. Uygun şartlar yaratıldığında eğitim ve asalet yok olur çünkü o an önemli olan kişinin cinsel duygularıdır der. Uygun atmosferi de yaratan ise kadındır ve kadının arzuları onu her yere götürür görüşündedir. </a:t>
          </a:r>
          <a:endParaRPr lang="en-US" sz="1800" kern="1200" dirty="0"/>
        </a:p>
      </dsp:txBody>
      <dsp:txXfrm>
        <a:off x="5555597" y="895045"/>
        <a:ext cx="4850537" cy="2666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EF47-DF94-8A42-9990-7709488EA383}">
      <dsp:nvSpPr>
        <dsp:cNvPr id="0" name=""/>
        <dsp:cNvSpPr/>
      </dsp:nvSpPr>
      <dsp:spPr>
        <a:xfrm>
          <a:off x="5856" y="379312"/>
          <a:ext cx="4100097" cy="26035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0100D-F711-5443-974E-22329D441129}">
      <dsp:nvSpPr>
        <dsp:cNvPr id="0" name=""/>
        <dsp:cNvSpPr/>
      </dsp:nvSpPr>
      <dsp:spPr>
        <a:xfrm>
          <a:off x="461422" y="812100"/>
          <a:ext cx="4100097" cy="26035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tr-TR" sz="1400" i="1" kern="1200" dirty="0"/>
            <a:t>JULİE: … Ara sıra gördüğüm bir rüyayı anımsatır bu bana; bir sütunun tepesindeyimdir, aşağı nasıl ineceğimi bir türlü kestiremem. Aşağı bakınca başım döner. Oysa, inmem gerekir, atlayacak cesareti de gösteremedim. Ne orda durabiliyorum, ne aşağı düşeyim desem de düşebiliyorum. Sonu gelmiyor. Aşağı yere düşmedikçe rahat yüzü yok. Yere insem, bu kez de ta yerin dibine batmak istiyorum. Hiç böyle bir şey oldu mu sende?</a:t>
          </a:r>
          <a:endParaRPr lang="en-US" sz="1400" i="1" kern="1200" dirty="0"/>
        </a:p>
      </dsp:txBody>
      <dsp:txXfrm>
        <a:off x="537678" y="888356"/>
        <a:ext cx="3947585" cy="2451049"/>
      </dsp:txXfrm>
    </dsp:sp>
    <dsp:sp modelId="{55E84B69-FAD4-B34F-9393-0D5FD821A561}">
      <dsp:nvSpPr>
        <dsp:cNvPr id="0" name=""/>
        <dsp:cNvSpPr/>
      </dsp:nvSpPr>
      <dsp:spPr>
        <a:xfrm>
          <a:off x="5017086" y="379312"/>
          <a:ext cx="5016427" cy="28319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152AB-B287-7343-88AA-A4EAC4CB84F0}">
      <dsp:nvSpPr>
        <dsp:cNvPr id="0" name=""/>
        <dsp:cNvSpPr/>
      </dsp:nvSpPr>
      <dsp:spPr>
        <a:xfrm>
          <a:off x="5472652" y="812100"/>
          <a:ext cx="5016427" cy="28319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tr-TR" sz="1400" i="1" kern="1200" dirty="0"/>
            <a:t>JEAN: Hayır. Gördüğüm rüyada, hep karanlık bir ormanda, büyük bir ağacın altında yatıyorumdur. Yukarılara çıkmak isterim; ağacın ta tepesine kadar çıkıp güneşin aydınlattığı, ışıltılı görünüme bakmak, sonra da tepede duran yuvadaki altın yumurtaları almak. </a:t>
          </a:r>
          <a:r>
            <a:rPr lang="tr-TR" sz="1400" i="1" kern="1200" dirty="0" err="1"/>
            <a:t>Habire</a:t>
          </a:r>
          <a:r>
            <a:rPr lang="tr-TR" sz="1400" i="1" kern="1200" dirty="0"/>
            <a:t> tırmanırım; ağacın gövdesi kalın ve kaygandır, daha ilk dala bile ulaşamam. Ama bir kez ulaşınca, sanki merdivenle çıkmışım gibi ağacın tepesine kolayca varacağımı bilirim. Şimdilik o dala ulaşamadım, ama yakında ulaşacağım, rüyalarımda bile olsa.</a:t>
          </a:r>
          <a:endParaRPr lang="en-US" sz="1400" i="1" kern="1200" dirty="0"/>
        </a:p>
      </dsp:txBody>
      <dsp:txXfrm>
        <a:off x="5555597" y="895045"/>
        <a:ext cx="4850537" cy="26660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27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784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01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912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A61015F-7CC6-4D0A-9D87-873EA4C304CC}" type="datetimeFigureOut">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86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993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359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469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56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C68B11-C5A8-448C-8CE9-B1A273C79CFC}" type="datetimeFigureOut">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800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7616CA0-919D-4A49-9C8A-62FDFB3A5183}" type="datetimeFigureOut">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34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12/16/2023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7384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yperallergic.com/116582/the-celestographs-august-strindbergs-alchemical-shots-of-the-night-sky/" TargetMode="External"/><Relationship Id="rId2" Type="http://schemas.openxmlformats.org/officeDocument/2006/relationships/hyperlink" Target="https://en.wikipedia.org/wiki/August_Strindberg" TargetMode="External"/><Relationship Id="rId1" Type="http://schemas.openxmlformats.org/officeDocument/2006/relationships/slideLayout" Target="../slideLayouts/slideLayout2.xml"/><Relationship Id="rId4" Type="http://schemas.openxmlformats.org/officeDocument/2006/relationships/hyperlink" Target="https://erguvankalem.blogspot.com/2017/08/ack-deniz-kenarnda-kaybolma-klavuzu.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E173D1-24D0-C722-C4E1-F7393410284C}"/>
              </a:ext>
            </a:extLst>
          </p:cNvPr>
          <p:cNvSpPr>
            <a:spLocks noGrp="1"/>
          </p:cNvSpPr>
          <p:nvPr>
            <p:ph type="ctrTitle"/>
          </p:nvPr>
        </p:nvSpPr>
        <p:spPr>
          <a:xfrm>
            <a:off x="522514" y="4960137"/>
            <a:ext cx="7505205" cy="1463040"/>
          </a:xfrm>
        </p:spPr>
        <p:txBody>
          <a:bodyPr>
            <a:normAutofit/>
          </a:bodyPr>
          <a:lstStyle/>
          <a:p>
            <a:r>
              <a:rPr lang="tr-TR" sz="6000" dirty="0"/>
              <a:t>aUGUST STRINDBERG</a:t>
            </a:r>
            <a:br>
              <a:rPr lang="tr-TR" dirty="0"/>
            </a:br>
            <a:r>
              <a:rPr lang="tr-TR" sz="1600" dirty="0"/>
              <a:t>oRTA ÜST SINIFIN SUÇLULUKLARI,KORKULARI, SÖZDE AYDINLANMASI:IBSEN VE P.CLAUDEL</a:t>
            </a:r>
            <a:endParaRPr lang="tr-TR" sz="2200" dirty="0"/>
          </a:p>
        </p:txBody>
      </p:sp>
      <p:sp>
        <p:nvSpPr>
          <p:cNvPr id="3" name="Alt Başlık 2">
            <a:extLst>
              <a:ext uri="{FF2B5EF4-FFF2-40B4-BE49-F238E27FC236}">
                <a16:creationId xmlns:a16="http://schemas.microsoft.com/office/drawing/2014/main" id="{7A149942-48F9-259B-0D74-8BB3A120844C}"/>
              </a:ext>
            </a:extLst>
          </p:cNvPr>
          <p:cNvSpPr>
            <a:spLocks noGrp="1"/>
          </p:cNvSpPr>
          <p:nvPr>
            <p:ph type="subTitle" idx="1"/>
          </p:nvPr>
        </p:nvSpPr>
        <p:spPr>
          <a:xfrm>
            <a:off x="8513617" y="5072062"/>
            <a:ext cx="1759095" cy="1333415"/>
          </a:xfrm>
        </p:spPr>
        <p:txBody>
          <a:bodyPr/>
          <a:lstStyle/>
          <a:p>
            <a:r>
              <a:rPr lang="tr-TR" dirty="0"/>
              <a:t>Sümeyye Coşkun</a:t>
            </a:r>
          </a:p>
        </p:txBody>
      </p:sp>
      <p:pic>
        <p:nvPicPr>
          <p:cNvPr id="5" name="Resim 4" descr="metin, yazı tipi, logo, simge, sembol içeren bir resim&#10;&#10;Açıklama otomatik olarak oluşturuldu">
            <a:extLst>
              <a:ext uri="{FF2B5EF4-FFF2-40B4-BE49-F238E27FC236}">
                <a16:creationId xmlns:a16="http://schemas.microsoft.com/office/drawing/2014/main" id="{6D836D6A-00EF-41A2-7683-385B38F24AA0}"/>
              </a:ext>
            </a:extLst>
          </p:cNvPr>
          <p:cNvPicPr>
            <a:picLocks noChangeAspect="1"/>
          </p:cNvPicPr>
          <p:nvPr/>
        </p:nvPicPr>
        <p:blipFill>
          <a:blip r:embed="rId2"/>
          <a:stretch>
            <a:fillRect/>
          </a:stretch>
        </p:blipFill>
        <p:spPr>
          <a:xfrm>
            <a:off x="10429876" y="4992313"/>
            <a:ext cx="1413164" cy="1413164"/>
          </a:xfrm>
          <a:prstGeom prst="rect">
            <a:avLst/>
          </a:prstGeom>
        </p:spPr>
      </p:pic>
    </p:spTree>
    <p:extLst>
      <p:ext uri="{BB962C8B-B14F-4D97-AF65-F5344CB8AC3E}">
        <p14:creationId xmlns:p14="http://schemas.microsoft.com/office/powerpoint/2010/main" val="18479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510CA0-3C1C-D593-50F0-5F0333707724}"/>
              </a:ext>
            </a:extLst>
          </p:cNvPr>
          <p:cNvSpPr>
            <a:spLocks noGrp="1"/>
          </p:cNvSpPr>
          <p:nvPr>
            <p:ph type="title"/>
          </p:nvPr>
        </p:nvSpPr>
        <p:spPr>
          <a:xfrm>
            <a:off x="1024128" y="585216"/>
            <a:ext cx="9720072" cy="1499616"/>
          </a:xfrm>
        </p:spPr>
        <p:txBody>
          <a:bodyPr>
            <a:normAutofit/>
          </a:bodyPr>
          <a:lstStyle/>
          <a:p>
            <a:r>
              <a:rPr lang="en-US" sz="4600" kern="1200" cap="all" spc="100" baseline="0" dirty="0">
                <a:latin typeface="+mj-lt"/>
                <a:ea typeface="+mj-ea"/>
                <a:cs typeface="+mj-cs"/>
              </a:rPr>
              <a:t>2) August STRINDBERG </a:t>
            </a:r>
            <a:r>
              <a:rPr lang="en-US" sz="4600" kern="1200" cap="all" spc="100" baseline="0" dirty="0" err="1">
                <a:latin typeface="+mj-lt"/>
                <a:ea typeface="+mj-ea"/>
                <a:cs typeface="+mj-cs"/>
              </a:rPr>
              <a:t>Pİyeslerİ</a:t>
            </a:r>
            <a:r>
              <a:rPr lang="en-US" sz="4600" kern="1200" cap="all" spc="100" baseline="0" dirty="0">
                <a:latin typeface="+mj-lt"/>
                <a:ea typeface="+mj-ea"/>
                <a:cs typeface="+mj-cs"/>
              </a:rPr>
              <a:t>, </a:t>
            </a:r>
            <a:r>
              <a:rPr lang="en-US" sz="4600" kern="1200" cap="all" spc="100" baseline="0" dirty="0" err="1">
                <a:latin typeface="+mj-lt"/>
                <a:ea typeface="+mj-ea"/>
                <a:cs typeface="+mj-cs"/>
              </a:rPr>
              <a:t>Pİyeslerİndekİ</a:t>
            </a:r>
            <a:r>
              <a:rPr lang="en-US" sz="4600" kern="1200" cap="all" spc="100" baseline="0" dirty="0">
                <a:latin typeface="+mj-lt"/>
                <a:ea typeface="+mj-ea"/>
                <a:cs typeface="+mj-cs"/>
              </a:rPr>
              <a:t> </a:t>
            </a:r>
            <a:r>
              <a:rPr lang="en-US" sz="4600" kern="1200" cap="all" spc="100" baseline="0" dirty="0" err="1">
                <a:latin typeface="+mj-lt"/>
                <a:ea typeface="+mj-ea"/>
                <a:cs typeface="+mj-cs"/>
              </a:rPr>
              <a:t>Orta</a:t>
            </a:r>
            <a:r>
              <a:rPr lang="en-US" sz="4600" kern="1200" cap="all" spc="100" baseline="0" dirty="0">
                <a:latin typeface="+mj-lt"/>
                <a:ea typeface="+mj-ea"/>
                <a:cs typeface="+mj-cs"/>
              </a:rPr>
              <a:t> </a:t>
            </a:r>
            <a:r>
              <a:rPr lang="en-US" sz="4600" kern="1200" cap="all" spc="100" baseline="0" dirty="0" err="1">
                <a:latin typeface="+mj-lt"/>
                <a:ea typeface="+mj-ea"/>
                <a:cs typeface="+mj-cs"/>
              </a:rPr>
              <a:t>Üst</a:t>
            </a:r>
            <a:r>
              <a:rPr lang="en-US" sz="4600" kern="1200" cap="all" spc="100" baseline="0" dirty="0">
                <a:latin typeface="+mj-lt"/>
                <a:ea typeface="+mj-ea"/>
                <a:cs typeface="+mj-cs"/>
              </a:rPr>
              <a:t> </a:t>
            </a:r>
            <a:r>
              <a:rPr lang="en-US" sz="4600" kern="1200" cap="all" spc="100" baseline="0" dirty="0" err="1">
                <a:latin typeface="+mj-lt"/>
                <a:ea typeface="+mj-ea"/>
                <a:cs typeface="+mj-cs"/>
              </a:rPr>
              <a:t>Sınıf</a:t>
            </a:r>
            <a:r>
              <a:rPr lang="en-US" sz="4600" kern="1200" cap="all" spc="100" baseline="0" dirty="0">
                <a:latin typeface="+mj-lt"/>
                <a:ea typeface="+mj-ea"/>
                <a:cs typeface="+mj-cs"/>
              </a:rPr>
              <a:t> </a:t>
            </a:r>
            <a:r>
              <a:rPr lang="en-US" sz="4600" kern="1200" cap="all" spc="100" baseline="0" dirty="0" err="1">
                <a:latin typeface="+mj-lt"/>
                <a:ea typeface="+mj-ea"/>
                <a:cs typeface="+mj-cs"/>
              </a:rPr>
              <a:t>ve</a:t>
            </a:r>
            <a:r>
              <a:rPr lang="en-US" sz="4600" kern="1200" cap="all" spc="100" baseline="0" dirty="0">
                <a:latin typeface="+mj-lt"/>
                <a:ea typeface="+mj-ea"/>
                <a:cs typeface="+mj-cs"/>
              </a:rPr>
              <a:t> Kadın Düşmanlığı</a:t>
            </a:r>
            <a:endParaRPr lang="tr-TR" sz="4600" dirty="0"/>
          </a:p>
        </p:txBody>
      </p:sp>
      <p:graphicFrame>
        <p:nvGraphicFramePr>
          <p:cNvPr id="11" name="İçerik Yer Tutucusu 2">
            <a:extLst>
              <a:ext uri="{FF2B5EF4-FFF2-40B4-BE49-F238E27FC236}">
                <a16:creationId xmlns:a16="http://schemas.microsoft.com/office/drawing/2014/main" id="{9579F7C8-9C67-E6BB-4D74-B788AFCDAE53}"/>
              </a:ext>
            </a:extLst>
          </p:cNvPr>
          <p:cNvGraphicFramePr>
            <a:graphicFrameLocks noGrp="1"/>
          </p:cNvGraphicFramePr>
          <p:nvPr>
            <p:ph idx="1"/>
            <p:extLst>
              <p:ext uri="{D42A27DB-BD31-4B8C-83A1-F6EECF244321}">
                <p14:modId xmlns:p14="http://schemas.microsoft.com/office/powerpoint/2010/main" val="3492780452"/>
              </p:ext>
            </p:extLst>
          </p:nvPr>
        </p:nvGraphicFramePr>
        <p:xfrm>
          <a:off x="1023937" y="2286000"/>
          <a:ext cx="1060200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21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17">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Başlık 10">
            <a:extLst>
              <a:ext uri="{FF2B5EF4-FFF2-40B4-BE49-F238E27FC236}">
                <a16:creationId xmlns:a16="http://schemas.microsoft.com/office/drawing/2014/main" id="{EAA5C0E9-079A-D199-8AE2-3E9F8E2AD42F}"/>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3200" kern="1200" cap="all" spc="100" baseline="0" dirty="0">
                <a:solidFill>
                  <a:schemeClr val="tx1">
                    <a:lumMod val="95000"/>
                    <a:lumOff val="5000"/>
                  </a:schemeClr>
                </a:solidFill>
                <a:latin typeface="+mj-lt"/>
                <a:ea typeface="+mj-ea"/>
                <a:cs typeface="+mj-cs"/>
              </a:rPr>
              <a:t>2) August STRINDBERG </a:t>
            </a:r>
            <a:r>
              <a:rPr lang="en-US" sz="3200" kern="1200" cap="all" spc="100" baseline="0" dirty="0" err="1">
                <a:solidFill>
                  <a:schemeClr val="tx1">
                    <a:lumMod val="95000"/>
                    <a:lumOff val="5000"/>
                  </a:schemeClr>
                </a:solidFill>
                <a:latin typeface="+mj-lt"/>
                <a:ea typeface="+mj-ea"/>
                <a:cs typeface="+mj-cs"/>
              </a:rPr>
              <a:t>Pİyeslerİ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Pİyeslerİndekİ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Orta</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Üst</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Sınıf</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ve</a:t>
            </a:r>
            <a:r>
              <a:rPr lang="en-US" sz="3200" kern="1200" cap="all" spc="100" baseline="0" dirty="0">
                <a:solidFill>
                  <a:schemeClr val="tx1">
                    <a:lumMod val="95000"/>
                    <a:lumOff val="5000"/>
                  </a:schemeClr>
                </a:solidFill>
                <a:latin typeface="+mj-lt"/>
                <a:ea typeface="+mj-ea"/>
                <a:cs typeface="+mj-cs"/>
              </a:rPr>
              <a:t> Kadın Düşmanlığı</a:t>
            </a:r>
          </a:p>
        </p:txBody>
      </p:sp>
      <p:sp>
        <p:nvSpPr>
          <p:cNvPr id="12" name="İçerik Yer Tutucusu 11">
            <a:extLst>
              <a:ext uri="{FF2B5EF4-FFF2-40B4-BE49-F238E27FC236}">
                <a16:creationId xmlns:a16="http://schemas.microsoft.com/office/drawing/2014/main" id="{A64EAB63-4DB1-449C-0858-D53EC8392897}"/>
              </a:ext>
            </a:extLst>
          </p:cNvPr>
          <p:cNvSpPr>
            <a:spLocks/>
          </p:cNvSpPr>
          <p:nvPr/>
        </p:nvSpPr>
        <p:spPr>
          <a:xfrm>
            <a:off x="1024799" y="2286000"/>
            <a:ext cx="4754130" cy="4022725"/>
          </a:xfrm>
          <a:prstGeom prst="rect">
            <a:avLst/>
          </a:prstGeom>
        </p:spPr>
        <p:txBody>
          <a:bodyPr/>
          <a:lstStyle/>
          <a:p>
            <a:pPr algn="just" defTabSz="452628">
              <a:spcAft>
                <a:spcPts val="600"/>
              </a:spcAft>
            </a:pPr>
            <a:endParaRPr lang="tr-TR" sz="2000" kern="1200" dirty="0">
              <a:solidFill>
                <a:schemeClr val="tx1"/>
              </a:solidFill>
              <a:latin typeface="+mn-lt"/>
              <a:ea typeface="+mn-ea"/>
              <a:cs typeface="+mn-cs"/>
            </a:endParaRPr>
          </a:p>
          <a:p>
            <a:pPr algn="just" defTabSz="452628">
              <a:spcAft>
                <a:spcPts val="600"/>
              </a:spcAft>
            </a:pPr>
            <a:r>
              <a:rPr lang="tr-TR" sz="2000" kern="1200" dirty="0" err="1">
                <a:solidFill>
                  <a:schemeClr val="tx1"/>
                </a:solidFill>
                <a:latin typeface="+mn-lt"/>
                <a:ea typeface="+mn-ea"/>
                <a:cs typeface="+mn-cs"/>
              </a:rPr>
              <a:t>Strindberg’in</a:t>
            </a:r>
            <a:r>
              <a:rPr lang="tr-TR" sz="2000" kern="1200" dirty="0">
                <a:solidFill>
                  <a:schemeClr val="tx1"/>
                </a:solidFill>
                <a:latin typeface="+mn-lt"/>
                <a:ea typeface="+mn-ea"/>
                <a:cs typeface="+mn-cs"/>
              </a:rPr>
              <a:t> «</a:t>
            </a:r>
            <a:r>
              <a:rPr lang="tr-TR" sz="2000" i="1" kern="1200" dirty="0">
                <a:solidFill>
                  <a:schemeClr val="tx1"/>
                </a:solidFill>
                <a:latin typeface="+mn-lt"/>
                <a:ea typeface="+mn-ea"/>
                <a:cs typeface="+mn-cs"/>
              </a:rPr>
              <a:t>Baba</a:t>
            </a:r>
            <a:r>
              <a:rPr lang="tr-TR" sz="2000" kern="1200" dirty="0">
                <a:solidFill>
                  <a:schemeClr val="tx1"/>
                </a:solidFill>
                <a:latin typeface="+mn-lt"/>
                <a:ea typeface="+mn-ea"/>
                <a:cs typeface="+mn-cs"/>
              </a:rPr>
              <a:t>» piyesinin konusu, karı-kocanın çocuklarının eğitimi hususunda anlaşamamaları üzerine çıkan tartışmada; kocaya karşı bütün kozlarını oynayan kadının, kocasını çıldırtıp ölüme sürüklemesini anlatmaktadır. Baba ortadan kalkınca çocuk için son karar anneye düşer. İsteklerinde ısrarlı ve ihtiraslı Lora,  bilim adamı eşi yüzbaşı Adolf’u çıldırtır.</a:t>
            </a:r>
            <a:endParaRPr lang="tr-TR" sz="2400" dirty="0"/>
          </a:p>
        </p:txBody>
      </p:sp>
      <p:sp>
        <p:nvSpPr>
          <p:cNvPr id="13" name="İçerik Yer Tutucusu 12">
            <a:extLst>
              <a:ext uri="{FF2B5EF4-FFF2-40B4-BE49-F238E27FC236}">
                <a16:creationId xmlns:a16="http://schemas.microsoft.com/office/drawing/2014/main" id="{840A0FD8-170C-AEC4-7FDA-7B0E55DFBA36}"/>
              </a:ext>
            </a:extLst>
          </p:cNvPr>
          <p:cNvSpPr>
            <a:spLocks/>
          </p:cNvSpPr>
          <p:nvPr/>
        </p:nvSpPr>
        <p:spPr>
          <a:xfrm>
            <a:off x="5989208" y="2286000"/>
            <a:ext cx="4754130" cy="4022725"/>
          </a:xfrm>
          <a:prstGeom prst="rect">
            <a:avLst/>
          </a:prstGeom>
        </p:spPr>
        <p:txBody>
          <a:bodyPr/>
          <a:lstStyle/>
          <a:p>
            <a:pPr defTabSz="452628">
              <a:spcAft>
                <a:spcPts val="600"/>
              </a:spcAft>
            </a:pPr>
            <a:endParaRPr lang="tr-TR" sz="1782" kern="1200" dirty="0">
              <a:solidFill>
                <a:schemeClr val="tx1"/>
              </a:solidFill>
              <a:latin typeface="+mn-lt"/>
              <a:ea typeface="+mn-ea"/>
              <a:cs typeface="+mn-cs"/>
            </a:endParaRPr>
          </a:p>
          <a:p>
            <a:pPr algn="just" defTabSz="452628">
              <a:spcAft>
                <a:spcPts val="600"/>
              </a:spcAft>
            </a:pPr>
            <a:r>
              <a:rPr lang="tr-TR" sz="2000" kern="1200" dirty="0" err="1">
                <a:solidFill>
                  <a:schemeClr val="tx1"/>
                </a:solidFill>
                <a:latin typeface="+mn-lt"/>
                <a:ea typeface="+mn-ea"/>
                <a:cs typeface="+mn-cs"/>
              </a:rPr>
              <a:t>Strindberg’e</a:t>
            </a:r>
            <a:r>
              <a:rPr lang="tr-TR" sz="2000" kern="1200" dirty="0">
                <a:solidFill>
                  <a:schemeClr val="tx1"/>
                </a:solidFill>
                <a:latin typeface="+mn-lt"/>
                <a:ea typeface="+mn-ea"/>
                <a:cs typeface="+mn-cs"/>
              </a:rPr>
              <a:t> göre kadın, erkeğin hayatına can yoldaşı olarak değil, katili olarak girmektedir. Çocuk oluncaya kadar karı-koca mutludur sonrasında iş değişmektedir. Çocuk önceleri eşleri birbirine bağlayan bir bağken; çok geçmeden tarafların çocuk üzerindeki tasarruf düşüncesi bu bağı esarete dönüştürmektedir. </a:t>
            </a:r>
            <a:endParaRPr lang="tr-TR" sz="2400" dirty="0"/>
          </a:p>
        </p:txBody>
      </p:sp>
    </p:spTree>
    <p:extLst>
      <p:ext uri="{BB962C8B-B14F-4D97-AF65-F5344CB8AC3E}">
        <p14:creationId xmlns:p14="http://schemas.microsoft.com/office/powerpoint/2010/main" val="242046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34EE1C-B006-3695-C324-C7C802C0E71F}"/>
              </a:ext>
            </a:extLst>
          </p:cNvPr>
          <p:cNvSpPr>
            <a:spLocks noGrp="1"/>
          </p:cNvSpPr>
          <p:nvPr>
            <p:ph type="title"/>
          </p:nvPr>
        </p:nvSpPr>
        <p:spPr/>
        <p:txBody>
          <a:bodyPr>
            <a:noAutofit/>
          </a:bodyPr>
          <a:lstStyle/>
          <a:p>
            <a:r>
              <a:rPr lang="en-US" sz="3200" kern="1200" cap="all" spc="100" baseline="0" dirty="0">
                <a:solidFill>
                  <a:schemeClr val="tx1">
                    <a:lumMod val="95000"/>
                    <a:lumOff val="5000"/>
                  </a:schemeClr>
                </a:solidFill>
                <a:latin typeface="+mj-lt"/>
                <a:ea typeface="+mj-ea"/>
                <a:cs typeface="+mj-cs"/>
              </a:rPr>
              <a:t>2) August STRINDBERG </a:t>
            </a:r>
            <a:r>
              <a:rPr lang="en-US" sz="3200" kern="1200" cap="all" spc="100" baseline="0" dirty="0" err="1">
                <a:solidFill>
                  <a:schemeClr val="tx1">
                    <a:lumMod val="95000"/>
                    <a:lumOff val="5000"/>
                  </a:schemeClr>
                </a:solidFill>
                <a:latin typeface="+mj-lt"/>
                <a:ea typeface="+mj-ea"/>
                <a:cs typeface="+mj-cs"/>
              </a:rPr>
              <a:t>Pİyeslerİ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Pİyeslerİndekİ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Orta</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Üst</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Sınıf</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ve</a:t>
            </a:r>
            <a:r>
              <a:rPr lang="en-US" sz="3200" kern="1200" cap="all" spc="100" baseline="0" dirty="0">
                <a:solidFill>
                  <a:schemeClr val="tx1">
                    <a:lumMod val="95000"/>
                    <a:lumOff val="5000"/>
                  </a:schemeClr>
                </a:solidFill>
                <a:latin typeface="+mj-lt"/>
                <a:ea typeface="+mj-ea"/>
                <a:cs typeface="+mj-cs"/>
              </a:rPr>
              <a:t> Kadın Düşmanlığı</a:t>
            </a:r>
            <a:endParaRPr lang="tr-TR" sz="2800" dirty="0"/>
          </a:p>
        </p:txBody>
      </p:sp>
      <p:sp>
        <p:nvSpPr>
          <p:cNvPr id="3" name="İçerik Yer Tutucusu 2">
            <a:extLst>
              <a:ext uri="{FF2B5EF4-FFF2-40B4-BE49-F238E27FC236}">
                <a16:creationId xmlns:a16="http://schemas.microsoft.com/office/drawing/2014/main" id="{07DC2726-106F-F06B-F5B5-FD2548D6870A}"/>
              </a:ext>
            </a:extLst>
          </p:cNvPr>
          <p:cNvSpPr>
            <a:spLocks noGrp="1"/>
          </p:cNvSpPr>
          <p:nvPr>
            <p:ph sz="half" idx="1"/>
          </p:nvPr>
        </p:nvSpPr>
        <p:spPr/>
        <p:txBody>
          <a:bodyPr>
            <a:normAutofit/>
          </a:bodyPr>
          <a:lstStyle/>
          <a:p>
            <a:pPr algn="just"/>
            <a:endParaRPr lang="tr-TR" sz="2000" dirty="0"/>
          </a:p>
          <a:p>
            <a:pPr algn="just"/>
            <a:r>
              <a:rPr lang="tr-TR" sz="2000" dirty="0"/>
              <a:t>Cemiyet kurallarına göre erkeğin neslini sürdürecek olan çocuktur. Çocuk, baba için önemlidir. Cemiyetin sağlamış olduğu bu avantaja kadının müdahalesi ile bu durum erkeğin avantajı olmaktan çıkmaktadır. Erkek ömür boyu ailesi ve çocuğu için çalışıp didinmektedir durum böyle olunca elinde hiçbir şey kalmamaktadır. Kadın ise evlendikten sonra çocuk sahibi olur ve erkeğe ihtiyacı kalmaz. </a:t>
            </a:r>
          </a:p>
        </p:txBody>
      </p:sp>
      <p:sp>
        <p:nvSpPr>
          <p:cNvPr id="4" name="İçerik Yer Tutucusu 3">
            <a:extLst>
              <a:ext uri="{FF2B5EF4-FFF2-40B4-BE49-F238E27FC236}">
                <a16:creationId xmlns:a16="http://schemas.microsoft.com/office/drawing/2014/main" id="{E16594A9-7629-3DCE-B932-E5A6BD75DDAF}"/>
              </a:ext>
            </a:extLst>
          </p:cNvPr>
          <p:cNvSpPr>
            <a:spLocks noGrp="1"/>
          </p:cNvSpPr>
          <p:nvPr>
            <p:ph sz="half" idx="2"/>
          </p:nvPr>
        </p:nvSpPr>
        <p:spPr/>
        <p:txBody>
          <a:bodyPr>
            <a:normAutofit/>
          </a:bodyPr>
          <a:lstStyle/>
          <a:p>
            <a:pPr algn="just"/>
            <a:endParaRPr lang="tr-TR" sz="2000" dirty="0"/>
          </a:p>
          <a:p>
            <a:pPr algn="just"/>
            <a:r>
              <a:rPr lang="tr-TR" sz="2000" dirty="0"/>
              <a:t>«Baba» piyesinde yazar Lora ile birlikte cemiyetin kanunlarını alt üst eder. Cemiyetin çocuk üzerinde babaya verdiği tüm yetkiyi Lora çocuğun babasının kim olduğu belirsizliği ile Adolf’un elinden almaya çalışır. </a:t>
            </a:r>
            <a:r>
              <a:rPr lang="tr-TR" sz="2000" dirty="0" err="1"/>
              <a:t>Ibsen’in</a:t>
            </a:r>
            <a:r>
              <a:rPr lang="tr-TR" sz="2000" dirty="0"/>
              <a:t> «Yaban Ördeği» piyesinde </a:t>
            </a:r>
            <a:r>
              <a:rPr lang="tr-TR" sz="2000" dirty="0" err="1"/>
              <a:t>Hjalmar</a:t>
            </a:r>
            <a:r>
              <a:rPr lang="tr-TR" sz="2000" dirty="0"/>
              <a:t>, </a:t>
            </a:r>
            <a:r>
              <a:rPr lang="tr-TR" sz="2000" dirty="0" err="1"/>
              <a:t>onbeş</a:t>
            </a:r>
            <a:r>
              <a:rPr lang="tr-TR" sz="2000" dirty="0"/>
              <a:t> yıl sonra </a:t>
            </a:r>
            <a:r>
              <a:rPr lang="tr-TR" sz="2000" dirty="0" err="1"/>
              <a:t>Hedwic’in</a:t>
            </a:r>
            <a:r>
              <a:rPr lang="tr-TR" sz="2000" dirty="0"/>
              <a:t> kendi kızı olmadığını öğrenir. </a:t>
            </a:r>
            <a:r>
              <a:rPr lang="tr-TR" sz="2000" dirty="0" err="1"/>
              <a:t>Hedwic’e</a:t>
            </a:r>
            <a:r>
              <a:rPr lang="tr-TR" sz="2000" dirty="0"/>
              <a:t> karşı tüm sorumluluğu bu gerçeği öğrendikten sonra kalkmaktadır. </a:t>
            </a:r>
          </a:p>
        </p:txBody>
      </p:sp>
    </p:spTree>
    <p:extLst>
      <p:ext uri="{BB962C8B-B14F-4D97-AF65-F5344CB8AC3E}">
        <p14:creationId xmlns:p14="http://schemas.microsoft.com/office/powerpoint/2010/main" val="402942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0987AE9A-97A8-A1C4-5D29-F84EEB03861A}"/>
              </a:ext>
            </a:extLst>
          </p:cNvPr>
          <p:cNvSpPr>
            <a:spLocks noGrp="1"/>
          </p:cNvSpPr>
          <p:nvPr>
            <p:ph type="title"/>
          </p:nvPr>
        </p:nvSpPr>
        <p:spPr/>
        <p:txBody>
          <a:bodyPr>
            <a:noAutofit/>
          </a:bodyPr>
          <a:lstStyle/>
          <a:p>
            <a:r>
              <a:rPr lang="en-US" sz="3200" kern="1200" cap="all" spc="100" baseline="0" dirty="0">
                <a:solidFill>
                  <a:schemeClr val="tx1">
                    <a:lumMod val="95000"/>
                    <a:lumOff val="5000"/>
                  </a:schemeClr>
                </a:solidFill>
                <a:latin typeface="+mj-lt"/>
                <a:ea typeface="+mj-ea"/>
                <a:cs typeface="+mj-cs"/>
              </a:rPr>
              <a:t>2) August STRINDBERG </a:t>
            </a:r>
            <a:r>
              <a:rPr lang="en-US" sz="3200" kern="1200" cap="all" spc="100" baseline="0" dirty="0" err="1">
                <a:solidFill>
                  <a:schemeClr val="tx1">
                    <a:lumMod val="95000"/>
                    <a:lumOff val="5000"/>
                  </a:schemeClr>
                </a:solidFill>
                <a:latin typeface="+mj-lt"/>
                <a:ea typeface="+mj-ea"/>
                <a:cs typeface="+mj-cs"/>
              </a:rPr>
              <a:t>Pİyeslerİ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Pİyeslerİndekİ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Orta</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Üst</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Sınıf</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ve</a:t>
            </a:r>
            <a:r>
              <a:rPr lang="en-US" sz="3200" kern="1200" cap="all" spc="100" baseline="0" dirty="0">
                <a:solidFill>
                  <a:schemeClr val="tx1">
                    <a:lumMod val="95000"/>
                    <a:lumOff val="5000"/>
                  </a:schemeClr>
                </a:solidFill>
                <a:latin typeface="+mj-lt"/>
                <a:ea typeface="+mj-ea"/>
                <a:cs typeface="+mj-cs"/>
              </a:rPr>
              <a:t> Kadın Düşmanlığı</a:t>
            </a:r>
            <a:endParaRPr lang="tr-TR" sz="2800" dirty="0"/>
          </a:p>
        </p:txBody>
      </p:sp>
      <p:sp>
        <p:nvSpPr>
          <p:cNvPr id="11" name="İçerik Yer Tutucusu 10">
            <a:extLst>
              <a:ext uri="{FF2B5EF4-FFF2-40B4-BE49-F238E27FC236}">
                <a16:creationId xmlns:a16="http://schemas.microsoft.com/office/drawing/2014/main" id="{03B94A45-D7D9-8CD1-0AEF-41BC77BB139B}"/>
              </a:ext>
            </a:extLst>
          </p:cNvPr>
          <p:cNvSpPr>
            <a:spLocks noGrp="1"/>
          </p:cNvSpPr>
          <p:nvPr>
            <p:ph sz="half" idx="1"/>
          </p:nvPr>
        </p:nvSpPr>
        <p:spPr/>
        <p:txBody>
          <a:bodyPr>
            <a:normAutofit/>
          </a:bodyPr>
          <a:lstStyle/>
          <a:p>
            <a:pPr marL="0" indent="0" algn="just">
              <a:buNone/>
            </a:pPr>
            <a:r>
              <a:rPr lang="tr-TR" sz="2000" dirty="0"/>
              <a:t>Baba için hayatı devam ettirecek olan hayatının gayesi Lora tarafından elinden alınır. Adolf’un hayattaki bütün amacı yitip gider. Lora, erkeğin üzerindeki ağırlığı kaldırayım derken onu çıldırtıp ölümüne sebep olur. Eşi ölünce «kara gözlü» olan </a:t>
            </a:r>
            <a:r>
              <a:rPr lang="tr-TR" sz="2000" dirty="0" err="1"/>
              <a:t>Lora’nın</a:t>
            </a:r>
            <a:r>
              <a:rPr lang="tr-TR" sz="2000" dirty="0"/>
              <a:t>, </a:t>
            </a:r>
            <a:r>
              <a:rPr lang="tr-TR" sz="2000" dirty="0" err="1"/>
              <a:t>Ibsen’in</a:t>
            </a:r>
            <a:r>
              <a:rPr lang="tr-TR" sz="2000" dirty="0"/>
              <a:t> «Hortlaklar» piyesindeki Bayan </a:t>
            </a:r>
            <a:r>
              <a:rPr lang="tr-TR" sz="2000" dirty="0" err="1"/>
              <a:t>Alving’in</a:t>
            </a:r>
            <a:r>
              <a:rPr lang="tr-TR" sz="2000" dirty="0"/>
              <a:t> kocası hakkındaki düşünceleri aynıdır. Yazar, </a:t>
            </a:r>
            <a:r>
              <a:rPr lang="tr-TR" sz="2000" i="1" dirty="0"/>
              <a:t>eğer bir kadın istemezse erkek ne yaparsa yapsın hiçbir şey olamaz; erkeği baştan çıkaran ve mutsuz eden kadındır</a:t>
            </a:r>
            <a:r>
              <a:rPr lang="tr-TR" sz="2000" dirty="0"/>
              <a:t>, düşüncesindedir.</a:t>
            </a:r>
          </a:p>
        </p:txBody>
      </p:sp>
      <p:sp>
        <p:nvSpPr>
          <p:cNvPr id="12" name="İçerik Yer Tutucusu 11">
            <a:extLst>
              <a:ext uri="{FF2B5EF4-FFF2-40B4-BE49-F238E27FC236}">
                <a16:creationId xmlns:a16="http://schemas.microsoft.com/office/drawing/2014/main" id="{73574215-05EA-EADF-A948-4F458C9AE171}"/>
              </a:ext>
            </a:extLst>
          </p:cNvPr>
          <p:cNvSpPr>
            <a:spLocks noGrp="1"/>
          </p:cNvSpPr>
          <p:nvPr>
            <p:ph sz="half" idx="2"/>
          </p:nvPr>
        </p:nvSpPr>
        <p:spPr/>
        <p:txBody>
          <a:bodyPr>
            <a:normAutofit/>
          </a:bodyPr>
          <a:lstStyle/>
          <a:p>
            <a:pPr marL="0" indent="0" algn="just">
              <a:buNone/>
            </a:pPr>
            <a:r>
              <a:rPr lang="tr-TR" sz="1800" i="1" dirty="0"/>
              <a:t>YÜZBAŞI: Evet, inanıyorum. Bütün kadınların bana düşman olduğuna inanıyorum. Doğumumdan sancı çekecek diye dünyaya gelmemi istemiyordu annem. O benim düşmanımdı. Hayatımı, daha tohum halindeyken bensiz bıraktı, bu yüzden yarı sakat doğdum. </a:t>
            </a:r>
            <a:r>
              <a:rPr lang="tr-TR" sz="1800" i="1" dirty="0" err="1"/>
              <a:t>Kızkardeşim</a:t>
            </a:r>
            <a:r>
              <a:rPr lang="tr-TR" sz="1800" i="1" dirty="0"/>
              <a:t>, bana boyun eğdirdiği için düşmanımdı. Kucakladığım ilk kadın benim düşmanımdı: kendisine sunduğum aşka karşılık, on yıl süren bir hastalığa saldı beni. Kızım, seninle benim aramda seçim yapmak zorunda kaldığında, düşmanım oldu. Hele sen, sen, karım, can düşmanım oldun, çünkü beni cansız yere serinceye dek elini çekmedin üzerimden!</a:t>
            </a:r>
          </a:p>
        </p:txBody>
      </p:sp>
    </p:spTree>
    <p:extLst>
      <p:ext uri="{BB962C8B-B14F-4D97-AF65-F5344CB8AC3E}">
        <p14:creationId xmlns:p14="http://schemas.microsoft.com/office/powerpoint/2010/main" val="12153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9643D387-9020-BD26-219B-A3219860D11F}"/>
              </a:ext>
            </a:extLst>
          </p:cNvPr>
          <p:cNvSpPr>
            <a:spLocks noGrp="1"/>
          </p:cNvSpPr>
          <p:nvPr>
            <p:ph type="title"/>
          </p:nvPr>
        </p:nvSpPr>
        <p:spPr/>
        <p:txBody>
          <a:bodyPr>
            <a:normAutofit/>
          </a:bodyPr>
          <a:lstStyle/>
          <a:p>
            <a:r>
              <a:rPr lang="en-US" sz="3200" kern="1200" cap="all" spc="100" baseline="0" dirty="0">
                <a:solidFill>
                  <a:schemeClr val="tx1">
                    <a:lumMod val="95000"/>
                    <a:lumOff val="5000"/>
                  </a:schemeClr>
                </a:solidFill>
                <a:latin typeface="+mj-lt"/>
                <a:ea typeface="+mj-ea"/>
                <a:cs typeface="+mj-cs"/>
              </a:rPr>
              <a:t>2) August STRINDBERG </a:t>
            </a:r>
            <a:r>
              <a:rPr lang="en-US" sz="3200" kern="1200" cap="all" spc="100" baseline="0" dirty="0" err="1">
                <a:solidFill>
                  <a:schemeClr val="tx1">
                    <a:lumMod val="95000"/>
                    <a:lumOff val="5000"/>
                  </a:schemeClr>
                </a:solidFill>
                <a:latin typeface="+mj-lt"/>
                <a:ea typeface="+mj-ea"/>
                <a:cs typeface="+mj-cs"/>
              </a:rPr>
              <a:t>Pİyeslerİ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Pİyeslerİndekİ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Orta</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Üst</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Sınıf</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ve</a:t>
            </a:r>
            <a:r>
              <a:rPr lang="en-US" sz="3200" kern="1200" cap="all" spc="100" baseline="0" dirty="0">
                <a:solidFill>
                  <a:schemeClr val="tx1">
                    <a:lumMod val="95000"/>
                    <a:lumOff val="5000"/>
                  </a:schemeClr>
                </a:solidFill>
                <a:latin typeface="+mj-lt"/>
                <a:ea typeface="+mj-ea"/>
                <a:cs typeface="+mj-cs"/>
              </a:rPr>
              <a:t> Kadın Düşmanlığı</a:t>
            </a:r>
            <a:endParaRPr lang="tr-TR" sz="3200" dirty="0"/>
          </a:p>
        </p:txBody>
      </p:sp>
      <p:graphicFrame>
        <p:nvGraphicFramePr>
          <p:cNvPr id="8" name="İçerik Yer Tutucusu 5">
            <a:extLst>
              <a:ext uri="{FF2B5EF4-FFF2-40B4-BE49-F238E27FC236}">
                <a16:creationId xmlns:a16="http://schemas.microsoft.com/office/drawing/2014/main" id="{F19F6860-011F-5045-8CFC-35384B79D000}"/>
              </a:ext>
            </a:extLst>
          </p:cNvPr>
          <p:cNvGraphicFramePr>
            <a:graphicFrameLocks noGrp="1"/>
          </p:cNvGraphicFramePr>
          <p:nvPr>
            <p:ph idx="1"/>
            <p:extLst>
              <p:ext uri="{D42A27DB-BD31-4B8C-83A1-F6EECF244321}">
                <p14:modId xmlns:p14="http://schemas.microsoft.com/office/powerpoint/2010/main" val="454947504"/>
              </p:ext>
            </p:extLst>
          </p:nvPr>
        </p:nvGraphicFramePr>
        <p:xfrm>
          <a:off x="1024128" y="2286000"/>
          <a:ext cx="10494937"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35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sz="3200" dirty="0"/>
              <a:t>2) August STRINDBERG </a:t>
            </a:r>
            <a:r>
              <a:rPr lang="en-US" sz="3200" dirty="0" err="1"/>
              <a:t>Pİyeslerİ</a:t>
            </a:r>
            <a:r>
              <a:rPr lang="en-US" sz="3200" dirty="0"/>
              <a:t>, </a:t>
            </a:r>
            <a:r>
              <a:rPr lang="en-US" sz="3200" dirty="0" err="1"/>
              <a:t>Pİyeslerİndekİ</a:t>
            </a:r>
            <a:r>
              <a:rPr lang="en-US" sz="3200" dirty="0"/>
              <a:t> </a:t>
            </a:r>
            <a:r>
              <a:rPr lang="en-US" sz="3200" dirty="0" err="1"/>
              <a:t>Orta</a:t>
            </a:r>
            <a:r>
              <a:rPr lang="en-US" sz="3200" dirty="0"/>
              <a:t> </a:t>
            </a:r>
            <a:r>
              <a:rPr lang="en-US" sz="3200" dirty="0" err="1"/>
              <a:t>Üst</a:t>
            </a:r>
            <a:r>
              <a:rPr lang="en-US" sz="3200" dirty="0"/>
              <a:t> </a:t>
            </a:r>
            <a:r>
              <a:rPr lang="en-US" sz="3200" dirty="0" err="1"/>
              <a:t>Sınıf</a:t>
            </a:r>
            <a:r>
              <a:rPr lang="en-US" sz="3200" dirty="0"/>
              <a:t> </a:t>
            </a:r>
            <a:r>
              <a:rPr lang="en-US" sz="3200" dirty="0" err="1"/>
              <a:t>ve</a:t>
            </a:r>
            <a:r>
              <a:rPr lang="en-US" sz="3200" dirty="0"/>
              <a:t> Kadın Düşmanlığı</a:t>
            </a:r>
            <a:endParaRPr lang="tr-TR" sz="2800" dirty="0"/>
          </a:p>
        </p:txBody>
      </p:sp>
      <p:sp>
        <p:nvSpPr>
          <p:cNvPr id="6" name="İçerik Yer Tutucusu 5">
            <a:extLst>
              <a:ext uri="{FF2B5EF4-FFF2-40B4-BE49-F238E27FC236}">
                <a16:creationId xmlns:a16="http://schemas.microsoft.com/office/drawing/2014/main" id="{C17EA95E-C058-A3A2-871E-B778A6B0BC2E}"/>
              </a:ext>
            </a:extLst>
          </p:cNvPr>
          <p:cNvSpPr>
            <a:spLocks noGrp="1"/>
          </p:cNvSpPr>
          <p:nvPr>
            <p:ph idx="1"/>
          </p:nvPr>
        </p:nvSpPr>
        <p:spPr/>
        <p:txBody>
          <a:bodyPr/>
          <a:lstStyle/>
          <a:p>
            <a:pPr marL="0" indent="0" algn="just">
              <a:buNone/>
            </a:pPr>
            <a:endParaRPr lang="tr-TR" dirty="0"/>
          </a:p>
          <a:p>
            <a:pPr marL="0" indent="0" algn="just">
              <a:buNone/>
            </a:pPr>
            <a:r>
              <a:rPr lang="tr-TR" dirty="0"/>
              <a:t>‘Oyunda çizdiğim kişilikler, geçmişle bugünkü uygarlık aşamalarının bir karmaşası, kitap, gazete parçacıkları, insanlıktan sayfalar, paçavralarmış güzel giysilerden çıkıyor tıpkı insan ruhunda olduğu gibi, bunların bir yamalı bohçası adeta. Bunun dışında, güçsüz kişiye güçlü olanın sözlerini yineleterek kişiliklerinin birbirinden fikir ya da öneri kapmalarını sağlayarak oyuna az da olsa evrimsel bir akış kattım’ diye belirtir Strindberg. </a:t>
            </a:r>
          </a:p>
        </p:txBody>
      </p:sp>
    </p:spTree>
    <p:extLst>
      <p:ext uri="{BB962C8B-B14F-4D97-AF65-F5344CB8AC3E}">
        <p14:creationId xmlns:p14="http://schemas.microsoft.com/office/powerpoint/2010/main" val="41664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sz="3200" dirty="0"/>
              <a:t>2) August STRINDBERG </a:t>
            </a:r>
            <a:r>
              <a:rPr lang="en-US" sz="3200" dirty="0" err="1"/>
              <a:t>Pİyeslerİ</a:t>
            </a:r>
            <a:r>
              <a:rPr lang="en-US" sz="3200" dirty="0"/>
              <a:t>, </a:t>
            </a:r>
            <a:r>
              <a:rPr lang="en-US" sz="3200" dirty="0" err="1"/>
              <a:t>Pİyeslerİndekİ</a:t>
            </a:r>
            <a:r>
              <a:rPr lang="en-US" sz="3200" dirty="0"/>
              <a:t> </a:t>
            </a:r>
            <a:r>
              <a:rPr lang="en-US" sz="3200" dirty="0" err="1"/>
              <a:t>Orta</a:t>
            </a:r>
            <a:r>
              <a:rPr lang="en-US" sz="3200" dirty="0"/>
              <a:t> </a:t>
            </a:r>
            <a:r>
              <a:rPr lang="en-US" sz="3200" dirty="0" err="1"/>
              <a:t>Üst</a:t>
            </a:r>
            <a:r>
              <a:rPr lang="en-US" sz="3200" dirty="0"/>
              <a:t> </a:t>
            </a:r>
            <a:r>
              <a:rPr lang="en-US" sz="3200" dirty="0" err="1"/>
              <a:t>Sınıf</a:t>
            </a:r>
            <a:r>
              <a:rPr lang="en-US" sz="3200" dirty="0"/>
              <a:t> </a:t>
            </a:r>
            <a:r>
              <a:rPr lang="en-US" sz="3200" dirty="0" err="1"/>
              <a:t>ve</a:t>
            </a:r>
            <a:r>
              <a:rPr lang="en-US" sz="3200" dirty="0"/>
              <a:t> Kadın Düşmanlığı</a:t>
            </a:r>
            <a:endParaRPr lang="tr-TR" sz="2800" dirty="0"/>
          </a:p>
        </p:txBody>
      </p:sp>
      <p:sp>
        <p:nvSpPr>
          <p:cNvPr id="3" name="İçerik Yer Tutucusu 2"/>
          <p:cNvSpPr>
            <a:spLocks noGrp="1"/>
          </p:cNvSpPr>
          <p:nvPr>
            <p:ph sz="half" idx="1"/>
          </p:nvPr>
        </p:nvSpPr>
        <p:spPr/>
        <p:txBody>
          <a:bodyPr>
            <a:normAutofit/>
          </a:bodyPr>
          <a:lstStyle/>
          <a:p>
            <a:pPr algn="just"/>
            <a:r>
              <a:rPr lang="tr-TR" sz="2000" dirty="0"/>
              <a:t>Matmazel </a:t>
            </a:r>
            <a:r>
              <a:rPr lang="tr-TR" sz="2000" dirty="0" err="1"/>
              <a:t>Julie</a:t>
            </a:r>
            <a:r>
              <a:rPr lang="tr-TR" sz="2000" dirty="0"/>
              <a:t> nişanlıdır. Şımarık davranışlarından dolayı nişanlısı onu terk eder fakat o buna aldırmaz. Uşak </a:t>
            </a:r>
            <a:r>
              <a:rPr lang="tr-TR" sz="2000" dirty="0" err="1"/>
              <a:t>Jean’e</a:t>
            </a:r>
            <a:r>
              <a:rPr lang="tr-TR" sz="2000" dirty="0"/>
              <a:t> göre </a:t>
            </a:r>
            <a:r>
              <a:rPr lang="tr-TR" sz="2000" dirty="0" err="1"/>
              <a:t>Julie</a:t>
            </a:r>
            <a:r>
              <a:rPr lang="tr-TR" sz="2000" dirty="0"/>
              <a:t> tıpkı annesi gibi değişkendir. Kendi konumuna aldırmaz, uşaklarla samimidir. Yazar da </a:t>
            </a:r>
            <a:r>
              <a:rPr lang="tr-TR" sz="2000" dirty="0" err="1"/>
              <a:t>Julie’nin</a:t>
            </a:r>
            <a:r>
              <a:rPr lang="tr-TR" sz="2000" dirty="0"/>
              <a:t> bu davranışı karşısında soylular basit insanlar gibi davranmaya kalktılar mı bayağılaşıyorlar, görüşündedir. </a:t>
            </a:r>
            <a:r>
              <a:rPr lang="tr-TR" sz="2000" dirty="0" err="1"/>
              <a:t>Julie</a:t>
            </a:r>
            <a:r>
              <a:rPr lang="tr-TR" sz="2000" dirty="0"/>
              <a:t>, uşak </a:t>
            </a:r>
            <a:r>
              <a:rPr lang="tr-TR" sz="2000" dirty="0" err="1"/>
              <a:t>Jean’in</a:t>
            </a:r>
            <a:r>
              <a:rPr lang="tr-TR" sz="2000" dirty="0"/>
              <a:t> varlığından ve vücudundan etkilenir. </a:t>
            </a:r>
            <a:r>
              <a:rPr lang="tr-TR" sz="2000" dirty="0" err="1"/>
              <a:t>Jean’e</a:t>
            </a:r>
            <a:r>
              <a:rPr lang="tr-TR" sz="2000" dirty="0"/>
              <a:t> yakınlaşmak ve dans etmek ister. Bu duygu gecenin büyülü havası ile birleşince </a:t>
            </a:r>
            <a:r>
              <a:rPr lang="tr-TR" sz="2000" dirty="0" err="1"/>
              <a:t>Julie</a:t>
            </a:r>
            <a:r>
              <a:rPr lang="tr-TR" sz="2000" dirty="0"/>
              <a:t> için vazgeçemeyeceği cinsel arzular doğurur. </a:t>
            </a:r>
            <a:r>
              <a:rPr lang="tr-TR" sz="2000" dirty="0" err="1"/>
              <a:t>Jean’in</a:t>
            </a:r>
            <a:r>
              <a:rPr lang="tr-TR" sz="2000" dirty="0"/>
              <a:t> uşak oluşunu dikkate almaz. </a:t>
            </a:r>
          </a:p>
        </p:txBody>
      </p:sp>
      <p:sp>
        <p:nvSpPr>
          <p:cNvPr id="4" name="İçerik Yer Tutucusu 3"/>
          <p:cNvSpPr>
            <a:spLocks noGrp="1"/>
          </p:cNvSpPr>
          <p:nvPr>
            <p:ph sz="half" idx="2"/>
          </p:nvPr>
        </p:nvSpPr>
        <p:spPr/>
        <p:txBody>
          <a:bodyPr>
            <a:normAutofit/>
          </a:bodyPr>
          <a:lstStyle/>
          <a:p>
            <a:pPr algn="just"/>
            <a:endParaRPr lang="tr-TR" sz="2000" dirty="0"/>
          </a:p>
          <a:p>
            <a:pPr algn="just"/>
            <a:r>
              <a:rPr lang="tr-TR" sz="2000" dirty="0"/>
              <a:t>Strindberg, </a:t>
            </a:r>
            <a:r>
              <a:rPr lang="tr-TR" sz="2000" dirty="0" err="1"/>
              <a:t>Julie’nin</a:t>
            </a:r>
            <a:r>
              <a:rPr lang="tr-TR" sz="2000" dirty="0"/>
              <a:t> sınıf farkını zevkleri uğruna reddettiğini ve bunun onun basit zevklerinden olduğunu belirtir. Çünkü </a:t>
            </a:r>
            <a:r>
              <a:rPr lang="tr-TR" sz="2000" dirty="0" err="1"/>
              <a:t>Julie</a:t>
            </a:r>
            <a:r>
              <a:rPr lang="tr-TR" sz="2000" dirty="0"/>
              <a:t> böyle bir durumda birayı şaraba yeğler. Uşağı ile içki içer ve onu tahrik eder. Hakkında çıkarılacak dedikoduları dikkate almaz. Bu aslında onun düşüşünün başlangıcıdır; </a:t>
            </a:r>
            <a:r>
              <a:rPr lang="tr-TR" sz="2000" dirty="0" err="1"/>
              <a:t>Jean’in</a:t>
            </a:r>
            <a:r>
              <a:rPr lang="tr-TR" sz="2000" dirty="0"/>
              <a:t> ise yükselişidir. </a:t>
            </a:r>
          </a:p>
          <a:p>
            <a:endParaRPr lang="tr-TR" dirty="0"/>
          </a:p>
        </p:txBody>
      </p:sp>
    </p:spTree>
    <p:extLst>
      <p:ext uri="{BB962C8B-B14F-4D97-AF65-F5344CB8AC3E}">
        <p14:creationId xmlns:p14="http://schemas.microsoft.com/office/powerpoint/2010/main" val="272239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aşlık 11">
            <a:extLst>
              <a:ext uri="{FF2B5EF4-FFF2-40B4-BE49-F238E27FC236}">
                <a16:creationId xmlns:a16="http://schemas.microsoft.com/office/drawing/2014/main" id="{247998C1-CB99-83B3-3824-729761EF2CAF}"/>
              </a:ext>
            </a:extLst>
          </p:cNvPr>
          <p:cNvSpPr>
            <a:spLocks noGrp="1"/>
          </p:cNvSpPr>
          <p:nvPr>
            <p:ph type="title"/>
          </p:nvPr>
        </p:nvSpPr>
        <p:spPr>
          <a:xfrm>
            <a:off x="573024" y="4608575"/>
            <a:ext cx="5242560" cy="1765715"/>
          </a:xfrm>
        </p:spPr>
        <p:txBody>
          <a:bodyPr vert="horz" lIns="91440" tIns="45720" rIns="91440" bIns="45720" rtlCol="0" anchor="ctr">
            <a:normAutofit/>
          </a:bodyPr>
          <a:lstStyle/>
          <a:p>
            <a:pPr algn="l"/>
            <a:r>
              <a:rPr lang="en-US" sz="3700" spc="100" dirty="0">
                <a:solidFill>
                  <a:srgbClr val="FFFFFF"/>
                </a:solidFill>
              </a:rPr>
              <a:t>2) August STRINDBERG </a:t>
            </a:r>
            <a:r>
              <a:rPr lang="en-US" sz="3700" spc="100" dirty="0" err="1">
                <a:solidFill>
                  <a:srgbClr val="FFFFFF"/>
                </a:solidFill>
              </a:rPr>
              <a:t>Pİyeslerİ</a:t>
            </a:r>
            <a:r>
              <a:rPr lang="en-US" sz="3700" spc="100" dirty="0">
                <a:solidFill>
                  <a:srgbClr val="FFFFFF"/>
                </a:solidFill>
              </a:rPr>
              <a:t>, </a:t>
            </a:r>
            <a:r>
              <a:rPr lang="en-US" sz="3700" spc="100" dirty="0" err="1">
                <a:solidFill>
                  <a:srgbClr val="FFFFFF"/>
                </a:solidFill>
              </a:rPr>
              <a:t>Pİyeslerİndekİ</a:t>
            </a:r>
            <a:r>
              <a:rPr lang="en-US" sz="3700" spc="100" dirty="0">
                <a:solidFill>
                  <a:srgbClr val="FFFFFF"/>
                </a:solidFill>
              </a:rPr>
              <a:t> </a:t>
            </a:r>
            <a:r>
              <a:rPr lang="en-US" sz="3700" spc="100" dirty="0" err="1">
                <a:solidFill>
                  <a:srgbClr val="FFFFFF"/>
                </a:solidFill>
              </a:rPr>
              <a:t>Orta</a:t>
            </a:r>
            <a:r>
              <a:rPr lang="en-US" sz="3700" spc="100" dirty="0">
                <a:solidFill>
                  <a:srgbClr val="FFFFFF"/>
                </a:solidFill>
              </a:rPr>
              <a:t> </a:t>
            </a:r>
            <a:r>
              <a:rPr lang="en-US" sz="3700" spc="100" dirty="0" err="1">
                <a:solidFill>
                  <a:srgbClr val="FFFFFF"/>
                </a:solidFill>
              </a:rPr>
              <a:t>Üst</a:t>
            </a:r>
            <a:r>
              <a:rPr lang="en-US" sz="3700" spc="100" dirty="0">
                <a:solidFill>
                  <a:srgbClr val="FFFFFF"/>
                </a:solidFill>
              </a:rPr>
              <a:t> </a:t>
            </a:r>
            <a:r>
              <a:rPr lang="en-US" sz="3700" spc="100" dirty="0" err="1">
                <a:solidFill>
                  <a:srgbClr val="FFFFFF"/>
                </a:solidFill>
              </a:rPr>
              <a:t>Sınıf</a:t>
            </a:r>
            <a:r>
              <a:rPr lang="en-US" sz="3700" spc="100" dirty="0">
                <a:solidFill>
                  <a:srgbClr val="FFFFFF"/>
                </a:solidFill>
              </a:rPr>
              <a:t> </a:t>
            </a:r>
            <a:r>
              <a:rPr lang="en-US" sz="3700" spc="100" dirty="0" err="1">
                <a:solidFill>
                  <a:srgbClr val="FFFFFF"/>
                </a:solidFill>
              </a:rPr>
              <a:t>ve</a:t>
            </a:r>
            <a:r>
              <a:rPr lang="en-US" sz="3700" spc="100" dirty="0">
                <a:solidFill>
                  <a:srgbClr val="FFFFFF"/>
                </a:solidFill>
              </a:rPr>
              <a:t> Kadın Düşmanlığı</a:t>
            </a:r>
          </a:p>
        </p:txBody>
      </p:sp>
      <p:pic>
        <p:nvPicPr>
          <p:cNvPr id="17" name="Resim Yer Tutucusu 16">
            <a:extLst>
              <a:ext uri="{FF2B5EF4-FFF2-40B4-BE49-F238E27FC236}">
                <a16:creationId xmlns:a16="http://schemas.microsoft.com/office/drawing/2014/main" id="{D9CEA15A-CDD4-CC49-489E-91CA397AAB84}"/>
              </a:ext>
            </a:extLst>
          </p:cNvPr>
          <p:cNvPicPr>
            <a:picLocks noGrp="1" noChangeAspect="1"/>
          </p:cNvPicPr>
          <p:nvPr>
            <p:ph type="pic" idx="1"/>
          </p:nvPr>
        </p:nvPicPr>
        <p:blipFill rotWithShape="1">
          <a:blip r:embed="rId2"/>
          <a:srcRect l="9708" r="9707"/>
          <a:stretch/>
        </p:blipFill>
        <p:spPr>
          <a:xfrm>
            <a:off x="327547" y="321733"/>
            <a:ext cx="5688020" cy="3899748"/>
          </a:xfrm>
          <a:prstGeom prst="rect">
            <a:avLst/>
          </a:prstGeom>
        </p:spPr>
      </p:pic>
      <p:sp>
        <p:nvSpPr>
          <p:cNvPr id="41" name="Rectangle 40">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çerik Yer Tutucusu 12">
            <a:extLst>
              <a:ext uri="{FF2B5EF4-FFF2-40B4-BE49-F238E27FC236}">
                <a16:creationId xmlns:a16="http://schemas.microsoft.com/office/drawing/2014/main" id="{E5E8AFD1-C3EC-A952-95EC-58E9184930D6}"/>
              </a:ext>
            </a:extLst>
          </p:cNvPr>
          <p:cNvSpPr>
            <a:spLocks noGrp="1"/>
          </p:cNvSpPr>
          <p:nvPr>
            <p:ph type="body" sz="half" idx="2"/>
          </p:nvPr>
        </p:nvSpPr>
        <p:spPr>
          <a:xfrm>
            <a:off x="6661065" y="974875"/>
            <a:ext cx="4724573" cy="4852362"/>
          </a:xfrm>
        </p:spPr>
        <p:txBody>
          <a:bodyPr vert="horz" lIns="45720" tIns="45720" rIns="45720" bIns="45720" rtlCol="0" anchor="ctr">
            <a:normAutofit/>
          </a:bodyPr>
          <a:lstStyle/>
          <a:p>
            <a:pPr algn="just">
              <a:lnSpc>
                <a:spcPct val="90000"/>
              </a:lnSpc>
            </a:pPr>
            <a:endParaRPr lang="en-US" i="1" dirty="0">
              <a:solidFill>
                <a:srgbClr val="FFFFFF"/>
              </a:solidFill>
            </a:endParaRPr>
          </a:p>
          <a:p>
            <a:pPr algn="just">
              <a:lnSpc>
                <a:spcPct val="90000"/>
              </a:lnSpc>
            </a:pPr>
            <a:r>
              <a:rPr lang="en-US" i="1" dirty="0">
                <a:solidFill>
                  <a:srgbClr val="FFFFFF"/>
                </a:solidFill>
              </a:rPr>
              <a:t>JEAN: </a:t>
            </a:r>
            <a:r>
              <a:rPr lang="en-US" i="1" dirty="0" err="1">
                <a:solidFill>
                  <a:srgbClr val="FFFFFF"/>
                </a:solidFill>
              </a:rPr>
              <a:t>Hizmetçi</a:t>
            </a:r>
            <a:r>
              <a:rPr lang="en-US" i="1" dirty="0">
                <a:solidFill>
                  <a:srgbClr val="FFFFFF"/>
                </a:solidFill>
              </a:rPr>
              <a:t> </a:t>
            </a:r>
            <a:r>
              <a:rPr lang="en-US" i="1" dirty="0" err="1">
                <a:solidFill>
                  <a:srgbClr val="FFFFFF"/>
                </a:solidFill>
              </a:rPr>
              <a:t>bozuntusunun</a:t>
            </a:r>
            <a:r>
              <a:rPr lang="en-US" i="1" dirty="0">
                <a:solidFill>
                  <a:srgbClr val="FFFFFF"/>
                </a:solidFill>
              </a:rPr>
              <a:t> </a:t>
            </a:r>
            <a:r>
              <a:rPr lang="en-US" i="1" dirty="0" err="1">
                <a:solidFill>
                  <a:srgbClr val="FFFFFF"/>
                </a:solidFill>
              </a:rPr>
              <a:t>yosması</a:t>
            </a:r>
            <a:r>
              <a:rPr lang="en-US" i="1" dirty="0">
                <a:solidFill>
                  <a:srgbClr val="FFFFFF"/>
                </a:solidFill>
              </a:rPr>
              <a:t>! </a:t>
            </a:r>
            <a:r>
              <a:rPr lang="en-US" i="1" dirty="0" err="1">
                <a:solidFill>
                  <a:srgbClr val="FFFFFF"/>
                </a:solidFill>
              </a:rPr>
              <a:t>Pis</a:t>
            </a:r>
            <a:r>
              <a:rPr lang="en-US" i="1" dirty="0">
                <a:solidFill>
                  <a:srgbClr val="FFFFFF"/>
                </a:solidFill>
              </a:rPr>
              <a:t> </a:t>
            </a:r>
            <a:r>
              <a:rPr lang="en-US" i="1" dirty="0" err="1">
                <a:solidFill>
                  <a:srgbClr val="FFFFFF"/>
                </a:solidFill>
              </a:rPr>
              <a:t>yamak</a:t>
            </a:r>
            <a:r>
              <a:rPr lang="en-US" i="1" dirty="0">
                <a:solidFill>
                  <a:srgbClr val="FFFFFF"/>
                </a:solidFill>
              </a:rPr>
              <a:t> </a:t>
            </a:r>
            <a:r>
              <a:rPr lang="en-US" i="1" dirty="0" err="1">
                <a:solidFill>
                  <a:srgbClr val="FFFFFF"/>
                </a:solidFill>
              </a:rPr>
              <a:t>orospusu</a:t>
            </a:r>
            <a:r>
              <a:rPr lang="en-US" i="1" dirty="0">
                <a:solidFill>
                  <a:srgbClr val="FFFFFF"/>
                </a:solidFill>
              </a:rPr>
              <a:t>! Sen mi </a:t>
            </a:r>
            <a:r>
              <a:rPr lang="en-US" i="1" dirty="0" err="1">
                <a:solidFill>
                  <a:srgbClr val="FFFFFF"/>
                </a:solidFill>
              </a:rPr>
              <a:t>kaldın</a:t>
            </a:r>
            <a:r>
              <a:rPr lang="en-US" i="1" dirty="0">
                <a:solidFill>
                  <a:srgbClr val="FFFFFF"/>
                </a:solidFill>
              </a:rPr>
              <a:t> </a:t>
            </a:r>
            <a:r>
              <a:rPr lang="en-US" i="1" dirty="0" err="1">
                <a:solidFill>
                  <a:srgbClr val="FFFFFF"/>
                </a:solidFill>
              </a:rPr>
              <a:t>bana</a:t>
            </a:r>
            <a:r>
              <a:rPr lang="en-US" i="1" dirty="0">
                <a:solidFill>
                  <a:srgbClr val="FFFFFF"/>
                </a:solidFill>
              </a:rPr>
              <a:t> </a:t>
            </a:r>
            <a:r>
              <a:rPr lang="en-US" i="1" dirty="0" err="1">
                <a:solidFill>
                  <a:srgbClr val="FFFFFF"/>
                </a:solidFill>
              </a:rPr>
              <a:t>adiliği</a:t>
            </a:r>
            <a:r>
              <a:rPr lang="en-US" i="1" dirty="0">
                <a:solidFill>
                  <a:srgbClr val="FFFFFF"/>
                </a:solidFill>
              </a:rPr>
              <a:t> </a:t>
            </a:r>
            <a:r>
              <a:rPr lang="en-US" i="1" dirty="0" err="1">
                <a:solidFill>
                  <a:srgbClr val="FFFFFF"/>
                </a:solidFill>
              </a:rPr>
              <a:t>öğretecek</a:t>
            </a:r>
            <a:r>
              <a:rPr lang="en-US" i="1" dirty="0">
                <a:solidFill>
                  <a:srgbClr val="FFFFFF"/>
                </a:solidFill>
              </a:rPr>
              <a:t>? </a:t>
            </a:r>
            <a:r>
              <a:rPr lang="en-US" i="1" dirty="0" err="1">
                <a:solidFill>
                  <a:srgbClr val="FFFFFF"/>
                </a:solidFill>
              </a:rPr>
              <a:t>Sizin</a:t>
            </a:r>
            <a:r>
              <a:rPr lang="en-US" i="1" dirty="0">
                <a:solidFill>
                  <a:srgbClr val="FFFFFF"/>
                </a:solidFill>
              </a:rPr>
              <a:t> </a:t>
            </a:r>
            <a:r>
              <a:rPr lang="en-US" i="1" dirty="0" err="1">
                <a:solidFill>
                  <a:srgbClr val="FFFFFF"/>
                </a:solidFill>
              </a:rPr>
              <a:t>bu</a:t>
            </a:r>
            <a:r>
              <a:rPr lang="en-US" i="1" dirty="0">
                <a:solidFill>
                  <a:srgbClr val="FFFFFF"/>
                </a:solidFill>
              </a:rPr>
              <a:t> </a:t>
            </a:r>
            <a:r>
              <a:rPr lang="en-US" i="1" dirty="0" err="1">
                <a:solidFill>
                  <a:srgbClr val="FFFFFF"/>
                </a:solidFill>
              </a:rPr>
              <a:t>akşamki</a:t>
            </a:r>
            <a:r>
              <a:rPr lang="en-US" i="1" dirty="0">
                <a:solidFill>
                  <a:srgbClr val="FFFFFF"/>
                </a:solidFill>
              </a:rPr>
              <a:t> </a:t>
            </a:r>
            <a:r>
              <a:rPr lang="en-US" i="1" dirty="0" err="1">
                <a:solidFill>
                  <a:srgbClr val="FFFFFF"/>
                </a:solidFill>
              </a:rPr>
              <a:t>adiliğinizi</a:t>
            </a:r>
            <a:r>
              <a:rPr lang="en-US" i="1" dirty="0">
                <a:solidFill>
                  <a:srgbClr val="FFFFFF"/>
                </a:solidFill>
              </a:rPr>
              <a:t> </a:t>
            </a:r>
            <a:r>
              <a:rPr lang="en-US" i="1" dirty="0" err="1">
                <a:solidFill>
                  <a:srgbClr val="FFFFFF"/>
                </a:solidFill>
              </a:rPr>
              <a:t>kimse</a:t>
            </a:r>
            <a:r>
              <a:rPr lang="en-US" i="1" dirty="0">
                <a:solidFill>
                  <a:srgbClr val="FFFFFF"/>
                </a:solidFill>
              </a:rPr>
              <a:t> </a:t>
            </a:r>
            <a:r>
              <a:rPr lang="en-US" i="1" dirty="0" err="1">
                <a:solidFill>
                  <a:srgbClr val="FFFFFF"/>
                </a:solidFill>
              </a:rPr>
              <a:t>yapmaz</a:t>
            </a:r>
            <a:r>
              <a:rPr lang="en-US" i="1" dirty="0">
                <a:solidFill>
                  <a:srgbClr val="FFFFFF"/>
                </a:solidFill>
              </a:rPr>
              <a:t> </a:t>
            </a:r>
            <a:r>
              <a:rPr lang="en-US" i="1" dirty="0" err="1">
                <a:solidFill>
                  <a:srgbClr val="FFFFFF"/>
                </a:solidFill>
              </a:rPr>
              <a:t>bizde</a:t>
            </a:r>
            <a:r>
              <a:rPr lang="en-US" i="1" dirty="0">
                <a:solidFill>
                  <a:srgbClr val="FFFFFF"/>
                </a:solidFill>
              </a:rPr>
              <a:t>. </a:t>
            </a:r>
            <a:r>
              <a:rPr lang="en-US" i="1" dirty="0" err="1">
                <a:solidFill>
                  <a:srgbClr val="FFFFFF"/>
                </a:solidFill>
              </a:rPr>
              <a:t>Hiçbir</a:t>
            </a:r>
            <a:r>
              <a:rPr lang="en-US" i="1" dirty="0">
                <a:solidFill>
                  <a:srgbClr val="FFFFFF"/>
                </a:solidFill>
              </a:rPr>
              <a:t> </a:t>
            </a:r>
            <a:r>
              <a:rPr lang="en-US" i="1" dirty="0" err="1">
                <a:solidFill>
                  <a:srgbClr val="FFFFFF"/>
                </a:solidFill>
              </a:rPr>
              <a:t>hizmetçi</a:t>
            </a:r>
            <a:r>
              <a:rPr lang="en-US" i="1" dirty="0">
                <a:solidFill>
                  <a:srgbClr val="FFFFFF"/>
                </a:solidFill>
              </a:rPr>
              <a:t> </a:t>
            </a:r>
            <a:r>
              <a:rPr lang="en-US" i="1" dirty="0" err="1">
                <a:solidFill>
                  <a:srgbClr val="FFFFFF"/>
                </a:solidFill>
              </a:rPr>
              <a:t>kız</a:t>
            </a:r>
            <a:r>
              <a:rPr lang="en-US" i="1" dirty="0">
                <a:solidFill>
                  <a:srgbClr val="FFFFFF"/>
                </a:solidFill>
              </a:rPr>
              <a:t> </a:t>
            </a:r>
            <a:r>
              <a:rPr lang="en-US" i="1" dirty="0" err="1">
                <a:solidFill>
                  <a:srgbClr val="FFFFFF"/>
                </a:solidFill>
              </a:rPr>
              <a:t>kendini</a:t>
            </a:r>
            <a:r>
              <a:rPr lang="en-US" i="1" dirty="0">
                <a:solidFill>
                  <a:srgbClr val="FFFFFF"/>
                </a:solidFill>
              </a:rPr>
              <a:t> </a:t>
            </a:r>
            <a:r>
              <a:rPr lang="en-US" i="1" dirty="0" err="1">
                <a:solidFill>
                  <a:srgbClr val="FFFFFF"/>
                </a:solidFill>
              </a:rPr>
              <a:t>bir</a:t>
            </a:r>
            <a:r>
              <a:rPr lang="en-US" i="1" dirty="0">
                <a:solidFill>
                  <a:srgbClr val="FFFFFF"/>
                </a:solidFill>
              </a:rPr>
              <a:t> </a:t>
            </a:r>
            <a:r>
              <a:rPr lang="en-US" i="1" dirty="0" err="1">
                <a:solidFill>
                  <a:srgbClr val="FFFFFF"/>
                </a:solidFill>
              </a:rPr>
              <a:t>erkeğin</a:t>
            </a:r>
            <a:r>
              <a:rPr lang="en-US" i="1" dirty="0">
                <a:solidFill>
                  <a:srgbClr val="FFFFFF"/>
                </a:solidFill>
              </a:rPr>
              <a:t> </a:t>
            </a:r>
            <a:r>
              <a:rPr lang="en-US" i="1" dirty="0" err="1">
                <a:solidFill>
                  <a:srgbClr val="FFFFFF"/>
                </a:solidFill>
              </a:rPr>
              <a:t>kollarına</a:t>
            </a:r>
            <a:r>
              <a:rPr lang="en-US" i="1" dirty="0">
                <a:solidFill>
                  <a:srgbClr val="FFFFFF"/>
                </a:solidFill>
              </a:rPr>
              <a:t> </a:t>
            </a:r>
            <a:r>
              <a:rPr lang="en-US" i="1" dirty="0" err="1">
                <a:solidFill>
                  <a:srgbClr val="FFFFFF"/>
                </a:solidFill>
              </a:rPr>
              <a:t>böyle</a:t>
            </a:r>
            <a:r>
              <a:rPr lang="en-US" i="1" dirty="0">
                <a:solidFill>
                  <a:srgbClr val="FFFFFF"/>
                </a:solidFill>
              </a:rPr>
              <a:t> </a:t>
            </a:r>
            <a:r>
              <a:rPr lang="en-US" i="1" dirty="0" err="1">
                <a:solidFill>
                  <a:srgbClr val="FFFFFF"/>
                </a:solidFill>
              </a:rPr>
              <a:t>atmaz</a:t>
            </a:r>
            <a:r>
              <a:rPr lang="en-US" i="1" dirty="0">
                <a:solidFill>
                  <a:srgbClr val="FFFFFF"/>
                </a:solidFill>
              </a:rPr>
              <a:t>!  </a:t>
            </a:r>
            <a:r>
              <a:rPr lang="en-US" i="1" dirty="0" err="1">
                <a:solidFill>
                  <a:srgbClr val="FFFFFF"/>
                </a:solidFill>
              </a:rPr>
              <a:t>Siz</a:t>
            </a:r>
            <a:r>
              <a:rPr lang="en-US" i="1" dirty="0">
                <a:solidFill>
                  <a:srgbClr val="FFFFFF"/>
                </a:solidFill>
              </a:rPr>
              <a:t> </a:t>
            </a:r>
            <a:r>
              <a:rPr lang="en-US" i="1" dirty="0" err="1">
                <a:solidFill>
                  <a:srgbClr val="FFFFFF"/>
                </a:solidFill>
              </a:rPr>
              <a:t>gördünüz</a:t>
            </a:r>
            <a:r>
              <a:rPr lang="en-US" i="1" dirty="0">
                <a:solidFill>
                  <a:srgbClr val="FFFFFF"/>
                </a:solidFill>
              </a:rPr>
              <a:t> </a:t>
            </a:r>
            <a:r>
              <a:rPr lang="en-US" i="1" dirty="0" err="1">
                <a:solidFill>
                  <a:srgbClr val="FFFFFF"/>
                </a:solidFill>
              </a:rPr>
              <a:t>mü</a:t>
            </a:r>
            <a:r>
              <a:rPr lang="en-US" i="1" dirty="0">
                <a:solidFill>
                  <a:srgbClr val="FFFFFF"/>
                </a:solidFill>
              </a:rPr>
              <a:t> </a:t>
            </a:r>
            <a:r>
              <a:rPr lang="en-US" i="1" dirty="0" err="1">
                <a:solidFill>
                  <a:srgbClr val="FFFFFF"/>
                </a:solidFill>
              </a:rPr>
              <a:t>hiç</a:t>
            </a:r>
            <a:r>
              <a:rPr lang="en-US" i="1" dirty="0">
                <a:solidFill>
                  <a:srgbClr val="FFFFFF"/>
                </a:solidFill>
              </a:rPr>
              <a:t>, </a:t>
            </a:r>
            <a:r>
              <a:rPr lang="en-US" i="1" dirty="0" err="1">
                <a:solidFill>
                  <a:srgbClr val="FFFFFF"/>
                </a:solidFill>
              </a:rPr>
              <a:t>benim</a:t>
            </a:r>
            <a:r>
              <a:rPr lang="en-US" i="1" dirty="0">
                <a:solidFill>
                  <a:srgbClr val="FFFFFF"/>
                </a:solidFill>
              </a:rPr>
              <a:t> </a:t>
            </a:r>
            <a:r>
              <a:rPr lang="en-US" i="1" dirty="0" err="1">
                <a:solidFill>
                  <a:srgbClr val="FFFFFF"/>
                </a:solidFill>
              </a:rPr>
              <a:t>sınıfımdan</a:t>
            </a:r>
            <a:r>
              <a:rPr lang="en-US" i="1" dirty="0">
                <a:solidFill>
                  <a:srgbClr val="FFFFFF"/>
                </a:solidFill>
              </a:rPr>
              <a:t> </a:t>
            </a:r>
            <a:r>
              <a:rPr lang="en-US" i="1" dirty="0" err="1">
                <a:solidFill>
                  <a:srgbClr val="FFFFFF"/>
                </a:solidFill>
              </a:rPr>
              <a:t>bir</a:t>
            </a:r>
            <a:r>
              <a:rPr lang="en-US" i="1" dirty="0">
                <a:solidFill>
                  <a:srgbClr val="FFFFFF"/>
                </a:solidFill>
              </a:rPr>
              <a:t> </a:t>
            </a:r>
            <a:r>
              <a:rPr lang="en-US" i="1" dirty="0" err="1">
                <a:solidFill>
                  <a:srgbClr val="FFFFFF"/>
                </a:solidFill>
              </a:rPr>
              <a:t>kızın</a:t>
            </a:r>
            <a:r>
              <a:rPr lang="en-US" i="1" dirty="0">
                <a:solidFill>
                  <a:srgbClr val="FFFFFF"/>
                </a:solidFill>
              </a:rPr>
              <a:t> </a:t>
            </a:r>
            <a:r>
              <a:rPr lang="en-US" i="1" dirty="0" err="1">
                <a:solidFill>
                  <a:srgbClr val="FFFFFF"/>
                </a:solidFill>
              </a:rPr>
              <a:t>bu</a:t>
            </a:r>
            <a:r>
              <a:rPr lang="en-US" i="1" dirty="0">
                <a:solidFill>
                  <a:srgbClr val="FFFFFF"/>
                </a:solidFill>
              </a:rPr>
              <a:t> </a:t>
            </a:r>
            <a:r>
              <a:rPr lang="en-US" i="1" dirty="0" err="1">
                <a:solidFill>
                  <a:srgbClr val="FFFFFF"/>
                </a:solidFill>
              </a:rPr>
              <a:t>işi</a:t>
            </a:r>
            <a:r>
              <a:rPr lang="en-US" i="1" dirty="0">
                <a:solidFill>
                  <a:srgbClr val="FFFFFF"/>
                </a:solidFill>
              </a:rPr>
              <a:t> </a:t>
            </a:r>
            <a:r>
              <a:rPr lang="en-US" i="1" dirty="0" err="1">
                <a:solidFill>
                  <a:srgbClr val="FFFFFF"/>
                </a:solidFill>
              </a:rPr>
              <a:t>bu</a:t>
            </a:r>
            <a:r>
              <a:rPr lang="en-US" i="1" dirty="0">
                <a:solidFill>
                  <a:srgbClr val="FFFFFF"/>
                </a:solidFill>
              </a:rPr>
              <a:t> </a:t>
            </a:r>
            <a:r>
              <a:rPr lang="en-US" i="1" dirty="0" err="1">
                <a:solidFill>
                  <a:srgbClr val="FFFFFF"/>
                </a:solidFill>
              </a:rPr>
              <a:t>biçimde</a:t>
            </a:r>
            <a:r>
              <a:rPr lang="en-US" i="1" dirty="0">
                <a:solidFill>
                  <a:srgbClr val="FFFFFF"/>
                </a:solidFill>
              </a:rPr>
              <a:t> </a:t>
            </a:r>
            <a:r>
              <a:rPr lang="en-US" i="1" dirty="0" err="1">
                <a:solidFill>
                  <a:srgbClr val="FFFFFF"/>
                </a:solidFill>
              </a:rPr>
              <a:t>yapmaya</a:t>
            </a:r>
            <a:r>
              <a:rPr lang="en-US" i="1" dirty="0">
                <a:solidFill>
                  <a:srgbClr val="FFFFFF"/>
                </a:solidFill>
              </a:rPr>
              <a:t> </a:t>
            </a:r>
            <a:r>
              <a:rPr lang="en-US" i="1" dirty="0" err="1">
                <a:solidFill>
                  <a:srgbClr val="FFFFFF"/>
                </a:solidFill>
              </a:rPr>
              <a:t>kalktığını</a:t>
            </a:r>
            <a:r>
              <a:rPr lang="en-US" i="1" dirty="0">
                <a:solidFill>
                  <a:srgbClr val="FFFFFF"/>
                </a:solidFill>
              </a:rPr>
              <a:t>? Ben </a:t>
            </a:r>
            <a:r>
              <a:rPr lang="en-US" i="1" dirty="0" err="1">
                <a:solidFill>
                  <a:srgbClr val="FFFFFF"/>
                </a:solidFill>
              </a:rPr>
              <a:t>görmedim</a:t>
            </a:r>
            <a:r>
              <a:rPr lang="en-US" i="1" dirty="0">
                <a:solidFill>
                  <a:srgbClr val="FFFFFF"/>
                </a:solidFill>
              </a:rPr>
              <a:t>. </a:t>
            </a:r>
            <a:r>
              <a:rPr lang="en-US" i="1" dirty="0" err="1">
                <a:solidFill>
                  <a:srgbClr val="FFFFFF"/>
                </a:solidFill>
              </a:rPr>
              <a:t>Bunu</a:t>
            </a:r>
            <a:r>
              <a:rPr lang="en-US" i="1" dirty="0">
                <a:solidFill>
                  <a:srgbClr val="FFFFFF"/>
                </a:solidFill>
              </a:rPr>
              <a:t> </a:t>
            </a:r>
            <a:r>
              <a:rPr lang="en-US" i="1" dirty="0" err="1">
                <a:solidFill>
                  <a:srgbClr val="FFFFFF"/>
                </a:solidFill>
              </a:rPr>
              <a:t>yalnız</a:t>
            </a:r>
            <a:r>
              <a:rPr lang="en-US" i="1" dirty="0">
                <a:solidFill>
                  <a:srgbClr val="FFFFFF"/>
                </a:solidFill>
              </a:rPr>
              <a:t> </a:t>
            </a:r>
            <a:r>
              <a:rPr lang="en-US" i="1" dirty="0" err="1">
                <a:solidFill>
                  <a:srgbClr val="FFFFFF"/>
                </a:solidFill>
              </a:rPr>
              <a:t>hayvanlarla</a:t>
            </a:r>
            <a:r>
              <a:rPr lang="en-US" i="1" dirty="0">
                <a:solidFill>
                  <a:srgbClr val="FFFFFF"/>
                </a:solidFill>
              </a:rPr>
              <a:t> </a:t>
            </a:r>
            <a:r>
              <a:rPr lang="en-US" i="1" dirty="0" err="1">
                <a:solidFill>
                  <a:srgbClr val="FFFFFF"/>
                </a:solidFill>
              </a:rPr>
              <a:t>orospular</a:t>
            </a:r>
            <a:r>
              <a:rPr lang="en-US" i="1" dirty="0">
                <a:solidFill>
                  <a:srgbClr val="FFFFFF"/>
                </a:solidFill>
              </a:rPr>
              <a:t> </a:t>
            </a:r>
            <a:r>
              <a:rPr lang="en-US" i="1" dirty="0" err="1">
                <a:solidFill>
                  <a:srgbClr val="FFFFFF"/>
                </a:solidFill>
              </a:rPr>
              <a:t>yapar</a:t>
            </a:r>
            <a:r>
              <a:rPr lang="en-US" i="1" dirty="0">
                <a:solidFill>
                  <a:srgbClr val="FFFFFF"/>
                </a:solidFill>
              </a:rPr>
              <a:t>.</a:t>
            </a:r>
          </a:p>
          <a:p>
            <a:pPr algn="just">
              <a:lnSpc>
                <a:spcPct val="90000"/>
              </a:lnSpc>
            </a:pPr>
            <a:endParaRPr lang="en-US" i="1" dirty="0">
              <a:solidFill>
                <a:srgbClr val="FFFFFF"/>
              </a:solidFill>
            </a:endParaRPr>
          </a:p>
          <a:p>
            <a:pPr algn="just"/>
            <a:endParaRPr lang="tr-TR" dirty="0"/>
          </a:p>
          <a:p>
            <a:pPr algn="just"/>
            <a:r>
              <a:rPr lang="tr-TR" sz="1800" i="1" dirty="0">
                <a:solidFill>
                  <a:schemeClr val="bg1"/>
                </a:solidFill>
              </a:rPr>
              <a:t>KRISTIN: Saygıya değmeyen kişilerin yanında çalışılır mı hiç, sen ister misin? Ben kendimi küçültmem doğrusu. </a:t>
            </a:r>
          </a:p>
          <a:p>
            <a:pPr algn="just"/>
            <a:endParaRPr lang="tr-TR" sz="1800" i="1" dirty="0">
              <a:solidFill>
                <a:schemeClr val="bg1"/>
              </a:solidFill>
            </a:endParaRPr>
          </a:p>
          <a:p>
            <a:pPr>
              <a:lnSpc>
                <a:spcPct val="90000"/>
              </a:lnSpc>
            </a:pPr>
            <a:endParaRPr lang="en-US" i="1" dirty="0">
              <a:solidFill>
                <a:srgbClr val="FFFFFF"/>
              </a:solidFill>
            </a:endParaRPr>
          </a:p>
        </p:txBody>
      </p:sp>
    </p:spTree>
    <p:extLst>
      <p:ext uri="{BB962C8B-B14F-4D97-AF65-F5344CB8AC3E}">
        <p14:creationId xmlns:p14="http://schemas.microsoft.com/office/powerpoint/2010/main" val="183006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9643D387-9020-BD26-219B-A3219860D11F}"/>
              </a:ext>
            </a:extLst>
          </p:cNvPr>
          <p:cNvSpPr>
            <a:spLocks noGrp="1"/>
          </p:cNvSpPr>
          <p:nvPr>
            <p:ph type="title"/>
          </p:nvPr>
        </p:nvSpPr>
        <p:spPr/>
        <p:txBody>
          <a:bodyPr>
            <a:normAutofit/>
          </a:bodyPr>
          <a:lstStyle/>
          <a:p>
            <a:r>
              <a:rPr lang="en-US" sz="3200" kern="1200" cap="all" spc="100" baseline="0" dirty="0">
                <a:solidFill>
                  <a:schemeClr val="tx1">
                    <a:lumMod val="95000"/>
                    <a:lumOff val="5000"/>
                  </a:schemeClr>
                </a:solidFill>
                <a:latin typeface="+mj-lt"/>
                <a:ea typeface="+mj-ea"/>
                <a:cs typeface="+mj-cs"/>
              </a:rPr>
              <a:t>2) August STRINDBERG </a:t>
            </a:r>
            <a:r>
              <a:rPr lang="en-US" sz="3200" kern="1200" cap="all" spc="100" baseline="0" dirty="0" err="1">
                <a:solidFill>
                  <a:schemeClr val="tx1">
                    <a:lumMod val="95000"/>
                    <a:lumOff val="5000"/>
                  </a:schemeClr>
                </a:solidFill>
                <a:latin typeface="+mj-lt"/>
                <a:ea typeface="+mj-ea"/>
                <a:cs typeface="+mj-cs"/>
              </a:rPr>
              <a:t>Pİyeslerİ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Pİyeslerİndekİ</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Orta</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Üst</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Sınıf</a:t>
            </a:r>
            <a:r>
              <a:rPr lang="en-US" sz="3200" kern="1200" cap="all" spc="100" baseline="0" dirty="0">
                <a:solidFill>
                  <a:schemeClr val="tx1">
                    <a:lumMod val="95000"/>
                    <a:lumOff val="5000"/>
                  </a:schemeClr>
                </a:solidFill>
                <a:latin typeface="+mj-lt"/>
                <a:ea typeface="+mj-ea"/>
                <a:cs typeface="+mj-cs"/>
              </a:rPr>
              <a:t> </a:t>
            </a:r>
            <a:r>
              <a:rPr lang="en-US" sz="3200" kern="1200" cap="all" spc="100" baseline="0" dirty="0" err="1">
                <a:solidFill>
                  <a:schemeClr val="tx1">
                    <a:lumMod val="95000"/>
                    <a:lumOff val="5000"/>
                  </a:schemeClr>
                </a:solidFill>
                <a:latin typeface="+mj-lt"/>
                <a:ea typeface="+mj-ea"/>
                <a:cs typeface="+mj-cs"/>
              </a:rPr>
              <a:t>ve</a:t>
            </a:r>
            <a:r>
              <a:rPr lang="en-US" sz="3200" kern="1200" cap="all" spc="100" baseline="0" dirty="0">
                <a:solidFill>
                  <a:schemeClr val="tx1">
                    <a:lumMod val="95000"/>
                    <a:lumOff val="5000"/>
                  </a:schemeClr>
                </a:solidFill>
                <a:latin typeface="+mj-lt"/>
                <a:ea typeface="+mj-ea"/>
                <a:cs typeface="+mj-cs"/>
              </a:rPr>
              <a:t> Kadın Düşmanlığı</a:t>
            </a:r>
            <a:endParaRPr lang="tr-TR" sz="3200" dirty="0"/>
          </a:p>
        </p:txBody>
      </p:sp>
      <p:graphicFrame>
        <p:nvGraphicFramePr>
          <p:cNvPr id="8" name="İçerik Yer Tutucusu 5">
            <a:extLst>
              <a:ext uri="{FF2B5EF4-FFF2-40B4-BE49-F238E27FC236}">
                <a16:creationId xmlns:a16="http://schemas.microsoft.com/office/drawing/2014/main" id="{F19F6860-011F-5045-8CFC-35384B79D000}"/>
              </a:ext>
            </a:extLst>
          </p:cNvPr>
          <p:cNvGraphicFramePr>
            <a:graphicFrameLocks noGrp="1"/>
          </p:cNvGraphicFramePr>
          <p:nvPr>
            <p:ph idx="1"/>
            <p:extLst>
              <p:ext uri="{D42A27DB-BD31-4B8C-83A1-F6EECF244321}">
                <p14:modId xmlns:p14="http://schemas.microsoft.com/office/powerpoint/2010/main" val="161239707"/>
              </p:ext>
            </p:extLst>
          </p:nvPr>
        </p:nvGraphicFramePr>
        <p:xfrm>
          <a:off x="1024128" y="2286000"/>
          <a:ext cx="10494937"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05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en-US" sz="3200" dirty="0"/>
              <a:t>2) August STRINDBERG </a:t>
            </a:r>
            <a:r>
              <a:rPr lang="en-US" sz="3200" dirty="0" err="1"/>
              <a:t>Pİyeslerİ</a:t>
            </a:r>
            <a:r>
              <a:rPr lang="en-US" sz="3200" dirty="0"/>
              <a:t>, </a:t>
            </a:r>
            <a:r>
              <a:rPr lang="en-US" sz="3200" dirty="0" err="1"/>
              <a:t>Pİyeslerİndekİ</a:t>
            </a:r>
            <a:r>
              <a:rPr lang="en-US" sz="3200" dirty="0"/>
              <a:t> </a:t>
            </a:r>
            <a:r>
              <a:rPr lang="en-US" sz="3200" dirty="0" err="1"/>
              <a:t>Orta</a:t>
            </a:r>
            <a:r>
              <a:rPr lang="en-US" sz="3200" dirty="0"/>
              <a:t> </a:t>
            </a:r>
            <a:r>
              <a:rPr lang="en-US" sz="3200" dirty="0" err="1"/>
              <a:t>Üst</a:t>
            </a:r>
            <a:r>
              <a:rPr lang="en-US" sz="3200" dirty="0"/>
              <a:t> </a:t>
            </a:r>
            <a:r>
              <a:rPr lang="en-US" sz="3200" dirty="0" err="1"/>
              <a:t>Sınıf</a:t>
            </a:r>
            <a:r>
              <a:rPr lang="en-US" sz="3200" dirty="0"/>
              <a:t> </a:t>
            </a:r>
            <a:r>
              <a:rPr lang="en-US" sz="3200" dirty="0" err="1"/>
              <a:t>ve</a:t>
            </a:r>
            <a:r>
              <a:rPr lang="en-US" sz="3200" dirty="0"/>
              <a:t> Kadın Düşmanlığı</a:t>
            </a:r>
            <a:endParaRPr lang="tr-TR" sz="2800" dirty="0"/>
          </a:p>
        </p:txBody>
      </p:sp>
      <p:sp>
        <p:nvSpPr>
          <p:cNvPr id="3" name="İçerik Yer Tutucusu 2"/>
          <p:cNvSpPr>
            <a:spLocks noGrp="1"/>
          </p:cNvSpPr>
          <p:nvPr>
            <p:ph sz="half" idx="1"/>
          </p:nvPr>
        </p:nvSpPr>
        <p:spPr/>
        <p:txBody>
          <a:bodyPr>
            <a:normAutofit lnSpcReduction="10000"/>
          </a:bodyPr>
          <a:lstStyle/>
          <a:p>
            <a:pPr marL="0" indent="0" algn="just">
              <a:buNone/>
            </a:pPr>
            <a:r>
              <a:rPr lang="tr-TR" sz="1800" dirty="0"/>
              <a:t>Matmazel </a:t>
            </a:r>
            <a:r>
              <a:rPr lang="tr-TR" sz="1800" dirty="0" err="1"/>
              <a:t>Julie</a:t>
            </a:r>
            <a:r>
              <a:rPr lang="tr-TR" sz="1800" dirty="0"/>
              <a:t> hem bir annenin aile içinde neden olduğu suçtan doğan bir uyumsuzluğun kurbanıdır hem de kendi gücünün genel şartlarının ki bunların tamamı geçmiş günlerde kadere eşdeğer şeylerdir. Onuru incinmiş biri dışarıdan onuruna dokunulmamış biri kadar rahat olamaz. Eğer bir baba öç almaya yanaşmamışsa, kızı o </a:t>
            </a:r>
            <a:r>
              <a:rPr lang="tr-TR" sz="1800" dirty="0" err="1"/>
              <a:t>öçü</a:t>
            </a:r>
            <a:r>
              <a:rPr lang="tr-TR" sz="1800" dirty="0"/>
              <a:t> çıkarabilir. </a:t>
            </a:r>
          </a:p>
          <a:p>
            <a:pPr marL="0" indent="0" algn="just">
              <a:buNone/>
            </a:pPr>
            <a:r>
              <a:rPr lang="tr-TR" sz="1800" dirty="0"/>
              <a:t>Matmazel </a:t>
            </a:r>
            <a:r>
              <a:rPr lang="tr-TR" sz="1800" dirty="0" err="1"/>
              <a:t>Julie</a:t>
            </a:r>
            <a:r>
              <a:rPr lang="tr-TR" sz="1800" dirty="0"/>
              <a:t> piyesinde Strindberg, </a:t>
            </a:r>
            <a:r>
              <a:rPr lang="tr-TR" sz="1800" dirty="0" err="1"/>
              <a:t>Julie’nin</a:t>
            </a:r>
            <a:r>
              <a:rPr lang="tr-TR" sz="1800" dirty="0"/>
              <a:t> vicdanını teskin için soylu kişilerin yapmaya çalıştığı vicdan harakirisi olarak tanımlar. Bu vicdan yasası soyluların bir ayrıcalığıdır. Piyeste uşak Jean yaşayıp gider ama Matmazel </a:t>
            </a:r>
            <a:r>
              <a:rPr lang="tr-TR" sz="1800" dirty="0" err="1"/>
              <a:t>Julie</a:t>
            </a:r>
            <a:r>
              <a:rPr lang="tr-TR" sz="1800" dirty="0"/>
              <a:t> onursuz yaşayamaz. Bu kölenin soylu kişi karşısındaki üstünlüğüdür. </a:t>
            </a:r>
          </a:p>
        </p:txBody>
      </p:sp>
      <p:sp>
        <p:nvSpPr>
          <p:cNvPr id="4" name="İçerik Yer Tutucusu 3"/>
          <p:cNvSpPr>
            <a:spLocks noGrp="1"/>
          </p:cNvSpPr>
          <p:nvPr>
            <p:ph sz="half" idx="2"/>
          </p:nvPr>
        </p:nvSpPr>
        <p:spPr/>
        <p:txBody>
          <a:bodyPr>
            <a:normAutofit lnSpcReduction="10000"/>
          </a:bodyPr>
          <a:lstStyle/>
          <a:p>
            <a:pPr marL="0" indent="0" algn="just">
              <a:buNone/>
            </a:pPr>
            <a:r>
              <a:rPr lang="tr-TR" sz="2000" i="1" dirty="0"/>
              <a:t>JULİE: … Ne pişmanlık duyabiliyor, ne kaçıp gidebiliyorum; ne kalabiliyor, ne yaşayabiliyor, ne de ölebiliyorum. Yardım et, emir ver, bir köpek gibi boyun eğeceğim Jean. Son bir hizmet yap, onurumu, babamın adını temize çıkar. Ne yapmam gerektiğini biliyorsun, benim gücüm yok. Gücünü kullan, yapmam için bana emir ver.</a:t>
            </a:r>
          </a:p>
          <a:p>
            <a:pPr marL="0" indent="0" algn="just">
              <a:buNone/>
            </a:pPr>
            <a:r>
              <a:rPr lang="tr-TR" sz="2000" i="1" dirty="0"/>
              <a:t>JEAN: … size emir falan veremem; Kont daha biraz önce konuştu benimle, tam açıklayamıyorum ama… işte kör olası uşaklık belimi bükmeye başladı yine. Kont şimdi aşağı inse, bana boğazımı kesmemi söylese, o anda yaparım.</a:t>
            </a:r>
          </a:p>
        </p:txBody>
      </p:sp>
    </p:spTree>
    <p:extLst>
      <p:ext uri="{BB962C8B-B14F-4D97-AF65-F5344CB8AC3E}">
        <p14:creationId xmlns:p14="http://schemas.microsoft.com/office/powerpoint/2010/main" val="62444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76121D-FDC5-DC8A-D655-8C76A348C3E2}"/>
              </a:ext>
            </a:extLst>
          </p:cNvPr>
          <p:cNvSpPr>
            <a:spLocks noGrp="1"/>
          </p:cNvSpPr>
          <p:nvPr>
            <p:ph type="title"/>
          </p:nvPr>
        </p:nvSpPr>
        <p:spPr/>
        <p:txBody>
          <a:bodyPr>
            <a:normAutofit/>
          </a:bodyPr>
          <a:lstStyle/>
          <a:p>
            <a:pPr algn="r"/>
            <a:r>
              <a:rPr lang="tr-TR" dirty="0"/>
              <a:t>August strındberg</a:t>
            </a:r>
          </a:p>
        </p:txBody>
      </p:sp>
      <p:graphicFrame>
        <p:nvGraphicFramePr>
          <p:cNvPr id="7" name="İçerik Yer Tutucusu 4">
            <a:extLst>
              <a:ext uri="{FF2B5EF4-FFF2-40B4-BE49-F238E27FC236}">
                <a16:creationId xmlns:a16="http://schemas.microsoft.com/office/drawing/2014/main" id="{F7D537E4-8E7C-0AAB-E851-2BC422EA2D44}"/>
              </a:ext>
            </a:extLst>
          </p:cNvPr>
          <p:cNvGraphicFramePr>
            <a:graphicFrameLocks noGrp="1"/>
          </p:cNvGraphicFramePr>
          <p:nvPr>
            <p:ph idx="1"/>
            <p:extLst>
              <p:ext uri="{D42A27DB-BD31-4B8C-83A1-F6EECF244321}">
                <p14:modId xmlns:p14="http://schemas.microsoft.com/office/powerpoint/2010/main" val="382819714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3261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Autofit/>
          </a:bodyPr>
          <a:lstStyle/>
          <a:p>
            <a:r>
              <a:rPr lang="en-US" sz="3200" dirty="0"/>
              <a:t>2) August STRINDBERG </a:t>
            </a:r>
            <a:r>
              <a:rPr lang="en-US" sz="3200" dirty="0" err="1"/>
              <a:t>Pİyeslerİ</a:t>
            </a:r>
            <a:r>
              <a:rPr lang="en-US" sz="3200" dirty="0"/>
              <a:t>, </a:t>
            </a:r>
            <a:r>
              <a:rPr lang="en-US" sz="3200" dirty="0" err="1"/>
              <a:t>Pİyeslerİndekİ</a:t>
            </a:r>
            <a:r>
              <a:rPr lang="en-US" sz="3200" dirty="0"/>
              <a:t> </a:t>
            </a:r>
            <a:r>
              <a:rPr lang="en-US" sz="3200" dirty="0" err="1"/>
              <a:t>Orta</a:t>
            </a:r>
            <a:r>
              <a:rPr lang="en-US" sz="3200" dirty="0"/>
              <a:t> </a:t>
            </a:r>
            <a:r>
              <a:rPr lang="en-US" sz="3200" dirty="0" err="1"/>
              <a:t>Üst</a:t>
            </a:r>
            <a:r>
              <a:rPr lang="en-US" sz="3200" dirty="0"/>
              <a:t> </a:t>
            </a:r>
            <a:r>
              <a:rPr lang="en-US" sz="3200" dirty="0" err="1"/>
              <a:t>Sınıf</a:t>
            </a:r>
            <a:r>
              <a:rPr lang="en-US" sz="3200" dirty="0"/>
              <a:t> </a:t>
            </a:r>
            <a:r>
              <a:rPr lang="en-US" sz="3200" dirty="0" err="1"/>
              <a:t>ve</a:t>
            </a:r>
            <a:r>
              <a:rPr lang="en-US" sz="3200" dirty="0"/>
              <a:t> Kadın Düşmanlığı</a:t>
            </a:r>
            <a:endParaRPr lang="tr-TR" sz="2800" dirty="0"/>
          </a:p>
        </p:txBody>
      </p:sp>
      <p:sp>
        <p:nvSpPr>
          <p:cNvPr id="6" name="İçerik Yer Tutucusu 5"/>
          <p:cNvSpPr>
            <a:spLocks noGrp="1"/>
          </p:cNvSpPr>
          <p:nvPr>
            <p:ph idx="1"/>
          </p:nvPr>
        </p:nvSpPr>
        <p:spPr/>
        <p:txBody>
          <a:bodyPr>
            <a:normAutofit/>
          </a:bodyPr>
          <a:lstStyle/>
          <a:p>
            <a:pPr algn="just"/>
            <a:r>
              <a:rPr lang="tr-TR" sz="1800" dirty="0"/>
              <a:t>Eserlerinde yaşadığı toplumu yansıtan Strindberg’ in oyunlarına baktığımızda da çalışan sınıf ve burjuva sınıfı karşıtlığına çok fazla rastlamaktayız. Dönemin evlilikleri de bu sınıfsal düzende gerçekleşmiştir. Burjuva toplumu aile yapısı; kadının, evin içinde çocuğuyla birlikte vakit geçirdiği, erkeğin işine gidip geldiği bir düzendir. Bu düzen devletler tarafından özendirilmeye çalışılmıştır. Yaşadığı toplumun yazgısını yaşayan bireyler dönemin gerçekçi akımını oluşturmuş ve dönemin yazarlarından Strindberg de ilk yapıtlarına bu kuramla başlamıştır. İlerleyen yıllarda yazar bir dönem boyunca natüralist eserler de vermiştir. </a:t>
            </a:r>
          </a:p>
          <a:p>
            <a:pPr algn="just"/>
            <a:endParaRPr lang="tr-TR" sz="1800" dirty="0"/>
          </a:p>
          <a:p>
            <a:pPr algn="just"/>
            <a:r>
              <a:rPr lang="tr-TR" sz="1800" dirty="0"/>
              <a:t>İlk eserlerinden sonra değişen dünyayla Strindberg, eserlerini karşı-gerçekçi bir yerden ele almıştır. Bireyin iç dünyasına da önem vermeye başlayan Strindberg, son dönem eserlerini bu kuram çerçevesinde ele almıştır. Oyunlarında gerçeküstü, grotesk, fantastik bir alana yönelmiştir. Fakat Strindberg oyunlarını hangi kuram çerçevesinde yazmış olursa olsun kişisel hayatındaki görüşlerini -din, evlilik, kadınlar, toplum- eserlerine yansıtmaktan hiçbir zaman çekinmemiş ve bunu daima taraflı bir şekilde anlatmıştır.</a:t>
            </a:r>
          </a:p>
        </p:txBody>
      </p:sp>
    </p:spTree>
    <p:extLst>
      <p:ext uri="{BB962C8B-B14F-4D97-AF65-F5344CB8AC3E}">
        <p14:creationId xmlns:p14="http://schemas.microsoft.com/office/powerpoint/2010/main" val="3188619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C803B-D4ED-B1BB-DBCA-B4B55633418F}"/>
              </a:ext>
            </a:extLst>
          </p:cNvPr>
          <p:cNvSpPr>
            <a:spLocks noGrp="1"/>
          </p:cNvSpPr>
          <p:nvPr>
            <p:ph type="title"/>
          </p:nvPr>
        </p:nvSpPr>
        <p:spPr/>
        <p:txBody>
          <a:bodyPr>
            <a:normAutofit/>
          </a:bodyPr>
          <a:lstStyle/>
          <a:p>
            <a:r>
              <a:rPr lang="tr-TR" sz="3200" dirty="0"/>
              <a:t>KAYNAKÇA</a:t>
            </a:r>
          </a:p>
        </p:txBody>
      </p:sp>
      <p:sp>
        <p:nvSpPr>
          <p:cNvPr id="3" name="İçerik Yer Tutucusu 2">
            <a:extLst>
              <a:ext uri="{FF2B5EF4-FFF2-40B4-BE49-F238E27FC236}">
                <a16:creationId xmlns:a16="http://schemas.microsoft.com/office/drawing/2014/main" id="{F3C34824-E8B1-04F4-DAF4-A227FFD8BCF5}"/>
              </a:ext>
            </a:extLst>
          </p:cNvPr>
          <p:cNvSpPr>
            <a:spLocks noGrp="1"/>
          </p:cNvSpPr>
          <p:nvPr>
            <p:ph idx="1"/>
          </p:nvPr>
        </p:nvSpPr>
        <p:spPr/>
        <p:txBody>
          <a:bodyPr/>
          <a:lstStyle/>
          <a:p>
            <a:pPr algn="just"/>
            <a:r>
              <a:rPr lang="tr-TR" sz="1400" dirty="0">
                <a:latin typeface="Times New Roman,Bold" pitchFamily="2" charset="0"/>
              </a:rPr>
              <a:t>Strindberg, </a:t>
            </a:r>
            <a:r>
              <a:rPr lang="tr-TR" sz="1400" dirty="0" err="1">
                <a:latin typeface="Times New Roman,Bold" pitchFamily="2" charset="0"/>
              </a:rPr>
              <a:t>August</a:t>
            </a:r>
            <a:r>
              <a:rPr lang="tr-TR" sz="1400" dirty="0">
                <a:latin typeface="Times New Roman,Bold" pitchFamily="2" charset="0"/>
              </a:rPr>
              <a:t>. (1972). </a:t>
            </a:r>
            <a:r>
              <a:rPr lang="tr-TR" sz="1400" i="1" dirty="0">
                <a:latin typeface="Times New Roman,Bold" pitchFamily="2" charset="0"/>
              </a:rPr>
              <a:t>Baba</a:t>
            </a:r>
            <a:r>
              <a:rPr lang="tr-TR" sz="1400" dirty="0">
                <a:latin typeface="Times New Roman,Bold" pitchFamily="2" charset="0"/>
              </a:rPr>
              <a:t>, Varlık Yayınevi, Ankara.</a:t>
            </a:r>
          </a:p>
          <a:p>
            <a:pPr algn="just"/>
            <a:r>
              <a:rPr lang="tr-TR" sz="1400" dirty="0">
                <a:latin typeface="Times New Roman,Bold" pitchFamily="2" charset="0"/>
              </a:rPr>
              <a:t>Strindberg, </a:t>
            </a:r>
            <a:r>
              <a:rPr lang="tr-TR" sz="1400" dirty="0" err="1">
                <a:latin typeface="Times New Roman,Bold" pitchFamily="2" charset="0"/>
              </a:rPr>
              <a:t>August</a:t>
            </a:r>
            <a:r>
              <a:rPr lang="tr-TR" sz="1400" dirty="0">
                <a:latin typeface="Times New Roman,Bold" pitchFamily="2" charset="0"/>
              </a:rPr>
              <a:t>. (1998). </a:t>
            </a:r>
            <a:r>
              <a:rPr lang="tr-TR" sz="1400" i="1" dirty="0">
                <a:latin typeface="Times New Roman,Bold" pitchFamily="2" charset="0"/>
              </a:rPr>
              <a:t>Bir Delinin Savunması</a:t>
            </a:r>
            <a:r>
              <a:rPr lang="tr-TR" sz="1400" dirty="0">
                <a:latin typeface="Times New Roman,Bold" pitchFamily="2" charset="0"/>
              </a:rPr>
              <a:t>, Mor Yayınları, Ankara.</a:t>
            </a:r>
          </a:p>
          <a:p>
            <a:pPr algn="just"/>
            <a:r>
              <a:rPr lang="tr-TR" sz="1400" dirty="0">
                <a:latin typeface="Times New Roman,Bold" pitchFamily="2" charset="0"/>
              </a:rPr>
              <a:t>Strindberg, </a:t>
            </a:r>
            <a:r>
              <a:rPr lang="tr-TR" sz="1400" dirty="0" err="1">
                <a:latin typeface="Times New Roman,Bold" pitchFamily="2" charset="0"/>
              </a:rPr>
              <a:t>August</a:t>
            </a:r>
            <a:r>
              <a:rPr lang="tr-TR" sz="1400" dirty="0">
                <a:latin typeface="Times New Roman,Bold" pitchFamily="2" charset="0"/>
              </a:rPr>
              <a:t>. (2004). </a:t>
            </a:r>
            <a:r>
              <a:rPr lang="tr-TR" sz="1400" i="1" dirty="0">
                <a:latin typeface="Times New Roman,Bold" pitchFamily="2" charset="0"/>
              </a:rPr>
              <a:t>Toplu Oyunları 1</a:t>
            </a:r>
            <a:r>
              <a:rPr lang="tr-TR" sz="1400" dirty="0">
                <a:latin typeface="Times New Roman,Bold" pitchFamily="2" charset="0"/>
              </a:rPr>
              <a:t>, Mitos Boyut Tiyatro Yayınları, İstanbul.</a:t>
            </a:r>
          </a:p>
          <a:p>
            <a:pPr algn="just"/>
            <a:r>
              <a:rPr lang="tr-TR" sz="1400" dirty="0">
                <a:latin typeface="Times New Roman,Bold" pitchFamily="2" charset="0"/>
              </a:rPr>
              <a:t>Töre, Enver. (2006). </a:t>
            </a:r>
            <a:r>
              <a:rPr lang="tr-TR" sz="1400" i="1" dirty="0">
                <a:latin typeface="Times New Roman,Bold" pitchFamily="2" charset="0"/>
              </a:rPr>
              <a:t>Hayattan Sahneye Kadınlar</a:t>
            </a:r>
            <a:r>
              <a:rPr lang="tr-TR" sz="1400" dirty="0">
                <a:latin typeface="Times New Roman,Bold" pitchFamily="2" charset="0"/>
              </a:rPr>
              <a:t>, </a:t>
            </a:r>
            <a:r>
              <a:rPr lang="tr-TR" sz="1400" dirty="0" err="1">
                <a:latin typeface="Times New Roman,Bold" pitchFamily="2" charset="0"/>
              </a:rPr>
              <a:t>Duyap</a:t>
            </a:r>
            <a:r>
              <a:rPr lang="tr-TR" sz="1400" dirty="0">
                <a:latin typeface="Times New Roman,Bold" pitchFamily="2" charset="0"/>
              </a:rPr>
              <a:t> Yayıncılık, İstanbul.</a:t>
            </a:r>
          </a:p>
          <a:p>
            <a:pPr algn="just"/>
            <a:r>
              <a:rPr lang="tr-TR" sz="1400" dirty="0">
                <a:latin typeface="Times New Roman,Bold" pitchFamily="2" charset="0"/>
              </a:rPr>
              <a:t>Yıldırım, Asena. </a:t>
            </a:r>
            <a:r>
              <a:rPr lang="tr-TR" sz="1400" dirty="0" err="1">
                <a:latin typeface="Times New Roman,Bold" pitchFamily="2" charset="0"/>
              </a:rPr>
              <a:t>August</a:t>
            </a:r>
            <a:r>
              <a:rPr lang="tr-TR" sz="1400" dirty="0">
                <a:latin typeface="Times New Roman,Bold" pitchFamily="2" charset="0"/>
              </a:rPr>
              <a:t> </a:t>
            </a:r>
            <a:r>
              <a:rPr lang="tr-TR" sz="1400" dirty="0" err="1">
                <a:latin typeface="Times New Roman,Bold" pitchFamily="2" charset="0"/>
              </a:rPr>
              <a:t>Strindberg’in</a:t>
            </a:r>
            <a:r>
              <a:rPr lang="tr-TR" sz="1400" dirty="0">
                <a:latin typeface="Times New Roman,Bold" pitchFamily="2" charset="0"/>
              </a:rPr>
              <a:t> Oyunlarındaki Kadın Karakterlerin Feminist Bakış Açısıyla İncelenmesi ve Bir Uygulama, </a:t>
            </a:r>
            <a:r>
              <a:rPr lang="tr-TR" sz="1400" dirty="0" err="1">
                <a:latin typeface="Times New Roman,Bold" pitchFamily="2" charset="0"/>
              </a:rPr>
              <a:t>Bahçeşehir</a:t>
            </a:r>
            <a:r>
              <a:rPr lang="tr-TR" sz="1400" dirty="0">
                <a:latin typeface="Times New Roman,Bold" pitchFamily="2" charset="0"/>
              </a:rPr>
              <a:t> Üniversitesi, Yayınlanmamış Yüksek Lisans Tezi, 2021.</a:t>
            </a:r>
          </a:p>
          <a:p>
            <a:pPr algn="just"/>
            <a:r>
              <a:rPr lang="tr-TR" sz="1400" dirty="0">
                <a:hlinkClick r:id="rId2"/>
              </a:rPr>
              <a:t>https://en.wikipedia.org/wiki/August_Strindberg</a:t>
            </a:r>
            <a:endParaRPr lang="tr-TR" sz="1400" dirty="0">
              <a:latin typeface="Times New Roman,Bold" pitchFamily="2" charset="0"/>
            </a:endParaRPr>
          </a:p>
          <a:p>
            <a:pPr algn="just"/>
            <a:r>
              <a:rPr lang="tr-TR" sz="1400" dirty="0">
                <a:hlinkClick r:id="rId3"/>
              </a:rPr>
              <a:t>https://hyperallergic.com/116582/the-celestographs-august-strindbergs-alchemical-shots-of-the-night-sky/</a:t>
            </a:r>
            <a:endParaRPr lang="tr-TR" sz="1400" dirty="0"/>
          </a:p>
          <a:p>
            <a:pPr algn="just"/>
            <a:r>
              <a:rPr lang="tr-TR" sz="1400" dirty="0">
                <a:hlinkClick r:id="rId4"/>
              </a:rPr>
              <a:t>https://erguvankalem.blogspot.com/2017/08/ack-deniz-kenarnda-kaybolma-klavuzu.html</a:t>
            </a:r>
            <a:endParaRPr lang="tr-TR" sz="1400" dirty="0"/>
          </a:p>
          <a:p>
            <a:endParaRPr lang="tr-TR" sz="1600" dirty="0">
              <a:latin typeface="Times New Roman,Bold" pitchFamily="2" charset="0"/>
            </a:endParaRPr>
          </a:p>
          <a:p>
            <a:endParaRPr lang="tr-TR" dirty="0"/>
          </a:p>
        </p:txBody>
      </p:sp>
    </p:spTree>
    <p:extLst>
      <p:ext uri="{BB962C8B-B14F-4D97-AF65-F5344CB8AC3E}">
        <p14:creationId xmlns:p14="http://schemas.microsoft.com/office/powerpoint/2010/main" val="377419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22" name="Rectangle 14">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İçerik Yer Tutucusu 5">
            <a:extLst>
              <a:ext uri="{FF2B5EF4-FFF2-40B4-BE49-F238E27FC236}">
                <a16:creationId xmlns:a16="http://schemas.microsoft.com/office/drawing/2014/main" id="{06C8BCE2-0796-8761-1A4A-313D41EB523F}"/>
              </a:ext>
            </a:extLst>
          </p:cNvPr>
          <p:cNvSpPr>
            <a:spLocks noGrp="1"/>
          </p:cNvSpPr>
          <p:nvPr>
            <p:ph idx="1"/>
          </p:nvPr>
        </p:nvSpPr>
        <p:spPr>
          <a:xfrm>
            <a:off x="4551973" y="1433185"/>
            <a:ext cx="6676469" cy="990592"/>
          </a:xfrm>
        </p:spPr>
        <p:txBody>
          <a:bodyPr>
            <a:normAutofit/>
          </a:bodyPr>
          <a:lstStyle/>
          <a:p>
            <a:r>
              <a:rPr lang="tr-TR" dirty="0"/>
              <a:t>BENİ DİNLEDİĞİNİZ İÇİN TEŞEKKÜR EDERİM.</a:t>
            </a:r>
          </a:p>
        </p:txBody>
      </p:sp>
    </p:spTree>
    <p:extLst>
      <p:ext uri="{BB962C8B-B14F-4D97-AF65-F5344CB8AC3E}">
        <p14:creationId xmlns:p14="http://schemas.microsoft.com/office/powerpoint/2010/main" val="36720191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3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ectangle 36">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3B05C47-B6E8-A18F-6466-64843D7BE984}"/>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spc="100" dirty="0"/>
              <a:t>August STRINDBERG Hayatı</a:t>
            </a:r>
          </a:p>
        </p:txBody>
      </p:sp>
      <p:cxnSp>
        <p:nvCxnSpPr>
          <p:cNvPr id="43" name="Straight Connector 38">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Metin Yer Tutucusu 4">
            <a:extLst>
              <a:ext uri="{FF2B5EF4-FFF2-40B4-BE49-F238E27FC236}">
                <a16:creationId xmlns:a16="http://schemas.microsoft.com/office/drawing/2014/main" id="{7A8902E7-0071-2090-B7A5-A7ED8C8614E2}"/>
              </a:ext>
            </a:extLst>
          </p:cNvPr>
          <p:cNvSpPr>
            <a:spLocks noGrp="1"/>
          </p:cNvSpPr>
          <p:nvPr>
            <p:ph type="body" sz="half" idx="2"/>
          </p:nvPr>
        </p:nvSpPr>
        <p:spPr>
          <a:xfrm>
            <a:off x="368139" y="2285999"/>
            <a:ext cx="5462641" cy="4292931"/>
          </a:xfrm>
        </p:spPr>
        <p:txBody>
          <a:bodyPr vert="horz" lIns="45720" tIns="45720" rIns="45720" bIns="45720" rtlCol="0">
            <a:normAutofit fontScale="70000" lnSpcReduction="20000"/>
          </a:bodyPr>
          <a:lstStyle/>
          <a:p>
            <a:pPr algn="just">
              <a:lnSpc>
                <a:spcPct val="90000"/>
              </a:lnSpc>
            </a:pPr>
            <a:r>
              <a:rPr lang="en-US" sz="2600" dirty="0">
                <a:solidFill>
                  <a:schemeClr val="tx1"/>
                </a:solidFill>
              </a:rPr>
              <a:t>19. </a:t>
            </a:r>
            <a:r>
              <a:rPr lang="en-US" sz="2600" dirty="0" err="1">
                <a:solidFill>
                  <a:schemeClr val="tx1"/>
                </a:solidFill>
              </a:rPr>
              <a:t>yüzyıl</a:t>
            </a:r>
            <a:r>
              <a:rPr lang="en-US" sz="2600" dirty="0">
                <a:solidFill>
                  <a:schemeClr val="tx1"/>
                </a:solidFill>
              </a:rPr>
              <a:t> </a:t>
            </a:r>
            <a:r>
              <a:rPr lang="en-US" sz="2600" dirty="0" err="1">
                <a:solidFill>
                  <a:schemeClr val="tx1"/>
                </a:solidFill>
              </a:rPr>
              <a:t>tiyatrosunun</a:t>
            </a:r>
            <a:r>
              <a:rPr lang="en-US" sz="2600" dirty="0">
                <a:solidFill>
                  <a:schemeClr val="tx1"/>
                </a:solidFill>
              </a:rPr>
              <a:t> </a:t>
            </a:r>
            <a:r>
              <a:rPr lang="en-US" sz="2600" dirty="0" err="1">
                <a:solidFill>
                  <a:schemeClr val="tx1"/>
                </a:solidFill>
              </a:rPr>
              <a:t>önde</a:t>
            </a:r>
            <a:r>
              <a:rPr lang="en-US" sz="2600" dirty="0">
                <a:solidFill>
                  <a:schemeClr val="tx1"/>
                </a:solidFill>
              </a:rPr>
              <a:t> </a:t>
            </a:r>
            <a:r>
              <a:rPr lang="en-US" sz="2600" dirty="0" err="1">
                <a:solidFill>
                  <a:schemeClr val="tx1"/>
                </a:solidFill>
              </a:rPr>
              <a:t>gelen</a:t>
            </a:r>
            <a:r>
              <a:rPr lang="en-US" sz="2600" dirty="0">
                <a:solidFill>
                  <a:schemeClr val="tx1"/>
                </a:solidFill>
              </a:rPr>
              <a:t> </a:t>
            </a:r>
            <a:r>
              <a:rPr lang="en-US" sz="2600" dirty="0" err="1">
                <a:solidFill>
                  <a:schemeClr val="tx1"/>
                </a:solidFill>
              </a:rPr>
              <a:t>isimlerinden</a:t>
            </a:r>
            <a:r>
              <a:rPr lang="en-US" sz="2600" dirty="0">
                <a:solidFill>
                  <a:schemeClr val="tx1"/>
                </a:solidFill>
              </a:rPr>
              <a:t> </a:t>
            </a:r>
            <a:r>
              <a:rPr lang="en-US" sz="2600" dirty="0" err="1">
                <a:solidFill>
                  <a:schemeClr val="tx1"/>
                </a:solidFill>
              </a:rPr>
              <a:t>biri</a:t>
            </a:r>
            <a:r>
              <a:rPr lang="en-US" sz="2600" dirty="0">
                <a:solidFill>
                  <a:schemeClr val="tx1"/>
                </a:solidFill>
              </a:rPr>
              <a:t> </a:t>
            </a:r>
            <a:r>
              <a:rPr lang="en-US" sz="2600" dirty="0" err="1">
                <a:solidFill>
                  <a:schemeClr val="tx1"/>
                </a:solidFill>
              </a:rPr>
              <a:t>olan</a:t>
            </a:r>
            <a:r>
              <a:rPr lang="en-US" sz="2600" dirty="0">
                <a:solidFill>
                  <a:schemeClr val="tx1"/>
                </a:solidFill>
              </a:rPr>
              <a:t> August Strindberg, </a:t>
            </a:r>
            <a:r>
              <a:rPr lang="en-US" sz="2600" dirty="0" err="1">
                <a:solidFill>
                  <a:schemeClr val="tx1"/>
                </a:solidFill>
              </a:rPr>
              <a:t>İsveçli</a:t>
            </a:r>
            <a:r>
              <a:rPr lang="en-US" sz="2600" dirty="0">
                <a:solidFill>
                  <a:schemeClr val="tx1"/>
                </a:solidFill>
              </a:rPr>
              <a:t> </a:t>
            </a:r>
            <a:r>
              <a:rPr lang="en-US" sz="2600" dirty="0" err="1">
                <a:solidFill>
                  <a:schemeClr val="tx1"/>
                </a:solidFill>
              </a:rPr>
              <a:t>oyun</a:t>
            </a:r>
            <a:r>
              <a:rPr lang="en-US" sz="2600" dirty="0">
                <a:solidFill>
                  <a:schemeClr val="tx1"/>
                </a:solidFill>
              </a:rPr>
              <a:t> </a:t>
            </a:r>
            <a:r>
              <a:rPr lang="en-US" sz="2600" dirty="0" err="1">
                <a:solidFill>
                  <a:schemeClr val="tx1"/>
                </a:solidFill>
              </a:rPr>
              <a:t>yazarı</a:t>
            </a:r>
            <a:r>
              <a:rPr lang="en-US" sz="2600" dirty="0">
                <a:solidFill>
                  <a:schemeClr val="tx1"/>
                </a:solidFill>
              </a:rPr>
              <a:t>, </a:t>
            </a:r>
            <a:r>
              <a:rPr lang="en-US" sz="2600" dirty="0" err="1">
                <a:solidFill>
                  <a:schemeClr val="tx1"/>
                </a:solidFill>
              </a:rPr>
              <a:t>romancı</a:t>
            </a:r>
            <a:r>
              <a:rPr lang="en-US" sz="2600" dirty="0">
                <a:solidFill>
                  <a:schemeClr val="tx1"/>
                </a:solidFill>
              </a:rPr>
              <a:t> </a:t>
            </a:r>
            <a:r>
              <a:rPr lang="en-US" sz="2600" dirty="0" err="1">
                <a:solidFill>
                  <a:schemeClr val="tx1"/>
                </a:solidFill>
              </a:rPr>
              <a:t>ve</a:t>
            </a:r>
            <a:r>
              <a:rPr lang="en-US" sz="2600" dirty="0">
                <a:solidFill>
                  <a:schemeClr val="tx1"/>
                </a:solidFill>
              </a:rPr>
              <a:t> </a:t>
            </a:r>
            <a:r>
              <a:rPr lang="en-US" sz="2600" dirty="0" err="1">
                <a:solidFill>
                  <a:schemeClr val="tx1"/>
                </a:solidFill>
              </a:rPr>
              <a:t>ressamdır</a:t>
            </a:r>
            <a:r>
              <a:rPr lang="en-US" sz="2600" dirty="0">
                <a:solidFill>
                  <a:schemeClr val="tx1"/>
                </a:solidFill>
              </a:rPr>
              <a:t>. Modern </a:t>
            </a:r>
            <a:r>
              <a:rPr lang="en-US" sz="2600" dirty="0" err="1">
                <a:solidFill>
                  <a:schemeClr val="tx1"/>
                </a:solidFill>
              </a:rPr>
              <a:t>İsveç</a:t>
            </a:r>
            <a:r>
              <a:rPr lang="en-US" sz="2600" dirty="0">
                <a:solidFill>
                  <a:schemeClr val="tx1"/>
                </a:solidFill>
              </a:rPr>
              <a:t> </a:t>
            </a:r>
            <a:r>
              <a:rPr lang="en-US" sz="2600" dirty="0" err="1">
                <a:solidFill>
                  <a:schemeClr val="tx1"/>
                </a:solidFill>
              </a:rPr>
              <a:t>edebiyatının</a:t>
            </a:r>
            <a:r>
              <a:rPr lang="en-US" sz="2600" dirty="0">
                <a:solidFill>
                  <a:schemeClr val="tx1"/>
                </a:solidFill>
              </a:rPr>
              <a:t> </a:t>
            </a:r>
            <a:r>
              <a:rPr lang="en-US" sz="2600" dirty="0" err="1">
                <a:solidFill>
                  <a:schemeClr val="tx1"/>
                </a:solidFill>
              </a:rPr>
              <a:t>babası</a:t>
            </a:r>
            <a:r>
              <a:rPr lang="en-US" sz="2600" dirty="0">
                <a:solidFill>
                  <a:schemeClr val="tx1"/>
                </a:solidFill>
              </a:rPr>
              <a:t> </a:t>
            </a:r>
            <a:r>
              <a:rPr lang="en-US" sz="2600" dirty="0" err="1">
                <a:solidFill>
                  <a:schemeClr val="tx1"/>
                </a:solidFill>
              </a:rPr>
              <a:t>olarak</a:t>
            </a:r>
            <a:r>
              <a:rPr lang="en-US" sz="2600" dirty="0">
                <a:solidFill>
                  <a:schemeClr val="tx1"/>
                </a:solidFill>
              </a:rPr>
              <a:t> </a:t>
            </a:r>
            <a:r>
              <a:rPr lang="en-US" sz="2600" dirty="0" err="1">
                <a:solidFill>
                  <a:schemeClr val="tx1"/>
                </a:solidFill>
              </a:rPr>
              <a:t>kabul</a:t>
            </a:r>
            <a:r>
              <a:rPr lang="en-US" sz="2600" dirty="0">
                <a:solidFill>
                  <a:schemeClr val="tx1"/>
                </a:solidFill>
              </a:rPr>
              <a:t> </a:t>
            </a:r>
            <a:r>
              <a:rPr lang="en-US" sz="2600" dirty="0" err="1">
                <a:solidFill>
                  <a:schemeClr val="tx1"/>
                </a:solidFill>
              </a:rPr>
              <a:t>edilmektedir</a:t>
            </a:r>
            <a:r>
              <a:rPr lang="en-US" sz="2600" dirty="0">
                <a:solidFill>
                  <a:schemeClr val="tx1"/>
                </a:solidFill>
              </a:rPr>
              <a:t>. Johan August Strindberg, 22 </a:t>
            </a:r>
            <a:r>
              <a:rPr lang="en-US" sz="2600" dirty="0" err="1">
                <a:solidFill>
                  <a:schemeClr val="tx1"/>
                </a:solidFill>
              </a:rPr>
              <a:t>Ocak</a:t>
            </a:r>
            <a:r>
              <a:rPr lang="en-US" sz="2600" dirty="0">
                <a:solidFill>
                  <a:schemeClr val="tx1"/>
                </a:solidFill>
              </a:rPr>
              <a:t> 1849 </a:t>
            </a:r>
            <a:r>
              <a:rPr lang="en-US" sz="2600" dirty="0" err="1">
                <a:solidFill>
                  <a:schemeClr val="tx1"/>
                </a:solidFill>
              </a:rPr>
              <a:t>yılında</a:t>
            </a:r>
            <a:r>
              <a:rPr lang="en-US" sz="2600" dirty="0">
                <a:solidFill>
                  <a:schemeClr val="tx1"/>
                </a:solidFill>
              </a:rPr>
              <a:t> </a:t>
            </a:r>
            <a:r>
              <a:rPr lang="en-US" sz="2600" dirty="0" err="1">
                <a:solidFill>
                  <a:schemeClr val="tx1"/>
                </a:solidFill>
              </a:rPr>
              <a:t>Stockholm’de</a:t>
            </a:r>
            <a:r>
              <a:rPr lang="en-US" sz="2600" dirty="0">
                <a:solidFill>
                  <a:schemeClr val="tx1"/>
                </a:solidFill>
              </a:rPr>
              <a:t> </a:t>
            </a:r>
            <a:r>
              <a:rPr lang="en-US" sz="2600" dirty="0" err="1">
                <a:solidFill>
                  <a:schemeClr val="tx1"/>
                </a:solidFill>
              </a:rPr>
              <a:t>aristokrat</a:t>
            </a:r>
            <a:r>
              <a:rPr lang="en-US" sz="2600" dirty="0">
                <a:solidFill>
                  <a:schemeClr val="tx1"/>
                </a:solidFill>
              </a:rPr>
              <a:t> </a:t>
            </a:r>
            <a:r>
              <a:rPr lang="en-US" sz="2600" dirty="0" err="1">
                <a:solidFill>
                  <a:schemeClr val="tx1"/>
                </a:solidFill>
              </a:rPr>
              <a:t>bir</a:t>
            </a:r>
            <a:r>
              <a:rPr lang="en-US" sz="2600" dirty="0">
                <a:solidFill>
                  <a:schemeClr val="tx1"/>
                </a:solidFill>
              </a:rPr>
              <a:t> </a:t>
            </a:r>
            <a:r>
              <a:rPr lang="en-US" sz="2600" dirty="0" err="1">
                <a:solidFill>
                  <a:schemeClr val="tx1"/>
                </a:solidFill>
              </a:rPr>
              <a:t>aileden</a:t>
            </a:r>
            <a:r>
              <a:rPr lang="en-US" sz="2600" dirty="0">
                <a:solidFill>
                  <a:schemeClr val="tx1"/>
                </a:solidFill>
              </a:rPr>
              <a:t> </a:t>
            </a:r>
            <a:r>
              <a:rPr lang="en-US" sz="2600" dirty="0" err="1">
                <a:solidFill>
                  <a:schemeClr val="tx1"/>
                </a:solidFill>
              </a:rPr>
              <a:t>gelen</a:t>
            </a:r>
            <a:r>
              <a:rPr lang="en-US" sz="2600" dirty="0">
                <a:solidFill>
                  <a:schemeClr val="tx1"/>
                </a:solidFill>
              </a:rPr>
              <a:t> Carl Oscar Strindberg </a:t>
            </a:r>
            <a:r>
              <a:rPr lang="en-US" sz="2600" dirty="0" err="1">
                <a:solidFill>
                  <a:schemeClr val="tx1"/>
                </a:solidFill>
              </a:rPr>
              <a:t>ile</a:t>
            </a:r>
            <a:r>
              <a:rPr lang="en-US" sz="2600" dirty="0">
                <a:solidFill>
                  <a:schemeClr val="tx1"/>
                </a:solidFill>
              </a:rPr>
              <a:t> </a:t>
            </a:r>
            <a:r>
              <a:rPr lang="en-US" sz="2600" dirty="0" err="1">
                <a:solidFill>
                  <a:schemeClr val="tx1"/>
                </a:solidFill>
              </a:rPr>
              <a:t>Oscar’ın</a:t>
            </a:r>
            <a:r>
              <a:rPr lang="en-US" sz="2600" dirty="0">
                <a:solidFill>
                  <a:schemeClr val="tx1"/>
                </a:solidFill>
              </a:rPr>
              <a:t> </a:t>
            </a:r>
            <a:r>
              <a:rPr lang="en-US" sz="2600" dirty="0" err="1">
                <a:solidFill>
                  <a:schemeClr val="tx1"/>
                </a:solidFill>
              </a:rPr>
              <a:t>evinde</a:t>
            </a:r>
            <a:r>
              <a:rPr lang="en-US" sz="2600" dirty="0">
                <a:solidFill>
                  <a:schemeClr val="tx1"/>
                </a:solidFill>
              </a:rPr>
              <a:t> </a:t>
            </a:r>
            <a:r>
              <a:rPr lang="en-US" sz="2600" dirty="0" err="1">
                <a:solidFill>
                  <a:schemeClr val="tx1"/>
                </a:solidFill>
              </a:rPr>
              <a:t>hizmetçi</a:t>
            </a:r>
            <a:r>
              <a:rPr lang="en-US" sz="2600" dirty="0">
                <a:solidFill>
                  <a:schemeClr val="tx1"/>
                </a:solidFill>
              </a:rPr>
              <a:t> </a:t>
            </a:r>
            <a:r>
              <a:rPr lang="en-US" sz="2600" dirty="0" err="1">
                <a:solidFill>
                  <a:schemeClr val="tx1"/>
                </a:solidFill>
              </a:rPr>
              <a:t>olarak</a:t>
            </a:r>
            <a:r>
              <a:rPr lang="en-US" sz="2600" dirty="0">
                <a:solidFill>
                  <a:schemeClr val="tx1"/>
                </a:solidFill>
              </a:rPr>
              <a:t> </a:t>
            </a:r>
            <a:r>
              <a:rPr lang="en-US" sz="2600" dirty="0" err="1">
                <a:solidFill>
                  <a:schemeClr val="tx1"/>
                </a:solidFill>
              </a:rPr>
              <a:t>çalışan</a:t>
            </a:r>
            <a:r>
              <a:rPr lang="en-US" sz="2600" dirty="0">
                <a:solidFill>
                  <a:schemeClr val="tx1"/>
                </a:solidFill>
              </a:rPr>
              <a:t>, </a:t>
            </a:r>
            <a:r>
              <a:rPr lang="en-US" sz="2600" dirty="0" err="1">
                <a:solidFill>
                  <a:schemeClr val="tx1"/>
                </a:solidFill>
              </a:rPr>
              <a:t>işçi</a:t>
            </a:r>
            <a:r>
              <a:rPr lang="en-US" sz="2600" dirty="0">
                <a:solidFill>
                  <a:schemeClr val="tx1"/>
                </a:solidFill>
              </a:rPr>
              <a:t> </a:t>
            </a:r>
            <a:r>
              <a:rPr lang="en-US" sz="2600" dirty="0" err="1">
                <a:solidFill>
                  <a:schemeClr val="tx1"/>
                </a:solidFill>
              </a:rPr>
              <a:t>sınıfı</a:t>
            </a:r>
            <a:r>
              <a:rPr lang="en-US" sz="2600" dirty="0">
                <a:solidFill>
                  <a:schemeClr val="tx1"/>
                </a:solidFill>
              </a:rPr>
              <a:t> </a:t>
            </a:r>
            <a:r>
              <a:rPr lang="en-US" sz="2600" dirty="0" err="1">
                <a:solidFill>
                  <a:schemeClr val="tx1"/>
                </a:solidFill>
              </a:rPr>
              <a:t>bir</a:t>
            </a:r>
            <a:r>
              <a:rPr lang="en-US" sz="2600" dirty="0">
                <a:solidFill>
                  <a:schemeClr val="tx1"/>
                </a:solidFill>
              </a:rPr>
              <a:t> </a:t>
            </a:r>
            <a:r>
              <a:rPr lang="en-US" sz="2600" dirty="0" err="1">
                <a:solidFill>
                  <a:schemeClr val="tx1"/>
                </a:solidFill>
              </a:rPr>
              <a:t>aileden</a:t>
            </a:r>
            <a:r>
              <a:rPr lang="en-US" sz="2600" dirty="0">
                <a:solidFill>
                  <a:schemeClr val="tx1"/>
                </a:solidFill>
              </a:rPr>
              <a:t> </a:t>
            </a:r>
            <a:r>
              <a:rPr lang="en-US" sz="2600" dirty="0" err="1">
                <a:solidFill>
                  <a:schemeClr val="tx1"/>
                </a:solidFill>
              </a:rPr>
              <a:t>gelen</a:t>
            </a:r>
            <a:r>
              <a:rPr lang="en-US" sz="2600" dirty="0">
                <a:solidFill>
                  <a:schemeClr val="tx1"/>
                </a:solidFill>
              </a:rPr>
              <a:t> Ulrike </a:t>
            </a:r>
            <a:r>
              <a:rPr lang="en-US" sz="2600" dirty="0" err="1">
                <a:solidFill>
                  <a:schemeClr val="tx1"/>
                </a:solidFill>
              </a:rPr>
              <a:t>Elanore</a:t>
            </a:r>
            <a:r>
              <a:rPr lang="en-US" sz="2600" dirty="0">
                <a:solidFill>
                  <a:schemeClr val="tx1"/>
                </a:solidFill>
              </a:rPr>
              <a:t> </a:t>
            </a:r>
            <a:r>
              <a:rPr lang="en-US" sz="2600" dirty="0" err="1">
                <a:solidFill>
                  <a:schemeClr val="tx1"/>
                </a:solidFill>
              </a:rPr>
              <a:t>Norling</a:t>
            </a:r>
            <a:r>
              <a:rPr lang="en-US" sz="2600" dirty="0">
                <a:solidFill>
                  <a:schemeClr val="tx1"/>
                </a:solidFill>
              </a:rPr>
              <a:t> </a:t>
            </a:r>
            <a:r>
              <a:rPr lang="en-US" sz="2600" dirty="0" err="1">
                <a:solidFill>
                  <a:schemeClr val="tx1"/>
                </a:solidFill>
              </a:rPr>
              <a:t>çiftinin</a:t>
            </a:r>
            <a:r>
              <a:rPr lang="en-US" sz="2600" dirty="0">
                <a:solidFill>
                  <a:schemeClr val="tx1"/>
                </a:solidFill>
              </a:rPr>
              <a:t> 3. </a:t>
            </a:r>
            <a:r>
              <a:rPr lang="en-US" sz="2600" dirty="0" err="1">
                <a:solidFill>
                  <a:schemeClr val="tx1"/>
                </a:solidFill>
              </a:rPr>
              <a:t>çocukları</a:t>
            </a:r>
            <a:r>
              <a:rPr lang="en-US" sz="2600" dirty="0">
                <a:solidFill>
                  <a:schemeClr val="tx1"/>
                </a:solidFill>
              </a:rPr>
              <a:t> </a:t>
            </a:r>
            <a:r>
              <a:rPr lang="en-US" sz="2600" dirty="0" err="1">
                <a:solidFill>
                  <a:schemeClr val="tx1"/>
                </a:solidFill>
              </a:rPr>
              <a:t>olarak</a:t>
            </a:r>
            <a:r>
              <a:rPr lang="en-US" sz="2600" dirty="0">
                <a:solidFill>
                  <a:schemeClr val="tx1"/>
                </a:solidFill>
              </a:rPr>
              <a:t> </a:t>
            </a:r>
            <a:r>
              <a:rPr lang="en-US" sz="2600" dirty="0" err="1">
                <a:solidFill>
                  <a:schemeClr val="tx1"/>
                </a:solidFill>
              </a:rPr>
              <a:t>dünyaya</a:t>
            </a:r>
            <a:r>
              <a:rPr lang="en-US" sz="2600" dirty="0">
                <a:solidFill>
                  <a:schemeClr val="tx1"/>
                </a:solidFill>
              </a:rPr>
              <a:t> </a:t>
            </a:r>
            <a:r>
              <a:rPr lang="en-US" sz="2600" dirty="0" err="1">
                <a:solidFill>
                  <a:schemeClr val="tx1"/>
                </a:solidFill>
              </a:rPr>
              <a:t>gelmiştir</a:t>
            </a:r>
            <a:r>
              <a:rPr lang="en-US" sz="2600" dirty="0">
                <a:solidFill>
                  <a:schemeClr val="tx1"/>
                </a:solidFill>
              </a:rPr>
              <a:t>. </a:t>
            </a:r>
          </a:p>
          <a:p>
            <a:pPr algn="just">
              <a:lnSpc>
                <a:spcPct val="90000"/>
              </a:lnSpc>
            </a:pPr>
            <a:endParaRPr lang="en-US" sz="2600" dirty="0">
              <a:solidFill>
                <a:schemeClr val="tx1"/>
              </a:solidFill>
            </a:endParaRPr>
          </a:p>
          <a:p>
            <a:pPr algn="just">
              <a:lnSpc>
                <a:spcPct val="90000"/>
              </a:lnSpc>
            </a:pPr>
            <a:endParaRPr lang="en-US" sz="2600" dirty="0">
              <a:solidFill>
                <a:schemeClr val="tx1"/>
              </a:solidFill>
            </a:endParaRPr>
          </a:p>
          <a:p>
            <a:pPr algn="just">
              <a:lnSpc>
                <a:spcPct val="90000"/>
              </a:lnSpc>
            </a:pPr>
            <a:r>
              <a:rPr lang="en-US" sz="2600" dirty="0" err="1">
                <a:solidFill>
                  <a:schemeClr val="tx1"/>
                </a:solidFill>
              </a:rPr>
              <a:t>Aile</a:t>
            </a:r>
            <a:r>
              <a:rPr lang="en-US" sz="2600" dirty="0">
                <a:solidFill>
                  <a:schemeClr val="tx1"/>
                </a:solidFill>
              </a:rPr>
              <a:t> </a:t>
            </a:r>
            <a:r>
              <a:rPr lang="en-US" sz="2600" dirty="0" err="1">
                <a:solidFill>
                  <a:schemeClr val="tx1"/>
                </a:solidFill>
              </a:rPr>
              <a:t>içinde</a:t>
            </a:r>
            <a:r>
              <a:rPr lang="en-US" sz="2600" dirty="0">
                <a:solidFill>
                  <a:schemeClr val="tx1"/>
                </a:solidFill>
              </a:rPr>
              <a:t> </a:t>
            </a:r>
            <a:r>
              <a:rPr lang="en-US" sz="2600" dirty="0" err="1">
                <a:solidFill>
                  <a:schemeClr val="tx1"/>
                </a:solidFill>
              </a:rPr>
              <a:t>mutsuz</a:t>
            </a:r>
            <a:r>
              <a:rPr lang="en-US" sz="2600" dirty="0">
                <a:solidFill>
                  <a:schemeClr val="tx1"/>
                </a:solidFill>
              </a:rPr>
              <a:t> </a:t>
            </a:r>
            <a:r>
              <a:rPr lang="en-US" sz="2600" dirty="0" err="1">
                <a:solidFill>
                  <a:schemeClr val="tx1"/>
                </a:solidFill>
              </a:rPr>
              <a:t>bir</a:t>
            </a:r>
            <a:r>
              <a:rPr lang="en-US" sz="2600" dirty="0">
                <a:solidFill>
                  <a:schemeClr val="tx1"/>
                </a:solidFill>
              </a:rPr>
              <a:t> </a:t>
            </a:r>
            <a:r>
              <a:rPr lang="en-US" sz="2600" dirty="0" err="1">
                <a:solidFill>
                  <a:schemeClr val="tx1"/>
                </a:solidFill>
              </a:rPr>
              <a:t>çocuk</a:t>
            </a:r>
            <a:r>
              <a:rPr lang="en-US" sz="2600" dirty="0">
                <a:solidFill>
                  <a:schemeClr val="tx1"/>
                </a:solidFill>
              </a:rPr>
              <a:t> </a:t>
            </a:r>
            <a:r>
              <a:rPr lang="en-US" sz="2600" dirty="0" err="1">
                <a:solidFill>
                  <a:schemeClr val="tx1"/>
                </a:solidFill>
              </a:rPr>
              <a:t>olarak</a:t>
            </a:r>
            <a:r>
              <a:rPr lang="en-US" sz="2600" dirty="0">
                <a:solidFill>
                  <a:schemeClr val="tx1"/>
                </a:solidFill>
              </a:rPr>
              <a:t> </a:t>
            </a:r>
            <a:r>
              <a:rPr lang="en-US" sz="2600" dirty="0" err="1">
                <a:solidFill>
                  <a:schemeClr val="tx1"/>
                </a:solidFill>
              </a:rPr>
              <a:t>yaşayan</a:t>
            </a:r>
            <a:r>
              <a:rPr lang="en-US" sz="2600" dirty="0">
                <a:solidFill>
                  <a:schemeClr val="tx1"/>
                </a:solidFill>
              </a:rPr>
              <a:t> Strindberg, </a:t>
            </a:r>
            <a:r>
              <a:rPr lang="en-US" sz="2600" dirty="0" err="1">
                <a:solidFill>
                  <a:schemeClr val="tx1"/>
                </a:solidFill>
              </a:rPr>
              <a:t>yedi</a:t>
            </a:r>
            <a:r>
              <a:rPr lang="en-US" sz="2600" dirty="0">
                <a:solidFill>
                  <a:schemeClr val="tx1"/>
                </a:solidFill>
              </a:rPr>
              <a:t> </a:t>
            </a:r>
            <a:r>
              <a:rPr lang="en-US" sz="2600" dirty="0" err="1">
                <a:solidFill>
                  <a:schemeClr val="tx1"/>
                </a:solidFill>
              </a:rPr>
              <a:t>yaşında</a:t>
            </a:r>
            <a:r>
              <a:rPr lang="en-US" sz="2600" dirty="0">
                <a:solidFill>
                  <a:schemeClr val="tx1"/>
                </a:solidFill>
              </a:rPr>
              <a:t> </a:t>
            </a:r>
            <a:r>
              <a:rPr lang="en-US" sz="2600" dirty="0" err="1">
                <a:solidFill>
                  <a:schemeClr val="tx1"/>
                </a:solidFill>
              </a:rPr>
              <a:t>iken</a:t>
            </a:r>
            <a:r>
              <a:rPr lang="en-US" sz="2600" dirty="0">
                <a:solidFill>
                  <a:schemeClr val="tx1"/>
                </a:solidFill>
              </a:rPr>
              <a:t> </a:t>
            </a:r>
            <a:r>
              <a:rPr lang="en-US" sz="2600" dirty="0" err="1">
                <a:solidFill>
                  <a:schemeClr val="tx1"/>
                </a:solidFill>
              </a:rPr>
              <a:t>intihara</a:t>
            </a:r>
            <a:r>
              <a:rPr lang="en-US" sz="2600" dirty="0">
                <a:solidFill>
                  <a:schemeClr val="tx1"/>
                </a:solidFill>
              </a:rPr>
              <a:t> </a:t>
            </a:r>
            <a:r>
              <a:rPr lang="en-US" sz="2600" dirty="0" err="1">
                <a:solidFill>
                  <a:schemeClr val="tx1"/>
                </a:solidFill>
              </a:rPr>
              <a:t>kalkışmıştır</a:t>
            </a:r>
            <a:r>
              <a:rPr lang="en-US" sz="2600" dirty="0">
                <a:solidFill>
                  <a:schemeClr val="tx1"/>
                </a:solidFill>
              </a:rPr>
              <a:t>. Bu </a:t>
            </a:r>
            <a:r>
              <a:rPr lang="en-US" sz="2600" dirty="0" err="1">
                <a:solidFill>
                  <a:schemeClr val="tx1"/>
                </a:solidFill>
              </a:rPr>
              <a:t>deneyiminden</a:t>
            </a:r>
            <a:r>
              <a:rPr lang="en-US" sz="2600" dirty="0">
                <a:solidFill>
                  <a:schemeClr val="tx1"/>
                </a:solidFill>
              </a:rPr>
              <a:t> </a:t>
            </a:r>
            <a:r>
              <a:rPr lang="en-US" sz="2600" dirty="0" err="1">
                <a:solidFill>
                  <a:schemeClr val="tx1"/>
                </a:solidFill>
              </a:rPr>
              <a:t>altı</a:t>
            </a:r>
            <a:r>
              <a:rPr lang="en-US" sz="2600" dirty="0">
                <a:solidFill>
                  <a:schemeClr val="tx1"/>
                </a:solidFill>
              </a:rPr>
              <a:t> </a:t>
            </a:r>
            <a:r>
              <a:rPr lang="en-US" sz="2600" dirty="0" err="1">
                <a:solidFill>
                  <a:schemeClr val="tx1"/>
                </a:solidFill>
              </a:rPr>
              <a:t>yıl</a:t>
            </a:r>
            <a:r>
              <a:rPr lang="en-US" sz="2600" dirty="0">
                <a:solidFill>
                  <a:schemeClr val="tx1"/>
                </a:solidFill>
              </a:rPr>
              <a:t> </a:t>
            </a:r>
            <a:r>
              <a:rPr lang="en-US" sz="2600" dirty="0" err="1">
                <a:solidFill>
                  <a:schemeClr val="tx1"/>
                </a:solidFill>
              </a:rPr>
              <a:t>sonra</a:t>
            </a:r>
            <a:r>
              <a:rPr lang="en-US" sz="2600" dirty="0">
                <a:solidFill>
                  <a:schemeClr val="tx1"/>
                </a:solidFill>
              </a:rPr>
              <a:t> </a:t>
            </a:r>
            <a:r>
              <a:rPr lang="en-US" sz="2600" dirty="0" err="1">
                <a:solidFill>
                  <a:schemeClr val="tx1"/>
                </a:solidFill>
              </a:rPr>
              <a:t>ise</a:t>
            </a:r>
            <a:r>
              <a:rPr lang="en-US" sz="2600" dirty="0">
                <a:solidFill>
                  <a:schemeClr val="tx1"/>
                </a:solidFill>
              </a:rPr>
              <a:t> </a:t>
            </a:r>
            <a:r>
              <a:rPr lang="en-US" sz="2600" dirty="0" err="1">
                <a:solidFill>
                  <a:schemeClr val="tx1"/>
                </a:solidFill>
              </a:rPr>
              <a:t>annesini</a:t>
            </a:r>
            <a:r>
              <a:rPr lang="en-US" sz="2600" dirty="0">
                <a:solidFill>
                  <a:schemeClr val="tx1"/>
                </a:solidFill>
              </a:rPr>
              <a:t> </a:t>
            </a:r>
            <a:r>
              <a:rPr lang="en-US" sz="2600" dirty="0" err="1">
                <a:solidFill>
                  <a:schemeClr val="tx1"/>
                </a:solidFill>
              </a:rPr>
              <a:t>veremden</a:t>
            </a:r>
            <a:r>
              <a:rPr lang="en-US" sz="2600" dirty="0">
                <a:solidFill>
                  <a:schemeClr val="tx1"/>
                </a:solidFill>
              </a:rPr>
              <a:t> </a:t>
            </a:r>
            <a:r>
              <a:rPr lang="en-US" sz="2600" dirty="0" err="1">
                <a:solidFill>
                  <a:schemeClr val="tx1"/>
                </a:solidFill>
              </a:rPr>
              <a:t>kaybetmiştir</a:t>
            </a:r>
            <a:r>
              <a:rPr lang="en-US" sz="2600" dirty="0">
                <a:solidFill>
                  <a:schemeClr val="tx1"/>
                </a:solidFill>
              </a:rPr>
              <a:t>. </a:t>
            </a:r>
            <a:r>
              <a:rPr lang="en-US" sz="2600" dirty="0" err="1">
                <a:solidFill>
                  <a:schemeClr val="tx1"/>
                </a:solidFill>
              </a:rPr>
              <a:t>Babasının</a:t>
            </a:r>
            <a:r>
              <a:rPr lang="en-US" sz="2600" dirty="0">
                <a:solidFill>
                  <a:schemeClr val="tx1"/>
                </a:solidFill>
              </a:rPr>
              <a:t> </a:t>
            </a:r>
            <a:r>
              <a:rPr lang="en-US" sz="2600" dirty="0" err="1">
                <a:solidFill>
                  <a:schemeClr val="tx1"/>
                </a:solidFill>
              </a:rPr>
              <a:t>mürebbiye</a:t>
            </a:r>
            <a:r>
              <a:rPr lang="en-US" sz="2600" dirty="0">
                <a:solidFill>
                  <a:schemeClr val="tx1"/>
                </a:solidFill>
              </a:rPr>
              <a:t> </a:t>
            </a:r>
            <a:r>
              <a:rPr lang="en-US" sz="2600" dirty="0" err="1">
                <a:solidFill>
                  <a:schemeClr val="tx1"/>
                </a:solidFill>
              </a:rPr>
              <a:t>ile</a:t>
            </a:r>
            <a:r>
              <a:rPr lang="en-US" sz="2600" dirty="0">
                <a:solidFill>
                  <a:schemeClr val="tx1"/>
                </a:solidFill>
              </a:rPr>
              <a:t> </a:t>
            </a:r>
            <a:r>
              <a:rPr lang="en-US" sz="2600" dirty="0" err="1">
                <a:solidFill>
                  <a:schemeClr val="tx1"/>
                </a:solidFill>
              </a:rPr>
              <a:t>evlenmesiyle</a:t>
            </a:r>
            <a:r>
              <a:rPr lang="en-US" sz="2600" dirty="0">
                <a:solidFill>
                  <a:schemeClr val="tx1"/>
                </a:solidFill>
              </a:rPr>
              <a:t> </a:t>
            </a:r>
            <a:r>
              <a:rPr lang="en-US" sz="2600" dirty="0" err="1">
                <a:solidFill>
                  <a:schemeClr val="tx1"/>
                </a:solidFill>
              </a:rPr>
              <a:t>daha</a:t>
            </a:r>
            <a:r>
              <a:rPr lang="en-US" sz="2600" dirty="0">
                <a:solidFill>
                  <a:schemeClr val="tx1"/>
                </a:solidFill>
              </a:rPr>
              <a:t> da </a:t>
            </a:r>
            <a:r>
              <a:rPr lang="en-US" sz="2600" dirty="0" err="1">
                <a:solidFill>
                  <a:schemeClr val="tx1"/>
                </a:solidFill>
              </a:rPr>
              <a:t>içine</a:t>
            </a:r>
            <a:r>
              <a:rPr lang="en-US" sz="2600" dirty="0">
                <a:solidFill>
                  <a:schemeClr val="tx1"/>
                </a:solidFill>
              </a:rPr>
              <a:t> </a:t>
            </a:r>
            <a:r>
              <a:rPr lang="en-US" sz="2600" dirty="0" err="1">
                <a:solidFill>
                  <a:schemeClr val="tx1"/>
                </a:solidFill>
              </a:rPr>
              <a:t>kapanmıştır</a:t>
            </a:r>
            <a:r>
              <a:rPr lang="en-US" sz="2600" dirty="0">
                <a:solidFill>
                  <a:schemeClr val="tx1"/>
                </a:solidFill>
              </a:rPr>
              <a:t>. </a:t>
            </a:r>
            <a:r>
              <a:rPr lang="en-US" sz="2600" dirty="0" err="1">
                <a:solidFill>
                  <a:schemeClr val="tx1"/>
                </a:solidFill>
              </a:rPr>
              <a:t>Çocukluğu</a:t>
            </a:r>
            <a:r>
              <a:rPr lang="en-US" sz="2600" dirty="0">
                <a:solidFill>
                  <a:schemeClr val="tx1"/>
                </a:solidFill>
              </a:rPr>
              <a:t> </a:t>
            </a:r>
            <a:r>
              <a:rPr lang="en-US" sz="2600" dirty="0" err="1">
                <a:solidFill>
                  <a:schemeClr val="tx1"/>
                </a:solidFill>
              </a:rPr>
              <a:t>duygusal</a:t>
            </a:r>
            <a:r>
              <a:rPr lang="en-US" sz="2600" dirty="0">
                <a:solidFill>
                  <a:schemeClr val="tx1"/>
                </a:solidFill>
              </a:rPr>
              <a:t> </a:t>
            </a:r>
            <a:r>
              <a:rPr lang="en-US" sz="2600" dirty="0" err="1">
                <a:solidFill>
                  <a:schemeClr val="tx1"/>
                </a:solidFill>
              </a:rPr>
              <a:t>güvensizlik</a:t>
            </a:r>
            <a:r>
              <a:rPr lang="en-US" sz="2600" dirty="0">
                <a:solidFill>
                  <a:schemeClr val="tx1"/>
                </a:solidFill>
              </a:rPr>
              <a:t>, </a:t>
            </a:r>
            <a:r>
              <a:rPr lang="en-US" sz="2600" dirty="0" err="1">
                <a:solidFill>
                  <a:schemeClr val="tx1"/>
                </a:solidFill>
              </a:rPr>
              <a:t>yoksulluk</a:t>
            </a:r>
            <a:r>
              <a:rPr lang="en-US" sz="2600" dirty="0">
                <a:solidFill>
                  <a:schemeClr val="tx1"/>
                </a:solidFill>
              </a:rPr>
              <a:t>, </a:t>
            </a:r>
            <a:r>
              <a:rPr lang="en-US" sz="2600" dirty="0" err="1">
                <a:solidFill>
                  <a:schemeClr val="tx1"/>
                </a:solidFill>
              </a:rPr>
              <a:t>büyükannesinin</a:t>
            </a:r>
            <a:r>
              <a:rPr lang="en-US" sz="2600" dirty="0">
                <a:solidFill>
                  <a:schemeClr val="tx1"/>
                </a:solidFill>
              </a:rPr>
              <a:t> </a:t>
            </a:r>
            <a:r>
              <a:rPr lang="en-US" sz="2600" dirty="0" err="1">
                <a:solidFill>
                  <a:schemeClr val="tx1"/>
                </a:solidFill>
              </a:rPr>
              <a:t>dini</a:t>
            </a:r>
            <a:r>
              <a:rPr lang="en-US" sz="2600" dirty="0">
                <a:solidFill>
                  <a:schemeClr val="tx1"/>
                </a:solidFill>
              </a:rPr>
              <a:t> </a:t>
            </a:r>
            <a:r>
              <a:rPr lang="en-US" sz="2600" dirty="0" err="1">
                <a:solidFill>
                  <a:schemeClr val="tx1"/>
                </a:solidFill>
              </a:rPr>
              <a:t>fanatizmi</a:t>
            </a:r>
            <a:r>
              <a:rPr lang="en-US" sz="2600" dirty="0">
                <a:solidFill>
                  <a:schemeClr val="tx1"/>
                </a:solidFill>
              </a:rPr>
              <a:t> </a:t>
            </a:r>
            <a:r>
              <a:rPr lang="en-US" sz="2600" dirty="0" err="1">
                <a:solidFill>
                  <a:schemeClr val="tx1"/>
                </a:solidFill>
              </a:rPr>
              <a:t>ve</a:t>
            </a:r>
            <a:r>
              <a:rPr lang="en-US" sz="2600" dirty="0">
                <a:solidFill>
                  <a:schemeClr val="tx1"/>
                </a:solidFill>
              </a:rPr>
              <a:t> </a:t>
            </a:r>
            <a:r>
              <a:rPr lang="en-US" sz="2600" dirty="0" err="1">
                <a:solidFill>
                  <a:schemeClr val="tx1"/>
                </a:solidFill>
              </a:rPr>
              <a:t>ihmaliyle</a:t>
            </a:r>
            <a:r>
              <a:rPr lang="en-US" sz="2600" dirty="0">
                <a:solidFill>
                  <a:schemeClr val="tx1"/>
                </a:solidFill>
              </a:rPr>
              <a:t> </a:t>
            </a:r>
            <a:r>
              <a:rPr lang="en-US" sz="2600" dirty="0" err="1">
                <a:solidFill>
                  <a:schemeClr val="tx1"/>
                </a:solidFill>
              </a:rPr>
              <a:t>gölgelen</a:t>
            </a:r>
            <a:r>
              <a:rPr lang="tr-TR" sz="2600" dirty="0" err="1">
                <a:solidFill>
                  <a:schemeClr val="tx1"/>
                </a:solidFill>
              </a:rPr>
              <a:t>miştir</a:t>
            </a:r>
            <a:r>
              <a:rPr lang="tr-TR" sz="2600" dirty="0">
                <a:solidFill>
                  <a:schemeClr val="tx1"/>
                </a:solidFill>
              </a:rPr>
              <a:t>.</a:t>
            </a:r>
            <a:r>
              <a:rPr lang="en-US" sz="2600" dirty="0">
                <a:solidFill>
                  <a:schemeClr val="tx1"/>
                </a:solidFill>
              </a:rPr>
              <a:t> </a:t>
            </a:r>
            <a:r>
              <a:rPr lang="en-US" sz="2600" dirty="0" err="1">
                <a:solidFill>
                  <a:schemeClr val="tx1"/>
                </a:solidFill>
              </a:rPr>
              <a:t>Babası</a:t>
            </a:r>
            <a:r>
              <a:rPr lang="en-US" sz="2600" dirty="0">
                <a:solidFill>
                  <a:schemeClr val="tx1"/>
                </a:solidFill>
              </a:rPr>
              <a:t> </a:t>
            </a:r>
            <a:r>
              <a:rPr lang="en-US" sz="2600" dirty="0" err="1">
                <a:solidFill>
                  <a:schemeClr val="tx1"/>
                </a:solidFill>
              </a:rPr>
              <a:t>ve</a:t>
            </a:r>
            <a:r>
              <a:rPr lang="en-US" sz="2600" dirty="0">
                <a:solidFill>
                  <a:schemeClr val="tx1"/>
                </a:solidFill>
              </a:rPr>
              <a:t> </a:t>
            </a:r>
            <a:r>
              <a:rPr lang="en-US" sz="2600" dirty="0" err="1">
                <a:solidFill>
                  <a:schemeClr val="tx1"/>
                </a:solidFill>
              </a:rPr>
              <a:t>üvey</a:t>
            </a:r>
            <a:r>
              <a:rPr lang="en-US" sz="2600" dirty="0">
                <a:solidFill>
                  <a:schemeClr val="tx1"/>
                </a:solidFill>
              </a:rPr>
              <a:t> </a:t>
            </a:r>
            <a:r>
              <a:rPr lang="en-US" sz="2600" dirty="0" err="1">
                <a:solidFill>
                  <a:schemeClr val="tx1"/>
                </a:solidFill>
              </a:rPr>
              <a:t>annesi</a:t>
            </a:r>
            <a:r>
              <a:rPr lang="en-US" sz="2600" dirty="0">
                <a:solidFill>
                  <a:schemeClr val="tx1"/>
                </a:solidFill>
              </a:rPr>
              <a:t> </a:t>
            </a:r>
            <a:r>
              <a:rPr lang="en-US" sz="2600" dirty="0" err="1">
                <a:solidFill>
                  <a:schemeClr val="tx1"/>
                </a:solidFill>
              </a:rPr>
              <a:t>ile</a:t>
            </a:r>
            <a:r>
              <a:rPr lang="en-US" sz="2600" dirty="0">
                <a:solidFill>
                  <a:schemeClr val="tx1"/>
                </a:solidFill>
              </a:rPr>
              <a:t> </a:t>
            </a:r>
            <a:r>
              <a:rPr lang="en-US" sz="2600" dirty="0" err="1">
                <a:solidFill>
                  <a:schemeClr val="tx1"/>
                </a:solidFill>
              </a:rPr>
              <a:t>yaşamaya</a:t>
            </a:r>
            <a:r>
              <a:rPr lang="en-US" sz="2600" dirty="0">
                <a:solidFill>
                  <a:schemeClr val="tx1"/>
                </a:solidFill>
              </a:rPr>
              <a:t> </a:t>
            </a:r>
            <a:r>
              <a:rPr lang="en-US" sz="2600" dirty="0" err="1">
                <a:solidFill>
                  <a:schemeClr val="tx1"/>
                </a:solidFill>
              </a:rPr>
              <a:t>başlayan</a:t>
            </a:r>
            <a:r>
              <a:rPr lang="en-US" sz="2600" dirty="0">
                <a:solidFill>
                  <a:schemeClr val="tx1"/>
                </a:solidFill>
              </a:rPr>
              <a:t> Strindberg, 1867 </a:t>
            </a:r>
            <a:r>
              <a:rPr lang="en-US" sz="2600" dirty="0" err="1">
                <a:solidFill>
                  <a:schemeClr val="tx1"/>
                </a:solidFill>
              </a:rPr>
              <a:t>yılında</a:t>
            </a:r>
            <a:r>
              <a:rPr lang="en-US" sz="2600" dirty="0">
                <a:solidFill>
                  <a:schemeClr val="tx1"/>
                </a:solidFill>
              </a:rPr>
              <a:t> </a:t>
            </a:r>
            <a:r>
              <a:rPr lang="en-US" sz="2600" dirty="0" err="1">
                <a:solidFill>
                  <a:schemeClr val="tx1"/>
                </a:solidFill>
              </a:rPr>
              <a:t>liseyi</a:t>
            </a:r>
            <a:r>
              <a:rPr lang="en-US" sz="2600" dirty="0">
                <a:solidFill>
                  <a:schemeClr val="tx1"/>
                </a:solidFill>
              </a:rPr>
              <a:t> </a:t>
            </a:r>
            <a:r>
              <a:rPr lang="en-US" sz="2600" dirty="0" err="1">
                <a:solidFill>
                  <a:schemeClr val="tx1"/>
                </a:solidFill>
              </a:rPr>
              <a:t>tamamlamış</a:t>
            </a:r>
            <a:r>
              <a:rPr lang="en-US" sz="2600" dirty="0">
                <a:solidFill>
                  <a:schemeClr val="tx1"/>
                </a:solidFill>
              </a:rPr>
              <a:t> </a:t>
            </a:r>
            <a:r>
              <a:rPr lang="en-US" sz="2600" dirty="0" err="1">
                <a:solidFill>
                  <a:schemeClr val="tx1"/>
                </a:solidFill>
              </a:rPr>
              <a:t>ve</a:t>
            </a:r>
            <a:r>
              <a:rPr lang="en-US" sz="2600" dirty="0">
                <a:solidFill>
                  <a:schemeClr val="tx1"/>
                </a:solidFill>
              </a:rPr>
              <a:t> Uppsala </a:t>
            </a:r>
            <a:r>
              <a:rPr lang="en-US" sz="2600" dirty="0" err="1">
                <a:solidFill>
                  <a:schemeClr val="tx1"/>
                </a:solidFill>
              </a:rPr>
              <a:t>Üniversitesi</a:t>
            </a:r>
            <a:r>
              <a:rPr lang="en-US" sz="2600" dirty="0">
                <a:solidFill>
                  <a:schemeClr val="tx1"/>
                </a:solidFill>
              </a:rPr>
              <a:t> Tıp </a:t>
            </a:r>
            <a:r>
              <a:rPr lang="en-US" sz="2600" dirty="0" err="1">
                <a:solidFill>
                  <a:schemeClr val="tx1"/>
                </a:solidFill>
              </a:rPr>
              <a:t>Fakülte’sine</a:t>
            </a:r>
            <a:r>
              <a:rPr lang="en-US" sz="2600" dirty="0">
                <a:solidFill>
                  <a:schemeClr val="tx1"/>
                </a:solidFill>
              </a:rPr>
              <a:t> </a:t>
            </a:r>
            <a:r>
              <a:rPr lang="en-US" sz="2600" dirty="0" err="1">
                <a:solidFill>
                  <a:schemeClr val="tx1"/>
                </a:solidFill>
              </a:rPr>
              <a:t>kaydını</a:t>
            </a:r>
            <a:r>
              <a:rPr lang="en-US" sz="2600" dirty="0">
                <a:solidFill>
                  <a:schemeClr val="tx1"/>
                </a:solidFill>
              </a:rPr>
              <a:t> </a:t>
            </a:r>
            <a:r>
              <a:rPr lang="en-US" sz="2600" dirty="0" err="1">
                <a:solidFill>
                  <a:schemeClr val="tx1"/>
                </a:solidFill>
              </a:rPr>
              <a:t>yaptırmıştır</a:t>
            </a:r>
            <a:r>
              <a:rPr lang="en-US" sz="2600" dirty="0">
                <a:solidFill>
                  <a:schemeClr val="tx1"/>
                </a:solidFill>
              </a:rPr>
              <a:t>. </a:t>
            </a:r>
          </a:p>
          <a:p>
            <a:pPr>
              <a:lnSpc>
                <a:spcPct val="90000"/>
              </a:lnSpc>
            </a:pPr>
            <a:endParaRPr lang="en-US" sz="1500" dirty="0">
              <a:solidFill>
                <a:schemeClr val="tx1"/>
              </a:solidFill>
            </a:endParaRPr>
          </a:p>
          <a:p>
            <a:pPr>
              <a:lnSpc>
                <a:spcPct val="90000"/>
              </a:lnSpc>
            </a:pPr>
            <a:endParaRPr lang="en-US" sz="1500" dirty="0">
              <a:solidFill>
                <a:schemeClr val="tx1"/>
              </a:solidFill>
            </a:endParaRPr>
          </a:p>
        </p:txBody>
      </p:sp>
      <p:pic>
        <p:nvPicPr>
          <p:cNvPr id="7" name="Resim Yer Tutucusu 6" descr="insan yüzü, resim, sanat, çizim içeren bir resim&#10;&#10;Açıklama otomatik olarak oluşturuldu">
            <a:extLst>
              <a:ext uri="{FF2B5EF4-FFF2-40B4-BE49-F238E27FC236}">
                <a16:creationId xmlns:a16="http://schemas.microsoft.com/office/drawing/2014/main" id="{4F3385E5-0D2C-8A75-FF47-50FEAE923716}"/>
              </a:ext>
            </a:extLst>
          </p:cNvPr>
          <p:cNvPicPr>
            <a:picLocks noGrp="1" noChangeAspect="1"/>
          </p:cNvPicPr>
          <p:nvPr>
            <p:ph type="pic" idx="1"/>
          </p:nvPr>
        </p:nvPicPr>
        <p:blipFill rotWithShape="1">
          <a:blip r:embed="rId2"/>
          <a:srcRect r="3" b="11852"/>
          <a:stretch/>
        </p:blipFill>
        <p:spPr>
          <a:xfrm>
            <a:off x="7139243" y="202883"/>
            <a:ext cx="4175762" cy="4940852"/>
          </a:xfrm>
          <a:prstGeom prst="rect">
            <a:avLst/>
          </a:prstGeom>
        </p:spPr>
      </p:pic>
      <p:sp>
        <p:nvSpPr>
          <p:cNvPr id="9" name="Metin kutusu 8">
            <a:extLst>
              <a:ext uri="{FF2B5EF4-FFF2-40B4-BE49-F238E27FC236}">
                <a16:creationId xmlns:a16="http://schemas.microsoft.com/office/drawing/2014/main" id="{4F11E055-0C84-4F80-075A-BA9BC2CEAFBF}"/>
              </a:ext>
            </a:extLst>
          </p:cNvPr>
          <p:cNvSpPr txBox="1"/>
          <p:nvPr/>
        </p:nvSpPr>
        <p:spPr>
          <a:xfrm>
            <a:off x="8439790" y="5420715"/>
            <a:ext cx="2875215" cy="415498"/>
          </a:xfrm>
          <a:prstGeom prst="rect">
            <a:avLst/>
          </a:prstGeom>
          <a:noFill/>
        </p:spPr>
        <p:txBody>
          <a:bodyPr wrap="square" rtlCol="0">
            <a:spAutoFit/>
          </a:bodyPr>
          <a:lstStyle/>
          <a:p>
            <a:pPr algn="just"/>
            <a:r>
              <a:rPr lang="tr-TR" sz="1050" dirty="0" err="1"/>
              <a:t>Edvard</a:t>
            </a:r>
            <a:r>
              <a:rPr lang="tr-TR" sz="1050" dirty="0"/>
              <a:t> Munch, </a:t>
            </a:r>
            <a:r>
              <a:rPr lang="tr-TR" sz="1050" i="1" dirty="0" err="1"/>
              <a:t>Portrait</a:t>
            </a:r>
            <a:r>
              <a:rPr lang="tr-TR" sz="1050" i="1" dirty="0"/>
              <a:t> of August Strindberg</a:t>
            </a:r>
            <a:r>
              <a:rPr lang="tr-TR" sz="1050" dirty="0"/>
              <a:t>, 1892, </a:t>
            </a:r>
            <a:r>
              <a:rPr lang="tr-TR" sz="1050" dirty="0" err="1"/>
              <a:t>Museum</a:t>
            </a:r>
            <a:r>
              <a:rPr lang="tr-TR" sz="1050" dirty="0"/>
              <a:t> of Modern Art, Stockholm, </a:t>
            </a:r>
            <a:r>
              <a:rPr lang="tr-TR" sz="1050" dirty="0" err="1"/>
              <a:t>Sweden</a:t>
            </a:r>
            <a:endParaRPr lang="tr-TR" sz="1050" dirty="0"/>
          </a:p>
        </p:txBody>
      </p:sp>
    </p:spTree>
    <p:extLst>
      <p:ext uri="{BB962C8B-B14F-4D97-AF65-F5344CB8AC3E}">
        <p14:creationId xmlns:p14="http://schemas.microsoft.com/office/powerpoint/2010/main" val="283913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0" name="Straight Connector 47">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Başlık 4">
            <a:extLst>
              <a:ext uri="{FF2B5EF4-FFF2-40B4-BE49-F238E27FC236}">
                <a16:creationId xmlns:a16="http://schemas.microsoft.com/office/drawing/2014/main" id="{A949D295-6E7F-45F5-7EB9-E922B86DD5AA}"/>
              </a:ext>
            </a:extLst>
          </p:cNvPr>
          <p:cNvSpPr>
            <a:spLocks noGrp="1"/>
          </p:cNvSpPr>
          <p:nvPr>
            <p:ph type="title"/>
          </p:nvPr>
        </p:nvSpPr>
        <p:spPr>
          <a:xfrm>
            <a:off x="1024128" y="585216"/>
            <a:ext cx="5071864" cy="1499616"/>
          </a:xfrm>
        </p:spPr>
        <p:txBody>
          <a:bodyPr vert="horz" lIns="91440" tIns="45720" rIns="91440" bIns="45720" rtlCol="0" anchor="ctr">
            <a:normAutofit/>
          </a:bodyPr>
          <a:lstStyle/>
          <a:p>
            <a:pPr algn="l"/>
            <a:r>
              <a:rPr lang="en-US" sz="3700" spc="100" dirty="0"/>
              <a:t>August STRINDBERG Hayatı</a:t>
            </a:r>
          </a:p>
        </p:txBody>
      </p:sp>
      <p:sp>
        <p:nvSpPr>
          <p:cNvPr id="6" name="İçerik Yer Tutucusu 5">
            <a:extLst>
              <a:ext uri="{FF2B5EF4-FFF2-40B4-BE49-F238E27FC236}">
                <a16:creationId xmlns:a16="http://schemas.microsoft.com/office/drawing/2014/main" id="{9D839FA7-0AC4-0CE6-2E1F-72B583C37D00}"/>
              </a:ext>
            </a:extLst>
          </p:cNvPr>
          <p:cNvSpPr>
            <a:spLocks noGrp="1"/>
          </p:cNvSpPr>
          <p:nvPr>
            <p:ph type="body" sz="half" idx="2"/>
          </p:nvPr>
        </p:nvSpPr>
        <p:spPr>
          <a:xfrm>
            <a:off x="587937" y="2231136"/>
            <a:ext cx="5385341" cy="3931920"/>
          </a:xfrm>
        </p:spPr>
        <p:txBody>
          <a:bodyPr vert="horz" lIns="45720" tIns="45720" rIns="45720" bIns="45720" rtlCol="0">
            <a:normAutofit fontScale="92500" lnSpcReduction="10000"/>
          </a:bodyPr>
          <a:lstStyle/>
          <a:p>
            <a:pPr algn="just">
              <a:lnSpc>
                <a:spcPct val="90000"/>
              </a:lnSpc>
            </a:pPr>
            <a:r>
              <a:rPr lang="en-US" dirty="0" err="1">
                <a:solidFill>
                  <a:schemeClr val="tx1"/>
                </a:solidFill>
              </a:rPr>
              <a:t>Üniversiteye</a:t>
            </a:r>
            <a:r>
              <a:rPr lang="en-US" dirty="0">
                <a:solidFill>
                  <a:schemeClr val="tx1"/>
                </a:solidFill>
              </a:rPr>
              <a:t> 2 </a:t>
            </a:r>
            <a:r>
              <a:rPr lang="en-US" dirty="0" err="1">
                <a:solidFill>
                  <a:schemeClr val="tx1"/>
                </a:solidFill>
              </a:rPr>
              <a:t>yıl</a:t>
            </a:r>
            <a:r>
              <a:rPr lang="en-US" dirty="0">
                <a:solidFill>
                  <a:schemeClr val="tx1"/>
                </a:solidFill>
              </a:rPr>
              <a:t> </a:t>
            </a:r>
            <a:r>
              <a:rPr lang="en-US" dirty="0" err="1">
                <a:solidFill>
                  <a:schemeClr val="tx1"/>
                </a:solidFill>
              </a:rPr>
              <a:t>boyunca</a:t>
            </a:r>
            <a:r>
              <a:rPr lang="en-US" dirty="0">
                <a:solidFill>
                  <a:schemeClr val="tx1"/>
                </a:solidFill>
              </a:rPr>
              <a:t> </a:t>
            </a:r>
            <a:r>
              <a:rPr lang="en-US" dirty="0" err="1">
                <a:solidFill>
                  <a:schemeClr val="tx1"/>
                </a:solidFill>
              </a:rPr>
              <a:t>devam</a:t>
            </a:r>
            <a:r>
              <a:rPr lang="en-US" dirty="0">
                <a:solidFill>
                  <a:schemeClr val="tx1"/>
                </a:solidFill>
              </a:rPr>
              <a:t> </a:t>
            </a:r>
            <a:r>
              <a:rPr lang="en-US" dirty="0" err="1">
                <a:solidFill>
                  <a:schemeClr val="tx1"/>
                </a:solidFill>
              </a:rPr>
              <a:t>etmiştir</a:t>
            </a:r>
            <a:r>
              <a:rPr lang="en-US" dirty="0">
                <a:solidFill>
                  <a:schemeClr val="tx1"/>
                </a:solidFill>
              </a:rPr>
              <a:t> ama </a:t>
            </a:r>
            <a:r>
              <a:rPr lang="en-US" dirty="0" err="1">
                <a:solidFill>
                  <a:schemeClr val="tx1"/>
                </a:solidFill>
              </a:rPr>
              <a:t>Kimya’ya</a:t>
            </a:r>
            <a:r>
              <a:rPr lang="en-US" dirty="0">
                <a:solidFill>
                  <a:schemeClr val="tx1"/>
                </a:solidFill>
              </a:rPr>
              <a:t> </a:t>
            </a:r>
            <a:r>
              <a:rPr lang="en-US" dirty="0" err="1">
                <a:solidFill>
                  <a:schemeClr val="tx1"/>
                </a:solidFill>
              </a:rPr>
              <a:t>giriş</a:t>
            </a:r>
            <a:r>
              <a:rPr lang="en-US" dirty="0">
                <a:solidFill>
                  <a:schemeClr val="tx1"/>
                </a:solidFill>
              </a:rPr>
              <a:t> </a:t>
            </a:r>
            <a:r>
              <a:rPr lang="en-US" dirty="0" err="1">
                <a:solidFill>
                  <a:schemeClr val="tx1"/>
                </a:solidFill>
              </a:rPr>
              <a:t>sınavından</a:t>
            </a:r>
            <a:r>
              <a:rPr lang="en-US" dirty="0">
                <a:solidFill>
                  <a:schemeClr val="tx1"/>
                </a:solidFill>
              </a:rPr>
              <a:t> </a:t>
            </a:r>
            <a:r>
              <a:rPr lang="en-US" dirty="0" err="1">
                <a:solidFill>
                  <a:schemeClr val="tx1"/>
                </a:solidFill>
              </a:rPr>
              <a:t>kaldıktan</a:t>
            </a:r>
            <a:r>
              <a:rPr lang="en-US" dirty="0">
                <a:solidFill>
                  <a:schemeClr val="tx1"/>
                </a:solidFill>
              </a:rPr>
              <a:t> </a:t>
            </a:r>
            <a:r>
              <a:rPr lang="en-US" dirty="0" err="1">
                <a:solidFill>
                  <a:schemeClr val="tx1"/>
                </a:solidFill>
              </a:rPr>
              <a:t>sonra</a:t>
            </a:r>
            <a:r>
              <a:rPr lang="en-US" dirty="0">
                <a:solidFill>
                  <a:schemeClr val="tx1"/>
                </a:solidFill>
              </a:rPr>
              <a:t> </a:t>
            </a:r>
            <a:r>
              <a:rPr lang="en-US" dirty="0" err="1">
                <a:solidFill>
                  <a:schemeClr val="tx1"/>
                </a:solidFill>
              </a:rPr>
              <a:t>okula</a:t>
            </a:r>
            <a:r>
              <a:rPr lang="en-US" dirty="0">
                <a:solidFill>
                  <a:schemeClr val="tx1"/>
                </a:solidFill>
              </a:rPr>
              <a:t> </a:t>
            </a:r>
            <a:r>
              <a:rPr lang="en-US" dirty="0" err="1">
                <a:solidFill>
                  <a:schemeClr val="tx1"/>
                </a:solidFill>
              </a:rPr>
              <a:t>ilgisini</a:t>
            </a:r>
            <a:r>
              <a:rPr lang="en-US" dirty="0">
                <a:solidFill>
                  <a:schemeClr val="tx1"/>
                </a:solidFill>
              </a:rPr>
              <a:t> </a:t>
            </a:r>
            <a:r>
              <a:rPr lang="en-US" dirty="0" err="1">
                <a:solidFill>
                  <a:schemeClr val="tx1"/>
                </a:solidFill>
              </a:rPr>
              <a:t>yitirmiştir</a:t>
            </a:r>
            <a:r>
              <a:rPr lang="en-US" dirty="0">
                <a:solidFill>
                  <a:schemeClr val="tx1"/>
                </a:solidFill>
              </a:rPr>
              <a:t>. </a:t>
            </a:r>
            <a:r>
              <a:rPr lang="en-US" dirty="0" err="1">
                <a:solidFill>
                  <a:schemeClr val="tx1"/>
                </a:solidFill>
              </a:rPr>
              <a:t>Okulu</a:t>
            </a:r>
            <a:r>
              <a:rPr lang="en-US" dirty="0">
                <a:solidFill>
                  <a:schemeClr val="tx1"/>
                </a:solidFill>
              </a:rPr>
              <a:t> </a:t>
            </a:r>
            <a:r>
              <a:rPr lang="en-US" dirty="0" err="1">
                <a:solidFill>
                  <a:schemeClr val="tx1"/>
                </a:solidFill>
              </a:rPr>
              <a:t>tamamlayamadan</a:t>
            </a:r>
            <a:r>
              <a:rPr lang="en-US" dirty="0">
                <a:solidFill>
                  <a:schemeClr val="tx1"/>
                </a:solidFill>
              </a:rPr>
              <a:t> </a:t>
            </a:r>
            <a:r>
              <a:rPr lang="en-US" dirty="0" err="1">
                <a:solidFill>
                  <a:schemeClr val="tx1"/>
                </a:solidFill>
              </a:rPr>
              <a:t>bırakmak</a:t>
            </a:r>
            <a:r>
              <a:rPr lang="en-US" dirty="0">
                <a:solidFill>
                  <a:schemeClr val="tx1"/>
                </a:solidFill>
              </a:rPr>
              <a:t> </a:t>
            </a:r>
            <a:r>
              <a:rPr lang="en-US" dirty="0" err="1">
                <a:solidFill>
                  <a:schemeClr val="tx1"/>
                </a:solidFill>
              </a:rPr>
              <a:t>zorunda</a:t>
            </a:r>
            <a:r>
              <a:rPr lang="en-US" dirty="0">
                <a:solidFill>
                  <a:schemeClr val="tx1"/>
                </a:solidFill>
              </a:rPr>
              <a:t> </a:t>
            </a:r>
            <a:r>
              <a:rPr lang="en-US" dirty="0" err="1">
                <a:solidFill>
                  <a:schemeClr val="tx1"/>
                </a:solidFill>
              </a:rPr>
              <a:t>kalmıştır</a:t>
            </a:r>
            <a:r>
              <a:rPr lang="en-US" dirty="0">
                <a:solidFill>
                  <a:schemeClr val="tx1"/>
                </a:solidFill>
              </a:rPr>
              <a:t>. </a:t>
            </a:r>
            <a:r>
              <a:rPr lang="en-US" dirty="0" err="1">
                <a:solidFill>
                  <a:schemeClr val="tx1"/>
                </a:solidFill>
              </a:rPr>
              <a:t>Aralıklı</a:t>
            </a:r>
            <a:r>
              <a:rPr lang="en-US" dirty="0">
                <a:solidFill>
                  <a:schemeClr val="tx1"/>
                </a:solidFill>
              </a:rPr>
              <a:t> </a:t>
            </a:r>
            <a:r>
              <a:rPr lang="en-US" dirty="0" err="1">
                <a:solidFill>
                  <a:schemeClr val="tx1"/>
                </a:solidFill>
              </a:rPr>
              <a:t>olarak</a:t>
            </a:r>
            <a:r>
              <a:rPr lang="en-US" dirty="0">
                <a:solidFill>
                  <a:schemeClr val="tx1"/>
                </a:solidFill>
              </a:rPr>
              <a:t> Uppsala </a:t>
            </a:r>
            <a:r>
              <a:rPr lang="en-US" dirty="0" err="1">
                <a:solidFill>
                  <a:schemeClr val="tx1"/>
                </a:solidFill>
              </a:rPr>
              <a:t>Üniversitesi'nde</a:t>
            </a:r>
            <a:r>
              <a:rPr lang="en-US" dirty="0">
                <a:solidFill>
                  <a:schemeClr val="tx1"/>
                </a:solidFill>
              </a:rPr>
              <a:t> </a:t>
            </a:r>
            <a:r>
              <a:rPr lang="en-US" dirty="0" err="1">
                <a:solidFill>
                  <a:schemeClr val="tx1"/>
                </a:solidFill>
              </a:rPr>
              <a:t>okumuş</a:t>
            </a:r>
            <a:r>
              <a:rPr lang="en-US" dirty="0">
                <a:solidFill>
                  <a:schemeClr val="tx1"/>
                </a:solidFill>
              </a:rPr>
              <a:t> </a:t>
            </a:r>
            <a:r>
              <a:rPr lang="en-US" dirty="0" err="1">
                <a:solidFill>
                  <a:schemeClr val="tx1"/>
                </a:solidFill>
              </a:rPr>
              <a:t>sırayla</a:t>
            </a:r>
            <a:r>
              <a:rPr lang="en-US" dirty="0">
                <a:solidFill>
                  <a:schemeClr val="tx1"/>
                </a:solidFill>
              </a:rPr>
              <a:t> </a:t>
            </a:r>
            <a:r>
              <a:rPr lang="en-US" dirty="0" err="1">
                <a:solidFill>
                  <a:schemeClr val="tx1"/>
                </a:solidFill>
              </a:rPr>
              <a:t>bakanlığa</a:t>
            </a:r>
            <a:r>
              <a:rPr lang="en-US" dirty="0">
                <a:solidFill>
                  <a:schemeClr val="tx1"/>
                </a:solidFill>
              </a:rPr>
              <a:t> </a:t>
            </a:r>
            <a:r>
              <a:rPr lang="en-US" dirty="0" err="1">
                <a:solidFill>
                  <a:schemeClr val="tx1"/>
                </a:solidFill>
              </a:rPr>
              <a:t>ve</a:t>
            </a:r>
            <a:r>
              <a:rPr lang="en-US" dirty="0">
                <a:solidFill>
                  <a:schemeClr val="tx1"/>
                </a:solidFill>
              </a:rPr>
              <a:t> tıp </a:t>
            </a:r>
            <a:r>
              <a:rPr lang="en-US" dirty="0" err="1">
                <a:solidFill>
                  <a:schemeClr val="tx1"/>
                </a:solidFill>
              </a:rPr>
              <a:t>alanında</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kariyere</a:t>
            </a:r>
            <a:r>
              <a:rPr lang="en-US" dirty="0">
                <a:solidFill>
                  <a:schemeClr val="tx1"/>
                </a:solidFill>
              </a:rPr>
              <a:t> </a:t>
            </a:r>
            <a:r>
              <a:rPr lang="en-US" dirty="0" err="1">
                <a:solidFill>
                  <a:schemeClr val="tx1"/>
                </a:solidFill>
              </a:rPr>
              <a:t>hazırlanmıştır</a:t>
            </a:r>
            <a:r>
              <a:rPr lang="en-US" dirty="0">
                <a:solidFill>
                  <a:schemeClr val="tx1"/>
                </a:solidFill>
              </a:rPr>
              <a:t> </a:t>
            </a:r>
            <a:r>
              <a:rPr lang="en-US" dirty="0" err="1">
                <a:solidFill>
                  <a:schemeClr val="tx1"/>
                </a:solidFill>
              </a:rPr>
              <a:t>ancak</a:t>
            </a:r>
            <a:r>
              <a:rPr lang="en-US" dirty="0">
                <a:solidFill>
                  <a:schemeClr val="tx1"/>
                </a:solidFill>
              </a:rPr>
              <a:t> </a:t>
            </a:r>
            <a:r>
              <a:rPr lang="en-US" dirty="0" err="1">
                <a:solidFill>
                  <a:schemeClr val="tx1"/>
                </a:solidFill>
              </a:rPr>
              <a:t>hiçbir</a:t>
            </a:r>
            <a:r>
              <a:rPr lang="en-US" dirty="0">
                <a:solidFill>
                  <a:schemeClr val="tx1"/>
                </a:solidFill>
              </a:rPr>
              <a:t> zaman diploma al</a:t>
            </a:r>
            <a:r>
              <a:rPr lang="tr-TR" dirty="0">
                <a:solidFill>
                  <a:schemeClr val="tx1"/>
                </a:solidFill>
              </a:rPr>
              <a:t>a</a:t>
            </a:r>
            <a:r>
              <a:rPr lang="en-US" dirty="0" err="1">
                <a:solidFill>
                  <a:schemeClr val="tx1"/>
                </a:solidFill>
              </a:rPr>
              <a:t>mamıştır</a:t>
            </a:r>
            <a:r>
              <a:rPr lang="en-US" dirty="0">
                <a:solidFill>
                  <a:schemeClr val="tx1"/>
                </a:solidFill>
              </a:rPr>
              <a:t>. </a:t>
            </a:r>
            <a:r>
              <a:rPr lang="en-US" dirty="0" err="1">
                <a:solidFill>
                  <a:schemeClr val="tx1"/>
                </a:solidFill>
              </a:rPr>
              <a:t>Stockholm'de</a:t>
            </a:r>
            <a:r>
              <a:rPr lang="en-US" dirty="0">
                <a:solidFill>
                  <a:schemeClr val="tx1"/>
                </a:solidFill>
              </a:rPr>
              <a:t> </a:t>
            </a:r>
            <a:r>
              <a:rPr lang="en-US" dirty="0" err="1">
                <a:solidFill>
                  <a:schemeClr val="tx1"/>
                </a:solidFill>
              </a:rPr>
              <a:t>serbest</a:t>
            </a:r>
            <a:r>
              <a:rPr lang="en-US" dirty="0">
                <a:solidFill>
                  <a:schemeClr val="tx1"/>
                </a:solidFill>
              </a:rPr>
              <a:t> </a:t>
            </a:r>
            <a:r>
              <a:rPr lang="en-US" dirty="0" err="1">
                <a:solidFill>
                  <a:schemeClr val="tx1"/>
                </a:solidFill>
              </a:rPr>
              <a:t>gazetecilik</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çeşitli</a:t>
            </a:r>
            <a:r>
              <a:rPr lang="en-US" dirty="0">
                <a:solidFill>
                  <a:schemeClr val="tx1"/>
                </a:solidFill>
              </a:rPr>
              <a:t> </a:t>
            </a:r>
            <a:r>
              <a:rPr lang="en-US" dirty="0" err="1">
                <a:solidFill>
                  <a:schemeClr val="tx1"/>
                </a:solidFill>
              </a:rPr>
              <a:t>mesleklerle</a:t>
            </a:r>
            <a:r>
              <a:rPr lang="en-US" dirty="0">
                <a:solidFill>
                  <a:schemeClr val="tx1"/>
                </a:solidFill>
              </a:rPr>
              <a:t> </a:t>
            </a:r>
            <a:r>
              <a:rPr lang="en-US" dirty="0" err="1">
                <a:solidFill>
                  <a:schemeClr val="tx1"/>
                </a:solidFill>
              </a:rPr>
              <a:t>yaşamını</a:t>
            </a:r>
            <a:r>
              <a:rPr lang="en-US" dirty="0">
                <a:solidFill>
                  <a:schemeClr val="tx1"/>
                </a:solidFill>
              </a:rPr>
              <a:t> </a:t>
            </a:r>
            <a:r>
              <a:rPr lang="en-US" dirty="0" err="1">
                <a:solidFill>
                  <a:schemeClr val="tx1"/>
                </a:solidFill>
              </a:rPr>
              <a:t>geçindirmiştir</a:t>
            </a:r>
            <a:r>
              <a:rPr lang="en-US" dirty="0">
                <a:solidFill>
                  <a:schemeClr val="tx1"/>
                </a:solidFill>
              </a:rPr>
              <a:t>. </a:t>
            </a:r>
            <a:r>
              <a:rPr lang="en-US" dirty="0" err="1">
                <a:solidFill>
                  <a:schemeClr val="tx1"/>
                </a:solidFill>
              </a:rPr>
              <a:t>Gazetecilik</a:t>
            </a:r>
            <a:r>
              <a:rPr lang="en-US" dirty="0">
                <a:solidFill>
                  <a:schemeClr val="tx1"/>
                </a:solidFill>
              </a:rPr>
              <a:t>, </a:t>
            </a:r>
            <a:r>
              <a:rPr lang="en-US" dirty="0" err="1">
                <a:solidFill>
                  <a:schemeClr val="tx1"/>
                </a:solidFill>
              </a:rPr>
              <a:t>muhasebecilik</a:t>
            </a:r>
            <a:r>
              <a:rPr lang="en-US" dirty="0">
                <a:solidFill>
                  <a:schemeClr val="tx1"/>
                </a:solidFill>
              </a:rPr>
              <a:t> </a:t>
            </a:r>
            <a:r>
              <a:rPr lang="en-US" dirty="0" err="1">
                <a:solidFill>
                  <a:schemeClr val="tx1"/>
                </a:solidFill>
              </a:rPr>
              <a:t>yaptıktan</a:t>
            </a:r>
            <a:r>
              <a:rPr lang="en-US" dirty="0">
                <a:solidFill>
                  <a:schemeClr val="tx1"/>
                </a:solidFill>
              </a:rPr>
              <a:t> </a:t>
            </a:r>
            <a:r>
              <a:rPr lang="en-US" dirty="0" err="1">
                <a:solidFill>
                  <a:schemeClr val="tx1"/>
                </a:solidFill>
              </a:rPr>
              <a:t>sonra</a:t>
            </a:r>
            <a:r>
              <a:rPr lang="en-US" dirty="0">
                <a:solidFill>
                  <a:schemeClr val="tx1"/>
                </a:solidFill>
              </a:rPr>
              <a:t> 1874 </a:t>
            </a:r>
            <a:r>
              <a:rPr lang="en-US" dirty="0" err="1">
                <a:solidFill>
                  <a:schemeClr val="tx1"/>
                </a:solidFill>
              </a:rPr>
              <a:t>yılında</a:t>
            </a:r>
            <a:r>
              <a:rPr lang="en-US" dirty="0">
                <a:solidFill>
                  <a:schemeClr val="tx1"/>
                </a:solidFill>
              </a:rPr>
              <a:t> Stockholm </a:t>
            </a:r>
            <a:r>
              <a:rPr lang="en-US" dirty="0" err="1">
                <a:solidFill>
                  <a:schemeClr val="tx1"/>
                </a:solidFill>
              </a:rPr>
              <a:t>Kraliyet</a:t>
            </a:r>
            <a:r>
              <a:rPr lang="en-US" dirty="0">
                <a:solidFill>
                  <a:schemeClr val="tx1"/>
                </a:solidFill>
              </a:rPr>
              <a:t> </a:t>
            </a:r>
            <a:r>
              <a:rPr lang="en-US" dirty="0" err="1">
                <a:solidFill>
                  <a:schemeClr val="tx1"/>
                </a:solidFill>
              </a:rPr>
              <a:t>Kütüphanesi’nde</a:t>
            </a:r>
            <a:r>
              <a:rPr lang="en-US" dirty="0">
                <a:solidFill>
                  <a:schemeClr val="tx1"/>
                </a:solidFill>
              </a:rPr>
              <a:t> </a:t>
            </a:r>
            <a:r>
              <a:rPr lang="en-US" dirty="0" err="1">
                <a:solidFill>
                  <a:schemeClr val="tx1"/>
                </a:solidFill>
              </a:rPr>
              <a:t>çalışmaya</a:t>
            </a:r>
            <a:r>
              <a:rPr lang="en-US" dirty="0">
                <a:solidFill>
                  <a:schemeClr val="tx1"/>
                </a:solidFill>
              </a:rPr>
              <a:t> </a:t>
            </a:r>
            <a:r>
              <a:rPr lang="en-US" dirty="0" err="1">
                <a:solidFill>
                  <a:schemeClr val="tx1"/>
                </a:solidFill>
              </a:rPr>
              <a:t>başlamıştır</a:t>
            </a:r>
            <a:r>
              <a:rPr lang="en-US" dirty="0">
                <a:solidFill>
                  <a:schemeClr val="tx1"/>
                </a:solidFill>
              </a:rPr>
              <a:t>.</a:t>
            </a:r>
          </a:p>
          <a:p>
            <a:pPr algn="just">
              <a:lnSpc>
                <a:spcPct val="90000"/>
              </a:lnSpc>
            </a:pPr>
            <a:endParaRPr lang="en-US" dirty="0">
              <a:solidFill>
                <a:schemeClr val="tx1"/>
              </a:solidFill>
            </a:endParaRPr>
          </a:p>
          <a:p>
            <a:pPr algn="just">
              <a:lnSpc>
                <a:spcPct val="90000"/>
              </a:lnSpc>
            </a:pPr>
            <a:r>
              <a:rPr lang="en-US" dirty="0">
                <a:solidFill>
                  <a:schemeClr val="tx1"/>
                </a:solidFill>
              </a:rPr>
              <a:t>Strindberg, 1875-1876 </a:t>
            </a:r>
            <a:r>
              <a:rPr lang="en-US" dirty="0" err="1">
                <a:solidFill>
                  <a:schemeClr val="tx1"/>
                </a:solidFill>
              </a:rPr>
              <a:t>yıllarında</a:t>
            </a:r>
            <a:r>
              <a:rPr lang="en-US" dirty="0">
                <a:solidFill>
                  <a:schemeClr val="tx1"/>
                </a:solidFill>
              </a:rPr>
              <a:t> Siri von Essen </a:t>
            </a:r>
            <a:r>
              <a:rPr lang="en-US" dirty="0" err="1">
                <a:solidFill>
                  <a:schemeClr val="tx1"/>
                </a:solidFill>
              </a:rPr>
              <a:t>ile</a:t>
            </a:r>
            <a:r>
              <a:rPr lang="en-US" dirty="0">
                <a:solidFill>
                  <a:schemeClr val="tx1"/>
                </a:solidFill>
              </a:rPr>
              <a:t> </a:t>
            </a:r>
            <a:r>
              <a:rPr lang="en-US" dirty="0" err="1">
                <a:solidFill>
                  <a:schemeClr val="tx1"/>
                </a:solidFill>
              </a:rPr>
              <a:t>tanışmıştır</a:t>
            </a:r>
            <a:r>
              <a:rPr lang="en-US" dirty="0">
                <a:solidFill>
                  <a:schemeClr val="tx1"/>
                </a:solidFill>
              </a:rPr>
              <a:t>. Siri Baron </a:t>
            </a:r>
            <a:r>
              <a:rPr lang="en-US" dirty="0" err="1">
                <a:solidFill>
                  <a:schemeClr val="tx1"/>
                </a:solidFill>
              </a:rPr>
              <a:t>Wrangel</a:t>
            </a:r>
            <a:r>
              <a:rPr lang="tr-TR" dirty="0">
                <a:solidFill>
                  <a:schemeClr val="tx1"/>
                </a:solidFill>
              </a:rPr>
              <a:t> i</a:t>
            </a:r>
            <a:r>
              <a:rPr lang="en-US" dirty="0">
                <a:solidFill>
                  <a:schemeClr val="tx1"/>
                </a:solidFill>
              </a:rPr>
              <a:t>le </a:t>
            </a:r>
            <a:r>
              <a:rPr lang="en-US" dirty="0" err="1">
                <a:solidFill>
                  <a:schemeClr val="tx1"/>
                </a:solidFill>
              </a:rPr>
              <a:t>evli</a:t>
            </a:r>
            <a:r>
              <a:rPr lang="en-US" dirty="0">
                <a:solidFill>
                  <a:schemeClr val="tx1"/>
                </a:solidFill>
              </a:rPr>
              <a:t> </a:t>
            </a:r>
            <a:r>
              <a:rPr lang="en-US" dirty="0" err="1">
                <a:solidFill>
                  <a:schemeClr val="tx1"/>
                </a:solidFill>
              </a:rPr>
              <a:t>olan</a:t>
            </a:r>
            <a:r>
              <a:rPr lang="en-US" dirty="0">
                <a:solidFill>
                  <a:schemeClr val="tx1"/>
                </a:solidFill>
              </a:rPr>
              <a:t> Sir</a:t>
            </a:r>
            <a:r>
              <a:rPr lang="tr-TR" dirty="0">
                <a:solidFill>
                  <a:schemeClr val="tx1"/>
                </a:solidFill>
              </a:rPr>
              <a:t>i</a:t>
            </a:r>
            <a:r>
              <a:rPr lang="en-US" dirty="0">
                <a:solidFill>
                  <a:schemeClr val="tx1"/>
                </a:solidFill>
              </a:rPr>
              <a:t>, Strindberg </a:t>
            </a:r>
            <a:r>
              <a:rPr lang="en-US" dirty="0" err="1">
                <a:solidFill>
                  <a:schemeClr val="tx1"/>
                </a:solidFill>
              </a:rPr>
              <a:t>ile</a:t>
            </a:r>
            <a:r>
              <a:rPr lang="en-US" dirty="0">
                <a:solidFill>
                  <a:schemeClr val="tx1"/>
                </a:solidFill>
              </a:rPr>
              <a:t> </a:t>
            </a:r>
            <a:r>
              <a:rPr lang="en-US" dirty="0" err="1">
                <a:solidFill>
                  <a:schemeClr val="tx1"/>
                </a:solidFill>
              </a:rPr>
              <a:t>evlenmeden</a:t>
            </a:r>
            <a:r>
              <a:rPr lang="en-US" dirty="0">
                <a:solidFill>
                  <a:schemeClr val="tx1"/>
                </a:solidFill>
              </a:rPr>
              <a:t> </a:t>
            </a:r>
            <a:r>
              <a:rPr lang="en-US" dirty="0" err="1">
                <a:solidFill>
                  <a:schemeClr val="tx1"/>
                </a:solidFill>
              </a:rPr>
              <a:t>önce</a:t>
            </a:r>
            <a:r>
              <a:rPr lang="en-US" dirty="0">
                <a:solidFill>
                  <a:schemeClr val="tx1"/>
                </a:solidFill>
              </a:rPr>
              <a:t> </a:t>
            </a:r>
            <a:r>
              <a:rPr lang="en-US" dirty="0" err="1">
                <a:solidFill>
                  <a:schemeClr val="tx1"/>
                </a:solidFill>
              </a:rPr>
              <a:t>hamile</a:t>
            </a:r>
            <a:r>
              <a:rPr lang="en-US" dirty="0">
                <a:solidFill>
                  <a:schemeClr val="tx1"/>
                </a:solidFill>
              </a:rPr>
              <a:t> </a:t>
            </a:r>
            <a:r>
              <a:rPr lang="en-US" dirty="0" err="1">
                <a:solidFill>
                  <a:schemeClr val="tx1"/>
                </a:solidFill>
              </a:rPr>
              <a:t>kalarak</a:t>
            </a:r>
            <a:r>
              <a:rPr lang="en-US" dirty="0">
                <a:solidFill>
                  <a:schemeClr val="tx1"/>
                </a:solidFill>
              </a:rPr>
              <a:t> </a:t>
            </a:r>
            <a:r>
              <a:rPr lang="en-US" dirty="0" err="1">
                <a:solidFill>
                  <a:schemeClr val="tx1"/>
                </a:solidFill>
              </a:rPr>
              <a:t>kocasından</a:t>
            </a:r>
            <a:r>
              <a:rPr lang="en-US" dirty="0">
                <a:solidFill>
                  <a:schemeClr val="tx1"/>
                </a:solidFill>
              </a:rPr>
              <a:t> </a:t>
            </a:r>
            <a:r>
              <a:rPr lang="en-US" dirty="0" err="1">
                <a:solidFill>
                  <a:schemeClr val="tx1"/>
                </a:solidFill>
              </a:rPr>
              <a:t>boşanmıştır</a:t>
            </a:r>
            <a:r>
              <a:rPr lang="en-US" dirty="0">
                <a:solidFill>
                  <a:schemeClr val="tx1"/>
                </a:solidFill>
              </a:rPr>
              <a:t>. Siri </a:t>
            </a:r>
            <a:r>
              <a:rPr lang="en-US" dirty="0" err="1">
                <a:solidFill>
                  <a:schemeClr val="tx1"/>
                </a:solidFill>
              </a:rPr>
              <a:t>bu</a:t>
            </a:r>
            <a:r>
              <a:rPr lang="en-US" dirty="0">
                <a:solidFill>
                  <a:schemeClr val="tx1"/>
                </a:solidFill>
              </a:rPr>
              <a:t> </a:t>
            </a:r>
            <a:r>
              <a:rPr lang="en-US" dirty="0" err="1">
                <a:solidFill>
                  <a:schemeClr val="tx1"/>
                </a:solidFill>
              </a:rPr>
              <a:t>dönemde</a:t>
            </a:r>
            <a:r>
              <a:rPr lang="en-US" dirty="0">
                <a:solidFill>
                  <a:schemeClr val="tx1"/>
                </a:solidFill>
              </a:rPr>
              <a:t> </a:t>
            </a:r>
            <a:r>
              <a:rPr lang="en-US" dirty="0" err="1">
                <a:solidFill>
                  <a:schemeClr val="tx1"/>
                </a:solidFill>
              </a:rPr>
              <a:t>Kraliyet</a:t>
            </a:r>
            <a:r>
              <a:rPr lang="en-US" dirty="0">
                <a:solidFill>
                  <a:schemeClr val="tx1"/>
                </a:solidFill>
              </a:rPr>
              <a:t> </a:t>
            </a:r>
            <a:r>
              <a:rPr lang="en-US" dirty="0" err="1">
                <a:solidFill>
                  <a:schemeClr val="tx1"/>
                </a:solidFill>
              </a:rPr>
              <a:t>Tiyatro’sunda</a:t>
            </a:r>
            <a:r>
              <a:rPr lang="en-US" dirty="0">
                <a:solidFill>
                  <a:schemeClr val="tx1"/>
                </a:solidFill>
              </a:rPr>
              <a:t> </a:t>
            </a:r>
            <a:r>
              <a:rPr lang="en-US" dirty="0" err="1">
                <a:solidFill>
                  <a:schemeClr val="tx1"/>
                </a:solidFill>
              </a:rPr>
              <a:t>oyuncu</a:t>
            </a:r>
            <a:r>
              <a:rPr lang="en-US" dirty="0">
                <a:solidFill>
                  <a:schemeClr val="tx1"/>
                </a:solidFill>
              </a:rPr>
              <a:t> </a:t>
            </a:r>
            <a:r>
              <a:rPr lang="en-US" dirty="0" err="1">
                <a:solidFill>
                  <a:schemeClr val="tx1"/>
                </a:solidFill>
              </a:rPr>
              <a:t>seçmelerine</a:t>
            </a:r>
            <a:r>
              <a:rPr lang="en-US" dirty="0">
                <a:solidFill>
                  <a:schemeClr val="tx1"/>
                </a:solidFill>
              </a:rPr>
              <a:t> </a:t>
            </a:r>
            <a:r>
              <a:rPr lang="en-US" dirty="0" err="1">
                <a:solidFill>
                  <a:schemeClr val="tx1"/>
                </a:solidFill>
              </a:rPr>
              <a:t>katılıp</a:t>
            </a:r>
            <a:r>
              <a:rPr lang="en-US" dirty="0">
                <a:solidFill>
                  <a:schemeClr val="tx1"/>
                </a:solidFill>
              </a:rPr>
              <a:t> </a:t>
            </a:r>
            <a:r>
              <a:rPr lang="en-US" dirty="0" err="1">
                <a:solidFill>
                  <a:schemeClr val="tx1"/>
                </a:solidFill>
              </a:rPr>
              <a:t>başarılı</a:t>
            </a:r>
            <a:r>
              <a:rPr lang="en-US" dirty="0">
                <a:solidFill>
                  <a:schemeClr val="tx1"/>
                </a:solidFill>
              </a:rPr>
              <a:t> </a:t>
            </a:r>
            <a:r>
              <a:rPr lang="en-US" dirty="0" err="1">
                <a:solidFill>
                  <a:schemeClr val="tx1"/>
                </a:solidFill>
              </a:rPr>
              <a:t>olmuştur</a:t>
            </a:r>
            <a:r>
              <a:rPr lang="en-US" dirty="0">
                <a:solidFill>
                  <a:schemeClr val="tx1"/>
                </a:solidFill>
              </a:rPr>
              <a:t>. Siri </a:t>
            </a:r>
            <a:r>
              <a:rPr lang="en-US" dirty="0" err="1">
                <a:solidFill>
                  <a:schemeClr val="tx1"/>
                </a:solidFill>
              </a:rPr>
              <a:t>ile</a:t>
            </a:r>
            <a:r>
              <a:rPr lang="en-US" dirty="0">
                <a:solidFill>
                  <a:schemeClr val="tx1"/>
                </a:solidFill>
              </a:rPr>
              <a:t> </a:t>
            </a:r>
            <a:r>
              <a:rPr lang="en-US" dirty="0" err="1">
                <a:solidFill>
                  <a:schemeClr val="tx1"/>
                </a:solidFill>
              </a:rPr>
              <a:t>boşanmalarına</a:t>
            </a:r>
            <a:r>
              <a:rPr lang="en-US" dirty="0">
                <a:solidFill>
                  <a:schemeClr val="tx1"/>
                </a:solidFill>
              </a:rPr>
              <a:t> </a:t>
            </a:r>
            <a:r>
              <a:rPr lang="en-US" dirty="0" err="1">
                <a:solidFill>
                  <a:schemeClr val="tx1"/>
                </a:solidFill>
              </a:rPr>
              <a:t>kadar</a:t>
            </a:r>
            <a:r>
              <a:rPr lang="en-US" dirty="0">
                <a:solidFill>
                  <a:schemeClr val="tx1"/>
                </a:solidFill>
              </a:rPr>
              <a:t> </a:t>
            </a:r>
            <a:r>
              <a:rPr lang="en-US" dirty="0" err="1">
                <a:solidFill>
                  <a:schemeClr val="tx1"/>
                </a:solidFill>
              </a:rPr>
              <a:t>geçen</a:t>
            </a:r>
            <a:r>
              <a:rPr lang="en-US" dirty="0">
                <a:solidFill>
                  <a:schemeClr val="tx1"/>
                </a:solidFill>
              </a:rPr>
              <a:t> </a:t>
            </a:r>
            <a:r>
              <a:rPr lang="en-US" dirty="0" err="1">
                <a:solidFill>
                  <a:schemeClr val="tx1"/>
                </a:solidFill>
              </a:rPr>
              <a:t>sürede</a:t>
            </a:r>
            <a:r>
              <a:rPr lang="en-US" dirty="0">
                <a:solidFill>
                  <a:schemeClr val="tx1"/>
                </a:solidFill>
              </a:rPr>
              <a:t> Strindberg, </a:t>
            </a:r>
            <a:r>
              <a:rPr lang="en-US" dirty="0" err="1">
                <a:solidFill>
                  <a:schemeClr val="tx1"/>
                </a:solidFill>
              </a:rPr>
              <a:t>Siri’nin</a:t>
            </a:r>
            <a:r>
              <a:rPr lang="en-US" dirty="0">
                <a:solidFill>
                  <a:schemeClr val="tx1"/>
                </a:solidFill>
              </a:rPr>
              <a:t> </a:t>
            </a:r>
            <a:r>
              <a:rPr lang="en-US" dirty="0" err="1">
                <a:solidFill>
                  <a:schemeClr val="tx1"/>
                </a:solidFill>
              </a:rPr>
              <a:t>oyunculuk</a:t>
            </a:r>
            <a:r>
              <a:rPr lang="en-US" dirty="0">
                <a:solidFill>
                  <a:schemeClr val="tx1"/>
                </a:solidFill>
              </a:rPr>
              <a:t> </a:t>
            </a:r>
            <a:r>
              <a:rPr lang="en-US" dirty="0" err="1">
                <a:solidFill>
                  <a:schemeClr val="tx1"/>
                </a:solidFill>
              </a:rPr>
              <a:t>kariyerine</a:t>
            </a:r>
            <a:r>
              <a:rPr lang="en-US" dirty="0">
                <a:solidFill>
                  <a:schemeClr val="tx1"/>
                </a:solidFill>
              </a:rPr>
              <a:t> </a:t>
            </a:r>
            <a:r>
              <a:rPr lang="en-US" dirty="0" err="1">
                <a:solidFill>
                  <a:schemeClr val="tx1"/>
                </a:solidFill>
              </a:rPr>
              <a:t>destek</a:t>
            </a:r>
            <a:r>
              <a:rPr lang="en-US" dirty="0">
                <a:solidFill>
                  <a:schemeClr val="tx1"/>
                </a:solidFill>
              </a:rPr>
              <a:t> </a:t>
            </a:r>
            <a:r>
              <a:rPr lang="en-US" dirty="0" err="1">
                <a:solidFill>
                  <a:schemeClr val="tx1"/>
                </a:solidFill>
              </a:rPr>
              <a:t>olmak</a:t>
            </a:r>
            <a:r>
              <a:rPr lang="en-US" dirty="0">
                <a:solidFill>
                  <a:schemeClr val="tx1"/>
                </a:solidFill>
              </a:rPr>
              <a:t> </a:t>
            </a:r>
            <a:r>
              <a:rPr lang="en-US" dirty="0" err="1">
                <a:solidFill>
                  <a:schemeClr val="tx1"/>
                </a:solidFill>
              </a:rPr>
              <a:t>için</a:t>
            </a:r>
            <a:r>
              <a:rPr lang="en-US" dirty="0">
                <a:solidFill>
                  <a:schemeClr val="tx1"/>
                </a:solidFill>
              </a:rPr>
              <a:t> </a:t>
            </a:r>
            <a:r>
              <a:rPr lang="en-US" dirty="0" err="1">
                <a:solidFill>
                  <a:schemeClr val="tx1"/>
                </a:solidFill>
              </a:rPr>
              <a:t>oyunlar</a:t>
            </a:r>
            <a:r>
              <a:rPr lang="en-US" dirty="0">
                <a:solidFill>
                  <a:schemeClr val="tx1"/>
                </a:solidFill>
              </a:rPr>
              <a:t> </a:t>
            </a:r>
            <a:r>
              <a:rPr lang="en-US" dirty="0" err="1">
                <a:solidFill>
                  <a:schemeClr val="tx1"/>
                </a:solidFill>
              </a:rPr>
              <a:t>yazmıştır</a:t>
            </a:r>
            <a:r>
              <a:rPr lang="en-US" dirty="0">
                <a:solidFill>
                  <a:schemeClr val="tx1"/>
                </a:solidFill>
              </a:rPr>
              <a:t>. </a:t>
            </a:r>
          </a:p>
          <a:p>
            <a:pPr>
              <a:lnSpc>
                <a:spcPct val="90000"/>
              </a:lnSpc>
            </a:pPr>
            <a:endParaRPr lang="en-US" sz="1200" dirty="0">
              <a:solidFill>
                <a:schemeClr val="tx1"/>
              </a:solidFill>
            </a:endParaRPr>
          </a:p>
        </p:txBody>
      </p:sp>
      <p:pic>
        <p:nvPicPr>
          <p:cNvPr id="20" name="Resim Yer Tutucusu 19">
            <a:extLst>
              <a:ext uri="{FF2B5EF4-FFF2-40B4-BE49-F238E27FC236}">
                <a16:creationId xmlns:a16="http://schemas.microsoft.com/office/drawing/2014/main" id="{4FACC64C-E07B-5560-B8A7-C3B86A9521AC}"/>
              </a:ext>
            </a:extLst>
          </p:cNvPr>
          <p:cNvPicPr>
            <a:picLocks noGrp="1" noChangeAspect="1"/>
          </p:cNvPicPr>
          <p:nvPr>
            <p:ph type="pic" idx="1"/>
          </p:nvPr>
        </p:nvPicPr>
        <p:blipFill rotWithShape="1">
          <a:blip r:embed="rId2"/>
          <a:srcRect l="1630" r="32588" b="-2"/>
          <a:stretch/>
        </p:blipFill>
        <p:spPr>
          <a:xfrm>
            <a:off x="6638306" y="585216"/>
            <a:ext cx="5072634" cy="5577840"/>
          </a:xfrm>
          <a:prstGeom prst="rect">
            <a:avLst/>
          </a:prstGeom>
        </p:spPr>
      </p:pic>
      <p:sp>
        <p:nvSpPr>
          <p:cNvPr id="27" name="Metin kutusu 26">
            <a:extLst>
              <a:ext uri="{FF2B5EF4-FFF2-40B4-BE49-F238E27FC236}">
                <a16:creationId xmlns:a16="http://schemas.microsoft.com/office/drawing/2014/main" id="{DCF3E72C-B082-A3C6-11D8-DF08B60B805E}"/>
              </a:ext>
            </a:extLst>
          </p:cNvPr>
          <p:cNvSpPr txBox="1"/>
          <p:nvPr/>
        </p:nvSpPr>
        <p:spPr>
          <a:xfrm>
            <a:off x="8700650" y="6216020"/>
            <a:ext cx="3491350" cy="276999"/>
          </a:xfrm>
          <a:prstGeom prst="rect">
            <a:avLst/>
          </a:prstGeom>
          <a:noFill/>
        </p:spPr>
        <p:txBody>
          <a:bodyPr wrap="square" rtlCol="0">
            <a:spAutoFit/>
          </a:bodyPr>
          <a:lstStyle/>
          <a:p>
            <a:r>
              <a:rPr lang="tr-TR" sz="1200" b="0" i="0" u="none" strike="noStrike" dirty="0">
                <a:effectLst/>
                <a:latin typeface="-apple-system"/>
              </a:rPr>
              <a:t>August Strindberg, “</a:t>
            </a:r>
            <a:r>
              <a:rPr lang="tr-TR" sz="1200" b="0" i="0" u="none" strike="noStrike" dirty="0" err="1">
                <a:effectLst/>
                <a:latin typeface="-apple-system"/>
              </a:rPr>
              <a:t>Celestograph</a:t>
            </a:r>
            <a:r>
              <a:rPr lang="tr-TR" sz="1200" b="0" i="0" u="none" strike="noStrike" dirty="0">
                <a:effectLst/>
                <a:latin typeface="-apple-system"/>
              </a:rPr>
              <a:t> XV” (1893-94)</a:t>
            </a:r>
            <a:endParaRPr lang="tr-TR" sz="1200" dirty="0"/>
          </a:p>
        </p:txBody>
      </p:sp>
    </p:spTree>
    <p:extLst>
      <p:ext uri="{BB962C8B-B14F-4D97-AF65-F5344CB8AC3E}">
        <p14:creationId xmlns:p14="http://schemas.microsoft.com/office/powerpoint/2010/main" val="192345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2" name="Straight Connector 53">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021AC9D0-F684-A915-37EC-2985AD6A0523}"/>
              </a:ext>
            </a:extLst>
          </p:cNvPr>
          <p:cNvSpPr>
            <a:spLocks noGrp="1"/>
          </p:cNvSpPr>
          <p:nvPr>
            <p:ph type="title"/>
          </p:nvPr>
        </p:nvSpPr>
        <p:spPr>
          <a:xfrm>
            <a:off x="1024128" y="585216"/>
            <a:ext cx="5902061" cy="1499616"/>
          </a:xfrm>
        </p:spPr>
        <p:txBody>
          <a:bodyPr vert="horz" lIns="91440" tIns="45720" rIns="91440" bIns="45720" rtlCol="0" anchor="ctr">
            <a:normAutofit/>
          </a:bodyPr>
          <a:lstStyle/>
          <a:p>
            <a:pPr algn="l"/>
            <a:r>
              <a:rPr lang="en-US" spc="100"/>
              <a:t>August STRINDBERG Hayatı</a:t>
            </a:r>
          </a:p>
        </p:txBody>
      </p:sp>
      <p:sp>
        <p:nvSpPr>
          <p:cNvPr id="3" name="İçerik Yer Tutucusu 2">
            <a:extLst>
              <a:ext uri="{FF2B5EF4-FFF2-40B4-BE49-F238E27FC236}">
                <a16:creationId xmlns:a16="http://schemas.microsoft.com/office/drawing/2014/main" id="{1D2DBC0A-89BC-7DB3-4EFA-967DBC42A3E2}"/>
              </a:ext>
            </a:extLst>
          </p:cNvPr>
          <p:cNvSpPr>
            <a:spLocks noGrp="1"/>
          </p:cNvSpPr>
          <p:nvPr>
            <p:ph type="body" sz="half" idx="2"/>
          </p:nvPr>
        </p:nvSpPr>
        <p:spPr>
          <a:xfrm>
            <a:off x="1024128" y="2286000"/>
            <a:ext cx="5902061" cy="3931920"/>
          </a:xfrm>
        </p:spPr>
        <p:txBody>
          <a:bodyPr vert="horz" lIns="45720" tIns="45720" rIns="45720" bIns="45720" rtlCol="0">
            <a:normAutofit lnSpcReduction="10000"/>
          </a:bodyPr>
          <a:lstStyle/>
          <a:p>
            <a:pPr marL="0" indent="0" algn="just">
              <a:lnSpc>
                <a:spcPct val="90000"/>
              </a:lnSpc>
              <a:buNone/>
            </a:pPr>
            <a:r>
              <a:rPr lang="en-US" sz="1700" dirty="0">
                <a:solidFill>
                  <a:schemeClr val="tx1"/>
                </a:solidFill>
              </a:rPr>
              <a:t>1879 </a:t>
            </a:r>
            <a:r>
              <a:rPr lang="en-US" sz="1700" dirty="0" err="1">
                <a:solidFill>
                  <a:schemeClr val="tx1"/>
                </a:solidFill>
              </a:rPr>
              <a:t>yılının</a:t>
            </a:r>
            <a:r>
              <a:rPr lang="en-US" sz="1700" dirty="0">
                <a:solidFill>
                  <a:schemeClr val="tx1"/>
                </a:solidFill>
              </a:rPr>
              <a:t> </a:t>
            </a:r>
            <a:r>
              <a:rPr lang="en-US" sz="1700" dirty="0" err="1">
                <a:solidFill>
                  <a:schemeClr val="tx1"/>
                </a:solidFill>
              </a:rPr>
              <a:t>Kasım</a:t>
            </a:r>
            <a:r>
              <a:rPr lang="en-US" sz="1700" dirty="0">
                <a:solidFill>
                  <a:schemeClr val="tx1"/>
                </a:solidFill>
              </a:rPr>
              <a:t> </a:t>
            </a:r>
            <a:r>
              <a:rPr lang="en-US" sz="1700" dirty="0" err="1">
                <a:solidFill>
                  <a:schemeClr val="tx1"/>
                </a:solidFill>
              </a:rPr>
              <a:t>ayında</a:t>
            </a:r>
            <a:r>
              <a:rPr lang="en-US" sz="1700" dirty="0">
                <a:solidFill>
                  <a:schemeClr val="tx1"/>
                </a:solidFill>
              </a:rPr>
              <a:t> Strindberg «</a:t>
            </a:r>
            <a:r>
              <a:rPr lang="en-US" sz="1700" dirty="0" err="1">
                <a:solidFill>
                  <a:schemeClr val="tx1"/>
                </a:solidFill>
              </a:rPr>
              <a:t>Kırmızı</a:t>
            </a:r>
            <a:r>
              <a:rPr lang="en-US" sz="1700" dirty="0">
                <a:solidFill>
                  <a:schemeClr val="tx1"/>
                </a:solidFill>
              </a:rPr>
              <a:t> Oda» </a:t>
            </a:r>
            <a:r>
              <a:rPr lang="en-US" sz="1700" dirty="0" err="1">
                <a:solidFill>
                  <a:schemeClr val="tx1"/>
                </a:solidFill>
              </a:rPr>
              <a:t>adlı</a:t>
            </a:r>
            <a:r>
              <a:rPr lang="en-US" sz="1700" dirty="0">
                <a:solidFill>
                  <a:schemeClr val="tx1"/>
                </a:solidFill>
              </a:rPr>
              <a:t> </a:t>
            </a:r>
            <a:r>
              <a:rPr lang="en-US" sz="1700" dirty="0" err="1">
                <a:solidFill>
                  <a:schemeClr val="tx1"/>
                </a:solidFill>
              </a:rPr>
              <a:t>romanını</a:t>
            </a:r>
            <a:r>
              <a:rPr lang="en-US" sz="1700" dirty="0">
                <a:solidFill>
                  <a:schemeClr val="tx1"/>
                </a:solidFill>
              </a:rPr>
              <a:t> </a:t>
            </a:r>
            <a:r>
              <a:rPr lang="en-US" sz="1700" dirty="0" err="1">
                <a:solidFill>
                  <a:schemeClr val="tx1"/>
                </a:solidFill>
              </a:rPr>
              <a:t>yayınlamıştır</a:t>
            </a:r>
            <a:r>
              <a:rPr lang="en-US" sz="1700" dirty="0">
                <a:solidFill>
                  <a:schemeClr val="tx1"/>
                </a:solidFill>
              </a:rPr>
              <a:t>. İlk modern </a:t>
            </a:r>
            <a:r>
              <a:rPr lang="en-US" sz="1700" dirty="0" err="1">
                <a:solidFill>
                  <a:schemeClr val="tx1"/>
                </a:solidFill>
              </a:rPr>
              <a:t>İsveç</a:t>
            </a:r>
            <a:r>
              <a:rPr lang="en-US" sz="1700" dirty="0">
                <a:solidFill>
                  <a:schemeClr val="tx1"/>
                </a:solidFill>
              </a:rPr>
              <a:t> </a:t>
            </a:r>
            <a:r>
              <a:rPr lang="en-US" sz="1700" dirty="0" err="1">
                <a:solidFill>
                  <a:schemeClr val="tx1"/>
                </a:solidFill>
              </a:rPr>
              <a:t>romanı</a:t>
            </a:r>
            <a:r>
              <a:rPr lang="en-US" sz="1700" dirty="0">
                <a:solidFill>
                  <a:schemeClr val="tx1"/>
                </a:solidFill>
              </a:rPr>
              <a:t> </a:t>
            </a:r>
            <a:r>
              <a:rPr lang="en-US" sz="1700" dirty="0" err="1">
                <a:solidFill>
                  <a:schemeClr val="tx1"/>
                </a:solidFill>
              </a:rPr>
              <a:t>olarak</a:t>
            </a:r>
            <a:r>
              <a:rPr lang="en-US" sz="1700" dirty="0">
                <a:solidFill>
                  <a:schemeClr val="tx1"/>
                </a:solidFill>
              </a:rPr>
              <a:t> </a:t>
            </a:r>
            <a:r>
              <a:rPr lang="en-US" sz="1700" dirty="0" err="1">
                <a:solidFill>
                  <a:schemeClr val="tx1"/>
                </a:solidFill>
              </a:rPr>
              <a:t>kabul</a:t>
            </a:r>
            <a:r>
              <a:rPr lang="en-US" sz="1700" dirty="0">
                <a:solidFill>
                  <a:schemeClr val="tx1"/>
                </a:solidFill>
              </a:rPr>
              <a:t> </a:t>
            </a:r>
            <a:r>
              <a:rPr lang="en-US" sz="1700" dirty="0" err="1">
                <a:solidFill>
                  <a:schemeClr val="tx1"/>
                </a:solidFill>
              </a:rPr>
              <a:t>edilen</a:t>
            </a:r>
            <a:r>
              <a:rPr lang="en-US" sz="1700" dirty="0">
                <a:solidFill>
                  <a:schemeClr val="tx1"/>
                </a:solidFill>
              </a:rPr>
              <a:t> </a:t>
            </a:r>
            <a:r>
              <a:rPr lang="en-US" sz="1700" dirty="0" err="1">
                <a:solidFill>
                  <a:schemeClr val="tx1"/>
                </a:solidFill>
              </a:rPr>
              <a:t>bu</a:t>
            </a:r>
            <a:r>
              <a:rPr lang="en-US" sz="1700" dirty="0">
                <a:solidFill>
                  <a:schemeClr val="tx1"/>
                </a:solidFill>
              </a:rPr>
              <a:t> </a:t>
            </a:r>
            <a:r>
              <a:rPr lang="en-US" sz="1700" dirty="0" err="1">
                <a:solidFill>
                  <a:schemeClr val="tx1"/>
                </a:solidFill>
              </a:rPr>
              <a:t>eserde</a:t>
            </a:r>
            <a:r>
              <a:rPr lang="en-US" sz="1700" dirty="0">
                <a:solidFill>
                  <a:schemeClr val="tx1"/>
                </a:solidFill>
              </a:rPr>
              <a:t> Strindberg </a:t>
            </a:r>
            <a:r>
              <a:rPr lang="en-US" sz="1700" dirty="0" err="1">
                <a:solidFill>
                  <a:schemeClr val="tx1"/>
                </a:solidFill>
              </a:rPr>
              <a:t>İsveç</a:t>
            </a:r>
            <a:r>
              <a:rPr lang="en-US" sz="1700" dirty="0">
                <a:solidFill>
                  <a:schemeClr val="tx1"/>
                </a:solidFill>
              </a:rPr>
              <a:t> </a:t>
            </a:r>
            <a:r>
              <a:rPr lang="en-US" sz="1700" dirty="0" err="1">
                <a:solidFill>
                  <a:schemeClr val="tx1"/>
                </a:solidFill>
              </a:rPr>
              <a:t>toplumunu</a:t>
            </a:r>
            <a:r>
              <a:rPr lang="en-US" sz="1700" dirty="0">
                <a:solidFill>
                  <a:schemeClr val="tx1"/>
                </a:solidFill>
              </a:rPr>
              <a:t> </a:t>
            </a:r>
            <a:r>
              <a:rPr lang="en-US" sz="1700" dirty="0" err="1">
                <a:solidFill>
                  <a:schemeClr val="tx1"/>
                </a:solidFill>
              </a:rPr>
              <a:t>hicvetmiştir</a:t>
            </a:r>
            <a:r>
              <a:rPr lang="en-US" sz="1700" dirty="0">
                <a:solidFill>
                  <a:schemeClr val="tx1"/>
                </a:solidFill>
              </a:rPr>
              <a:t>. </a:t>
            </a:r>
            <a:r>
              <a:rPr lang="en-US" sz="1700" dirty="0" err="1">
                <a:solidFill>
                  <a:schemeClr val="tx1"/>
                </a:solidFill>
              </a:rPr>
              <a:t>Kitabın</a:t>
            </a:r>
            <a:r>
              <a:rPr lang="en-US" sz="1700" dirty="0">
                <a:solidFill>
                  <a:schemeClr val="tx1"/>
                </a:solidFill>
              </a:rPr>
              <a:t> </a:t>
            </a:r>
            <a:r>
              <a:rPr lang="en-US" sz="1700" dirty="0" err="1">
                <a:solidFill>
                  <a:schemeClr val="tx1"/>
                </a:solidFill>
              </a:rPr>
              <a:t>tamamı</a:t>
            </a:r>
            <a:r>
              <a:rPr lang="en-US" sz="1700" dirty="0">
                <a:solidFill>
                  <a:schemeClr val="tx1"/>
                </a:solidFill>
              </a:rPr>
              <a:t> </a:t>
            </a:r>
            <a:r>
              <a:rPr lang="en-US" sz="1700" dirty="0" err="1">
                <a:solidFill>
                  <a:schemeClr val="tx1"/>
                </a:solidFill>
              </a:rPr>
              <a:t>İsveç</a:t>
            </a:r>
            <a:r>
              <a:rPr lang="en-US" sz="1700" dirty="0">
                <a:solidFill>
                  <a:schemeClr val="tx1"/>
                </a:solidFill>
              </a:rPr>
              <a:t> </a:t>
            </a:r>
            <a:r>
              <a:rPr lang="en-US" sz="1700" dirty="0" err="1">
                <a:solidFill>
                  <a:schemeClr val="tx1"/>
                </a:solidFill>
              </a:rPr>
              <a:t>toplumundaki</a:t>
            </a:r>
            <a:r>
              <a:rPr lang="en-US" sz="1700" dirty="0">
                <a:solidFill>
                  <a:schemeClr val="tx1"/>
                </a:solidFill>
              </a:rPr>
              <a:t> </a:t>
            </a:r>
            <a:r>
              <a:rPr lang="en-US" sz="1700" dirty="0" err="1">
                <a:solidFill>
                  <a:schemeClr val="tx1"/>
                </a:solidFill>
              </a:rPr>
              <a:t>politik</a:t>
            </a:r>
            <a:r>
              <a:rPr lang="en-US" sz="1700" dirty="0">
                <a:solidFill>
                  <a:schemeClr val="tx1"/>
                </a:solidFill>
              </a:rPr>
              <a:t>, </a:t>
            </a:r>
            <a:r>
              <a:rPr lang="en-US" sz="1700" dirty="0" err="1">
                <a:solidFill>
                  <a:schemeClr val="tx1"/>
                </a:solidFill>
              </a:rPr>
              <a:t>finansal</a:t>
            </a:r>
            <a:r>
              <a:rPr lang="en-US" sz="1700" dirty="0">
                <a:solidFill>
                  <a:schemeClr val="tx1"/>
                </a:solidFill>
              </a:rPr>
              <a:t>, </a:t>
            </a:r>
            <a:r>
              <a:rPr lang="en-US" sz="1700" dirty="0" err="1">
                <a:solidFill>
                  <a:schemeClr val="tx1"/>
                </a:solidFill>
              </a:rPr>
              <a:t>sanatsal</a:t>
            </a:r>
            <a:r>
              <a:rPr lang="en-US" sz="1700" dirty="0">
                <a:solidFill>
                  <a:schemeClr val="tx1"/>
                </a:solidFill>
              </a:rPr>
              <a:t>, </a:t>
            </a:r>
            <a:r>
              <a:rPr lang="en-US" sz="1700" dirty="0" err="1">
                <a:solidFill>
                  <a:schemeClr val="tx1"/>
                </a:solidFill>
              </a:rPr>
              <a:t>dini</a:t>
            </a:r>
            <a:r>
              <a:rPr lang="en-US" sz="1700" dirty="0">
                <a:solidFill>
                  <a:schemeClr val="tx1"/>
                </a:solidFill>
              </a:rPr>
              <a:t> </a:t>
            </a:r>
            <a:r>
              <a:rPr lang="en-US" sz="1700" dirty="0" err="1">
                <a:solidFill>
                  <a:schemeClr val="tx1"/>
                </a:solidFill>
              </a:rPr>
              <a:t>ve</a:t>
            </a:r>
            <a:r>
              <a:rPr lang="en-US" sz="1700" dirty="0">
                <a:solidFill>
                  <a:schemeClr val="tx1"/>
                </a:solidFill>
              </a:rPr>
              <a:t> </a:t>
            </a:r>
            <a:r>
              <a:rPr lang="en-US" sz="1700" dirty="0" err="1">
                <a:solidFill>
                  <a:schemeClr val="tx1"/>
                </a:solidFill>
              </a:rPr>
              <a:t>hatta</a:t>
            </a:r>
            <a:r>
              <a:rPr lang="en-US" sz="1700" dirty="0">
                <a:solidFill>
                  <a:schemeClr val="tx1"/>
                </a:solidFill>
              </a:rPr>
              <a:t> </a:t>
            </a:r>
            <a:r>
              <a:rPr lang="en-US" sz="1700" dirty="0" err="1">
                <a:solidFill>
                  <a:schemeClr val="tx1"/>
                </a:solidFill>
              </a:rPr>
              <a:t>cinsel</a:t>
            </a:r>
            <a:r>
              <a:rPr lang="tr-TR" sz="1700" dirty="0">
                <a:solidFill>
                  <a:schemeClr val="tx1"/>
                </a:solidFill>
              </a:rPr>
              <a:t> </a:t>
            </a:r>
            <a:r>
              <a:rPr lang="en-US" sz="1700" dirty="0" err="1">
                <a:solidFill>
                  <a:schemeClr val="tx1"/>
                </a:solidFill>
              </a:rPr>
              <a:t>riyakarlıkları</a:t>
            </a:r>
            <a:r>
              <a:rPr lang="en-US" sz="1700" dirty="0">
                <a:solidFill>
                  <a:schemeClr val="tx1"/>
                </a:solidFill>
              </a:rPr>
              <a:t> </a:t>
            </a:r>
            <a:r>
              <a:rPr lang="en-US" sz="1700" dirty="0" err="1">
                <a:solidFill>
                  <a:schemeClr val="tx1"/>
                </a:solidFill>
              </a:rPr>
              <a:t>anlatmaktadır</a:t>
            </a:r>
            <a:r>
              <a:rPr lang="en-US" sz="1700" dirty="0">
                <a:solidFill>
                  <a:schemeClr val="tx1"/>
                </a:solidFill>
              </a:rPr>
              <a:t>. </a:t>
            </a:r>
            <a:r>
              <a:rPr lang="en-US" sz="1700" dirty="0" err="1">
                <a:solidFill>
                  <a:schemeClr val="tx1"/>
                </a:solidFill>
              </a:rPr>
              <a:t>İsveç’te</a:t>
            </a:r>
            <a:r>
              <a:rPr lang="en-US" sz="1700" dirty="0">
                <a:solidFill>
                  <a:schemeClr val="tx1"/>
                </a:solidFill>
              </a:rPr>
              <a:t> </a:t>
            </a:r>
            <a:r>
              <a:rPr lang="en-US" sz="1700" dirty="0" err="1">
                <a:solidFill>
                  <a:schemeClr val="tx1"/>
                </a:solidFill>
              </a:rPr>
              <a:t>kitaba</a:t>
            </a:r>
            <a:r>
              <a:rPr lang="en-US" sz="1700" dirty="0">
                <a:solidFill>
                  <a:schemeClr val="tx1"/>
                </a:solidFill>
              </a:rPr>
              <a:t> </a:t>
            </a:r>
            <a:r>
              <a:rPr lang="en-US" sz="1700" dirty="0" err="1">
                <a:solidFill>
                  <a:schemeClr val="tx1"/>
                </a:solidFill>
              </a:rPr>
              <a:t>yönelik</a:t>
            </a:r>
            <a:r>
              <a:rPr lang="en-US" sz="1700" dirty="0">
                <a:solidFill>
                  <a:schemeClr val="tx1"/>
                </a:solidFill>
              </a:rPr>
              <a:t> </a:t>
            </a:r>
            <a:r>
              <a:rPr lang="en-US" sz="1700" dirty="0" err="1">
                <a:solidFill>
                  <a:schemeClr val="tx1"/>
                </a:solidFill>
              </a:rPr>
              <a:t>olumsuz</a:t>
            </a:r>
            <a:r>
              <a:rPr lang="en-US" sz="1700" dirty="0">
                <a:solidFill>
                  <a:schemeClr val="tx1"/>
                </a:solidFill>
              </a:rPr>
              <a:t> </a:t>
            </a:r>
            <a:r>
              <a:rPr lang="en-US" sz="1700" dirty="0" err="1">
                <a:solidFill>
                  <a:schemeClr val="tx1"/>
                </a:solidFill>
              </a:rPr>
              <a:t>eleştiriler</a:t>
            </a:r>
            <a:r>
              <a:rPr lang="en-US" sz="1700" dirty="0">
                <a:solidFill>
                  <a:schemeClr val="tx1"/>
                </a:solidFill>
              </a:rPr>
              <a:t> </a:t>
            </a:r>
            <a:r>
              <a:rPr lang="en-US" sz="1700" dirty="0" err="1">
                <a:solidFill>
                  <a:schemeClr val="tx1"/>
                </a:solidFill>
              </a:rPr>
              <a:t>alırken</a:t>
            </a:r>
            <a:r>
              <a:rPr lang="en-US" sz="1700" dirty="0">
                <a:solidFill>
                  <a:schemeClr val="tx1"/>
                </a:solidFill>
              </a:rPr>
              <a:t> </a:t>
            </a:r>
            <a:r>
              <a:rPr lang="en-US" sz="1700" dirty="0" err="1">
                <a:solidFill>
                  <a:schemeClr val="tx1"/>
                </a:solidFill>
              </a:rPr>
              <a:t>kitap</a:t>
            </a:r>
            <a:r>
              <a:rPr lang="en-US" sz="1700" dirty="0">
                <a:solidFill>
                  <a:schemeClr val="tx1"/>
                </a:solidFill>
              </a:rPr>
              <a:t> </a:t>
            </a:r>
            <a:r>
              <a:rPr lang="en-US" sz="1700" dirty="0" err="1">
                <a:solidFill>
                  <a:schemeClr val="tx1"/>
                </a:solidFill>
              </a:rPr>
              <a:t>Danimarka’da</a:t>
            </a:r>
            <a:r>
              <a:rPr lang="en-US" sz="1700" dirty="0">
                <a:solidFill>
                  <a:schemeClr val="tx1"/>
                </a:solidFill>
              </a:rPr>
              <a:t> </a:t>
            </a:r>
            <a:r>
              <a:rPr lang="en-US" sz="1700" dirty="0" err="1">
                <a:solidFill>
                  <a:schemeClr val="tx1"/>
                </a:solidFill>
              </a:rPr>
              <a:t>beğeni</a:t>
            </a:r>
            <a:r>
              <a:rPr lang="en-US" sz="1700" dirty="0">
                <a:solidFill>
                  <a:schemeClr val="tx1"/>
                </a:solidFill>
              </a:rPr>
              <a:t> </a:t>
            </a:r>
            <a:r>
              <a:rPr lang="en-US" sz="1700" dirty="0" err="1">
                <a:solidFill>
                  <a:schemeClr val="tx1"/>
                </a:solidFill>
              </a:rPr>
              <a:t>toplamıştır</a:t>
            </a:r>
            <a:r>
              <a:rPr lang="en-US" sz="1700" dirty="0">
                <a:solidFill>
                  <a:schemeClr val="tx1"/>
                </a:solidFill>
              </a:rPr>
              <a:t>. </a:t>
            </a:r>
          </a:p>
          <a:p>
            <a:pPr marL="0" indent="0" algn="just">
              <a:lnSpc>
                <a:spcPct val="90000"/>
              </a:lnSpc>
              <a:buNone/>
            </a:pPr>
            <a:endParaRPr lang="en-US" sz="1700" dirty="0">
              <a:solidFill>
                <a:schemeClr val="tx1"/>
              </a:solidFill>
            </a:endParaRPr>
          </a:p>
          <a:p>
            <a:pPr marL="0" indent="0" algn="just">
              <a:lnSpc>
                <a:spcPct val="90000"/>
              </a:lnSpc>
              <a:buNone/>
            </a:pPr>
            <a:endParaRPr lang="en-US" sz="1700" dirty="0">
              <a:solidFill>
                <a:schemeClr val="tx1"/>
              </a:solidFill>
            </a:endParaRPr>
          </a:p>
          <a:p>
            <a:pPr algn="just">
              <a:lnSpc>
                <a:spcPct val="90000"/>
              </a:lnSpc>
            </a:pPr>
            <a:r>
              <a:rPr lang="en-US" sz="1700" dirty="0">
                <a:solidFill>
                  <a:schemeClr val="tx1"/>
                </a:solidFill>
              </a:rPr>
              <a:t>Shakespeare </a:t>
            </a:r>
            <a:r>
              <a:rPr lang="en-US" sz="1700" dirty="0" err="1">
                <a:solidFill>
                  <a:schemeClr val="tx1"/>
                </a:solidFill>
              </a:rPr>
              <a:t>ve</a:t>
            </a:r>
            <a:r>
              <a:rPr lang="en-US" sz="1700" dirty="0">
                <a:solidFill>
                  <a:schemeClr val="tx1"/>
                </a:solidFill>
              </a:rPr>
              <a:t> Henrik </a:t>
            </a:r>
            <a:r>
              <a:rPr lang="en-US" sz="1700" dirty="0" err="1">
                <a:solidFill>
                  <a:schemeClr val="tx1"/>
                </a:solidFill>
              </a:rPr>
              <a:t>Ibsen’den</a:t>
            </a:r>
            <a:r>
              <a:rPr lang="en-US" sz="1700" dirty="0">
                <a:solidFill>
                  <a:schemeClr val="tx1"/>
                </a:solidFill>
              </a:rPr>
              <a:t> </a:t>
            </a:r>
            <a:r>
              <a:rPr lang="en-US" sz="1700" dirty="0" err="1">
                <a:solidFill>
                  <a:schemeClr val="tx1"/>
                </a:solidFill>
              </a:rPr>
              <a:t>etkilendiği</a:t>
            </a:r>
            <a:r>
              <a:rPr lang="en-US" sz="1700" dirty="0">
                <a:solidFill>
                  <a:schemeClr val="tx1"/>
                </a:solidFill>
              </a:rPr>
              <a:t> </a:t>
            </a:r>
            <a:r>
              <a:rPr lang="en-US" sz="1700" dirty="0" err="1">
                <a:solidFill>
                  <a:schemeClr val="tx1"/>
                </a:solidFill>
              </a:rPr>
              <a:t>İsveç</a:t>
            </a:r>
            <a:r>
              <a:rPr lang="en-US" sz="1700" dirty="0">
                <a:solidFill>
                  <a:schemeClr val="tx1"/>
                </a:solidFill>
              </a:rPr>
              <a:t> </a:t>
            </a:r>
            <a:r>
              <a:rPr lang="en-US" sz="1700" dirty="0" err="1">
                <a:solidFill>
                  <a:schemeClr val="tx1"/>
                </a:solidFill>
              </a:rPr>
              <a:t>Reformu</a:t>
            </a:r>
            <a:r>
              <a:rPr lang="en-US" sz="1700" dirty="0">
                <a:solidFill>
                  <a:schemeClr val="tx1"/>
                </a:solidFill>
              </a:rPr>
              <a:t> </a:t>
            </a:r>
            <a:r>
              <a:rPr lang="en-US" sz="1700" dirty="0" err="1">
                <a:solidFill>
                  <a:schemeClr val="tx1"/>
                </a:solidFill>
              </a:rPr>
              <a:t>konulu</a:t>
            </a:r>
            <a:r>
              <a:rPr lang="en-US" sz="1700" dirty="0">
                <a:solidFill>
                  <a:schemeClr val="tx1"/>
                </a:solidFill>
              </a:rPr>
              <a:t> ilk </a:t>
            </a:r>
            <a:r>
              <a:rPr lang="en-US" sz="1700" dirty="0" err="1">
                <a:solidFill>
                  <a:schemeClr val="tx1"/>
                </a:solidFill>
              </a:rPr>
              <a:t>önemli</a:t>
            </a:r>
            <a:r>
              <a:rPr lang="en-US" sz="1700" dirty="0">
                <a:solidFill>
                  <a:schemeClr val="tx1"/>
                </a:solidFill>
              </a:rPr>
              <a:t> </a:t>
            </a:r>
            <a:r>
              <a:rPr lang="en-US" sz="1700" dirty="0" err="1">
                <a:solidFill>
                  <a:schemeClr val="tx1"/>
                </a:solidFill>
              </a:rPr>
              <a:t>eseri</a:t>
            </a:r>
            <a:r>
              <a:rPr lang="en-US" sz="1700" dirty="0">
                <a:solidFill>
                  <a:schemeClr val="tx1"/>
                </a:solidFill>
              </a:rPr>
              <a:t> </a:t>
            </a:r>
            <a:r>
              <a:rPr lang="en-US" sz="1700" dirty="0" err="1">
                <a:solidFill>
                  <a:schemeClr val="tx1"/>
                </a:solidFill>
              </a:rPr>
              <a:t>olan</a:t>
            </a:r>
            <a:r>
              <a:rPr lang="en-US" sz="1700" dirty="0">
                <a:solidFill>
                  <a:schemeClr val="tx1"/>
                </a:solidFill>
              </a:rPr>
              <a:t> </a:t>
            </a:r>
            <a:r>
              <a:rPr lang="en-US" sz="1700" dirty="0" err="1">
                <a:solidFill>
                  <a:schemeClr val="tx1"/>
                </a:solidFill>
              </a:rPr>
              <a:t>tarihi</a:t>
            </a:r>
            <a:r>
              <a:rPr lang="en-US" sz="1700" dirty="0">
                <a:solidFill>
                  <a:schemeClr val="tx1"/>
                </a:solidFill>
              </a:rPr>
              <a:t> drama </a:t>
            </a:r>
            <a:r>
              <a:rPr lang="en-US" sz="1700" dirty="0" err="1">
                <a:solidFill>
                  <a:schemeClr val="tx1"/>
                </a:solidFill>
              </a:rPr>
              <a:t>Mäster</a:t>
            </a:r>
            <a:r>
              <a:rPr lang="en-US" sz="1700" dirty="0">
                <a:solidFill>
                  <a:schemeClr val="tx1"/>
                </a:solidFill>
              </a:rPr>
              <a:t> </a:t>
            </a:r>
            <a:r>
              <a:rPr lang="en-US" sz="1700" dirty="0" err="1">
                <a:solidFill>
                  <a:schemeClr val="tx1"/>
                </a:solidFill>
              </a:rPr>
              <a:t>Olof'u</a:t>
            </a:r>
            <a:r>
              <a:rPr lang="en-US" sz="1700" dirty="0">
                <a:solidFill>
                  <a:schemeClr val="tx1"/>
                </a:solidFill>
              </a:rPr>
              <a:t> (1872'de </a:t>
            </a:r>
            <a:r>
              <a:rPr lang="en-US" sz="1700" dirty="0" err="1">
                <a:solidFill>
                  <a:schemeClr val="tx1"/>
                </a:solidFill>
              </a:rPr>
              <a:t>yayınlandı</a:t>
            </a:r>
            <a:r>
              <a:rPr lang="en-US" sz="1700" dirty="0">
                <a:solidFill>
                  <a:schemeClr val="tx1"/>
                </a:solidFill>
              </a:rPr>
              <a:t>) </a:t>
            </a:r>
            <a:r>
              <a:rPr lang="en-US" sz="1700" dirty="0" err="1">
                <a:solidFill>
                  <a:schemeClr val="tx1"/>
                </a:solidFill>
              </a:rPr>
              <a:t>tamamlamak</a:t>
            </a:r>
            <a:r>
              <a:rPr lang="en-US" sz="1700" dirty="0">
                <a:solidFill>
                  <a:schemeClr val="tx1"/>
                </a:solidFill>
              </a:rPr>
              <a:t> </a:t>
            </a:r>
            <a:r>
              <a:rPr lang="en-US" sz="1700" dirty="0" err="1">
                <a:solidFill>
                  <a:schemeClr val="tx1"/>
                </a:solidFill>
              </a:rPr>
              <a:t>için</a:t>
            </a:r>
            <a:r>
              <a:rPr lang="en-US" sz="1700" dirty="0">
                <a:solidFill>
                  <a:schemeClr val="tx1"/>
                </a:solidFill>
              </a:rPr>
              <a:t> </a:t>
            </a:r>
            <a:r>
              <a:rPr lang="en-US" sz="1700" dirty="0" err="1">
                <a:solidFill>
                  <a:schemeClr val="tx1"/>
                </a:solidFill>
              </a:rPr>
              <a:t>mücadele</a:t>
            </a:r>
            <a:r>
              <a:rPr lang="en-US" sz="1700" dirty="0">
                <a:solidFill>
                  <a:schemeClr val="tx1"/>
                </a:solidFill>
              </a:rPr>
              <a:t> </a:t>
            </a:r>
            <a:r>
              <a:rPr lang="en-US" sz="1700" dirty="0" err="1">
                <a:solidFill>
                  <a:schemeClr val="tx1"/>
                </a:solidFill>
              </a:rPr>
              <a:t>etmiştir</a:t>
            </a:r>
            <a:r>
              <a:rPr lang="en-US" sz="1700" dirty="0">
                <a:solidFill>
                  <a:schemeClr val="tx1"/>
                </a:solidFill>
              </a:rPr>
              <a:t>. </a:t>
            </a:r>
            <a:r>
              <a:rPr lang="en-US" sz="1700" dirty="0" err="1">
                <a:solidFill>
                  <a:schemeClr val="tx1"/>
                </a:solidFill>
              </a:rPr>
              <a:t>Kraliyet</a:t>
            </a:r>
            <a:r>
              <a:rPr lang="en-US" sz="1700" dirty="0">
                <a:solidFill>
                  <a:schemeClr val="tx1"/>
                </a:solidFill>
              </a:rPr>
              <a:t> </a:t>
            </a:r>
            <a:r>
              <a:rPr lang="en-US" sz="1700" dirty="0" err="1">
                <a:solidFill>
                  <a:schemeClr val="tx1"/>
                </a:solidFill>
              </a:rPr>
              <a:t>Tiyatrosu'nun</a:t>
            </a:r>
            <a:r>
              <a:rPr lang="en-US" sz="1700" dirty="0">
                <a:solidFill>
                  <a:schemeClr val="tx1"/>
                </a:solidFill>
              </a:rPr>
              <a:t> 1872’de </a:t>
            </a:r>
            <a:r>
              <a:rPr lang="en-US" sz="1700" dirty="0" err="1">
                <a:solidFill>
                  <a:schemeClr val="tx1"/>
                </a:solidFill>
              </a:rPr>
              <a:t>Mäster</a:t>
            </a:r>
            <a:r>
              <a:rPr lang="en-US" sz="1700" dirty="0">
                <a:solidFill>
                  <a:schemeClr val="tx1"/>
                </a:solidFill>
              </a:rPr>
              <a:t> </a:t>
            </a:r>
            <a:r>
              <a:rPr lang="en-US" sz="1700" dirty="0" err="1">
                <a:solidFill>
                  <a:schemeClr val="tx1"/>
                </a:solidFill>
              </a:rPr>
              <a:t>Olof'u</a:t>
            </a:r>
            <a:r>
              <a:rPr lang="en-US" sz="1700" dirty="0">
                <a:solidFill>
                  <a:schemeClr val="tx1"/>
                </a:solidFill>
              </a:rPr>
              <a:t> </a:t>
            </a:r>
            <a:r>
              <a:rPr lang="en-US" sz="1700" dirty="0" err="1">
                <a:solidFill>
                  <a:schemeClr val="tx1"/>
                </a:solidFill>
              </a:rPr>
              <a:t>reddetmesi</a:t>
            </a:r>
            <a:r>
              <a:rPr lang="en-US" sz="1700" dirty="0">
                <a:solidFill>
                  <a:schemeClr val="tx1"/>
                </a:solidFill>
              </a:rPr>
              <a:t> o </a:t>
            </a:r>
            <a:r>
              <a:rPr lang="en-US" sz="1700" dirty="0" err="1">
                <a:solidFill>
                  <a:schemeClr val="tx1"/>
                </a:solidFill>
              </a:rPr>
              <a:t>dönemde</a:t>
            </a:r>
            <a:r>
              <a:rPr lang="en-US" sz="1700" dirty="0">
                <a:solidFill>
                  <a:schemeClr val="tx1"/>
                </a:solidFill>
              </a:rPr>
              <a:t> </a:t>
            </a:r>
            <a:r>
              <a:rPr lang="en-US" sz="1700" dirty="0" err="1">
                <a:solidFill>
                  <a:schemeClr val="tx1"/>
                </a:solidFill>
              </a:rPr>
              <a:t>karamsarlığını</a:t>
            </a:r>
            <a:r>
              <a:rPr lang="en-US" sz="1700" dirty="0">
                <a:solidFill>
                  <a:schemeClr val="tx1"/>
                </a:solidFill>
              </a:rPr>
              <a:t> </a:t>
            </a:r>
            <a:r>
              <a:rPr lang="en-US" sz="1700" dirty="0" err="1">
                <a:solidFill>
                  <a:schemeClr val="tx1"/>
                </a:solidFill>
              </a:rPr>
              <a:t>derinleştirmiş</a:t>
            </a:r>
            <a:r>
              <a:rPr lang="en-US" sz="1700" dirty="0">
                <a:solidFill>
                  <a:schemeClr val="tx1"/>
                </a:solidFill>
              </a:rPr>
              <a:t> </a:t>
            </a:r>
            <a:r>
              <a:rPr lang="en-US" sz="1700" dirty="0" err="1">
                <a:solidFill>
                  <a:schemeClr val="tx1"/>
                </a:solidFill>
              </a:rPr>
              <a:t>ve</a:t>
            </a:r>
            <a:r>
              <a:rPr lang="en-US" sz="1700" dirty="0">
                <a:solidFill>
                  <a:schemeClr val="tx1"/>
                </a:solidFill>
              </a:rPr>
              <a:t> </a:t>
            </a:r>
            <a:r>
              <a:rPr lang="en-US" sz="1700" dirty="0" err="1">
                <a:solidFill>
                  <a:schemeClr val="tx1"/>
                </a:solidFill>
              </a:rPr>
              <a:t>resmi</a:t>
            </a:r>
            <a:r>
              <a:rPr lang="en-US" sz="1700" dirty="0">
                <a:solidFill>
                  <a:schemeClr val="tx1"/>
                </a:solidFill>
              </a:rPr>
              <a:t> </a:t>
            </a:r>
            <a:r>
              <a:rPr lang="en-US" sz="1700" dirty="0" err="1">
                <a:solidFill>
                  <a:schemeClr val="tx1"/>
                </a:solidFill>
              </a:rPr>
              <a:t>kurumlara</a:t>
            </a:r>
            <a:r>
              <a:rPr lang="en-US" sz="1700" dirty="0">
                <a:solidFill>
                  <a:schemeClr val="tx1"/>
                </a:solidFill>
              </a:rPr>
              <a:t>, </a:t>
            </a:r>
            <a:r>
              <a:rPr lang="en-US" sz="1700" dirty="0" err="1">
                <a:solidFill>
                  <a:schemeClr val="tx1"/>
                </a:solidFill>
              </a:rPr>
              <a:t>geleneklere</a:t>
            </a:r>
            <a:r>
              <a:rPr lang="en-US" sz="1700" dirty="0">
                <a:solidFill>
                  <a:schemeClr val="tx1"/>
                </a:solidFill>
              </a:rPr>
              <a:t> </a:t>
            </a:r>
            <a:r>
              <a:rPr lang="en-US" sz="1700" dirty="0" err="1">
                <a:solidFill>
                  <a:schemeClr val="tx1"/>
                </a:solidFill>
              </a:rPr>
              <a:t>saygısızlığını</a:t>
            </a:r>
            <a:r>
              <a:rPr lang="en-US" sz="1700" dirty="0">
                <a:solidFill>
                  <a:schemeClr val="tx1"/>
                </a:solidFill>
              </a:rPr>
              <a:t> </a:t>
            </a:r>
            <a:r>
              <a:rPr lang="en-US" sz="1700" dirty="0" err="1">
                <a:solidFill>
                  <a:schemeClr val="tx1"/>
                </a:solidFill>
              </a:rPr>
              <a:t>keskinleştirmiştir</a:t>
            </a:r>
            <a:r>
              <a:rPr lang="en-US" sz="1700" dirty="0">
                <a:solidFill>
                  <a:schemeClr val="tx1"/>
                </a:solidFill>
              </a:rPr>
              <a:t>. </a:t>
            </a:r>
            <a:r>
              <a:rPr lang="en-US" sz="1700" dirty="0" err="1">
                <a:solidFill>
                  <a:schemeClr val="tx1"/>
                </a:solidFill>
              </a:rPr>
              <a:t>Birkaç</a:t>
            </a:r>
            <a:r>
              <a:rPr lang="en-US" sz="1700" dirty="0">
                <a:solidFill>
                  <a:schemeClr val="tx1"/>
                </a:solidFill>
              </a:rPr>
              <a:t> </a:t>
            </a:r>
            <a:r>
              <a:rPr lang="en-US" sz="1700" dirty="0" err="1">
                <a:solidFill>
                  <a:schemeClr val="tx1"/>
                </a:solidFill>
              </a:rPr>
              <a:t>yıl</a:t>
            </a:r>
            <a:r>
              <a:rPr lang="en-US" sz="1700" dirty="0">
                <a:solidFill>
                  <a:schemeClr val="tx1"/>
                </a:solidFill>
              </a:rPr>
              <a:t> </a:t>
            </a:r>
            <a:r>
              <a:rPr lang="en-US" sz="1700" dirty="0" err="1">
                <a:solidFill>
                  <a:schemeClr val="tx1"/>
                </a:solidFill>
              </a:rPr>
              <a:t>boyunca</a:t>
            </a:r>
            <a:r>
              <a:rPr lang="en-US" sz="1700" dirty="0">
                <a:solidFill>
                  <a:schemeClr val="tx1"/>
                </a:solidFill>
              </a:rPr>
              <a:t> </a:t>
            </a:r>
            <a:r>
              <a:rPr lang="en-US" sz="1700" dirty="0" err="1">
                <a:solidFill>
                  <a:schemeClr val="tx1"/>
                </a:solidFill>
              </a:rPr>
              <a:t>oyunu</a:t>
            </a:r>
            <a:r>
              <a:rPr lang="en-US" sz="1700" dirty="0">
                <a:solidFill>
                  <a:schemeClr val="tx1"/>
                </a:solidFill>
              </a:rPr>
              <a:t> </a:t>
            </a:r>
            <a:r>
              <a:rPr lang="en-US" sz="1700" dirty="0" err="1">
                <a:solidFill>
                  <a:schemeClr val="tx1"/>
                </a:solidFill>
              </a:rPr>
              <a:t>revize</a:t>
            </a:r>
            <a:r>
              <a:rPr lang="en-US" sz="1700" dirty="0">
                <a:solidFill>
                  <a:schemeClr val="tx1"/>
                </a:solidFill>
              </a:rPr>
              <a:t> </a:t>
            </a:r>
            <a:r>
              <a:rPr lang="en-US" sz="1700" dirty="0" err="1">
                <a:solidFill>
                  <a:schemeClr val="tx1"/>
                </a:solidFill>
              </a:rPr>
              <a:t>etmeye</a:t>
            </a:r>
            <a:r>
              <a:rPr lang="en-US" sz="1700" dirty="0">
                <a:solidFill>
                  <a:schemeClr val="tx1"/>
                </a:solidFill>
              </a:rPr>
              <a:t> </a:t>
            </a:r>
            <a:r>
              <a:rPr lang="en-US" sz="1700" dirty="0" err="1">
                <a:solidFill>
                  <a:schemeClr val="tx1"/>
                </a:solidFill>
              </a:rPr>
              <a:t>devam</a:t>
            </a:r>
            <a:r>
              <a:rPr lang="en-US" sz="1700" dirty="0">
                <a:solidFill>
                  <a:schemeClr val="tx1"/>
                </a:solidFill>
              </a:rPr>
              <a:t> </a:t>
            </a:r>
            <a:r>
              <a:rPr lang="en-US" sz="1700" dirty="0" err="1">
                <a:solidFill>
                  <a:schemeClr val="tx1"/>
                </a:solidFill>
              </a:rPr>
              <a:t>etmiştir</a:t>
            </a:r>
            <a:r>
              <a:rPr lang="en-US" sz="1700" dirty="0">
                <a:solidFill>
                  <a:schemeClr val="tx1"/>
                </a:solidFill>
              </a:rPr>
              <a:t>. </a:t>
            </a:r>
            <a:r>
              <a:rPr lang="en-US" sz="1700" dirty="0" err="1">
                <a:solidFill>
                  <a:schemeClr val="tx1"/>
                </a:solidFill>
              </a:rPr>
              <a:t>Kırmızı</a:t>
            </a:r>
            <a:r>
              <a:rPr lang="en-US" sz="1700" dirty="0">
                <a:solidFill>
                  <a:schemeClr val="tx1"/>
                </a:solidFill>
              </a:rPr>
              <a:t> </a:t>
            </a:r>
            <a:r>
              <a:rPr lang="en-US" sz="1700" dirty="0" err="1">
                <a:solidFill>
                  <a:schemeClr val="tx1"/>
                </a:solidFill>
              </a:rPr>
              <a:t>Oda</a:t>
            </a:r>
            <a:r>
              <a:rPr lang="en-US" sz="1700" dirty="0">
                <a:solidFill>
                  <a:schemeClr val="tx1"/>
                </a:solidFill>
              </a:rPr>
              <a:t> </a:t>
            </a:r>
            <a:r>
              <a:rPr lang="en-US" sz="1700" dirty="0" err="1">
                <a:solidFill>
                  <a:schemeClr val="tx1"/>
                </a:solidFill>
              </a:rPr>
              <a:t>eserinden</a:t>
            </a:r>
            <a:r>
              <a:rPr lang="en-US" sz="1700" dirty="0">
                <a:solidFill>
                  <a:schemeClr val="tx1"/>
                </a:solidFill>
              </a:rPr>
              <a:t> </a:t>
            </a:r>
            <a:r>
              <a:rPr lang="en-US" sz="1700" dirty="0" err="1">
                <a:solidFill>
                  <a:schemeClr val="tx1"/>
                </a:solidFill>
              </a:rPr>
              <a:t>sonra</a:t>
            </a:r>
            <a:r>
              <a:rPr lang="en-US" sz="1700" dirty="0">
                <a:solidFill>
                  <a:schemeClr val="tx1"/>
                </a:solidFill>
              </a:rPr>
              <a:t> 1881 </a:t>
            </a:r>
            <a:r>
              <a:rPr lang="en-US" sz="1700" dirty="0" err="1">
                <a:solidFill>
                  <a:schemeClr val="tx1"/>
                </a:solidFill>
              </a:rPr>
              <a:t>yılında</a:t>
            </a:r>
            <a:r>
              <a:rPr lang="en-US" sz="1700" dirty="0">
                <a:solidFill>
                  <a:schemeClr val="tx1"/>
                </a:solidFill>
              </a:rPr>
              <a:t> </a:t>
            </a:r>
            <a:r>
              <a:rPr lang="tr-TR" sz="1700" dirty="0">
                <a:solidFill>
                  <a:schemeClr val="tx1"/>
                </a:solidFill>
              </a:rPr>
              <a:t>Master </a:t>
            </a:r>
            <a:r>
              <a:rPr lang="tr-TR" sz="1700" dirty="0" err="1">
                <a:solidFill>
                  <a:schemeClr val="tx1"/>
                </a:solidFill>
              </a:rPr>
              <a:t>Olof’un</a:t>
            </a:r>
            <a:r>
              <a:rPr lang="tr-TR" sz="1700" dirty="0">
                <a:solidFill>
                  <a:schemeClr val="tx1"/>
                </a:solidFill>
              </a:rPr>
              <a:t> </a:t>
            </a:r>
            <a:r>
              <a:rPr lang="en-US" sz="1700" dirty="0" err="1">
                <a:solidFill>
                  <a:schemeClr val="tx1"/>
                </a:solidFill>
              </a:rPr>
              <a:t>sahnelenmesiyle</a:t>
            </a:r>
            <a:r>
              <a:rPr lang="en-US" sz="1700" dirty="0">
                <a:solidFill>
                  <a:schemeClr val="tx1"/>
                </a:solidFill>
              </a:rPr>
              <a:t> </a:t>
            </a:r>
            <a:r>
              <a:rPr lang="en-US" sz="1700" dirty="0" err="1">
                <a:solidFill>
                  <a:schemeClr val="tx1"/>
                </a:solidFill>
              </a:rPr>
              <a:t>başarısına</a:t>
            </a:r>
            <a:r>
              <a:rPr lang="en-US" sz="1700" dirty="0">
                <a:solidFill>
                  <a:schemeClr val="tx1"/>
                </a:solidFill>
              </a:rPr>
              <a:t> </a:t>
            </a:r>
            <a:r>
              <a:rPr lang="en-US" sz="1700" dirty="0" err="1">
                <a:solidFill>
                  <a:schemeClr val="tx1"/>
                </a:solidFill>
              </a:rPr>
              <a:t>başarı</a:t>
            </a:r>
            <a:r>
              <a:rPr lang="en-US" sz="1700" dirty="0">
                <a:solidFill>
                  <a:schemeClr val="tx1"/>
                </a:solidFill>
              </a:rPr>
              <a:t> </a:t>
            </a:r>
            <a:r>
              <a:rPr lang="en-US" sz="1700" dirty="0" err="1">
                <a:solidFill>
                  <a:schemeClr val="tx1"/>
                </a:solidFill>
              </a:rPr>
              <a:t>katmıştır</a:t>
            </a:r>
            <a:r>
              <a:rPr lang="en-US" sz="1700" dirty="0">
                <a:solidFill>
                  <a:schemeClr val="tx1"/>
                </a:solidFill>
              </a:rPr>
              <a:t>. </a:t>
            </a:r>
            <a:r>
              <a:rPr lang="en-US" sz="1700" dirty="0" err="1">
                <a:solidFill>
                  <a:schemeClr val="tx1"/>
                </a:solidFill>
              </a:rPr>
              <a:t>Mäster</a:t>
            </a:r>
            <a:r>
              <a:rPr lang="en-US" sz="1700" dirty="0">
                <a:solidFill>
                  <a:schemeClr val="tx1"/>
                </a:solidFill>
              </a:rPr>
              <a:t> Olof </a:t>
            </a:r>
            <a:r>
              <a:rPr lang="en-US" sz="1700" dirty="0" err="1">
                <a:solidFill>
                  <a:schemeClr val="tx1"/>
                </a:solidFill>
              </a:rPr>
              <a:t>daha</a:t>
            </a:r>
            <a:r>
              <a:rPr lang="en-US" sz="1700" dirty="0">
                <a:solidFill>
                  <a:schemeClr val="tx1"/>
                </a:solidFill>
              </a:rPr>
              <a:t> </a:t>
            </a:r>
            <a:r>
              <a:rPr lang="en-US" sz="1700" dirty="0" err="1">
                <a:solidFill>
                  <a:schemeClr val="tx1"/>
                </a:solidFill>
              </a:rPr>
              <a:t>sonra</a:t>
            </a:r>
            <a:r>
              <a:rPr lang="en-US" sz="1700" dirty="0">
                <a:solidFill>
                  <a:schemeClr val="tx1"/>
                </a:solidFill>
              </a:rPr>
              <a:t> ilk modern </a:t>
            </a:r>
            <a:r>
              <a:rPr lang="en-US" sz="1700" dirty="0" err="1">
                <a:solidFill>
                  <a:schemeClr val="tx1"/>
                </a:solidFill>
              </a:rPr>
              <a:t>İsveç</a:t>
            </a:r>
            <a:r>
              <a:rPr lang="en-US" sz="1700" dirty="0">
                <a:solidFill>
                  <a:schemeClr val="tx1"/>
                </a:solidFill>
              </a:rPr>
              <a:t> </a:t>
            </a:r>
            <a:r>
              <a:rPr lang="en-US" sz="1700" dirty="0" err="1">
                <a:solidFill>
                  <a:schemeClr val="tx1"/>
                </a:solidFill>
              </a:rPr>
              <a:t>draması</a:t>
            </a:r>
            <a:r>
              <a:rPr lang="en-US" sz="1700" dirty="0">
                <a:solidFill>
                  <a:schemeClr val="tx1"/>
                </a:solidFill>
              </a:rPr>
              <a:t> </a:t>
            </a:r>
            <a:r>
              <a:rPr lang="en-US" sz="1700" dirty="0" err="1">
                <a:solidFill>
                  <a:schemeClr val="tx1"/>
                </a:solidFill>
              </a:rPr>
              <a:t>olarak</a:t>
            </a:r>
            <a:r>
              <a:rPr lang="en-US" sz="1700" dirty="0">
                <a:solidFill>
                  <a:schemeClr val="tx1"/>
                </a:solidFill>
              </a:rPr>
              <a:t> </a:t>
            </a:r>
            <a:r>
              <a:rPr lang="en-US" sz="1700" dirty="0" err="1">
                <a:solidFill>
                  <a:schemeClr val="tx1"/>
                </a:solidFill>
              </a:rPr>
              <a:t>kabul</a:t>
            </a:r>
            <a:r>
              <a:rPr lang="en-US" sz="1700" dirty="0">
                <a:solidFill>
                  <a:schemeClr val="tx1"/>
                </a:solidFill>
              </a:rPr>
              <a:t> </a:t>
            </a:r>
            <a:r>
              <a:rPr lang="en-US" sz="1700" dirty="0" err="1">
                <a:solidFill>
                  <a:schemeClr val="tx1"/>
                </a:solidFill>
              </a:rPr>
              <a:t>edilmiştir</a:t>
            </a:r>
            <a:r>
              <a:rPr lang="en-US" sz="1700" dirty="0">
                <a:solidFill>
                  <a:schemeClr val="tx1"/>
                </a:solidFill>
              </a:rPr>
              <a:t>. </a:t>
            </a:r>
          </a:p>
        </p:txBody>
      </p:sp>
      <p:pic>
        <p:nvPicPr>
          <p:cNvPr id="7" name="Resim Yer Tutucusu 6" descr="resim, dış mekan, Resim boyası, ağaç içeren bir resim&#10;&#10;Açıklama otomatik olarak oluşturuldu">
            <a:extLst>
              <a:ext uri="{FF2B5EF4-FFF2-40B4-BE49-F238E27FC236}">
                <a16:creationId xmlns:a16="http://schemas.microsoft.com/office/drawing/2014/main" id="{6DF13C3F-1F1C-6C5B-E8CE-A9FFC7D8E061}"/>
              </a:ext>
            </a:extLst>
          </p:cNvPr>
          <p:cNvPicPr>
            <a:picLocks noGrp="1" noChangeAspect="1"/>
          </p:cNvPicPr>
          <p:nvPr>
            <p:ph type="pic" idx="1"/>
          </p:nvPr>
        </p:nvPicPr>
        <p:blipFill rotWithShape="1">
          <a:blip r:embed="rId2"/>
          <a:srcRect t="1333"/>
          <a:stretch/>
        </p:blipFill>
        <p:spPr>
          <a:xfrm>
            <a:off x="7552267" y="640080"/>
            <a:ext cx="3999654" cy="5577840"/>
          </a:xfrm>
          <a:prstGeom prst="rect">
            <a:avLst/>
          </a:prstGeom>
        </p:spPr>
      </p:pic>
      <p:sp>
        <p:nvSpPr>
          <p:cNvPr id="13" name="Metin kutusu 12">
            <a:extLst>
              <a:ext uri="{FF2B5EF4-FFF2-40B4-BE49-F238E27FC236}">
                <a16:creationId xmlns:a16="http://schemas.microsoft.com/office/drawing/2014/main" id="{9EE5F1DC-6AE7-9F44-BB46-9DF5DF38F4ED}"/>
              </a:ext>
            </a:extLst>
          </p:cNvPr>
          <p:cNvSpPr txBox="1"/>
          <p:nvPr/>
        </p:nvSpPr>
        <p:spPr>
          <a:xfrm>
            <a:off x="8606840" y="6312923"/>
            <a:ext cx="2945081" cy="307777"/>
          </a:xfrm>
          <a:prstGeom prst="rect">
            <a:avLst/>
          </a:prstGeom>
          <a:noFill/>
        </p:spPr>
        <p:txBody>
          <a:bodyPr wrap="square" rtlCol="0">
            <a:spAutoFit/>
          </a:bodyPr>
          <a:lstStyle/>
          <a:p>
            <a:pPr algn="r"/>
            <a:r>
              <a:rPr lang="tr-TR" sz="1400" b="0" i="1" u="none" strike="noStrike" dirty="0" err="1">
                <a:solidFill>
                  <a:srgbClr val="202122"/>
                </a:solidFill>
                <a:effectLst/>
              </a:rPr>
              <a:t>Birch</a:t>
            </a:r>
            <a:r>
              <a:rPr lang="tr-TR" sz="1400" b="0" i="1" u="none" strike="noStrike" dirty="0">
                <a:solidFill>
                  <a:srgbClr val="202122"/>
                </a:solidFill>
                <a:effectLst/>
              </a:rPr>
              <a:t> </a:t>
            </a:r>
            <a:r>
              <a:rPr lang="tr-TR" sz="1400" b="0" i="1" u="none" strike="noStrike" dirty="0" err="1">
                <a:solidFill>
                  <a:srgbClr val="202122"/>
                </a:solidFill>
                <a:effectLst/>
              </a:rPr>
              <a:t>Autumn</a:t>
            </a:r>
            <a:r>
              <a:rPr lang="tr-TR" sz="1400" b="0" i="1" u="none" strike="noStrike" dirty="0">
                <a:solidFill>
                  <a:srgbClr val="202122"/>
                </a:solidFill>
                <a:effectLst/>
              </a:rPr>
              <a:t> I</a:t>
            </a:r>
            <a:endParaRPr lang="tr-TR" sz="1400" dirty="0"/>
          </a:p>
        </p:txBody>
      </p:sp>
    </p:spTree>
    <p:extLst>
      <p:ext uri="{BB962C8B-B14F-4D97-AF65-F5344CB8AC3E}">
        <p14:creationId xmlns:p14="http://schemas.microsoft.com/office/powerpoint/2010/main" val="274109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5FF2EDFE-2CF4-6773-A9F6-025057F0621C}"/>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spc="100"/>
              <a:t>August STRINDBERG Hayatı</a:t>
            </a:r>
          </a:p>
        </p:txBody>
      </p:sp>
      <p:cxnSp>
        <p:nvCxnSpPr>
          <p:cNvPr id="29" name="Straight Connector 28">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etin Yer Tutucusu 5">
            <a:extLst>
              <a:ext uri="{FF2B5EF4-FFF2-40B4-BE49-F238E27FC236}">
                <a16:creationId xmlns:a16="http://schemas.microsoft.com/office/drawing/2014/main" id="{869BD186-4820-3F0B-1B3C-E5BA3B17845E}"/>
              </a:ext>
            </a:extLst>
          </p:cNvPr>
          <p:cNvSpPr>
            <a:spLocks noGrp="1"/>
          </p:cNvSpPr>
          <p:nvPr>
            <p:ph type="body" sz="half" idx="2"/>
          </p:nvPr>
        </p:nvSpPr>
        <p:spPr>
          <a:xfrm>
            <a:off x="684296" y="2208869"/>
            <a:ext cx="5068784" cy="4368002"/>
          </a:xfrm>
        </p:spPr>
        <p:txBody>
          <a:bodyPr vert="horz" lIns="45720" tIns="45720" rIns="45720" bIns="45720" rtlCol="0">
            <a:normAutofit/>
          </a:bodyPr>
          <a:lstStyle/>
          <a:p>
            <a:pPr algn="just">
              <a:lnSpc>
                <a:spcPct val="90000"/>
              </a:lnSpc>
            </a:pPr>
            <a:r>
              <a:rPr lang="en-US" dirty="0">
                <a:solidFill>
                  <a:schemeClr val="tx1"/>
                </a:solidFill>
                <a:effectLst/>
              </a:rPr>
              <a:t>1882’de </a:t>
            </a:r>
            <a:r>
              <a:rPr lang="en-US" dirty="0" err="1">
                <a:solidFill>
                  <a:schemeClr val="tx1"/>
                </a:solidFill>
                <a:effectLst/>
              </a:rPr>
              <a:t>yazdığı</a:t>
            </a:r>
            <a:r>
              <a:rPr lang="en-US" dirty="0">
                <a:solidFill>
                  <a:schemeClr val="tx1"/>
                </a:solidFill>
                <a:effectLst/>
              </a:rPr>
              <a:t> “Yeni </a:t>
            </a:r>
            <a:r>
              <a:rPr lang="en-US" dirty="0" err="1">
                <a:solidFill>
                  <a:schemeClr val="tx1"/>
                </a:solidFill>
                <a:effectLst/>
              </a:rPr>
              <a:t>Krallık</a:t>
            </a:r>
            <a:r>
              <a:rPr lang="en-US" dirty="0">
                <a:solidFill>
                  <a:schemeClr val="tx1"/>
                </a:solidFill>
                <a:effectLst/>
              </a:rPr>
              <a:t>” </a:t>
            </a:r>
            <a:r>
              <a:rPr lang="en-US" dirty="0" err="1">
                <a:solidFill>
                  <a:schemeClr val="tx1"/>
                </a:solidFill>
                <a:effectLst/>
              </a:rPr>
              <a:t>adlı</a:t>
            </a:r>
            <a:r>
              <a:rPr lang="en-US" dirty="0">
                <a:solidFill>
                  <a:schemeClr val="tx1"/>
                </a:solidFill>
                <a:effectLst/>
              </a:rPr>
              <a:t> </a:t>
            </a:r>
            <a:r>
              <a:rPr lang="en-US" dirty="0" err="1">
                <a:solidFill>
                  <a:schemeClr val="tx1"/>
                </a:solidFill>
                <a:effectLst/>
              </a:rPr>
              <a:t>kitabında</a:t>
            </a:r>
            <a:r>
              <a:rPr lang="en-US" dirty="0">
                <a:solidFill>
                  <a:schemeClr val="tx1"/>
                </a:solidFill>
                <a:effectLst/>
              </a:rPr>
              <a:t> </a:t>
            </a:r>
            <a:r>
              <a:rPr lang="en-US" dirty="0" err="1">
                <a:solidFill>
                  <a:schemeClr val="tx1"/>
                </a:solidFill>
                <a:effectLst/>
              </a:rPr>
              <a:t>kurumlara</a:t>
            </a:r>
            <a:r>
              <a:rPr lang="en-US" dirty="0">
                <a:solidFill>
                  <a:schemeClr val="tx1"/>
                </a:solidFill>
                <a:effectLst/>
              </a:rPr>
              <a:t> </a:t>
            </a:r>
            <a:r>
              <a:rPr lang="en-US" dirty="0" err="1">
                <a:solidFill>
                  <a:schemeClr val="tx1"/>
                </a:solidFill>
                <a:effectLst/>
              </a:rPr>
              <a:t>ve</a:t>
            </a:r>
            <a:r>
              <a:rPr lang="en-US" dirty="0">
                <a:solidFill>
                  <a:schemeClr val="tx1"/>
                </a:solidFill>
                <a:effectLst/>
              </a:rPr>
              <a:t> </a:t>
            </a:r>
            <a:r>
              <a:rPr lang="en-US" dirty="0" err="1">
                <a:solidFill>
                  <a:schemeClr val="tx1"/>
                </a:solidFill>
                <a:effectLst/>
              </a:rPr>
              <a:t>kişilere</a:t>
            </a:r>
            <a:r>
              <a:rPr lang="en-US" dirty="0">
                <a:solidFill>
                  <a:schemeClr val="tx1"/>
                </a:solidFill>
                <a:effectLst/>
              </a:rPr>
              <a:t> </a:t>
            </a:r>
            <a:r>
              <a:rPr lang="en-US" dirty="0" err="1">
                <a:solidFill>
                  <a:schemeClr val="tx1"/>
                </a:solidFill>
                <a:effectLst/>
              </a:rPr>
              <a:t>yaptığı</a:t>
            </a:r>
            <a:r>
              <a:rPr lang="en-US" dirty="0">
                <a:solidFill>
                  <a:schemeClr val="tx1"/>
                </a:solidFill>
                <a:effectLst/>
              </a:rPr>
              <a:t> </a:t>
            </a:r>
            <a:r>
              <a:rPr lang="en-US" dirty="0" err="1">
                <a:solidFill>
                  <a:schemeClr val="tx1"/>
                </a:solidFill>
                <a:effectLst/>
              </a:rPr>
              <a:t>sert</a:t>
            </a:r>
            <a:r>
              <a:rPr lang="en-US" dirty="0">
                <a:solidFill>
                  <a:schemeClr val="tx1"/>
                </a:solidFill>
                <a:effectLst/>
              </a:rPr>
              <a:t> </a:t>
            </a:r>
            <a:r>
              <a:rPr lang="en-US" dirty="0" err="1">
                <a:solidFill>
                  <a:schemeClr val="tx1"/>
                </a:solidFill>
                <a:effectLst/>
              </a:rPr>
              <a:t>eleştirilerden</a:t>
            </a:r>
            <a:r>
              <a:rPr lang="en-US" dirty="0">
                <a:solidFill>
                  <a:schemeClr val="tx1"/>
                </a:solidFill>
                <a:effectLst/>
              </a:rPr>
              <a:t> </a:t>
            </a:r>
            <a:r>
              <a:rPr lang="en-US" dirty="0" err="1">
                <a:solidFill>
                  <a:schemeClr val="tx1"/>
                </a:solidFill>
                <a:effectLst/>
              </a:rPr>
              <a:t>dolayı</a:t>
            </a:r>
            <a:r>
              <a:rPr lang="en-US" dirty="0">
                <a:solidFill>
                  <a:schemeClr val="tx1"/>
                </a:solidFill>
                <a:effectLst/>
              </a:rPr>
              <a:t> </a:t>
            </a:r>
            <a:r>
              <a:rPr lang="en-US" dirty="0" err="1">
                <a:solidFill>
                  <a:schemeClr val="tx1"/>
                </a:solidFill>
                <a:effectLst/>
              </a:rPr>
              <a:t>baskılar</a:t>
            </a:r>
            <a:r>
              <a:rPr lang="en-US" dirty="0">
                <a:solidFill>
                  <a:schemeClr val="tx1"/>
                </a:solidFill>
                <a:effectLst/>
              </a:rPr>
              <a:t> </a:t>
            </a:r>
            <a:r>
              <a:rPr lang="en-US" dirty="0" err="1">
                <a:solidFill>
                  <a:schemeClr val="tx1"/>
                </a:solidFill>
                <a:effectLst/>
              </a:rPr>
              <a:t>yaşamıştır</a:t>
            </a:r>
            <a:r>
              <a:rPr lang="en-US" dirty="0">
                <a:solidFill>
                  <a:schemeClr val="tx1"/>
                </a:solidFill>
                <a:effectLst/>
              </a:rPr>
              <a:t> </a:t>
            </a:r>
            <a:r>
              <a:rPr lang="en-US" dirty="0" err="1">
                <a:solidFill>
                  <a:schemeClr val="tx1"/>
                </a:solidFill>
                <a:effectLst/>
              </a:rPr>
              <a:t>ve</a:t>
            </a:r>
            <a:r>
              <a:rPr lang="en-US" dirty="0">
                <a:solidFill>
                  <a:schemeClr val="tx1"/>
                </a:solidFill>
                <a:effectLst/>
              </a:rPr>
              <a:t> </a:t>
            </a:r>
            <a:r>
              <a:rPr lang="en-US" dirty="0" err="1">
                <a:solidFill>
                  <a:schemeClr val="tx1"/>
                </a:solidFill>
                <a:effectLst/>
              </a:rPr>
              <a:t>ülkeyi</a:t>
            </a:r>
            <a:r>
              <a:rPr lang="en-US" dirty="0">
                <a:solidFill>
                  <a:schemeClr val="tx1"/>
                </a:solidFill>
                <a:effectLst/>
              </a:rPr>
              <a:t> </a:t>
            </a:r>
            <a:r>
              <a:rPr lang="en-US" dirty="0" err="1">
                <a:solidFill>
                  <a:schemeClr val="tx1"/>
                </a:solidFill>
                <a:effectLst/>
              </a:rPr>
              <a:t>terk</a:t>
            </a:r>
            <a:r>
              <a:rPr lang="en-US" dirty="0">
                <a:solidFill>
                  <a:schemeClr val="tx1"/>
                </a:solidFill>
                <a:effectLst/>
              </a:rPr>
              <a:t> </a:t>
            </a:r>
            <a:r>
              <a:rPr lang="en-US" dirty="0" err="1">
                <a:solidFill>
                  <a:schemeClr val="tx1"/>
                </a:solidFill>
                <a:effectLst/>
              </a:rPr>
              <a:t>etmiştir</a:t>
            </a:r>
            <a:r>
              <a:rPr lang="en-US" dirty="0">
                <a:solidFill>
                  <a:schemeClr val="tx1"/>
                </a:solidFill>
                <a:effectLst/>
              </a:rPr>
              <a:t>. 1883-1889 </a:t>
            </a:r>
            <a:r>
              <a:rPr lang="en-US" dirty="0" err="1">
                <a:solidFill>
                  <a:schemeClr val="tx1"/>
                </a:solidFill>
                <a:effectLst/>
              </a:rPr>
              <a:t>yılları</a:t>
            </a:r>
            <a:r>
              <a:rPr lang="en-US" dirty="0">
                <a:solidFill>
                  <a:schemeClr val="tx1"/>
                </a:solidFill>
                <a:effectLst/>
              </a:rPr>
              <a:t> </a:t>
            </a:r>
            <a:r>
              <a:rPr lang="en-US" dirty="0" err="1">
                <a:solidFill>
                  <a:schemeClr val="tx1"/>
                </a:solidFill>
                <a:effectLst/>
              </a:rPr>
              <a:t>arasında</a:t>
            </a:r>
            <a:r>
              <a:rPr lang="en-US" dirty="0">
                <a:solidFill>
                  <a:schemeClr val="tx1"/>
                </a:solidFill>
                <a:effectLst/>
              </a:rPr>
              <a:t> Strindberg </a:t>
            </a:r>
            <a:r>
              <a:rPr lang="en-US" dirty="0" err="1">
                <a:solidFill>
                  <a:schemeClr val="tx1"/>
                </a:solidFill>
                <a:effectLst/>
              </a:rPr>
              <a:t>ve</a:t>
            </a:r>
            <a:r>
              <a:rPr lang="en-US" dirty="0">
                <a:solidFill>
                  <a:schemeClr val="tx1"/>
                </a:solidFill>
                <a:effectLst/>
              </a:rPr>
              <a:t> </a:t>
            </a:r>
            <a:r>
              <a:rPr lang="en-US" dirty="0" err="1">
                <a:solidFill>
                  <a:schemeClr val="tx1"/>
                </a:solidFill>
                <a:effectLst/>
              </a:rPr>
              <a:t>ailesi</a:t>
            </a:r>
            <a:r>
              <a:rPr lang="en-US" dirty="0">
                <a:solidFill>
                  <a:schemeClr val="tx1"/>
                </a:solidFill>
                <a:effectLst/>
              </a:rPr>
              <a:t> </a:t>
            </a:r>
            <a:r>
              <a:rPr lang="en-US" dirty="0" err="1">
                <a:solidFill>
                  <a:schemeClr val="tx1"/>
                </a:solidFill>
                <a:effectLst/>
              </a:rPr>
              <a:t>Fransa</a:t>
            </a:r>
            <a:r>
              <a:rPr lang="en-US" dirty="0">
                <a:solidFill>
                  <a:schemeClr val="tx1"/>
                </a:solidFill>
                <a:effectLst/>
              </a:rPr>
              <a:t>, </a:t>
            </a:r>
            <a:r>
              <a:rPr lang="en-US" dirty="0" err="1">
                <a:solidFill>
                  <a:schemeClr val="tx1"/>
                </a:solidFill>
                <a:effectLst/>
              </a:rPr>
              <a:t>Almanya</a:t>
            </a:r>
            <a:r>
              <a:rPr lang="en-US" dirty="0">
                <a:solidFill>
                  <a:schemeClr val="tx1"/>
                </a:solidFill>
                <a:effectLst/>
              </a:rPr>
              <a:t>, </a:t>
            </a:r>
            <a:r>
              <a:rPr lang="en-US" dirty="0" err="1">
                <a:solidFill>
                  <a:schemeClr val="tx1"/>
                </a:solidFill>
                <a:effectLst/>
              </a:rPr>
              <a:t>Danimarka</a:t>
            </a:r>
            <a:r>
              <a:rPr lang="en-US" dirty="0">
                <a:solidFill>
                  <a:schemeClr val="tx1"/>
                </a:solidFill>
                <a:effectLst/>
              </a:rPr>
              <a:t>, </a:t>
            </a:r>
            <a:r>
              <a:rPr lang="en-US" dirty="0" err="1">
                <a:solidFill>
                  <a:schemeClr val="tx1"/>
                </a:solidFill>
              </a:rPr>
              <a:t>İsveç</a:t>
            </a:r>
            <a:r>
              <a:rPr lang="en-US" dirty="0">
                <a:solidFill>
                  <a:schemeClr val="tx1"/>
                </a:solidFill>
              </a:rPr>
              <a:t> </a:t>
            </a:r>
            <a:r>
              <a:rPr lang="en-US" dirty="0" err="1">
                <a:solidFill>
                  <a:schemeClr val="tx1"/>
                </a:solidFill>
                <a:effectLst/>
              </a:rPr>
              <a:t>gibi</a:t>
            </a:r>
            <a:r>
              <a:rPr lang="en-US" dirty="0">
                <a:solidFill>
                  <a:schemeClr val="tx1"/>
                </a:solidFill>
                <a:effectLst/>
              </a:rPr>
              <a:t> </a:t>
            </a:r>
            <a:r>
              <a:rPr lang="en-US" dirty="0" err="1">
                <a:solidFill>
                  <a:schemeClr val="tx1"/>
                </a:solidFill>
                <a:effectLst/>
              </a:rPr>
              <a:t>ülkelerde</a:t>
            </a:r>
            <a:r>
              <a:rPr lang="en-US" dirty="0">
                <a:solidFill>
                  <a:schemeClr val="tx1"/>
                </a:solidFill>
                <a:effectLst/>
              </a:rPr>
              <a:t> </a:t>
            </a:r>
            <a:r>
              <a:rPr lang="en-US" dirty="0" err="1">
                <a:solidFill>
                  <a:schemeClr val="tx1"/>
                </a:solidFill>
              </a:rPr>
              <a:t>yaşamlarını</a:t>
            </a:r>
            <a:r>
              <a:rPr lang="en-US" dirty="0">
                <a:solidFill>
                  <a:schemeClr val="tx1"/>
                </a:solidFill>
              </a:rPr>
              <a:t> </a:t>
            </a:r>
            <a:r>
              <a:rPr lang="en-US" dirty="0" err="1">
                <a:solidFill>
                  <a:schemeClr val="tx1"/>
                </a:solidFill>
              </a:rPr>
              <a:t>sürdürmüşlerdir</a:t>
            </a:r>
            <a:r>
              <a:rPr lang="en-US" dirty="0">
                <a:solidFill>
                  <a:schemeClr val="tx1"/>
                </a:solidFill>
              </a:rPr>
              <a:t>. </a:t>
            </a:r>
            <a:r>
              <a:rPr lang="en-US" dirty="0">
                <a:solidFill>
                  <a:schemeClr val="tx1"/>
                </a:solidFill>
                <a:effectLst/>
              </a:rPr>
              <a:t>Bu </a:t>
            </a:r>
            <a:r>
              <a:rPr lang="en-US" dirty="0" err="1">
                <a:solidFill>
                  <a:schemeClr val="tx1"/>
                </a:solidFill>
                <a:effectLst/>
              </a:rPr>
              <a:t>tarihlerde</a:t>
            </a:r>
            <a:r>
              <a:rPr lang="en-US" dirty="0">
                <a:solidFill>
                  <a:schemeClr val="tx1"/>
                </a:solidFill>
                <a:effectLst/>
              </a:rPr>
              <a:t> </a:t>
            </a:r>
            <a:r>
              <a:rPr lang="en-US" dirty="0" err="1">
                <a:solidFill>
                  <a:schemeClr val="tx1"/>
                </a:solidFill>
              </a:rPr>
              <a:t>ülkesinde</a:t>
            </a:r>
            <a:r>
              <a:rPr lang="en-US" dirty="0">
                <a:solidFill>
                  <a:schemeClr val="tx1"/>
                </a:solidFill>
              </a:rPr>
              <a:t> </a:t>
            </a:r>
            <a:r>
              <a:rPr lang="en-US" dirty="0" err="1">
                <a:solidFill>
                  <a:schemeClr val="tx1"/>
                </a:solidFill>
              </a:rPr>
              <a:t>hiçbir</a:t>
            </a:r>
            <a:r>
              <a:rPr lang="en-US" dirty="0">
                <a:solidFill>
                  <a:schemeClr val="tx1"/>
                </a:solidFill>
              </a:rPr>
              <a:t> </a:t>
            </a:r>
            <a:r>
              <a:rPr lang="en-US" dirty="0" err="1">
                <a:solidFill>
                  <a:schemeClr val="tx1"/>
                </a:solidFill>
              </a:rPr>
              <a:t>eseri</a:t>
            </a:r>
            <a:r>
              <a:rPr lang="en-US" dirty="0">
                <a:solidFill>
                  <a:schemeClr val="tx1"/>
                </a:solidFill>
              </a:rPr>
              <a:t> </a:t>
            </a:r>
            <a:r>
              <a:rPr lang="en-US" dirty="0" err="1">
                <a:solidFill>
                  <a:schemeClr val="tx1"/>
                </a:solidFill>
              </a:rPr>
              <a:t>basılmamıştır</a:t>
            </a:r>
            <a:r>
              <a:rPr lang="en-US" dirty="0">
                <a:solidFill>
                  <a:schemeClr val="tx1"/>
                </a:solidFill>
              </a:rPr>
              <a:t>. </a:t>
            </a:r>
            <a:r>
              <a:rPr lang="en-US" dirty="0" err="1">
                <a:solidFill>
                  <a:schemeClr val="tx1"/>
                </a:solidFill>
              </a:rPr>
              <a:t>Sürekli</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taşınma</a:t>
            </a:r>
            <a:r>
              <a:rPr lang="en-US" dirty="0">
                <a:solidFill>
                  <a:schemeClr val="tx1"/>
                </a:solidFill>
              </a:rPr>
              <a:t> </a:t>
            </a:r>
            <a:r>
              <a:rPr lang="en-US" dirty="0" err="1">
                <a:solidFill>
                  <a:schemeClr val="tx1"/>
                </a:solidFill>
              </a:rPr>
              <a:t>halinde</a:t>
            </a:r>
            <a:r>
              <a:rPr lang="en-US" dirty="0">
                <a:solidFill>
                  <a:schemeClr val="tx1"/>
                </a:solidFill>
              </a:rPr>
              <a:t> </a:t>
            </a:r>
            <a:r>
              <a:rPr lang="en-US" dirty="0" err="1">
                <a:solidFill>
                  <a:schemeClr val="tx1"/>
                </a:solidFill>
              </a:rPr>
              <a:t>olan</a:t>
            </a:r>
            <a:r>
              <a:rPr lang="en-US" dirty="0">
                <a:solidFill>
                  <a:schemeClr val="tx1"/>
                </a:solidFill>
              </a:rPr>
              <a:t> </a:t>
            </a:r>
            <a:r>
              <a:rPr lang="en-US" dirty="0" err="1">
                <a:solidFill>
                  <a:schemeClr val="tx1"/>
                </a:solidFill>
                <a:effectLst/>
              </a:rPr>
              <a:t>aile</a:t>
            </a:r>
            <a:r>
              <a:rPr lang="en-US" dirty="0">
                <a:solidFill>
                  <a:schemeClr val="tx1"/>
                </a:solidFill>
                <a:effectLst/>
              </a:rPr>
              <a:t> </a:t>
            </a:r>
            <a:r>
              <a:rPr lang="en-US" dirty="0" err="1">
                <a:solidFill>
                  <a:schemeClr val="tx1"/>
                </a:solidFill>
                <a:effectLst/>
              </a:rPr>
              <a:t>içinde</a:t>
            </a:r>
            <a:r>
              <a:rPr lang="en-US" dirty="0">
                <a:solidFill>
                  <a:schemeClr val="tx1"/>
                </a:solidFill>
                <a:effectLst/>
              </a:rPr>
              <a:t> Siri, </a:t>
            </a:r>
            <a:r>
              <a:rPr lang="en-US" dirty="0">
                <a:solidFill>
                  <a:schemeClr val="tx1"/>
                </a:solidFill>
              </a:rPr>
              <a:t> </a:t>
            </a:r>
            <a:r>
              <a:rPr lang="en-US" dirty="0" err="1">
                <a:solidFill>
                  <a:schemeClr val="tx1"/>
                </a:solidFill>
              </a:rPr>
              <a:t>mesleğini</a:t>
            </a:r>
            <a:r>
              <a:rPr lang="en-US" dirty="0">
                <a:solidFill>
                  <a:schemeClr val="tx1"/>
                </a:solidFill>
              </a:rPr>
              <a:t> </a:t>
            </a:r>
            <a:r>
              <a:rPr lang="en-US" dirty="0" err="1">
                <a:solidFill>
                  <a:schemeClr val="tx1"/>
                </a:solidFill>
              </a:rPr>
              <a:t>icra</a:t>
            </a:r>
            <a:r>
              <a:rPr lang="en-US" dirty="0">
                <a:solidFill>
                  <a:schemeClr val="tx1"/>
                </a:solidFill>
              </a:rPr>
              <a:t> </a:t>
            </a:r>
            <a:r>
              <a:rPr lang="en-US" dirty="0" err="1">
                <a:solidFill>
                  <a:schemeClr val="tx1"/>
                </a:solidFill>
              </a:rPr>
              <a:t>edemez</a:t>
            </a:r>
            <a:r>
              <a:rPr lang="en-US" dirty="0">
                <a:solidFill>
                  <a:schemeClr val="tx1"/>
                </a:solidFill>
              </a:rPr>
              <a:t> hale </a:t>
            </a:r>
            <a:r>
              <a:rPr lang="en-US" dirty="0" err="1">
                <a:solidFill>
                  <a:schemeClr val="tx1"/>
                </a:solidFill>
              </a:rPr>
              <a:t>gelmiştir</a:t>
            </a:r>
            <a:r>
              <a:rPr lang="en-US" dirty="0">
                <a:solidFill>
                  <a:schemeClr val="tx1"/>
                </a:solidFill>
              </a:rPr>
              <a:t>.</a:t>
            </a:r>
            <a:r>
              <a:rPr lang="en-US" dirty="0">
                <a:solidFill>
                  <a:schemeClr val="tx1"/>
                </a:solidFill>
                <a:effectLst/>
              </a:rPr>
              <a:t> </a:t>
            </a:r>
            <a:r>
              <a:rPr lang="en-US" dirty="0">
                <a:solidFill>
                  <a:schemeClr val="tx1"/>
                </a:solidFill>
              </a:rPr>
              <a:t>B</a:t>
            </a:r>
            <a:r>
              <a:rPr lang="en-US" dirty="0">
                <a:solidFill>
                  <a:schemeClr val="tx1"/>
                </a:solidFill>
                <a:effectLst/>
              </a:rPr>
              <a:t>u da </a:t>
            </a:r>
            <a:r>
              <a:rPr lang="en-US" dirty="0" err="1">
                <a:solidFill>
                  <a:schemeClr val="tx1"/>
                </a:solidFill>
                <a:effectLst/>
              </a:rPr>
              <a:t>çiftin</a:t>
            </a:r>
            <a:r>
              <a:rPr lang="en-US" dirty="0">
                <a:solidFill>
                  <a:schemeClr val="tx1"/>
                </a:solidFill>
                <a:effectLst/>
              </a:rPr>
              <a:t> </a:t>
            </a:r>
            <a:r>
              <a:rPr lang="en-US" dirty="0" err="1">
                <a:solidFill>
                  <a:schemeClr val="tx1"/>
                </a:solidFill>
                <a:effectLst/>
              </a:rPr>
              <a:t>arasında</a:t>
            </a:r>
            <a:r>
              <a:rPr lang="en-US" dirty="0">
                <a:solidFill>
                  <a:schemeClr val="tx1"/>
                </a:solidFill>
                <a:effectLst/>
              </a:rPr>
              <a:t> </a:t>
            </a:r>
            <a:r>
              <a:rPr lang="en-US" dirty="0" err="1">
                <a:solidFill>
                  <a:schemeClr val="tx1"/>
                </a:solidFill>
                <a:effectLst/>
              </a:rPr>
              <a:t>sorunlara</a:t>
            </a:r>
            <a:r>
              <a:rPr lang="en-US" dirty="0">
                <a:solidFill>
                  <a:schemeClr val="tx1"/>
                </a:solidFill>
                <a:effectLst/>
              </a:rPr>
              <a:t> </a:t>
            </a:r>
            <a:r>
              <a:rPr lang="en-US" dirty="0" err="1">
                <a:solidFill>
                  <a:schemeClr val="tx1"/>
                </a:solidFill>
                <a:effectLst/>
              </a:rPr>
              <a:t>neden</a:t>
            </a:r>
            <a:r>
              <a:rPr lang="en-US" dirty="0">
                <a:solidFill>
                  <a:schemeClr val="tx1"/>
                </a:solidFill>
                <a:effectLst/>
              </a:rPr>
              <a:t> </a:t>
            </a:r>
            <a:r>
              <a:rPr lang="en-US" dirty="0" err="1">
                <a:solidFill>
                  <a:schemeClr val="tx1"/>
                </a:solidFill>
                <a:effectLst/>
              </a:rPr>
              <a:t>olmuştur</a:t>
            </a:r>
            <a:r>
              <a:rPr lang="en-US" dirty="0">
                <a:solidFill>
                  <a:schemeClr val="tx1"/>
                </a:solidFill>
                <a:effectLst/>
              </a:rPr>
              <a:t>. </a:t>
            </a:r>
          </a:p>
          <a:p>
            <a:pPr algn="just">
              <a:lnSpc>
                <a:spcPct val="90000"/>
              </a:lnSpc>
            </a:pPr>
            <a:endParaRPr lang="en-US" dirty="0">
              <a:solidFill>
                <a:schemeClr val="tx1"/>
              </a:solidFill>
            </a:endParaRPr>
          </a:p>
          <a:p>
            <a:pPr algn="just">
              <a:lnSpc>
                <a:spcPct val="90000"/>
              </a:lnSpc>
            </a:pPr>
            <a:r>
              <a:rPr lang="en-US" dirty="0">
                <a:solidFill>
                  <a:schemeClr val="tx1"/>
                </a:solidFill>
                <a:effectLst/>
              </a:rPr>
              <a:t>1884 </a:t>
            </a:r>
            <a:r>
              <a:rPr lang="en-US" dirty="0" err="1">
                <a:solidFill>
                  <a:schemeClr val="tx1"/>
                </a:solidFill>
                <a:effectLst/>
              </a:rPr>
              <a:t>yılında</a:t>
            </a:r>
            <a:r>
              <a:rPr lang="en-US" dirty="0">
                <a:solidFill>
                  <a:schemeClr val="tx1"/>
                </a:solidFill>
                <a:effectLst/>
              </a:rPr>
              <a:t> Strindberg’ in </a:t>
            </a:r>
            <a:r>
              <a:rPr lang="en-US" dirty="0" err="1">
                <a:solidFill>
                  <a:schemeClr val="tx1"/>
                </a:solidFill>
                <a:effectLst/>
              </a:rPr>
              <a:t>aile</a:t>
            </a:r>
            <a:r>
              <a:rPr lang="en-US" dirty="0">
                <a:solidFill>
                  <a:schemeClr val="tx1"/>
                </a:solidFill>
                <a:effectLst/>
              </a:rPr>
              <a:t> </a:t>
            </a:r>
            <a:r>
              <a:rPr lang="en-US" dirty="0" err="1">
                <a:solidFill>
                  <a:schemeClr val="tx1"/>
                </a:solidFill>
                <a:effectLst/>
              </a:rPr>
              <a:t>ve</a:t>
            </a:r>
            <a:r>
              <a:rPr lang="en-US" dirty="0">
                <a:solidFill>
                  <a:schemeClr val="tx1"/>
                </a:solidFill>
                <a:effectLst/>
              </a:rPr>
              <a:t> </a:t>
            </a:r>
            <a:r>
              <a:rPr lang="en-US" dirty="0" err="1">
                <a:solidFill>
                  <a:schemeClr val="tx1"/>
                </a:solidFill>
                <a:effectLst/>
              </a:rPr>
              <a:t>cinsel</a:t>
            </a:r>
            <a:r>
              <a:rPr lang="en-US" dirty="0">
                <a:solidFill>
                  <a:schemeClr val="tx1"/>
                </a:solidFill>
                <a:effectLst/>
              </a:rPr>
              <a:t> </a:t>
            </a:r>
            <a:r>
              <a:rPr lang="en-US" dirty="0" err="1">
                <a:solidFill>
                  <a:schemeClr val="tx1"/>
                </a:solidFill>
                <a:effectLst/>
              </a:rPr>
              <a:t>hayatlarını</a:t>
            </a:r>
            <a:r>
              <a:rPr lang="en-US" dirty="0">
                <a:solidFill>
                  <a:schemeClr val="tx1"/>
                </a:solidFill>
                <a:effectLst/>
              </a:rPr>
              <a:t> </a:t>
            </a:r>
            <a:r>
              <a:rPr lang="en-US" dirty="0" err="1">
                <a:solidFill>
                  <a:schemeClr val="tx1"/>
                </a:solidFill>
              </a:rPr>
              <a:t>anlattığı</a:t>
            </a:r>
            <a:r>
              <a:rPr lang="en-US" dirty="0">
                <a:solidFill>
                  <a:schemeClr val="tx1"/>
                </a:solidFill>
              </a:rPr>
              <a:t> </a:t>
            </a:r>
            <a:r>
              <a:rPr lang="en-US" dirty="0">
                <a:solidFill>
                  <a:schemeClr val="tx1"/>
                </a:solidFill>
                <a:effectLst/>
              </a:rPr>
              <a:t>“</a:t>
            </a:r>
            <a:r>
              <a:rPr lang="en-US" dirty="0" err="1">
                <a:solidFill>
                  <a:schemeClr val="tx1"/>
                </a:solidFill>
                <a:effectLst/>
              </a:rPr>
              <a:t>Evliler</a:t>
            </a:r>
            <a:r>
              <a:rPr lang="en-US" dirty="0">
                <a:solidFill>
                  <a:schemeClr val="tx1"/>
                </a:solidFill>
                <a:effectLst/>
              </a:rPr>
              <a:t>” </a:t>
            </a:r>
            <a:r>
              <a:rPr lang="en-US" dirty="0" err="1">
                <a:solidFill>
                  <a:schemeClr val="tx1"/>
                </a:solidFill>
                <a:effectLst/>
              </a:rPr>
              <a:t>adlı</a:t>
            </a:r>
            <a:r>
              <a:rPr lang="en-US" dirty="0">
                <a:solidFill>
                  <a:schemeClr val="tx1"/>
                </a:solidFill>
                <a:effectLst/>
              </a:rPr>
              <a:t> </a:t>
            </a:r>
            <a:r>
              <a:rPr lang="en-US" dirty="0" err="1">
                <a:solidFill>
                  <a:schemeClr val="tx1"/>
                </a:solidFill>
                <a:effectLst/>
              </a:rPr>
              <a:t>romanı</a:t>
            </a:r>
            <a:r>
              <a:rPr lang="en-US" dirty="0">
                <a:solidFill>
                  <a:schemeClr val="tx1"/>
                </a:solidFill>
                <a:effectLst/>
              </a:rPr>
              <a:t> </a:t>
            </a:r>
            <a:r>
              <a:rPr lang="en-US" dirty="0" err="1">
                <a:solidFill>
                  <a:schemeClr val="tx1"/>
                </a:solidFill>
                <a:effectLst/>
              </a:rPr>
              <a:t>eşinin</a:t>
            </a:r>
            <a:r>
              <a:rPr lang="en-US" dirty="0">
                <a:solidFill>
                  <a:schemeClr val="tx1"/>
                </a:solidFill>
                <a:effectLst/>
              </a:rPr>
              <a:t> </a:t>
            </a:r>
            <a:r>
              <a:rPr lang="en-US" dirty="0" err="1">
                <a:solidFill>
                  <a:schemeClr val="tx1"/>
                </a:solidFill>
                <a:effectLst/>
              </a:rPr>
              <a:t>üç</a:t>
            </a:r>
            <a:r>
              <a:rPr lang="en-US" dirty="0">
                <a:solidFill>
                  <a:schemeClr val="tx1"/>
                </a:solidFill>
                <a:effectLst/>
              </a:rPr>
              <a:t> </a:t>
            </a:r>
            <a:r>
              <a:rPr lang="en-US" dirty="0" err="1">
                <a:solidFill>
                  <a:schemeClr val="tx1"/>
                </a:solidFill>
                <a:effectLst/>
              </a:rPr>
              <a:t>çocuğunu</a:t>
            </a:r>
            <a:r>
              <a:rPr lang="en-US" dirty="0">
                <a:solidFill>
                  <a:schemeClr val="tx1"/>
                </a:solidFill>
                <a:effectLst/>
              </a:rPr>
              <a:t> </a:t>
            </a:r>
            <a:r>
              <a:rPr lang="en-US" dirty="0" err="1">
                <a:solidFill>
                  <a:schemeClr val="tx1"/>
                </a:solidFill>
                <a:effectLst/>
              </a:rPr>
              <a:t>alarak</a:t>
            </a:r>
            <a:r>
              <a:rPr lang="en-US" dirty="0">
                <a:solidFill>
                  <a:schemeClr val="tx1"/>
                </a:solidFill>
                <a:effectLst/>
              </a:rPr>
              <a:t> </a:t>
            </a:r>
            <a:r>
              <a:rPr lang="en-US" dirty="0" err="1">
                <a:solidFill>
                  <a:schemeClr val="tx1"/>
                </a:solidFill>
              </a:rPr>
              <a:t>ülkesine</a:t>
            </a:r>
            <a:r>
              <a:rPr lang="en-US" dirty="0">
                <a:solidFill>
                  <a:schemeClr val="tx1"/>
                </a:solidFill>
              </a:rPr>
              <a:t> </a:t>
            </a:r>
            <a:r>
              <a:rPr lang="en-US" dirty="0" err="1">
                <a:solidFill>
                  <a:schemeClr val="tx1"/>
                </a:solidFill>
              </a:rPr>
              <a:t>dönmesine</a:t>
            </a:r>
            <a:r>
              <a:rPr lang="en-US" dirty="0">
                <a:solidFill>
                  <a:schemeClr val="tx1"/>
                </a:solidFill>
              </a:rPr>
              <a:t> </a:t>
            </a:r>
            <a:r>
              <a:rPr lang="en-US" dirty="0" err="1">
                <a:solidFill>
                  <a:schemeClr val="tx1"/>
                </a:solidFill>
              </a:rPr>
              <a:t>sebep</a:t>
            </a:r>
            <a:r>
              <a:rPr lang="en-US" dirty="0">
                <a:solidFill>
                  <a:schemeClr val="tx1"/>
                </a:solidFill>
              </a:rPr>
              <a:t> </a:t>
            </a:r>
            <a:r>
              <a:rPr lang="en-US" dirty="0" err="1">
                <a:solidFill>
                  <a:schemeClr val="tx1"/>
                </a:solidFill>
              </a:rPr>
              <a:t>olmuştur</a:t>
            </a:r>
            <a:r>
              <a:rPr lang="en-US" dirty="0">
                <a:solidFill>
                  <a:schemeClr val="tx1"/>
                </a:solidFill>
              </a:rPr>
              <a:t>. «</a:t>
            </a:r>
            <a:r>
              <a:rPr lang="en-US" dirty="0" err="1">
                <a:solidFill>
                  <a:schemeClr val="tx1"/>
                </a:solidFill>
              </a:rPr>
              <a:t>Evliler</a:t>
            </a:r>
            <a:r>
              <a:rPr lang="en-US" dirty="0">
                <a:solidFill>
                  <a:schemeClr val="tx1"/>
                </a:solidFill>
              </a:rPr>
              <a:t>» </a:t>
            </a:r>
            <a:r>
              <a:rPr lang="en-US" dirty="0" err="1">
                <a:solidFill>
                  <a:schemeClr val="tx1"/>
                </a:solidFill>
                <a:effectLst/>
              </a:rPr>
              <a:t>romanında</a:t>
            </a:r>
            <a:r>
              <a:rPr lang="en-US" dirty="0">
                <a:solidFill>
                  <a:schemeClr val="tx1"/>
                </a:solidFill>
                <a:effectLst/>
              </a:rPr>
              <a:t> </a:t>
            </a:r>
            <a:r>
              <a:rPr lang="en-US" dirty="0" err="1">
                <a:solidFill>
                  <a:schemeClr val="tx1"/>
                </a:solidFill>
                <a:effectLst/>
              </a:rPr>
              <a:t>evlilik</a:t>
            </a:r>
            <a:r>
              <a:rPr lang="en-US" dirty="0">
                <a:solidFill>
                  <a:schemeClr val="tx1"/>
                </a:solidFill>
                <a:effectLst/>
              </a:rPr>
              <a:t> </a:t>
            </a:r>
            <a:r>
              <a:rPr lang="en-US" dirty="0" err="1">
                <a:solidFill>
                  <a:schemeClr val="tx1"/>
                </a:solidFill>
                <a:effectLst/>
              </a:rPr>
              <a:t>kurumuna</a:t>
            </a:r>
            <a:r>
              <a:rPr lang="en-US" dirty="0">
                <a:solidFill>
                  <a:schemeClr val="tx1"/>
                </a:solidFill>
                <a:effectLst/>
              </a:rPr>
              <a:t> </a:t>
            </a:r>
            <a:r>
              <a:rPr lang="en-US" dirty="0" err="1">
                <a:solidFill>
                  <a:schemeClr val="tx1"/>
                </a:solidFill>
                <a:effectLst/>
              </a:rPr>
              <a:t>karşı</a:t>
            </a:r>
            <a:r>
              <a:rPr lang="en-US" dirty="0">
                <a:solidFill>
                  <a:schemeClr val="tx1"/>
                </a:solidFill>
                <a:effectLst/>
              </a:rPr>
              <a:t> </a:t>
            </a:r>
            <a:r>
              <a:rPr lang="en-US" dirty="0" err="1">
                <a:solidFill>
                  <a:schemeClr val="tx1"/>
                </a:solidFill>
                <a:effectLst/>
              </a:rPr>
              <a:t>yaptığı</a:t>
            </a:r>
            <a:r>
              <a:rPr lang="en-US" dirty="0">
                <a:solidFill>
                  <a:schemeClr val="tx1"/>
                </a:solidFill>
                <a:effectLst/>
              </a:rPr>
              <a:t> </a:t>
            </a:r>
            <a:r>
              <a:rPr lang="en-US" dirty="0" err="1">
                <a:solidFill>
                  <a:schemeClr val="tx1"/>
                </a:solidFill>
                <a:effectLst/>
              </a:rPr>
              <a:t>söylemlerden</a:t>
            </a:r>
            <a:r>
              <a:rPr lang="en-US" dirty="0">
                <a:solidFill>
                  <a:schemeClr val="tx1"/>
                </a:solidFill>
                <a:effectLst/>
              </a:rPr>
              <a:t> </a:t>
            </a:r>
            <a:r>
              <a:rPr lang="en-US" dirty="0" err="1">
                <a:solidFill>
                  <a:schemeClr val="tx1"/>
                </a:solidFill>
                <a:effectLst/>
              </a:rPr>
              <a:t>dolayı</a:t>
            </a:r>
            <a:r>
              <a:rPr lang="en-US" dirty="0">
                <a:solidFill>
                  <a:schemeClr val="tx1"/>
                </a:solidFill>
                <a:effectLst/>
              </a:rPr>
              <a:t> </a:t>
            </a:r>
            <a:r>
              <a:rPr lang="en-US" dirty="0" err="1">
                <a:solidFill>
                  <a:schemeClr val="tx1"/>
                </a:solidFill>
                <a:effectLst/>
              </a:rPr>
              <a:t>hakkında</a:t>
            </a:r>
            <a:r>
              <a:rPr lang="en-US" dirty="0">
                <a:solidFill>
                  <a:schemeClr val="tx1"/>
                </a:solidFill>
                <a:effectLst/>
              </a:rPr>
              <a:t> </a:t>
            </a:r>
            <a:r>
              <a:rPr lang="en-US" dirty="0" err="1">
                <a:solidFill>
                  <a:schemeClr val="tx1"/>
                </a:solidFill>
                <a:effectLst/>
              </a:rPr>
              <a:t>dava</a:t>
            </a:r>
            <a:r>
              <a:rPr lang="en-US" dirty="0">
                <a:solidFill>
                  <a:schemeClr val="tx1"/>
                </a:solidFill>
                <a:effectLst/>
              </a:rPr>
              <a:t> </a:t>
            </a:r>
            <a:r>
              <a:rPr lang="en-US" dirty="0" err="1">
                <a:solidFill>
                  <a:schemeClr val="tx1"/>
                </a:solidFill>
              </a:rPr>
              <a:t>açılmış</a:t>
            </a:r>
            <a:r>
              <a:rPr lang="en-US" dirty="0">
                <a:solidFill>
                  <a:schemeClr val="tx1"/>
                </a:solidFill>
              </a:rPr>
              <a:t> </a:t>
            </a:r>
            <a:r>
              <a:rPr lang="en-US" dirty="0" err="1">
                <a:solidFill>
                  <a:schemeClr val="tx1"/>
                </a:solidFill>
                <a:effectLst/>
              </a:rPr>
              <a:t>ve</a:t>
            </a:r>
            <a:r>
              <a:rPr lang="en-US" dirty="0">
                <a:solidFill>
                  <a:schemeClr val="tx1"/>
                </a:solidFill>
                <a:effectLst/>
              </a:rPr>
              <a:t> </a:t>
            </a:r>
            <a:r>
              <a:rPr lang="en-US" dirty="0" err="1">
                <a:solidFill>
                  <a:schemeClr val="tx1"/>
                </a:solidFill>
                <a:effectLst/>
              </a:rPr>
              <a:t>Stockholm’de</a:t>
            </a:r>
            <a:r>
              <a:rPr lang="en-US" dirty="0">
                <a:solidFill>
                  <a:schemeClr val="tx1"/>
                </a:solidFill>
                <a:effectLst/>
              </a:rPr>
              <a:t> </a:t>
            </a:r>
            <a:r>
              <a:rPr lang="en-US" dirty="0" err="1">
                <a:solidFill>
                  <a:schemeClr val="tx1"/>
                </a:solidFill>
                <a:effectLst/>
              </a:rPr>
              <a:t>mahkemeye</a:t>
            </a:r>
            <a:r>
              <a:rPr lang="en-US" dirty="0">
                <a:solidFill>
                  <a:schemeClr val="tx1"/>
                </a:solidFill>
                <a:effectLst/>
              </a:rPr>
              <a:t> </a:t>
            </a:r>
            <a:r>
              <a:rPr lang="en-US" dirty="0" err="1">
                <a:solidFill>
                  <a:schemeClr val="tx1"/>
                </a:solidFill>
                <a:effectLst/>
              </a:rPr>
              <a:t>çıkmıştır</a:t>
            </a:r>
            <a:r>
              <a:rPr lang="en-US" dirty="0">
                <a:solidFill>
                  <a:schemeClr val="tx1"/>
                </a:solidFill>
                <a:effectLst/>
              </a:rPr>
              <a:t>. </a:t>
            </a:r>
            <a:endParaRPr lang="en-US" dirty="0">
              <a:solidFill>
                <a:schemeClr val="tx1"/>
              </a:solidFill>
            </a:endParaRPr>
          </a:p>
          <a:p>
            <a:pPr>
              <a:lnSpc>
                <a:spcPct val="90000"/>
              </a:lnSpc>
            </a:pPr>
            <a:endParaRPr lang="en-US" sz="1700" dirty="0">
              <a:solidFill>
                <a:schemeClr val="tx1"/>
              </a:solidFill>
            </a:endParaRPr>
          </a:p>
        </p:txBody>
      </p:sp>
      <p:pic>
        <p:nvPicPr>
          <p:cNvPr id="8" name="Resim Yer Tutucusu 7">
            <a:extLst>
              <a:ext uri="{FF2B5EF4-FFF2-40B4-BE49-F238E27FC236}">
                <a16:creationId xmlns:a16="http://schemas.microsoft.com/office/drawing/2014/main" id="{8942A4A6-68BC-7A46-A5C9-6B625B17D776}"/>
              </a:ext>
            </a:extLst>
          </p:cNvPr>
          <p:cNvPicPr>
            <a:picLocks noGrp="1" noChangeAspect="1"/>
          </p:cNvPicPr>
          <p:nvPr>
            <p:ph type="pic" idx="1"/>
          </p:nvPr>
        </p:nvPicPr>
        <p:blipFill rotWithShape="1">
          <a:blip r:embed="rId2"/>
          <a:srcRect r="-1" b="11257"/>
          <a:stretch/>
        </p:blipFill>
        <p:spPr>
          <a:xfrm>
            <a:off x="6992110" y="269311"/>
            <a:ext cx="4175762" cy="4940852"/>
          </a:xfrm>
          <a:prstGeom prst="rect">
            <a:avLst/>
          </a:prstGeom>
        </p:spPr>
      </p:pic>
    </p:spTree>
    <p:extLst>
      <p:ext uri="{BB962C8B-B14F-4D97-AF65-F5344CB8AC3E}">
        <p14:creationId xmlns:p14="http://schemas.microsoft.com/office/powerpoint/2010/main" val="240697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1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12">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03A80F5-329B-4A5C-8847-2817DD4C71E3}"/>
              </a:ext>
            </a:extLst>
          </p:cNvPr>
          <p:cNvSpPr>
            <a:spLocks noGrp="1"/>
          </p:cNvSpPr>
          <p:nvPr>
            <p:ph type="title"/>
          </p:nvPr>
        </p:nvSpPr>
        <p:spPr>
          <a:xfrm>
            <a:off x="1024128" y="585216"/>
            <a:ext cx="6007027" cy="1499616"/>
          </a:xfrm>
        </p:spPr>
        <p:txBody>
          <a:bodyPr vert="horz" lIns="91440" tIns="45720" rIns="91440" bIns="45720" rtlCol="0" anchor="ctr">
            <a:normAutofit/>
          </a:bodyPr>
          <a:lstStyle/>
          <a:p>
            <a:pPr algn="l"/>
            <a:r>
              <a:rPr lang="en-US" spc="100">
                <a:solidFill>
                  <a:srgbClr val="FFFFFF"/>
                </a:solidFill>
              </a:rPr>
              <a:t>August STRINDBERG Hayatı</a:t>
            </a:r>
          </a:p>
        </p:txBody>
      </p:sp>
      <p:cxnSp>
        <p:nvCxnSpPr>
          <p:cNvPr id="25" name="Straight Connector 14">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B55784B-EF3B-0D46-DBDA-C6B4277CF55A}"/>
              </a:ext>
            </a:extLst>
          </p:cNvPr>
          <p:cNvSpPr>
            <a:spLocks noGrp="1"/>
          </p:cNvSpPr>
          <p:nvPr>
            <p:ph type="body" sz="half" idx="2"/>
          </p:nvPr>
        </p:nvSpPr>
        <p:spPr>
          <a:xfrm>
            <a:off x="433231" y="2091482"/>
            <a:ext cx="6685804" cy="4206754"/>
          </a:xfrm>
        </p:spPr>
        <p:txBody>
          <a:bodyPr vert="horz" lIns="45720" tIns="45720" rIns="45720" bIns="45720" rtlCol="0">
            <a:normAutofit/>
          </a:bodyPr>
          <a:lstStyle/>
          <a:p>
            <a:pPr algn="just">
              <a:lnSpc>
                <a:spcPct val="90000"/>
              </a:lnSpc>
            </a:pPr>
            <a:r>
              <a:rPr lang="en-US" dirty="0">
                <a:solidFill>
                  <a:srgbClr val="FFFFFF"/>
                </a:solidFill>
                <a:effectLst/>
              </a:rPr>
              <a:t>“</a:t>
            </a:r>
            <a:r>
              <a:rPr lang="en-US" dirty="0" err="1">
                <a:solidFill>
                  <a:srgbClr val="FFFFFF"/>
                </a:solidFill>
              </a:rPr>
              <a:t>Evliler</a:t>
            </a:r>
            <a:r>
              <a:rPr lang="en-US" dirty="0">
                <a:solidFill>
                  <a:srgbClr val="FFFFFF"/>
                </a:solidFill>
                <a:effectLst/>
              </a:rPr>
              <a:t>”</a:t>
            </a:r>
            <a:r>
              <a:rPr lang="en-US" dirty="0">
                <a:solidFill>
                  <a:srgbClr val="FFFFFF"/>
                </a:solidFill>
              </a:rPr>
              <a:t> </a:t>
            </a:r>
            <a:r>
              <a:rPr lang="en-US" dirty="0" err="1">
                <a:solidFill>
                  <a:srgbClr val="FFFFFF"/>
                </a:solidFill>
              </a:rPr>
              <a:t>romanının</a:t>
            </a:r>
            <a:r>
              <a:rPr lang="en-US" dirty="0">
                <a:solidFill>
                  <a:srgbClr val="FFFFFF"/>
                </a:solidFill>
              </a:rPr>
              <a:t> </a:t>
            </a:r>
            <a:r>
              <a:rPr lang="en-US" dirty="0" err="1">
                <a:solidFill>
                  <a:srgbClr val="FFFFFF"/>
                </a:solidFill>
              </a:rPr>
              <a:t>önsözünde</a:t>
            </a:r>
            <a:r>
              <a:rPr lang="en-US" dirty="0">
                <a:solidFill>
                  <a:srgbClr val="FFFFFF"/>
                </a:solidFill>
              </a:rPr>
              <a:t> Strindberg </a:t>
            </a:r>
            <a:r>
              <a:rPr lang="en-US" dirty="0">
                <a:solidFill>
                  <a:srgbClr val="FFFFFF"/>
                </a:solidFill>
                <a:effectLst/>
              </a:rPr>
              <a:t>“</a:t>
            </a:r>
            <a:r>
              <a:rPr lang="en-US" i="1" dirty="0" err="1">
                <a:solidFill>
                  <a:srgbClr val="FFFFFF"/>
                </a:solidFill>
              </a:rPr>
              <a:t>Kadın</a:t>
            </a:r>
            <a:r>
              <a:rPr lang="en-US" i="1" dirty="0">
                <a:solidFill>
                  <a:srgbClr val="FFFFFF"/>
                </a:solidFill>
              </a:rPr>
              <a:t> </a:t>
            </a:r>
            <a:r>
              <a:rPr lang="en-US" i="1" dirty="0" err="1">
                <a:solidFill>
                  <a:srgbClr val="FFFFFF"/>
                </a:solidFill>
              </a:rPr>
              <a:t>kafa</a:t>
            </a:r>
            <a:r>
              <a:rPr lang="en-US" i="1" dirty="0">
                <a:solidFill>
                  <a:srgbClr val="FFFFFF"/>
                </a:solidFill>
              </a:rPr>
              <a:t> </a:t>
            </a:r>
            <a:r>
              <a:rPr lang="en-US" i="1" dirty="0" err="1">
                <a:solidFill>
                  <a:srgbClr val="FFFFFF"/>
                </a:solidFill>
              </a:rPr>
              <a:t>bakımından</a:t>
            </a:r>
            <a:r>
              <a:rPr lang="en-US" i="1" dirty="0">
                <a:solidFill>
                  <a:srgbClr val="FFFFFF"/>
                </a:solidFill>
              </a:rPr>
              <a:t> </a:t>
            </a:r>
            <a:r>
              <a:rPr lang="en-US" i="1" dirty="0" err="1">
                <a:solidFill>
                  <a:srgbClr val="FFFFFF"/>
                </a:solidFill>
              </a:rPr>
              <a:t>erkekle</a:t>
            </a:r>
            <a:r>
              <a:rPr lang="en-US" i="1" dirty="0">
                <a:solidFill>
                  <a:srgbClr val="FFFFFF"/>
                </a:solidFill>
              </a:rPr>
              <a:t> </a:t>
            </a:r>
            <a:r>
              <a:rPr lang="en-US" i="1" dirty="0" err="1">
                <a:solidFill>
                  <a:srgbClr val="FFFFFF"/>
                </a:solidFill>
              </a:rPr>
              <a:t>eşit</a:t>
            </a:r>
            <a:r>
              <a:rPr lang="en-US" i="1" dirty="0">
                <a:solidFill>
                  <a:srgbClr val="FFFFFF"/>
                </a:solidFill>
              </a:rPr>
              <a:t> </a:t>
            </a:r>
            <a:r>
              <a:rPr lang="en-US" i="1" dirty="0" err="1">
                <a:solidFill>
                  <a:srgbClr val="FFFFFF"/>
                </a:solidFill>
              </a:rPr>
              <a:t>değildir</a:t>
            </a:r>
            <a:r>
              <a:rPr lang="en-US" i="1" dirty="0">
                <a:solidFill>
                  <a:srgbClr val="FFFFFF"/>
                </a:solidFill>
              </a:rPr>
              <a:t>. </a:t>
            </a:r>
            <a:r>
              <a:rPr lang="en-US" i="1" dirty="0" err="1">
                <a:solidFill>
                  <a:srgbClr val="FFFFFF"/>
                </a:solidFill>
              </a:rPr>
              <a:t>Kadın</a:t>
            </a:r>
            <a:r>
              <a:rPr lang="en-US" i="1" dirty="0">
                <a:solidFill>
                  <a:srgbClr val="FFFFFF"/>
                </a:solidFill>
              </a:rPr>
              <a:t> </a:t>
            </a:r>
            <a:r>
              <a:rPr lang="en-US" i="1" dirty="0" err="1">
                <a:solidFill>
                  <a:srgbClr val="FFFFFF"/>
                </a:solidFill>
              </a:rPr>
              <a:t>uygarlığın</a:t>
            </a:r>
            <a:r>
              <a:rPr lang="en-US" i="1" dirty="0">
                <a:solidFill>
                  <a:srgbClr val="FFFFFF"/>
                </a:solidFill>
              </a:rPr>
              <a:t> </a:t>
            </a:r>
            <a:r>
              <a:rPr lang="en-US" i="1" dirty="0" err="1">
                <a:solidFill>
                  <a:srgbClr val="FFFFFF"/>
                </a:solidFill>
              </a:rPr>
              <a:t>inşasında</a:t>
            </a:r>
            <a:r>
              <a:rPr lang="en-US" i="1" dirty="0">
                <a:solidFill>
                  <a:srgbClr val="FFFFFF"/>
                </a:solidFill>
              </a:rPr>
              <a:t> </a:t>
            </a:r>
            <a:r>
              <a:rPr lang="en-US" i="1" dirty="0" err="1">
                <a:solidFill>
                  <a:srgbClr val="FFFFFF"/>
                </a:solidFill>
              </a:rPr>
              <a:t>gereksizdir</a:t>
            </a:r>
            <a:r>
              <a:rPr lang="en-US" i="1" dirty="0">
                <a:solidFill>
                  <a:srgbClr val="FFFFFF"/>
                </a:solidFill>
              </a:rPr>
              <a:t>, </a:t>
            </a:r>
            <a:r>
              <a:rPr lang="en-US" i="1" dirty="0" err="1">
                <a:solidFill>
                  <a:srgbClr val="FFFFFF"/>
                </a:solidFill>
              </a:rPr>
              <a:t>çünkü</a:t>
            </a:r>
            <a:r>
              <a:rPr lang="en-US" i="1" dirty="0">
                <a:solidFill>
                  <a:srgbClr val="FFFFFF"/>
                </a:solidFill>
              </a:rPr>
              <a:t> </a:t>
            </a:r>
            <a:r>
              <a:rPr lang="en-US" i="1" dirty="0" err="1">
                <a:solidFill>
                  <a:srgbClr val="FFFFFF"/>
                </a:solidFill>
              </a:rPr>
              <a:t>erkek</a:t>
            </a:r>
            <a:r>
              <a:rPr lang="en-US" i="1" dirty="0">
                <a:solidFill>
                  <a:srgbClr val="FFFFFF"/>
                </a:solidFill>
              </a:rPr>
              <a:t> </a:t>
            </a:r>
            <a:r>
              <a:rPr lang="en-US" i="1" dirty="0" err="1">
                <a:solidFill>
                  <a:srgbClr val="FFFFFF"/>
                </a:solidFill>
              </a:rPr>
              <a:t>görevini</a:t>
            </a:r>
            <a:r>
              <a:rPr lang="en-US" i="1" dirty="0">
                <a:solidFill>
                  <a:srgbClr val="FFFFFF"/>
                </a:solidFill>
              </a:rPr>
              <a:t> </a:t>
            </a:r>
            <a:r>
              <a:rPr lang="en-US" i="1" dirty="0" err="1">
                <a:solidFill>
                  <a:srgbClr val="FFFFFF"/>
                </a:solidFill>
              </a:rPr>
              <a:t>ondan</a:t>
            </a:r>
            <a:r>
              <a:rPr lang="en-US" i="1" dirty="0">
                <a:solidFill>
                  <a:srgbClr val="FFFFFF"/>
                </a:solidFill>
              </a:rPr>
              <a:t> </a:t>
            </a:r>
            <a:r>
              <a:rPr lang="en-US" i="1" dirty="0" err="1">
                <a:solidFill>
                  <a:srgbClr val="FFFFFF"/>
                </a:solidFill>
              </a:rPr>
              <a:t>daha</a:t>
            </a:r>
            <a:r>
              <a:rPr lang="en-US" i="1" dirty="0">
                <a:solidFill>
                  <a:srgbClr val="FFFFFF"/>
                </a:solidFill>
              </a:rPr>
              <a:t> </a:t>
            </a:r>
            <a:r>
              <a:rPr lang="en-US" i="1" dirty="0" err="1">
                <a:solidFill>
                  <a:srgbClr val="FFFFFF"/>
                </a:solidFill>
              </a:rPr>
              <a:t>iyi</a:t>
            </a:r>
            <a:r>
              <a:rPr lang="en-US" i="1" dirty="0">
                <a:solidFill>
                  <a:srgbClr val="FFFFFF"/>
                </a:solidFill>
              </a:rPr>
              <a:t> </a:t>
            </a:r>
            <a:r>
              <a:rPr lang="en-US" i="1" dirty="0" err="1">
                <a:solidFill>
                  <a:srgbClr val="FFFFFF"/>
                </a:solidFill>
              </a:rPr>
              <a:t>anlar</a:t>
            </a:r>
            <a:r>
              <a:rPr lang="en-US" i="1" dirty="0">
                <a:solidFill>
                  <a:srgbClr val="FFFFFF"/>
                </a:solidFill>
              </a:rPr>
              <a:t>; </a:t>
            </a:r>
            <a:r>
              <a:rPr lang="en-US" i="1" dirty="0" err="1">
                <a:solidFill>
                  <a:srgbClr val="FFFFFF"/>
                </a:solidFill>
              </a:rPr>
              <a:t>ve</a:t>
            </a:r>
            <a:r>
              <a:rPr lang="en-US" i="1" dirty="0">
                <a:solidFill>
                  <a:srgbClr val="FFFFFF"/>
                </a:solidFill>
              </a:rPr>
              <a:t> </a:t>
            </a:r>
            <a:r>
              <a:rPr lang="en-US" i="1" dirty="0" err="1">
                <a:solidFill>
                  <a:srgbClr val="FFFFFF"/>
                </a:solidFill>
              </a:rPr>
              <a:t>evrim</a:t>
            </a:r>
            <a:r>
              <a:rPr lang="en-US" i="1" dirty="0">
                <a:solidFill>
                  <a:srgbClr val="FFFFFF"/>
                </a:solidFill>
              </a:rPr>
              <a:t> </a:t>
            </a:r>
            <a:r>
              <a:rPr lang="en-US" i="1" dirty="0" err="1">
                <a:solidFill>
                  <a:srgbClr val="FFFFFF"/>
                </a:solidFill>
              </a:rPr>
              <a:t>kuramına</a:t>
            </a:r>
            <a:r>
              <a:rPr lang="en-US" i="1" dirty="0">
                <a:solidFill>
                  <a:srgbClr val="FFFFFF"/>
                </a:solidFill>
              </a:rPr>
              <a:t> </a:t>
            </a:r>
            <a:r>
              <a:rPr lang="en-US" i="1" dirty="0" err="1">
                <a:solidFill>
                  <a:srgbClr val="FFFFFF"/>
                </a:solidFill>
              </a:rPr>
              <a:t>göre</a:t>
            </a:r>
            <a:r>
              <a:rPr lang="en-US" i="1" dirty="0">
                <a:solidFill>
                  <a:srgbClr val="FFFFFF"/>
                </a:solidFill>
              </a:rPr>
              <a:t>, </a:t>
            </a:r>
            <a:r>
              <a:rPr lang="en-US" i="1" dirty="0" err="1">
                <a:solidFill>
                  <a:srgbClr val="FFFFFF"/>
                </a:solidFill>
              </a:rPr>
              <a:t>cinsiyetler</a:t>
            </a:r>
            <a:r>
              <a:rPr lang="en-US" i="1" dirty="0">
                <a:solidFill>
                  <a:srgbClr val="FFFFFF"/>
                </a:solidFill>
              </a:rPr>
              <a:t> </a:t>
            </a:r>
            <a:r>
              <a:rPr lang="en-US" i="1" dirty="0" err="1">
                <a:solidFill>
                  <a:srgbClr val="FFFFFF"/>
                </a:solidFill>
              </a:rPr>
              <a:t>arasındaki</a:t>
            </a:r>
            <a:r>
              <a:rPr lang="en-US" i="1" dirty="0">
                <a:solidFill>
                  <a:srgbClr val="FFFFFF"/>
                </a:solidFill>
              </a:rPr>
              <a:t> fark ne </a:t>
            </a:r>
            <a:r>
              <a:rPr lang="en-US" i="1" dirty="0" err="1">
                <a:solidFill>
                  <a:srgbClr val="FFFFFF"/>
                </a:solidFill>
              </a:rPr>
              <a:t>kadar</a:t>
            </a:r>
            <a:r>
              <a:rPr lang="en-US" i="1" dirty="0">
                <a:solidFill>
                  <a:srgbClr val="FFFFFF"/>
                </a:solidFill>
              </a:rPr>
              <a:t> </a:t>
            </a:r>
            <a:r>
              <a:rPr lang="en-US" i="1" dirty="0" err="1">
                <a:solidFill>
                  <a:srgbClr val="FFFFFF"/>
                </a:solidFill>
              </a:rPr>
              <a:t>büyük</a:t>
            </a:r>
            <a:r>
              <a:rPr lang="en-US" i="1" dirty="0">
                <a:solidFill>
                  <a:srgbClr val="FFFFFF"/>
                </a:solidFill>
              </a:rPr>
              <a:t> </a:t>
            </a:r>
            <a:r>
              <a:rPr lang="en-US" i="1" dirty="0" err="1">
                <a:solidFill>
                  <a:srgbClr val="FFFFFF"/>
                </a:solidFill>
              </a:rPr>
              <a:t>olursa</a:t>
            </a:r>
            <a:r>
              <a:rPr lang="en-US" i="1" dirty="0">
                <a:solidFill>
                  <a:srgbClr val="FFFFFF"/>
                </a:solidFill>
              </a:rPr>
              <a:t>, </a:t>
            </a:r>
            <a:r>
              <a:rPr lang="en-US" i="1" dirty="0" err="1">
                <a:solidFill>
                  <a:srgbClr val="FFFFFF"/>
                </a:solidFill>
              </a:rPr>
              <a:t>çocuklar</a:t>
            </a:r>
            <a:r>
              <a:rPr lang="en-US" i="1" dirty="0">
                <a:solidFill>
                  <a:srgbClr val="FFFFFF"/>
                </a:solidFill>
              </a:rPr>
              <a:t> da o </a:t>
            </a:r>
            <a:r>
              <a:rPr lang="en-US" i="1" dirty="0" err="1">
                <a:solidFill>
                  <a:srgbClr val="FFFFFF"/>
                </a:solidFill>
              </a:rPr>
              <a:t>kadar</a:t>
            </a:r>
            <a:r>
              <a:rPr lang="en-US" i="1" dirty="0">
                <a:solidFill>
                  <a:srgbClr val="FFFFFF"/>
                </a:solidFill>
              </a:rPr>
              <a:t> </a:t>
            </a:r>
            <a:r>
              <a:rPr lang="en-US" i="1" dirty="0" err="1">
                <a:solidFill>
                  <a:srgbClr val="FFFFFF"/>
                </a:solidFill>
              </a:rPr>
              <a:t>güçlü</a:t>
            </a:r>
            <a:r>
              <a:rPr lang="en-US" i="1" dirty="0">
                <a:solidFill>
                  <a:srgbClr val="FFFFFF"/>
                </a:solidFill>
              </a:rPr>
              <a:t> </a:t>
            </a:r>
            <a:r>
              <a:rPr lang="en-US" i="1" dirty="0" err="1">
                <a:solidFill>
                  <a:srgbClr val="FFFFFF"/>
                </a:solidFill>
              </a:rPr>
              <a:t>olur</a:t>
            </a:r>
            <a:r>
              <a:rPr lang="en-US" dirty="0">
                <a:solidFill>
                  <a:srgbClr val="FFFFFF"/>
                </a:solidFill>
                <a:effectLst/>
              </a:rPr>
              <a:t>”</a:t>
            </a:r>
            <a:r>
              <a:rPr lang="en-US" i="1" dirty="0">
                <a:solidFill>
                  <a:srgbClr val="FFFFFF"/>
                </a:solidFill>
              </a:rPr>
              <a:t> </a:t>
            </a:r>
            <a:r>
              <a:rPr lang="en-US" dirty="0" err="1">
                <a:solidFill>
                  <a:srgbClr val="FFFFFF"/>
                </a:solidFill>
              </a:rPr>
              <a:t>şeklinde</a:t>
            </a:r>
            <a:r>
              <a:rPr lang="en-US" dirty="0">
                <a:solidFill>
                  <a:srgbClr val="FFFFFF"/>
                </a:solidFill>
              </a:rPr>
              <a:t> </a:t>
            </a:r>
            <a:r>
              <a:rPr lang="en-US" dirty="0" err="1">
                <a:solidFill>
                  <a:srgbClr val="FFFFFF"/>
                </a:solidFill>
              </a:rPr>
              <a:t>sözleriyle</a:t>
            </a:r>
            <a:r>
              <a:rPr lang="en-US" dirty="0">
                <a:solidFill>
                  <a:srgbClr val="FFFFFF"/>
                </a:solidFill>
              </a:rPr>
              <a:t> </a:t>
            </a:r>
            <a:r>
              <a:rPr lang="en-US" dirty="0" err="1">
                <a:solidFill>
                  <a:srgbClr val="FFFFFF"/>
                </a:solidFill>
              </a:rPr>
              <a:t>kadın</a:t>
            </a:r>
            <a:r>
              <a:rPr lang="en-US" dirty="0">
                <a:solidFill>
                  <a:srgbClr val="FFFFFF"/>
                </a:solidFill>
              </a:rPr>
              <a:t> </a:t>
            </a:r>
            <a:r>
              <a:rPr lang="en-US" dirty="0" err="1">
                <a:solidFill>
                  <a:srgbClr val="FFFFFF"/>
                </a:solidFill>
              </a:rPr>
              <a:t>kuruluşlarının</a:t>
            </a:r>
            <a:r>
              <a:rPr lang="en-US" dirty="0">
                <a:solidFill>
                  <a:srgbClr val="FFFFFF"/>
                </a:solidFill>
              </a:rPr>
              <a:t> </a:t>
            </a:r>
            <a:r>
              <a:rPr lang="en-US" dirty="0" err="1">
                <a:solidFill>
                  <a:srgbClr val="FFFFFF"/>
                </a:solidFill>
              </a:rPr>
              <a:t>tepkisini</a:t>
            </a:r>
            <a:r>
              <a:rPr lang="en-US" dirty="0">
                <a:solidFill>
                  <a:srgbClr val="FFFFFF"/>
                </a:solidFill>
              </a:rPr>
              <a:t> </a:t>
            </a:r>
            <a:r>
              <a:rPr lang="en-US" dirty="0" err="1">
                <a:solidFill>
                  <a:srgbClr val="FFFFFF"/>
                </a:solidFill>
              </a:rPr>
              <a:t>üzerine</a:t>
            </a:r>
            <a:r>
              <a:rPr lang="en-US" dirty="0">
                <a:solidFill>
                  <a:srgbClr val="FFFFFF"/>
                </a:solidFill>
              </a:rPr>
              <a:t> </a:t>
            </a:r>
            <a:r>
              <a:rPr lang="en-US" dirty="0" err="1">
                <a:solidFill>
                  <a:srgbClr val="FFFFFF"/>
                </a:solidFill>
              </a:rPr>
              <a:t>çektiğinden</a:t>
            </a:r>
            <a:r>
              <a:rPr lang="en-US" dirty="0">
                <a:solidFill>
                  <a:srgbClr val="FFFFFF"/>
                </a:solidFill>
              </a:rPr>
              <a:t> </a:t>
            </a:r>
            <a:r>
              <a:rPr lang="en-US" dirty="0" err="1">
                <a:solidFill>
                  <a:srgbClr val="FFFFFF"/>
                </a:solidFill>
              </a:rPr>
              <a:t>İsveç’te</a:t>
            </a:r>
            <a:r>
              <a:rPr lang="en-US" dirty="0">
                <a:solidFill>
                  <a:srgbClr val="FFFFFF"/>
                </a:solidFill>
              </a:rPr>
              <a:t> </a:t>
            </a:r>
            <a:r>
              <a:rPr lang="en-US" dirty="0" err="1">
                <a:solidFill>
                  <a:srgbClr val="FFFFFF"/>
                </a:solidFill>
              </a:rPr>
              <a:t>mahkemeye</a:t>
            </a:r>
            <a:r>
              <a:rPr lang="en-US" dirty="0">
                <a:solidFill>
                  <a:srgbClr val="FFFFFF"/>
                </a:solidFill>
              </a:rPr>
              <a:t> </a:t>
            </a:r>
            <a:r>
              <a:rPr lang="en-US" dirty="0" err="1">
                <a:solidFill>
                  <a:srgbClr val="FFFFFF"/>
                </a:solidFill>
              </a:rPr>
              <a:t>çıkarılmıştır</a:t>
            </a:r>
            <a:r>
              <a:rPr lang="en-US" dirty="0">
                <a:solidFill>
                  <a:srgbClr val="FFFFFF"/>
                </a:solidFill>
              </a:rPr>
              <a:t>.</a:t>
            </a:r>
          </a:p>
          <a:p>
            <a:pPr algn="just">
              <a:lnSpc>
                <a:spcPct val="90000"/>
              </a:lnSpc>
            </a:pPr>
            <a:endParaRPr lang="en-US" dirty="0">
              <a:solidFill>
                <a:srgbClr val="FFFFFF"/>
              </a:solidFill>
            </a:endParaRPr>
          </a:p>
          <a:p>
            <a:pPr algn="just">
              <a:lnSpc>
                <a:spcPct val="90000"/>
              </a:lnSpc>
            </a:pPr>
            <a:r>
              <a:rPr lang="en-US" dirty="0">
                <a:solidFill>
                  <a:srgbClr val="FFFFFF"/>
                </a:solidFill>
                <a:effectLst/>
              </a:rPr>
              <a:t>“Bir </a:t>
            </a:r>
            <a:r>
              <a:rPr lang="en-US" dirty="0" err="1">
                <a:solidFill>
                  <a:srgbClr val="FFFFFF"/>
                </a:solidFill>
                <a:effectLst/>
              </a:rPr>
              <a:t>Delinin</a:t>
            </a:r>
            <a:r>
              <a:rPr lang="en-US" dirty="0">
                <a:solidFill>
                  <a:srgbClr val="FFFFFF"/>
                </a:solidFill>
                <a:effectLst/>
              </a:rPr>
              <a:t> </a:t>
            </a:r>
            <a:r>
              <a:rPr lang="en-US" dirty="0" err="1">
                <a:solidFill>
                  <a:srgbClr val="FFFFFF"/>
                </a:solidFill>
                <a:effectLst/>
              </a:rPr>
              <a:t>Savunması</a:t>
            </a:r>
            <a:r>
              <a:rPr lang="en-US" dirty="0">
                <a:solidFill>
                  <a:srgbClr val="FFFFFF"/>
                </a:solidFill>
                <a:effectLst/>
              </a:rPr>
              <a:t>” </a:t>
            </a:r>
            <a:r>
              <a:rPr lang="en-US" dirty="0" err="1">
                <a:solidFill>
                  <a:srgbClr val="FFFFFF"/>
                </a:solidFill>
                <a:effectLst/>
              </a:rPr>
              <a:t>adlı</a:t>
            </a:r>
            <a:r>
              <a:rPr lang="en-US" dirty="0">
                <a:solidFill>
                  <a:srgbClr val="FFFFFF"/>
                </a:solidFill>
                <a:effectLst/>
              </a:rPr>
              <a:t> </a:t>
            </a:r>
            <a:r>
              <a:rPr lang="tr-TR" dirty="0">
                <a:solidFill>
                  <a:srgbClr val="FFFFFF"/>
                </a:solidFill>
              </a:rPr>
              <a:t>eserinde</a:t>
            </a:r>
            <a:r>
              <a:rPr lang="en-US" dirty="0">
                <a:solidFill>
                  <a:srgbClr val="FFFFFF"/>
                </a:solidFill>
                <a:effectLst/>
              </a:rPr>
              <a:t> </a:t>
            </a:r>
            <a:r>
              <a:rPr lang="en-US" dirty="0" err="1">
                <a:solidFill>
                  <a:srgbClr val="FFFFFF"/>
                </a:solidFill>
                <a:effectLst/>
              </a:rPr>
              <a:t>evlilikten</a:t>
            </a:r>
            <a:r>
              <a:rPr lang="en-US" dirty="0">
                <a:solidFill>
                  <a:srgbClr val="FFFFFF"/>
                </a:solidFill>
                <a:effectLst/>
              </a:rPr>
              <a:t> </a:t>
            </a:r>
            <a:r>
              <a:rPr lang="en-US" dirty="0" err="1">
                <a:solidFill>
                  <a:srgbClr val="FFFFFF"/>
                </a:solidFill>
                <a:effectLst/>
              </a:rPr>
              <a:t>ve</a:t>
            </a:r>
            <a:r>
              <a:rPr lang="en-US" dirty="0">
                <a:solidFill>
                  <a:srgbClr val="FFFFFF"/>
                </a:solidFill>
                <a:effectLst/>
              </a:rPr>
              <a:t> </a:t>
            </a:r>
            <a:r>
              <a:rPr lang="en-US" dirty="0" err="1">
                <a:solidFill>
                  <a:srgbClr val="FFFFFF"/>
                </a:solidFill>
                <a:effectLst/>
              </a:rPr>
              <a:t>kadınlardan</a:t>
            </a:r>
            <a:r>
              <a:rPr lang="en-US" dirty="0">
                <a:solidFill>
                  <a:srgbClr val="FFFFFF"/>
                </a:solidFill>
                <a:effectLst/>
              </a:rPr>
              <a:t> </a:t>
            </a:r>
            <a:r>
              <a:rPr lang="en-US" dirty="0" err="1">
                <a:solidFill>
                  <a:srgbClr val="FFFFFF"/>
                </a:solidFill>
                <a:effectLst/>
              </a:rPr>
              <a:t>nefret</a:t>
            </a:r>
            <a:r>
              <a:rPr lang="en-US" dirty="0">
                <a:solidFill>
                  <a:srgbClr val="FFFFFF"/>
                </a:solidFill>
                <a:effectLst/>
              </a:rPr>
              <a:t> </a:t>
            </a:r>
            <a:r>
              <a:rPr lang="en-US" dirty="0" err="1">
                <a:solidFill>
                  <a:srgbClr val="FFFFFF"/>
                </a:solidFill>
                <a:effectLst/>
              </a:rPr>
              <a:t>ettiğini</a:t>
            </a:r>
            <a:r>
              <a:rPr lang="en-US" dirty="0">
                <a:solidFill>
                  <a:srgbClr val="FFFFFF"/>
                </a:solidFill>
                <a:effectLst/>
              </a:rPr>
              <a:t> </a:t>
            </a:r>
            <a:r>
              <a:rPr lang="en-US" dirty="0" err="1">
                <a:solidFill>
                  <a:srgbClr val="FFFFFF"/>
                </a:solidFill>
                <a:effectLst/>
              </a:rPr>
              <a:t>söyleyen</a:t>
            </a:r>
            <a:r>
              <a:rPr lang="en-US" dirty="0">
                <a:solidFill>
                  <a:srgbClr val="FFFFFF"/>
                </a:solidFill>
                <a:effectLst/>
              </a:rPr>
              <a:t> Strindberg Siri von </a:t>
            </a:r>
            <a:r>
              <a:rPr lang="en-US" dirty="0" err="1">
                <a:solidFill>
                  <a:srgbClr val="FFFFFF"/>
                </a:solidFill>
                <a:effectLst/>
              </a:rPr>
              <a:t>Essen’i</a:t>
            </a:r>
            <a:r>
              <a:rPr lang="en-US" dirty="0">
                <a:solidFill>
                  <a:srgbClr val="FFFFFF"/>
                </a:solidFill>
                <a:effectLst/>
              </a:rPr>
              <a:t> </a:t>
            </a:r>
            <a:r>
              <a:rPr lang="en-US" dirty="0" err="1">
                <a:solidFill>
                  <a:srgbClr val="FFFFFF"/>
                </a:solidFill>
                <a:effectLst/>
              </a:rPr>
              <a:t>acımasızca</a:t>
            </a:r>
            <a:r>
              <a:rPr lang="en-US" dirty="0">
                <a:solidFill>
                  <a:srgbClr val="FFFFFF"/>
                </a:solidFill>
                <a:effectLst/>
              </a:rPr>
              <a:t> </a:t>
            </a:r>
            <a:r>
              <a:rPr lang="en-US" dirty="0" err="1">
                <a:solidFill>
                  <a:srgbClr val="FFFFFF"/>
                </a:solidFill>
                <a:effectLst/>
              </a:rPr>
              <a:t>eleştirir</a:t>
            </a:r>
            <a:r>
              <a:rPr lang="en-US" dirty="0">
                <a:solidFill>
                  <a:srgbClr val="FFFFFF"/>
                </a:solidFill>
                <a:effectLst/>
              </a:rPr>
              <a:t>. </a:t>
            </a:r>
            <a:r>
              <a:rPr lang="tr-TR" dirty="0">
                <a:solidFill>
                  <a:srgbClr val="FFFFFF"/>
                </a:solidFill>
                <a:effectLst/>
              </a:rPr>
              <a:t>Eserde </a:t>
            </a:r>
            <a:r>
              <a:rPr lang="tr-TR" dirty="0">
                <a:solidFill>
                  <a:srgbClr val="FFFFFF"/>
                </a:solidFill>
              </a:rPr>
              <a:t>e</a:t>
            </a:r>
            <a:r>
              <a:rPr lang="en-US" dirty="0" err="1">
                <a:solidFill>
                  <a:srgbClr val="FFFFFF"/>
                </a:solidFill>
                <a:effectLst/>
              </a:rPr>
              <a:t>vlilikleri</a:t>
            </a:r>
            <a:r>
              <a:rPr lang="en-US" dirty="0">
                <a:solidFill>
                  <a:srgbClr val="FFFFFF"/>
                </a:solidFill>
                <a:effectLst/>
              </a:rPr>
              <a:t> </a:t>
            </a:r>
            <a:r>
              <a:rPr lang="en-US" dirty="0" err="1">
                <a:solidFill>
                  <a:srgbClr val="FFFFFF"/>
                </a:solidFill>
                <a:effectLst/>
              </a:rPr>
              <a:t>boyunca</a:t>
            </a:r>
            <a:r>
              <a:rPr lang="en-US" dirty="0">
                <a:solidFill>
                  <a:srgbClr val="FFFFFF"/>
                </a:solidFill>
                <a:effectLst/>
              </a:rPr>
              <a:t> </a:t>
            </a:r>
            <a:r>
              <a:rPr lang="en-US" dirty="0" err="1">
                <a:solidFill>
                  <a:srgbClr val="FFFFFF"/>
                </a:solidFill>
                <a:effectLst/>
              </a:rPr>
              <a:t>karısının</a:t>
            </a:r>
            <a:r>
              <a:rPr lang="en-US" dirty="0">
                <a:solidFill>
                  <a:srgbClr val="FFFFFF"/>
                </a:solidFill>
                <a:effectLst/>
              </a:rPr>
              <a:t> </a:t>
            </a:r>
            <a:r>
              <a:rPr lang="en-US" dirty="0" err="1">
                <a:solidFill>
                  <a:srgbClr val="FFFFFF"/>
                </a:solidFill>
                <a:effectLst/>
              </a:rPr>
              <a:t>suçlarını</a:t>
            </a:r>
            <a:r>
              <a:rPr lang="en-US" dirty="0">
                <a:solidFill>
                  <a:srgbClr val="FFFFFF"/>
                </a:solidFill>
                <a:effectLst/>
              </a:rPr>
              <a:t> </a:t>
            </a:r>
            <a:r>
              <a:rPr lang="en-US" dirty="0" err="1">
                <a:solidFill>
                  <a:srgbClr val="FFFFFF"/>
                </a:solidFill>
                <a:effectLst/>
              </a:rPr>
              <a:t>itiraf</a:t>
            </a:r>
            <a:r>
              <a:rPr lang="en-US" dirty="0">
                <a:solidFill>
                  <a:srgbClr val="FFFFFF"/>
                </a:solidFill>
                <a:effectLst/>
              </a:rPr>
              <a:t> </a:t>
            </a:r>
            <a:r>
              <a:rPr lang="en-US" dirty="0" err="1">
                <a:solidFill>
                  <a:srgbClr val="FFFFFF"/>
                </a:solidFill>
                <a:effectLst/>
              </a:rPr>
              <a:t>etmeye</a:t>
            </a:r>
            <a:r>
              <a:rPr lang="en-US" dirty="0">
                <a:solidFill>
                  <a:srgbClr val="FFFFFF"/>
                </a:solidFill>
                <a:effectLst/>
              </a:rPr>
              <a:t> </a:t>
            </a:r>
            <a:r>
              <a:rPr lang="en-US" dirty="0" err="1">
                <a:solidFill>
                  <a:srgbClr val="FFFFFF"/>
                </a:solidFill>
                <a:effectLst/>
              </a:rPr>
              <a:t>zorlamaktadır</a:t>
            </a:r>
            <a:r>
              <a:rPr lang="en-US" dirty="0">
                <a:solidFill>
                  <a:srgbClr val="FFFFFF"/>
                </a:solidFill>
                <a:effectLst/>
              </a:rPr>
              <a:t>. Strindberg </a:t>
            </a:r>
            <a:r>
              <a:rPr lang="en-US" dirty="0" err="1">
                <a:solidFill>
                  <a:srgbClr val="FFFFFF"/>
                </a:solidFill>
                <a:effectLst/>
              </a:rPr>
              <a:t>sürekli</a:t>
            </a:r>
            <a:r>
              <a:rPr lang="en-US" dirty="0">
                <a:solidFill>
                  <a:srgbClr val="FFFFFF"/>
                </a:solidFill>
                <a:effectLst/>
              </a:rPr>
              <a:t> </a:t>
            </a:r>
            <a:r>
              <a:rPr lang="en-US" dirty="0" err="1">
                <a:solidFill>
                  <a:srgbClr val="FFFFFF"/>
                </a:solidFill>
                <a:effectLst/>
              </a:rPr>
              <a:t>lezbiyen</a:t>
            </a:r>
            <a:r>
              <a:rPr lang="en-US" dirty="0">
                <a:solidFill>
                  <a:srgbClr val="FFFFFF"/>
                </a:solidFill>
                <a:effectLst/>
              </a:rPr>
              <a:t> </a:t>
            </a:r>
            <a:r>
              <a:rPr lang="en-US" dirty="0" err="1">
                <a:solidFill>
                  <a:srgbClr val="FFFFFF"/>
                </a:solidFill>
                <a:effectLst/>
              </a:rPr>
              <a:t>ilişkilere</a:t>
            </a:r>
            <a:r>
              <a:rPr lang="en-US" dirty="0">
                <a:solidFill>
                  <a:srgbClr val="FFFFFF"/>
                </a:solidFill>
                <a:effectLst/>
              </a:rPr>
              <a:t> </a:t>
            </a:r>
            <a:r>
              <a:rPr lang="en-US" dirty="0" err="1">
                <a:solidFill>
                  <a:srgbClr val="FFFFFF"/>
                </a:solidFill>
                <a:effectLst/>
              </a:rPr>
              <a:t>giren</a:t>
            </a:r>
            <a:r>
              <a:rPr lang="en-US" dirty="0">
                <a:solidFill>
                  <a:srgbClr val="FFFFFF"/>
                </a:solidFill>
                <a:effectLst/>
              </a:rPr>
              <a:t> Siri’ nin </a:t>
            </a:r>
            <a:r>
              <a:rPr lang="en-US" dirty="0" err="1">
                <a:solidFill>
                  <a:srgbClr val="FFFFFF"/>
                </a:solidFill>
                <a:effectLst/>
              </a:rPr>
              <a:t>başka</a:t>
            </a:r>
            <a:r>
              <a:rPr lang="en-US" dirty="0">
                <a:solidFill>
                  <a:srgbClr val="FFFFFF"/>
                </a:solidFill>
                <a:effectLst/>
              </a:rPr>
              <a:t> </a:t>
            </a:r>
            <a:r>
              <a:rPr lang="en-US" dirty="0" err="1">
                <a:solidFill>
                  <a:srgbClr val="FFFFFF"/>
                </a:solidFill>
                <a:effectLst/>
              </a:rPr>
              <a:t>erkeklerle</a:t>
            </a:r>
            <a:r>
              <a:rPr lang="en-US" dirty="0">
                <a:solidFill>
                  <a:srgbClr val="FFFFFF"/>
                </a:solidFill>
                <a:effectLst/>
              </a:rPr>
              <a:t> </a:t>
            </a:r>
            <a:r>
              <a:rPr lang="en-US" dirty="0" err="1">
                <a:solidFill>
                  <a:srgbClr val="FFFFFF"/>
                </a:solidFill>
                <a:effectLst/>
              </a:rPr>
              <a:t>ve</a:t>
            </a:r>
            <a:r>
              <a:rPr lang="en-US" dirty="0">
                <a:solidFill>
                  <a:srgbClr val="FFFFFF"/>
                </a:solidFill>
                <a:effectLst/>
              </a:rPr>
              <a:t> </a:t>
            </a:r>
            <a:r>
              <a:rPr lang="en-US" dirty="0" err="1">
                <a:solidFill>
                  <a:srgbClr val="FFFFFF"/>
                </a:solidFill>
                <a:effectLst/>
              </a:rPr>
              <a:t>arkadaşlarıyla</a:t>
            </a:r>
            <a:r>
              <a:rPr lang="en-US" dirty="0">
                <a:solidFill>
                  <a:srgbClr val="FFFFFF"/>
                </a:solidFill>
                <a:effectLst/>
              </a:rPr>
              <a:t> </a:t>
            </a:r>
            <a:r>
              <a:rPr lang="en-US" dirty="0" err="1">
                <a:solidFill>
                  <a:srgbClr val="FFFFFF"/>
                </a:solidFill>
                <a:effectLst/>
              </a:rPr>
              <a:t>ilişkisi</a:t>
            </a:r>
            <a:r>
              <a:rPr lang="en-US" dirty="0">
                <a:solidFill>
                  <a:srgbClr val="FFFFFF"/>
                </a:solidFill>
                <a:effectLst/>
              </a:rPr>
              <a:t> </a:t>
            </a:r>
            <a:r>
              <a:rPr lang="en-US" dirty="0" err="1">
                <a:solidFill>
                  <a:srgbClr val="FFFFFF"/>
                </a:solidFill>
                <a:effectLst/>
              </a:rPr>
              <a:t>olup</a:t>
            </a:r>
            <a:r>
              <a:rPr lang="en-US" dirty="0">
                <a:solidFill>
                  <a:srgbClr val="FFFFFF"/>
                </a:solidFill>
                <a:effectLst/>
              </a:rPr>
              <a:t> </a:t>
            </a:r>
            <a:r>
              <a:rPr lang="en-US" dirty="0" err="1">
                <a:solidFill>
                  <a:srgbClr val="FFFFFF"/>
                </a:solidFill>
                <a:effectLst/>
              </a:rPr>
              <a:t>olmadığını</a:t>
            </a:r>
            <a:r>
              <a:rPr lang="en-US" dirty="0">
                <a:solidFill>
                  <a:srgbClr val="FFFFFF"/>
                </a:solidFill>
                <a:effectLst/>
              </a:rPr>
              <a:t> </a:t>
            </a:r>
            <a:r>
              <a:rPr lang="en-US" dirty="0" err="1">
                <a:solidFill>
                  <a:srgbClr val="FFFFFF"/>
                </a:solidFill>
                <a:effectLst/>
              </a:rPr>
              <a:t>öğrenmeye</a:t>
            </a:r>
            <a:r>
              <a:rPr lang="en-US" dirty="0">
                <a:solidFill>
                  <a:srgbClr val="FFFFFF"/>
                </a:solidFill>
                <a:effectLst/>
              </a:rPr>
              <a:t> </a:t>
            </a:r>
            <a:r>
              <a:rPr lang="en-US" dirty="0" err="1">
                <a:solidFill>
                  <a:srgbClr val="FFFFFF"/>
                </a:solidFill>
                <a:effectLst/>
              </a:rPr>
              <a:t>çalış</a:t>
            </a:r>
            <a:r>
              <a:rPr lang="tr-TR" dirty="0">
                <a:solidFill>
                  <a:srgbClr val="FFFFFF"/>
                </a:solidFill>
                <a:effectLst/>
              </a:rPr>
              <a:t>maktadır.</a:t>
            </a:r>
            <a:r>
              <a:rPr lang="en-US" dirty="0">
                <a:solidFill>
                  <a:srgbClr val="FFFFFF"/>
                </a:solidFill>
                <a:effectLst/>
              </a:rPr>
              <a:t> </a:t>
            </a:r>
            <a:r>
              <a:rPr lang="en-US" dirty="0" err="1">
                <a:solidFill>
                  <a:srgbClr val="FFFFFF"/>
                </a:solidFill>
                <a:effectLst/>
              </a:rPr>
              <a:t>Kitapta</a:t>
            </a:r>
            <a:r>
              <a:rPr lang="en-US" dirty="0">
                <a:solidFill>
                  <a:srgbClr val="FFFFFF"/>
                </a:solidFill>
                <a:effectLst/>
              </a:rPr>
              <a:t> </a:t>
            </a:r>
            <a:r>
              <a:rPr lang="en-US" dirty="0" err="1">
                <a:solidFill>
                  <a:srgbClr val="FFFFFF"/>
                </a:solidFill>
                <a:effectLst/>
              </a:rPr>
              <a:t>kadın</a:t>
            </a:r>
            <a:r>
              <a:rPr lang="en-US" dirty="0">
                <a:solidFill>
                  <a:srgbClr val="FFFFFF"/>
                </a:solidFill>
                <a:effectLst/>
              </a:rPr>
              <a:t> </a:t>
            </a:r>
            <a:r>
              <a:rPr lang="en-US" dirty="0" err="1">
                <a:solidFill>
                  <a:srgbClr val="FFFFFF"/>
                </a:solidFill>
                <a:effectLst/>
              </a:rPr>
              <a:t>demek</a:t>
            </a:r>
            <a:r>
              <a:rPr lang="en-US" dirty="0">
                <a:solidFill>
                  <a:srgbClr val="FFFFFF"/>
                </a:solidFill>
                <a:effectLst/>
              </a:rPr>
              <a:t> «Siri» </a:t>
            </a:r>
            <a:r>
              <a:rPr lang="en-US" dirty="0" err="1">
                <a:solidFill>
                  <a:srgbClr val="FFFFFF"/>
                </a:solidFill>
                <a:effectLst/>
              </a:rPr>
              <a:t>demektir</a:t>
            </a:r>
            <a:r>
              <a:rPr lang="en-US" dirty="0">
                <a:solidFill>
                  <a:srgbClr val="FFFFFF"/>
                </a:solidFill>
                <a:effectLst/>
              </a:rPr>
              <a:t>. </a:t>
            </a:r>
            <a:r>
              <a:rPr lang="en-US" dirty="0" err="1">
                <a:solidFill>
                  <a:srgbClr val="FFFFFF"/>
                </a:solidFill>
              </a:rPr>
              <a:t>Mukadder</a:t>
            </a:r>
            <a:r>
              <a:rPr lang="en-US" dirty="0">
                <a:solidFill>
                  <a:srgbClr val="FFFFFF"/>
                </a:solidFill>
              </a:rPr>
              <a:t> </a:t>
            </a:r>
            <a:r>
              <a:rPr lang="en-US" dirty="0" err="1">
                <a:solidFill>
                  <a:srgbClr val="FFFFFF"/>
                </a:solidFill>
              </a:rPr>
              <a:t>Yakupoğlu</a:t>
            </a:r>
            <a:r>
              <a:rPr lang="en-US" dirty="0">
                <a:solidFill>
                  <a:srgbClr val="FFFFFF"/>
                </a:solidFill>
              </a:rPr>
              <a:t> </a:t>
            </a:r>
            <a:r>
              <a:rPr lang="en-US" dirty="0">
                <a:solidFill>
                  <a:srgbClr val="FFFFFF"/>
                </a:solidFill>
                <a:effectLst/>
              </a:rPr>
              <a:t>“Bir </a:t>
            </a:r>
            <a:r>
              <a:rPr lang="en-US" dirty="0" err="1">
                <a:solidFill>
                  <a:srgbClr val="FFFFFF"/>
                </a:solidFill>
                <a:effectLst/>
              </a:rPr>
              <a:t>Delinin</a:t>
            </a:r>
            <a:r>
              <a:rPr lang="en-US" dirty="0">
                <a:solidFill>
                  <a:srgbClr val="FFFFFF"/>
                </a:solidFill>
                <a:effectLst/>
              </a:rPr>
              <a:t> </a:t>
            </a:r>
            <a:r>
              <a:rPr lang="en-US" dirty="0" err="1">
                <a:solidFill>
                  <a:srgbClr val="FFFFFF"/>
                </a:solidFill>
                <a:effectLst/>
              </a:rPr>
              <a:t>Savunması</a:t>
            </a:r>
            <a:r>
              <a:rPr lang="en-US" dirty="0">
                <a:solidFill>
                  <a:srgbClr val="FFFFFF"/>
                </a:solidFill>
                <a:effectLst/>
              </a:rPr>
              <a:t>” </a:t>
            </a:r>
            <a:r>
              <a:rPr lang="en-US" dirty="0" err="1">
                <a:solidFill>
                  <a:srgbClr val="FFFFFF"/>
                </a:solidFill>
                <a:effectLst/>
              </a:rPr>
              <a:t>kitabının</a:t>
            </a:r>
            <a:r>
              <a:rPr lang="en-US" dirty="0">
                <a:solidFill>
                  <a:srgbClr val="FFFFFF"/>
                </a:solidFill>
                <a:effectLst/>
              </a:rPr>
              <a:t> </a:t>
            </a:r>
            <a:r>
              <a:rPr lang="en-US" dirty="0" err="1">
                <a:solidFill>
                  <a:srgbClr val="FFFFFF"/>
                </a:solidFill>
                <a:effectLst/>
              </a:rPr>
              <a:t>önsözünde</a:t>
            </a:r>
            <a:r>
              <a:rPr lang="en-US" dirty="0">
                <a:solidFill>
                  <a:srgbClr val="FFFFFF"/>
                </a:solidFill>
                <a:effectLst/>
              </a:rPr>
              <a:t> Strindberg </a:t>
            </a:r>
            <a:r>
              <a:rPr lang="en-US" dirty="0" err="1">
                <a:solidFill>
                  <a:srgbClr val="FFFFFF"/>
                </a:solidFill>
                <a:effectLst/>
              </a:rPr>
              <a:t>için</a:t>
            </a:r>
            <a:r>
              <a:rPr lang="en-US" dirty="0">
                <a:solidFill>
                  <a:srgbClr val="FFFFFF"/>
                </a:solidFill>
                <a:effectLst/>
              </a:rPr>
              <a:t> </a:t>
            </a:r>
            <a:r>
              <a:rPr lang="en-US" i="1" dirty="0">
                <a:solidFill>
                  <a:srgbClr val="FFFFFF"/>
                </a:solidFill>
                <a:effectLst/>
              </a:rPr>
              <a:t>“</a:t>
            </a:r>
            <a:r>
              <a:rPr lang="en-US" i="1" dirty="0" err="1">
                <a:solidFill>
                  <a:srgbClr val="FFFFFF"/>
                </a:solidFill>
                <a:effectLst/>
              </a:rPr>
              <a:t>onu</a:t>
            </a:r>
            <a:r>
              <a:rPr lang="en-US" i="1" dirty="0">
                <a:solidFill>
                  <a:srgbClr val="FFFFFF"/>
                </a:solidFill>
                <a:effectLst/>
              </a:rPr>
              <a:t> </a:t>
            </a:r>
            <a:r>
              <a:rPr lang="en-US" i="1" dirty="0" err="1">
                <a:solidFill>
                  <a:srgbClr val="FFFFFF"/>
                </a:solidFill>
                <a:effectLst/>
              </a:rPr>
              <a:t>kadınlardan</a:t>
            </a:r>
            <a:r>
              <a:rPr lang="en-US" i="1" dirty="0">
                <a:solidFill>
                  <a:srgbClr val="FFFFFF"/>
                </a:solidFill>
                <a:effectLst/>
              </a:rPr>
              <a:t> </a:t>
            </a:r>
            <a:r>
              <a:rPr lang="en-US" i="1" dirty="0" err="1">
                <a:solidFill>
                  <a:srgbClr val="FFFFFF"/>
                </a:solidFill>
                <a:effectLst/>
              </a:rPr>
              <a:t>nefret</a:t>
            </a:r>
            <a:r>
              <a:rPr lang="en-US" i="1" dirty="0">
                <a:solidFill>
                  <a:srgbClr val="FFFFFF"/>
                </a:solidFill>
                <a:effectLst/>
              </a:rPr>
              <a:t> </a:t>
            </a:r>
            <a:r>
              <a:rPr lang="en-US" i="1" dirty="0" err="1">
                <a:solidFill>
                  <a:srgbClr val="FFFFFF"/>
                </a:solidFill>
                <a:effectLst/>
              </a:rPr>
              <a:t>eden</a:t>
            </a:r>
            <a:r>
              <a:rPr lang="en-US" i="1" dirty="0">
                <a:solidFill>
                  <a:srgbClr val="FFFFFF"/>
                </a:solidFill>
                <a:effectLst/>
              </a:rPr>
              <a:t> </a:t>
            </a:r>
            <a:r>
              <a:rPr lang="en-US" i="1" dirty="0" err="1">
                <a:solidFill>
                  <a:srgbClr val="FFFFFF"/>
                </a:solidFill>
                <a:effectLst/>
              </a:rPr>
              <a:t>biri</a:t>
            </a:r>
            <a:r>
              <a:rPr lang="en-US" i="1" dirty="0">
                <a:solidFill>
                  <a:srgbClr val="FFFFFF"/>
                </a:solidFill>
                <a:effectLst/>
              </a:rPr>
              <a:t> </a:t>
            </a:r>
            <a:r>
              <a:rPr lang="en-US" i="1" dirty="0" err="1">
                <a:solidFill>
                  <a:srgbClr val="FFFFFF"/>
                </a:solidFill>
                <a:effectLst/>
              </a:rPr>
              <a:t>haline</a:t>
            </a:r>
            <a:r>
              <a:rPr lang="en-US" i="1" dirty="0">
                <a:solidFill>
                  <a:srgbClr val="FFFFFF"/>
                </a:solidFill>
                <a:effectLst/>
              </a:rPr>
              <a:t> </a:t>
            </a:r>
            <a:r>
              <a:rPr lang="en-US" i="1" dirty="0" err="1">
                <a:solidFill>
                  <a:srgbClr val="FFFFFF"/>
                </a:solidFill>
                <a:effectLst/>
              </a:rPr>
              <a:t>getiren</a:t>
            </a:r>
            <a:r>
              <a:rPr lang="en-US" i="1" dirty="0">
                <a:solidFill>
                  <a:srgbClr val="FFFFFF"/>
                </a:solidFill>
                <a:effectLst/>
              </a:rPr>
              <a:t> </a:t>
            </a:r>
            <a:r>
              <a:rPr lang="en-US" i="1" dirty="0" err="1">
                <a:solidFill>
                  <a:srgbClr val="FFFFFF"/>
                </a:solidFill>
                <a:effectLst/>
              </a:rPr>
              <a:t>şeyin</a:t>
            </a:r>
            <a:r>
              <a:rPr lang="en-US" i="1" dirty="0">
                <a:solidFill>
                  <a:srgbClr val="FFFFFF"/>
                </a:solidFill>
                <a:effectLst/>
              </a:rPr>
              <a:t> </a:t>
            </a:r>
            <a:r>
              <a:rPr lang="en-US" i="1" dirty="0" err="1">
                <a:solidFill>
                  <a:srgbClr val="FFFFFF"/>
                </a:solidFill>
                <a:effectLst/>
              </a:rPr>
              <a:t>kendini</a:t>
            </a:r>
            <a:r>
              <a:rPr lang="en-US" i="1" dirty="0">
                <a:solidFill>
                  <a:srgbClr val="FFFFFF"/>
                </a:solidFill>
                <a:effectLst/>
              </a:rPr>
              <a:t> </a:t>
            </a:r>
            <a:r>
              <a:rPr lang="en-US" i="1" dirty="0" err="1">
                <a:solidFill>
                  <a:srgbClr val="FFFFFF"/>
                </a:solidFill>
                <a:effectLst/>
              </a:rPr>
              <a:t>kadına</a:t>
            </a:r>
            <a:r>
              <a:rPr lang="en-US" i="1" dirty="0">
                <a:solidFill>
                  <a:srgbClr val="FFFFFF"/>
                </a:solidFill>
                <a:effectLst/>
              </a:rPr>
              <a:t> </a:t>
            </a:r>
            <a:r>
              <a:rPr lang="en-US" i="1" dirty="0" err="1">
                <a:solidFill>
                  <a:srgbClr val="FFFFFF"/>
                </a:solidFill>
                <a:effectLst/>
              </a:rPr>
              <a:t>bağımlı</a:t>
            </a:r>
            <a:r>
              <a:rPr lang="en-US" i="1" dirty="0">
                <a:solidFill>
                  <a:srgbClr val="FFFFFF"/>
                </a:solidFill>
                <a:effectLst/>
              </a:rPr>
              <a:t>,  </a:t>
            </a:r>
            <a:r>
              <a:rPr lang="en-US" i="1" dirty="0" err="1">
                <a:solidFill>
                  <a:srgbClr val="FFFFFF"/>
                </a:solidFill>
                <a:effectLst/>
              </a:rPr>
              <a:t>tutsak</a:t>
            </a:r>
            <a:r>
              <a:rPr lang="en-US" i="1" dirty="0">
                <a:solidFill>
                  <a:srgbClr val="FFFFFF"/>
                </a:solidFill>
                <a:effectLst/>
              </a:rPr>
              <a:t> </a:t>
            </a:r>
            <a:r>
              <a:rPr lang="en-US" i="1" dirty="0" err="1">
                <a:solidFill>
                  <a:srgbClr val="FFFFFF"/>
                </a:solidFill>
                <a:effectLst/>
              </a:rPr>
              <a:t>konumundan</a:t>
            </a:r>
            <a:r>
              <a:rPr lang="en-US" i="1" dirty="0">
                <a:solidFill>
                  <a:srgbClr val="FFFFFF"/>
                </a:solidFill>
                <a:effectLst/>
              </a:rPr>
              <a:t> </a:t>
            </a:r>
            <a:r>
              <a:rPr lang="en-US" i="1" dirty="0" err="1">
                <a:solidFill>
                  <a:srgbClr val="FFFFFF"/>
                </a:solidFill>
                <a:effectLst/>
              </a:rPr>
              <a:t>kurtaramamasından</a:t>
            </a:r>
            <a:r>
              <a:rPr lang="en-US" i="1" dirty="0">
                <a:solidFill>
                  <a:srgbClr val="FFFFFF"/>
                </a:solidFill>
                <a:effectLst/>
              </a:rPr>
              <a:t> </a:t>
            </a:r>
            <a:r>
              <a:rPr lang="en-US" i="1" dirty="0" err="1">
                <a:solidFill>
                  <a:srgbClr val="FFFFFF"/>
                </a:solidFill>
                <a:effectLst/>
              </a:rPr>
              <a:t>kaynaklı</a:t>
            </a:r>
            <a:r>
              <a:rPr lang="en-US" i="1" dirty="0">
                <a:solidFill>
                  <a:srgbClr val="FFFFFF"/>
                </a:solidFill>
                <a:effectLst/>
              </a:rPr>
              <a:t> </a:t>
            </a:r>
            <a:r>
              <a:rPr lang="en-US" i="1" dirty="0" err="1">
                <a:solidFill>
                  <a:srgbClr val="FFFFFF"/>
                </a:solidFill>
                <a:effectLst/>
              </a:rPr>
              <a:t>olduğu</a:t>
            </a:r>
            <a:r>
              <a:rPr lang="en-US" i="1" dirty="0">
                <a:solidFill>
                  <a:srgbClr val="FFFFFF"/>
                </a:solidFill>
                <a:effectLst/>
              </a:rPr>
              <a:t>”</a:t>
            </a:r>
            <a:r>
              <a:rPr lang="en-US" dirty="0">
                <a:solidFill>
                  <a:srgbClr val="FFFFFF"/>
                </a:solidFill>
                <a:effectLst/>
              </a:rPr>
              <a:t> </a:t>
            </a:r>
            <a:r>
              <a:rPr lang="en-US" dirty="0" err="1">
                <a:solidFill>
                  <a:srgbClr val="FFFFFF"/>
                </a:solidFill>
                <a:effectLst/>
              </a:rPr>
              <a:t>şeklinde</a:t>
            </a:r>
            <a:r>
              <a:rPr lang="en-US" dirty="0">
                <a:solidFill>
                  <a:srgbClr val="FFFFFF"/>
                </a:solidFill>
                <a:effectLst/>
              </a:rPr>
              <a:t> </a:t>
            </a:r>
            <a:r>
              <a:rPr lang="en-US" dirty="0" err="1">
                <a:solidFill>
                  <a:srgbClr val="FFFFFF"/>
                </a:solidFill>
                <a:effectLst/>
              </a:rPr>
              <a:t>yorumlamaktadır</a:t>
            </a:r>
            <a:r>
              <a:rPr lang="en-US" dirty="0">
                <a:solidFill>
                  <a:srgbClr val="FFFFFF"/>
                </a:solidFill>
                <a:effectLst/>
              </a:rPr>
              <a:t>.</a:t>
            </a:r>
            <a:endParaRPr lang="en-US" dirty="0">
              <a:solidFill>
                <a:srgbClr val="FFFFFF"/>
              </a:solidFill>
            </a:endParaRPr>
          </a:p>
          <a:p>
            <a:pPr>
              <a:lnSpc>
                <a:spcPct val="90000"/>
              </a:lnSpc>
            </a:pPr>
            <a:endParaRPr lang="en-US" sz="1500" dirty="0">
              <a:solidFill>
                <a:srgbClr val="FFFFFF"/>
              </a:solidFill>
            </a:endParaRPr>
          </a:p>
        </p:txBody>
      </p:sp>
      <p:pic>
        <p:nvPicPr>
          <p:cNvPr id="6" name="Resim Yer Tutucusu 5" descr="giyim, insan yüzü, kişi, şahıs, bina içeren bir resim&#10;&#10;Açıklama otomatik olarak oluşturuldu">
            <a:extLst>
              <a:ext uri="{FF2B5EF4-FFF2-40B4-BE49-F238E27FC236}">
                <a16:creationId xmlns:a16="http://schemas.microsoft.com/office/drawing/2014/main" id="{8965D7D2-206C-8971-951E-062592F4398A}"/>
              </a:ext>
            </a:extLst>
          </p:cNvPr>
          <p:cNvPicPr>
            <a:picLocks noGrp="1" noChangeAspect="1"/>
          </p:cNvPicPr>
          <p:nvPr>
            <p:ph type="pic" idx="1"/>
          </p:nvPr>
        </p:nvPicPr>
        <p:blipFill rotWithShape="1">
          <a:blip r:embed="rId2"/>
          <a:srcRect r="2" b="6142"/>
          <a:stretch/>
        </p:blipFill>
        <p:spPr>
          <a:xfrm>
            <a:off x="7552266" y="10"/>
            <a:ext cx="4639734" cy="6857990"/>
          </a:xfrm>
          <a:prstGeom prst="rect">
            <a:avLst/>
          </a:prstGeom>
        </p:spPr>
      </p:pic>
    </p:spTree>
    <p:extLst>
      <p:ext uri="{BB962C8B-B14F-4D97-AF65-F5344CB8AC3E}">
        <p14:creationId xmlns:p14="http://schemas.microsoft.com/office/powerpoint/2010/main" val="287113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512D5628-F329-F2A8-3A76-A342D4D67C86}"/>
              </a:ext>
            </a:extLst>
          </p:cNvPr>
          <p:cNvSpPr>
            <a:spLocks noGrp="1"/>
          </p:cNvSpPr>
          <p:nvPr>
            <p:ph type="title"/>
          </p:nvPr>
        </p:nvSpPr>
        <p:spPr>
          <a:xfrm>
            <a:off x="1024128" y="585216"/>
            <a:ext cx="5902061" cy="1499616"/>
          </a:xfrm>
        </p:spPr>
        <p:txBody>
          <a:bodyPr vert="horz" lIns="91440" tIns="45720" rIns="91440" bIns="45720" rtlCol="0" anchor="ctr">
            <a:normAutofit/>
          </a:bodyPr>
          <a:lstStyle/>
          <a:p>
            <a:pPr algn="l"/>
            <a:r>
              <a:rPr lang="en-US" spc="100" dirty="0"/>
              <a:t>August STRINDBERG Hayatı</a:t>
            </a:r>
            <a:endParaRPr lang="en-US" spc="100"/>
          </a:p>
        </p:txBody>
      </p:sp>
      <p:sp>
        <p:nvSpPr>
          <p:cNvPr id="3" name="İçerik Yer Tutucusu 2">
            <a:extLst>
              <a:ext uri="{FF2B5EF4-FFF2-40B4-BE49-F238E27FC236}">
                <a16:creationId xmlns:a16="http://schemas.microsoft.com/office/drawing/2014/main" id="{B85CEEC3-96FE-1A42-3FAB-C77779F14207}"/>
              </a:ext>
            </a:extLst>
          </p:cNvPr>
          <p:cNvSpPr>
            <a:spLocks noGrp="1"/>
          </p:cNvSpPr>
          <p:nvPr>
            <p:ph type="body" sz="half" idx="2"/>
          </p:nvPr>
        </p:nvSpPr>
        <p:spPr>
          <a:xfrm>
            <a:off x="1024128" y="2286000"/>
            <a:ext cx="6112942" cy="3931920"/>
          </a:xfrm>
        </p:spPr>
        <p:txBody>
          <a:bodyPr vert="horz" lIns="45720" tIns="45720" rIns="45720" bIns="45720" rtlCol="0">
            <a:normAutofit/>
          </a:bodyPr>
          <a:lstStyle/>
          <a:p>
            <a:pPr algn="just">
              <a:lnSpc>
                <a:spcPct val="90000"/>
              </a:lnSpc>
            </a:pPr>
            <a:r>
              <a:rPr lang="en-US" dirty="0">
                <a:solidFill>
                  <a:schemeClr val="tx1"/>
                </a:solidFill>
              </a:rPr>
              <a:t>1892 </a:t>
            </a:r>
            <a:r>
              <a:rPr lang="en-US" dirty="0" err="1">
                <a:solidFill>
                  <a:schemeClr val="tx1"/>
                </a:solidFill>
              </a:rPr>
              <a:t>yılında</a:t>
            </a:r>
            <a:r>
              <a:rPr lang="en-US" dirty="0">
                <a:solidFill>
                  <a:schemeClr val="tx1"/>
                </a:solidFill>
              </a:rPr>
              <a:t> </a:t>
            </a:r>
            <a:r>
              <a:rPr lang="en-US" dirty="0" err="1">
                <a:solidFill>
                  <a:schemeClr val="tx1"/>
                </a:solidFill>
              </a:rPr>
              <a:t>Siri’den</a:t>
            </a:r>
            <a:r>
              <a:rPr lang="en-US" dirty="0">
                <a:solidFill>
                  <a:schemeClr val="tx1"/>
                </a:solidFill>
              </a:rPr>
              <a:t> </a:t>
            </a:r>
            <a:r>
              <a:rPr lang="en-US" dirty="0" err="1">
                <a:solidFill>
                  <a:schemeClr val="tx1"/>
                </a:solidFill>
              </a:rPr>
              <a:t>boşanan</a:t>
            </a:r>
            <a:r>
              <a:rPr lang="en-US" dirty="0">
                <a:solidFill>
                  <a:schemeClr val="tx1"/>
                </a:solidFill>
              </a:rPr>
              <a:t> Strindberg 1893 </a:t>
            </a:r>
            <a:r>
              <a:rPr lang="en-US" dirty="0" err="1">
                <a:solidFill>
                  <a:schemeClr val="tx1"/>
                </a:solidFill>
              </a:rPr>
              <a:t>yılında</a:t>
            </a:r>
            <a:r>
              <a:rPr lang="en-US" dirty="0">
                <a:solidFill>
                  <a:schemeClr val="tx1"/>
                </a:solidFill>
              </a:rPr>
              <a:t> </a:t>
            </a:r>
            <a:r>
              <a:rPr lang="en-US" dirty="0" err="1">
                <a:solidFill>
                  <a:schemeClr val="tx1"/>
                </a:solidFill>
              </a:rPr>
              <a:t>Avustralyalı</a:t>
            </a:r>
            <a:r>
              <a:rPr lang="en-US" dirty="0">
                <a:solidFill>
                  <a:schemeClr val="tx1"/>
                </a:solidFill>
              </a:rPr>
              <a:t> </a:t>
            </a:r>
            <a:r>
              <a:rPr lang="en-US" dirty="0" err="1">
                <a:solidFill>
                  <a:schemeClr val="tx1"/>
                </a:solidFill>
              </a:rPr>
              <a:t>genç</a:t>
            </a:r>
            <a:r>
              <a:rPr lang="en-US" dirty="0">
                <a:solidFill>
                  <a:schemeClr val="tx1"/>
                </a:solidFill>
              </a:rPr>
              <a:t> </a:t>
            </a:r>
            <a:r>
              <a:rPr lang="en-US" dirty="0" err="1">
                <a:solidFill>
                  <a:schemeClr val="tx1"/>
                </a:solidFill>
              </a:rPr>
              <a:t>gazeteci</a:t>
            </a:r>
            <a:r>
              <a:rPr lang="en-US" dirty="0">
                <a:solidFill>
                  <a:schemeClr val="tx1"/>
                </a:solidFill>
              </a:rPr>
              <a:t> Frieda </a:t>
            </a:r>
            <a:r>
              <a:rPr lang="en-US" dirty="0" err="1">
                <a:solidFill>
                  <a:schemeClr val="tx1"/>
                </a:solidFill>
              </a:rPr>
              <a:t>Uhl</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evlenir</a:t>
            </a:r>
            <a:r>
              <a:rPr lang="en-US" dirty="0">
                <a:solidFill>
                  <a:schemeClr val="tx1"/>
                </a:solidFill>
              </a:rPr>
              <a:t> ama 1895 </a:t>
            </a:r>
            <a:r>
              <a:rPr lang="en-US" dirty="0" err="1">
                <a:solidFill>
                  <a:schemeClr val="tx1"/>
                </a:solidFill>
              </a:rPr>
              <a:t>yılında</a:t>
            </a:r>
            <a:r>
              <a:rPr lang="en-US" dirty="0">
                <a:solidFill>
                  <a:schemeClr val="tx1"/>
                </a:solidFill>
              </a:rPr>
              <a:t> </a:t>
            </a:r>
            <a:r>
              <a:rPr lang="en-US" dirty="0" err="1">
                <a:solidFill>
                  <a:schemeClr val="tx1"/>
                </a:solidFill>
              </a:rPr>
              <a:t>boşanır</a:t>
            </a:r>
            <a:r>
              <a:rPr lang="en-US" dirty="0">
                <a:solidFill>
                  <a:schemeClr val="tx1"/>
                </a:solidFill>
              </a:rPr>
              <a:t>. Bu </a:t>
            </a:r>
            <a:r>
              <a:rPr lang="en-US" dirty="0" err="1">
                <a:solidFill>
                  <a:schemeClr val="tx1"/>
                </a:solidFill>
              </a:rPr>
              <a:t>evlilik</a:t>
            </a:r>
            <a:r>
              <a:rPr lang="en-US" dirty="0">
                <a:solidFill>
                  <a:schemeClr val="tx1"/>
                </a:solidFill>
              </a:rPr>
              <a:t> </a:t>
            </a:r>
            <a:r>
              <a:rPr lang="en-US" dirty="0" err="1">
                <a:solidFill>
                  <a:schemeClr val="tx1"/>
                </a:solidFill>
              </a:rPr>
              <a:t>Strindberg’in</a:t>
            </a:r>
            <a:r>
              <a:rPr lang="en-US" dirty="0">
                <a:solidFill>
                  <a:schemeClr val="tx1"/>
                </a:solidFill>
              </a:rPr>
              <a:t> </a:t>
            </a:r>
            <a:r>
              <a:rPr lang="en-US" dirty="0" err="1">
                <a:solidFill>
                  <a:schemeClr val="tx1"/>
                </a:solidFill>
              </a:rPr>
              <a:t>çelişkili</a:t>
            </a:r>
            <a:r>
              <a:rPr lang="en-US" dirty="0">
                <a:solidFill>
                  <a:schemeClr val="tx1"/>
                </a:solidFill>
              </a:rPr>
              <a:t> </a:t>
            </a:r>
            <a:r>
              <a:rPr lang="en-US" dirty="0" err="1">
                <a:solidFill>
                  <a:schemeClr val="tx1"/>
                </a:solidFill>
              </a:rPr>
              <a:t>evlilik</a:t>
            </a:r>
            <a:r>
              <a:rPr lang="en-US" dirty="0">
                <a:solidFill>
                  <a:schemeClr val="tx1"/>
                </a:solidFill>
              </a:rPr>
              <a:t> </a:t>
            </a:r>
            <a:r>
              <a:rPr lang="en-US" dirty="0" err="1">
                <a:solidFill>
                  <a:schemeClr val="tx1"/>
                </a:solidFill>
              </a:rPr>
              <a:t>arzusunu</a:t>
            </a:r>
            <a:r>
              <a:rPr lang="en-US" dirty="0">
                <a:solidFill>
                  <a:schemeClr val="tx1"/>
                </a:solidFill>
              </a:rPr>
              <a:t> </a:t>
            </a:r>
            <a:r>
              <a:rPr lang="en-US" dirty="0" err="1">
                <a:solidFill>
                  <a:schemeClr val="tx1"/>
                </a:solidFill>
              </a:rPr>
              <a:t>sona</a:t>
            </a:r>
            <a:r>
              <a:rPr lang="en-US" dirty="0">
                <a:solidFill>
                  <a:schemeClr val="tx1"/>
                </a:solidFill>
              </a:rPr>
              <a:t> </a:t>
            </a:r>
            <a:r>
              <a:rPr lang="en-US" dirty="0" err="1">
                <a:solidFill>
                  <a:schemeClr val="tx1"/>
                </a:solidFill>
              </a:rPr>
              <a:t>erdirmez</a:t>
            </a:r>
            <a:r>
              <a:rPr lang="en-US" dirty="0">
                <a:solidFill>
                  <a:schemeClr val="tx1"/>
                </a:solidFill>
              </a:rPr>
              <a:t>. 1901 </a:t>
            </a:r>
            <a:r>
              <a:rPr lang="en-US" dirty="0" err="1">
                <a:solidFill>
                  <a:schemeClr val="tx1"/>
                </a:solidFill>
              </a:rPr>
              <a:t>yılında</a:t>
            </a:r>
            <a:r>
              <a:rPr lang="en-US" dirty="0">
                <a:solidFill>
                  <a:schemeClr val="tx1"/>
                </a:solidFill>
              </a:rPr>
              <a:t> </a:t>
            </a:r>
            <a:r>
              <a:rPr lang="en-US" dirty="0" err="1">
                <a:solidFill>
                  <a:schemeClr val="tx1"/>
                </a:solidFill>
              </a:rPr>
              <a:t>Norveçli</a:t>
            </a:r>
            <a:r>
              <a:rPr lang="en-US" dirty="0">
                <a:solidFill>
                  <a:schemeClr val="tx1"/>
                </a:solidFill>
              </a:rPr>
              <a:t> </a:t>
            </a:r>
            <a:r>
              <a:rPr lang="en-US" dirty="0" err="1">
                <a:solidFill>
                  <a:schemeClr val="tx1"/>
                </a:solidFill>
              </a:rPr>
              <a:t>oyuncu</a:t>
            </a:r>
            <a:r>
              <a:rPr lang="en-US" dirty="0">
                <a:solidFill>
                  <a:schemeClr val="tx1"/>
                </a:solidFill>
              </a:rPr>
              <a:t> Harriet </a:t>
            </a:r>
            <a:r>
              <a:rPr lang="en-US" dirty="0" err="1">
                <a:solidFill>
                  <a:schemeClr val="tx1"/>
                </a:solidFill>
              </a:rPr>
              <a:t>Bosse</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evlenir</a:t>
            </a:r>
            <a:r>
              <a:rPr lang="en-US" dirty="0">
                <a:solidFill>
                  <a:schemeClr val="tx1"/>
                </a:solidFill>
              </a:rPr>
              <a:t> ama </a:t>
            </a:r>
            <a:r>
              <a:rPr lang="en-US" dirty="0" err="1">
                <a:solidFill>
                  <a:schemeClr val="tx1"/>
                </a:solidFill>
              </a:rPr>
              <a:t>bu</a:t>
            </a:r>
            <a:r>
              <a:rPr lang="en-US" dirty="0">
                <a:solidFill>
                  <a:schemeClr val="tx1"/>
                </a:solidFill>
              </a:rPr>
              <a:t> </a:t>
            </a:r>
            <a:r>
              <a:rPr lang="en-US" dirty="0" err="1">
                <a:solidFill>
                  <a:schemeClr val="tx1"/>
                </a:solidFill>
              </a:rPr>
              <a:t>evlilik</a:t>
            </a:r>
            <a:r>
              <a:rPr lang="en-US" dirty="0">
                <a:solidFill>
                  <a:schemeClr val="tx1"/>
                </a:solidFill>
              </a:rPr>
              <a:t> de 1904 </a:t>
            </a:r>
            <a:r>
              <a:rPr lang="en-US" dirty="0" err="1">
                <a:solidFill>
                  <a:schemeClr val="tx1"/>
                </a:solidFill>
              </a:rPr>
              <a:t>yılında</a:t>
            </a:r>
            <a:r>
              <a:rPr lang="en-US" dirty="0">
                <a:solidFill>
                  <a:schemeClr val="tx1"/>
                </a:solidFill>
              </a:rPr>
              <a:t> biter. </a:t>
            </a:r>
          </a:p>
          <a:p>
            <a:pPr algn="just">
              <a:lnSpc>
                <a:spcPct val="90000"/>
              </a:lnSpc>
            </a:pPr>
            <a:endParaRPr lang="en-US" dirty="0">
              <a:solidFill>
                <a:schemeClr val="tx1"/>
              </a:solidFill>
            </a:endParaRPr>
          </a:p>
          <a:p>
            <a:pPr algn="just">
              <a:lnSpc>
                <a:spcPct val="90000"/>
              </a:lnSpc>
            </a:pPr>
            <a:r>
              <a:rPr lang="en-US" dirty="0">
                <a:solidFill>
                  <a:schemeClr val="tx1"/>
                </a:solidFill>
              </a:rPr>
              <a:t>1907 </a:t>
            </a:r>
            <a:r>
              <a:rPr lang="en-US" dirty="0" err="1">
                <a:solidFill>
                  <a:schemeClr val="tx1"/>
                </a:solidFill>
              </a:rPr>
              <a:t>yılında</a:t>
            </a:r>
            <a:r>
              <a:rPr lang="en-US" dirty="0">
                <a:solidFill>
                  <a:schemeClr val="tx1"/>
                </a:solidFill>
              </a:rPr>
              <a:t> </a:t>
            </a:r>
            <a:r>
              <a:rPr lang="en-US" dirty="0" err="1">
                <a:solidFill>
                  <a:schemeClr val="tx1"/>
                </a:solidFill>
              </a:rPr>
              <a:t>oyuncu</a:t>
            </a:r>
            <a:r>
              <a:rPr lang="en-US" dirty="0">
                <a:solidFill>
                  <a:schemeClr val="tx1"/>
                </a:solidFill>
              </a:rPr>
              <a:t> August Falck </a:t>
            </a:r>
            <a:r>
              <a:rPr lang="en-US" dirty="0" err="1">
                <a:solidFill>
                  <a:schemeClr val="tx1"/>
                </a:solidFill>
              </a:rPr>
              <a:t>ile</a:t>
            </a:r>
            <a:r>
              <a:rPr lang="en-US" dirty="0">
                <a:solidFill>
                  <a:schemeClr val="tx1"/>
                </a:solidFill>
              </a:rPr>
              <a:t> “The Intimate </a:t>
            </a:r>
            <a:r>
              <a:rPr lang="en-US" dirty="0" err="1">
                <a:solidFill>
                  <a:schemeClr val="tx1"/>
                </a:solidFill>
              </a:rPr>
              <a:t>Theatre”ı</a:t>
            </a:r>
            <a:r>
              <a:rPr lang="en-US" dirty="0">
                <a:solidFill>
                  <a:schemeClr val="tx1"/>
                </a:solidFill>
              </a:rPr>
              <a:t> </a:t>
            </a:r>
            <a:r>
              <a:rPr lang="en-US" dirty="0" err="1">
                <a:solidFill>
                  <a:schemeClr val="tx1"/>
                </a:solidFill>
              </a:rPr>
              <a:t>kurmuşlardır</a:t>
            </a:r>
            <a:r>
              <a:rPr lang="en-US" dirty="0">
                <a:solidFill>
                  <a:schemeClr val="tx1"/>
                </a:solidFill>
              </a:rPr>
              <a:t> </a:t>
            </a:r>
            <a:r>
              <a:rPr lang="en-US" dirty="0" err="1">
                <a:solidFill>
                  <a:schemeClr val="tx1"/>
                </a:solidFill>
              </a:rPr>
              <a:t>ve</a:t>
            </a:r>
            <a:r>
              <a:rPr lang="en-US" dirty="0">
                <a:solidFill>
                  <a:schemeClr val="tx1"/>
                </a:solidFill>
              </a:rPr>
              <a:t> Strindberg </a:t>
            </a:r>
            <a:r>
              <a:rPr lang="en-US" dirty="0" err="1">
                <a:solidFill>
                  <a:schemeClr val="tx1"/>
                </a:solidFill>
              </a:rPr>
              <a:t>burada</a:t>
            </a:r>
            <a:r>
              <a:rPr lang="en-US" dirty="0">
                <a:solidFill>
                  <a:schemeClr val="tx1"/>
                </a:solidFill>
              </a:rPr>
              <a:t> 1910 </a:t>
            </a:r>
            <a:r>
              <a:rPr lang="en-US" dirty="0" err="1">
                <a:solidFill>
                  <a:schemeClr val="tx1"/>
                </a:solidFill>
              </a:rPr>
              <a:t>yılına</a:t>
            </a:r>
            <a:r>
              <a:rPr lang="en-US" dirty="0">
                <a:solidFill>
                  <a:schemeClr val="tx1"/>
                </a:solidFill>
              </a:rPr>
              <a:t> </a:t>
            </a:r>
            <a:r>
              <a:rPr lang="en-US" dirty="0" err="1">
                <a:solidFill>
                  <a:schemeClr val="tx1"/>
                </a:solidFill>
              </a:rPr>
              <a:t>kadar</a:t>
            </a:r>
            <a:r>
              <a:rPr lang="en-US" dirty="0">
                <a:solidFill>
                  <a:schemeClr val="tx1"/>
                </a:solidFill>
              </a:rPr>
              <a:t> </a:t>
            </a:r>
            <a:r>
              <a:rPr lang="en-US" dirty="0" err="1">
                <a:solidFill>
                  <a:schemeClr val="tx1"/>
                </a:solidFill>
              </a:rPr>
              <a:t>oyunlar</a:t>
            </a:r>
            <a:r>
              <a:rPr lang="en-US" dirty="0">
                <a:solidFill>
                  <a:schemeClr val="tx1"/>
                </a:solidFill>
              </a:rPr>
              <a:t> </a:t>
            </a:r>
            <a:r>
              <a:rPr lang="en-US" dirty="0" err="1">
                <a:solidFill>
                  <a:schemeClr val="tx1"/>
                </a:solidFill>
              </a:rPr>
              <a:t>kaleme</a:t>
            </a:r>
            <a:r>
              <a:rPr lang="en-US" dirty="0">
                <a:solidFill>
                  <a:schemeClr val="tx1"/>
                </a:solidFill>
              </a:rPr>
              <a:t> </a:t>
            </a:r>
            <a:r>
              <a:rPr lang="en-US" dirty="0" err="1">
                <a:solidFill>
                  <a:schemeClr val="tx1"/>
                </a:solidFill>
              </a:rPr>
              <a:t>alıp</a:t>
            </a:r>
            <a:r>
              <a:rPr lang="en-US" dirty="0">
                <a:solidFill>
                  <a:schemeClr val="tx1"/>
                </a:solidFill>
              </a:rPr>
              <a:t> </a:t>
            </a:r>
            <a:r>
              <a:rPr lang="en-US" dirty="0" err="1">
                <a:solidFill>
                  <a:schemeClr val="tx1"/>
                </a:solidFill>
              </a:rPr>
              <a:t>sahnelemiştir</a:t>
            </a:r>
            <a:r>
              <a:rPr lang="en-US" dirty="0">
                <a:solidFill>
                  <a:schemeClr val="tx1"/>
                </a:solidFill>
              </a:rPr>
              <a:t>. 1908 </a:t>
            </a:r>
            <a:r>
              <a:rPr lang="en-US" dirty="0" err="1">
                <a:solidFill>
                  <a:schemeClr val="tx1"/>
                </a:solidFill>
              </a:rPr>
              <a:t>yılında</a:t>
            </a:r>
            <a:r>
              <a:rPr lang="en-US" dirty="0">
                <a:solidFill>
                  <a:schemeClr val="tx1"/>
                </a:solidFill>
              </a:rPr>
              <a:t> </a:t>
            </a:r>
            <a:r>
              <a:rPr lang="en-US" dirty="0" err="1">
                <a:solidFill>
                  <a:schemeClr val="tx1"/>
                </a:solidFill>
              </a:rPr>
              <a:t>genç</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oyuncu</a:t>
            </a:r>
            <a:r>
              <a:rPr lang="en-US" dirty="0">
                <a:solidFill>
                  <a:schemeClr val="tx1"/>
                </a:solidFill>
              </a:rPr>
              <a:t> </a:t>
            </a:r>
            <a:r>
              <a:rPr lang="en-US" dirty="0" err="1">
                <a:solidFill>
                  <a:schemeClr val="tx1"/>
                </a:solidFill>
              </a:rPr>
              <a:t>olan</a:t>
            </a:r>
            <a:r>
              <a:rPr lang="en-US" dirty="0">
                <a:solidFill>
                  <a:schemeClr val="tx1"/>
                </a:solidFill>
              </a:rPr>
              <a:t> Fanny Falkner </a:t>
            </a:r>
            <a:r>
              <a:rPr lang="en-US" dirty="0" err="1">
                <a:solidFill>
                  <a:schemeClr val="tx1"/>
                </a:solidFill>
              </a:rPr>
              <a:t>ile</a:t>
            </a:r>
            <a:r>
              <a:rPr lang="en-US" dirty="0">
                <a:solidFill>
                  <a:schemeClr val="tx1"/>
                </a:solidFill>
              </a:rPr>
              <a:t> </a:t>
            </a:r>
            <a:r>
              <a:rPr lang="en-US" dirty="0" err="1">
                <a:solidFill>
                  <a:schemeClr val="tx1"/>
                </a:solidFill>
              </a:rPr>
              <a:t>tanışıp</a:t>
            </a:r>
            <a:r>
              <a:rPr lang="en-US" dirty="0">
                <a:solidFill>
                  <a:schemeClr val="tx1"/>
                </a:solidFill>
              </a:rPr>
              <a:t> </a:t>
            </a:r>
            <a:r>
              <a:rPr lang="en-US" dirty="0" err="1">
                <a:solidFill>
                  <a:schemeClr val="tx1"/>
                </a:solidFill>
              </a:rPr>
              <a:t>evlenmişlerdir</a:t>
            </a:r>
            <a:r>
              <a:rPr lang="en-US" dirty="0">
                <a:solidFill>
                  <a:schemeClr val="tx1"/>
                </a:solidFill>
              </a:rPr>
              <a:t>. </a:t>
            </a:r>
            <a:r>
              <a:rPr lang="en-US" dirty="0" err="1">
                <a:solidFill>
                  <a:schemeClr val="tx1"/>
                </a:solidFill>
              </a:rPr>
              <a:t>Yaşamının</a:t>
            </a:r>
            <a:r>
              <a:rPr lang="en-US" dirty="0">
                <a:solidFill>
                  <a:schemeClr val="tx1"/>
                </a:solidFill>
              </a:rPr>
              <a:t> son </a:t>
            </a:r>
            <a:r>
              <a:rPr lang="en-US" dirty="0" err="1">
                <a:solidFill>
                  <a:schemeClr val="tx1"/>
                </a:solidFill>
              </a:rPr>
              <a:t>yıllarında</a:t>
            </a:r>
            <a:r>
              <a:rPr lang="en-US" dirty="0">
                <a:solidFill>
                  <a:schemeClr val="tx1"/>
                </a:solidFill>
              </a:rPr>
              <a:t> </a:t>
            </a:r>
            <a:r>
              <a:rPr lang="en-US" dirty="0" err="1">
                <a:solidFill>
                  <a:schemeClr val="tx1"/>
                </a:solidFill>
              </a:rPr>
              <a:t>mide</a:t>
            </a:r>
            <a:r>
              <a:rPr lang="en-US" dirty="0">
                <a:solidFill>
                  <a:schemeClr val="tx1"/>
                </a:solidFill>
              </a:rPr>
              <a:t> </a:t>
            </a:r>
            <a:r>
              <a:rPr lang="en-US" dirty="0" err="1">
                <a:solidFill>
                  <a:schemeClr val="tx1"/>
                </a:solidFill>
              </a:rPr>
              <a:t>kanseriyle</a:t>
            </a:r>
            <a:r>
              <a:rPr lang="en-US" dirty="0">
                <a:solidFill>
                  <a:schemeClr val="tx1"/>
                </a:solidFill>
              </a:rPr>
              <a:t> </a:t>
            </a:r>
            <a:r>
              <a:rPr lang="en-US" dirty="0" err="1">
                <a:solidFill>
                  <a:schemeClr val="tx1"/>
                </a:solidFill>
              </a:rPr>
              <a:t>boğuşan</a:t>
            </a:r>
            <a:r>
              <a:rPr lang="en-US" dirty="0">
                <a:solidFill>
                  <a:schemeClr val="tx1"/>
                </a:solidFill>
              </a:rPr>
              <a:t> Strindberg 14 </a:t>
            </a:r>
            <a:r>
              <a:rPr lang="en-US" dirty="0" err="1">
                <a:solidFill>
                  <a:schemeClr val="tx1"/>
                </a:solidFill>
              </a:rPr>
              <a:t>Mayıs</a:t>
            </a:r>
            <a:r>
              <a:rPr lang="en-US" dirty="0">
                <a:solidFill>
                  <a:schemeClr val="tx1"/>
                </a:solidFill>
              </a:rPr>
              <a:t> 1912 </a:t>
            </a:r>
            <a:r>
              <a:rPr lang="en-US" dirty="0" err="1">
                <a:solidFill>
                  <a:schemeClr val="tx1"/>
                </a:solidFill>
              </a:rPr>
              <a:t>yılında</a:t>
            </a:r>
            <a:r>
              <a:rPr lang="en-US" dirty="0">
                <a:solidFill>
                  <a:schemeClr val="tx1"/>
                </a:solidFill>
              </a:rPr>
              <a:t> </a:t>
            </a:r>
            <a:r>
              <a:rPr lang="en-US" dirty="0" err="1">
                <a:solidFill>
                  <a:schemeClr val="tx1"/>
                </a:solidFill>
              </a:rPr>
              <a:t>Stockholm’ün</a:t>
            </a:r>
            <a:r>
              <a:rPr lang="en-US" dirty="0">
                <a:solidFill>
                  <a:schemeClr val="tx1"/>
                </a:solidFill>
              </a:rPr>
              <a:t> </a:t>
            </a:r>
            <a:r>
              <a:rPr lang="en-US" dirty="0" err="1">
                <a:solidFill>
                  <a:schemeClr val="tx1"/>
                </a:solidFill>
              </a:rPr>
              <a:t>Drottning</a:t>
            </a:r>
            <a:r>
              <a:rPr lang="en-US" dirty="0">
                <a:solidFill>
                  <a:schemeClr val="tx1"/>
                </a:solidFill>
              </a:rPr>
              <a:t> </a:t>
            </a:r>
            <a:r>
              <a:rPr lang="en-US" dirty="0" err="1">
                <a:solidFill>
                  <a:schemeClr val="tx1"/>
                </a:solidFill>
              </a:rPr>
              <a:t>Caddesi’ndeki</a:t>
            </a:r>
            <a:r>
              <a:rPr lang="en-US" dirty="0">
                <a:solidFill>
                  <a:schemeClr val="tx1"/>
                </a:solidFill>
              </a:rPr>
              <a:t> “</a:t>
            </a:r>
            <a:r>
              <a:rPr lang="en-US" dirty="0" err="1">
                <a:solidFill>
                  <a:schemeClr val="tx1"/>
                </a:solidFill>
              </a:rPr>
              <a:t>Mavi</a:t>
            </a:r>
            <a:r>
              <a:rPr lang="en-US" dirty="0">
                <a:solidFill>
                  <a:schemeClr val="tx1"/>
                </a:solidFill>
              </a:rPr>
              <a:t> </a:t>
            </a:r>
            <a:r>
              <a:rPr lang="en-US" dirty="0" err="1">
                <a:solidFill>
                  <a:schemeClr val="tx1"/>
                </a:solidFill>
              </a:rPr>
              <a:t>Kule</a:t>
            </a:r>
            <a:r>
              <a:rPr lang="en-US" dirty="0">
                <a:solidFill>
                  <a:schemeClr val="tx1"/>
                </a:solidFill>
              </a:rPr>
              <a:t>” </a:t>
            </a:r>
            <a:r>
              <a:rPr lang="en-US" dirty="0" err="1">
                <a:solidFill>
                  <a:schemeClr val="tx1"/>
                </a:solidFill>
              </a:rPr>
              <a:t>diye</a:t>
            </a:r>
            <a:r>
              <a:rPr lang="en-US" dirty="0">
                <a:solidFill>
                  <a:schemeClr val="tx1"/>
                </a:solidFill>
              </a:rPr>
              <a:t> </a:t>
            </a:r>
            <a:r>
              <a:rPr lang="en-US" dirty="0" err="1">
                <a:solidFill>
                  <a:schemeClr val="tx1"/>
                </a:solidFill>
              </a:rPr>
              <a:t>anılan</a:t>
            </a:r>
            <a:r>
              <a:rPr lang="en-US" dirty="0">
                <a:solidFill>
                  <a:schemeClr val="tx1"/>
                </a:solidFill>
              </a:rPr>
              <a:t> 85 </a:t>
            </a:r>
            <a:r>
              <a:rPr lang="en-US" dirty="0" err="1">
                <a:solidFill>
                  <a:schemeClr val="tx1"/>
                </a:solidFill>
              </a:rPr>
              <a:t>numaralı</a:t>
            </a:r>
            <a:r>
              <a:rPr lang="en-US" dirty="0">
                <a:solidFill>
                  <a:schemeClr val="tx1"/>
                </a:solidFill>
              </a:rPr>
              <a:t> </a:t>
            </a:r>
            <a:r>
              <a:rPr lang="en-US" dirty="0" err="1">
                <a:solidFill>
                  <a:schemeClr val="tx1"/>
                </a:solidFill>
              </a:rPr>
              <a:t>evin</a:t>
            </a:r>
            <a:r>
              <a:rPr lang="en-US" dirty="0">
                <a:solidFill>
                  <a:schemeClr val="tx1"/>
                </a:solidFill>
              </a:rPr>
              <a:t> 4.katında </a:t>
            </a:r>
            <a:r>
              <a:rPr lang="en-US" dirty="0" err="1">
                <a:solidFill>
                  <a:schemeClr val="tx1"/>
                </a:solidFill>
              </a:rPr>
              <a:t>hayata</a:t>
            </a:r>
            <a:r>
              <a:rPr lang="en-US" dirty="0">
                <a:solidFill>
                  <a:schemeClr val="tx1"/>
                </a:solidFill>
              </a:rPr>
              <a:t> </a:t>
            </a:r>
            <a:r>
              <a:rPr lang="en-US" dirty="0" err="1">
                <a:solidFill>
                  <a:schemeClr val="tx1"/>
                </a:solidFill>
              </a:rPr>
              <a:t>gözlerini</a:t>
            </a:r>
            <a:r>
              <a:rPr lang="en-US" dirty="0">
                <a:solidFill>
                  <a:schemeClr val="tx1"/>
                </a:solidFill>
              </a:rPr>
              <a:t> </a:t>
            </a:r>
            <a:r>
              <a:rPr lang="en-US" dirty="0" err="1">
                <a:solidFill>
                  <a:schemeClr val="tx1"/>
                </a:solidFill>
              </a:rPr>
              <a:t>yummuştur</a:t>
            </a:r>
            <a:r>
              <a:rPr lang="en-US" dirty="0">
                <a:solidFill>
                  <a:schemeClr val="tx1"/>
                </a:solidFill>
              </a:rPr>
              <a:t>. </a:t>
            </a:r>
          </a:p>
          <a:p>
            <a:pPr>
              <a:lnSpc>
                <a:spcPct val="90000"/>
              </a:lnSpc>
            </a:pPr>
            <a:endParaRPr lang="en-US" dirty="0">
              <a:solidFill>
                <a:schemeClr val="tx1"/>
              </a:solidFill>
            </a:endParaRPr>
          </a:p>
        </p:txBody>
      </p:sp>
      <p:pic>
        <p:nvPicPr>
          <p:cNvPr id="13" name="Resim Yer Tutucusu 12" descr="giyim, kişi, şahıs, insan yüzü, portre içeren bir resim&#10;&#10;Açıklama otomatik olarak oluşturuldu">
            <a:extLst>
              <a:ext uri="{FF2B5EF4-FFF2-40B4-BE49-F238E27FC236}">
                <a16:creationId xmlns:a16="http://schemas.microsoft.com/office/drawing/2014/main" id="{0F7743E2-C1EA-EE8E-0F88-3DD451498D3D}"/>
              </a:ext>
            </a:extLst>
          </p:cNvPr>
          <p:cNvPicPr>
            <a:picLocks noGrp="1" noChangeAspect="1"/>
          </p:cNvPicPr>
          <p:nvPr>
            <p:ph type="pic" idx="1"/>
          </p:nvPr>
        </p:nvPicPr>
        <p:blipFill rotWithShape="1">
          <a:blip r:embed="rId2"/>
          <a:srcRect r="2774" b="3"/>
          <a:stretch/>
        </p:blipFill>
        <p:spPr>
          <a:xfrm>
            <a:off x="7552267" y="640080"/>
            <a:ext cx="3999654" cy="5577840"/>
          </a:xfrm>
          <a:prstGeom prst="rect">
            <a:avLst/>
          </a:prstGeom>
        </p:spPr>
      </p:pic>
      <p:sp>
        <p:nvSpPr>
          <p:cNvPr id="14" name="Metin kutusu 13">
            <a:extLst>
              <a:ext uri="{FF2B5EF4-FFF2-40B4-BE49-F238E27FC236}">
                <a16:creationId xmlns:a16="http://schemas.microsoft.com/office/drawing/2014/main" id="{1319C0E5-465B-D8A6-3D26-0FFB10FBDACA}"/>
              </a:ext>
            </a:extLst>
          </p:cNvPr>
          <p:cNvSpPr txBox="1"/>
          <p:nvPr/>
        </p:nvSpPr>
        <p:spPr>
          <a:xfrm>
            <a:off x="8606840" y="6312923"/>
            <a:ext cx="2945081" cy="307777"/>
          </a:xfrm>
          <a:prstGeom prst="rect">
            <a:avLst/>
          </a:prstGeom>
          <a:noFill/>
        </p:spPr>
        <p:txBody>
          <a:bodyPr wrap="square" rtlCol="0">
            <a:spAutoFit/>
          </a:bodyPr>
          <a:lstStyle/>
          <a:p>
            <a:pPr algn="r"/>
            <a:r>
              <a:rPr lang="tr-TR" sz="1400" b="0" i="1" u="none" strike="noStrike" dirty="0" err="1">
                <a:solidFill>
                  <a:srgbClr val="202122"/>
                </a:solidFill>
                <a:effectLst/>
              </a:rPr>
              <a:t>Harriet</a:t>
            </a:r>
            <a:r>
              <a:rPr lang="tr-TR" sz="1400" b="0" i="1" u="none" strike="noStrike" dirty="0">
                <a:solidFill>
                  <a:srgbClr val="202122"/>
                </a:solidFill>
                <a:effectLst/>
              </a:rPr>
              <a:t> </a:t>
            </a:r>
            <a:r>
              <a:rPr lang="tr-TR" sz="1400" b="0" i="1" u="none" strike="noStrike" dirty="0" err="1">
                <a:solidFill>
                  <a:srgbClr val="202122"/>
                </a:solidFill>
                <a:effectLst/>
              </a:rPr>
              <a:t>Bosse</a:t>
            </a:r>
            <a:endParaRPr lang="tr-TR" sz="1400" dirty="0"/>
          </a:p>
        </p:txBody>
      </p:sp>
    </p:spTree>
    <p:extLst>
      <p:ext uri="{BB962C8B-B14F-4D97-AF65-F5344CB8AC3E}">
        <p14:creationId xmlns:p14="http://schemas.microsoft.com/office/powerpoint/2010/main" val="136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16">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Başlık 4">
            <a:extLst>
              <a:ext uri="{FF2B5EF4-FFF2-40B4-BE49-F238E27FC236}">
                <a16:creationId xmlns:a16="http://schemas.microsoft.com/office/drawing/2014/main" id="{23C6B62C-1D07-0CA3-889D-8E6604FEF144}"/>
              </a:ext>
            </a:extLst>
          </p:cNvPr>
          <p:cNvSpPr>
            <a:spLocks noGrp="1"/>
          </p:cNvSpPr>
          <p:nvPr>
            <p:ph type="title"/>
          </p:nvPr>
        </p:nvSpPr>
        <p:spPr>
          <a:xfrm>
            <a:off x="1024127" y="585216"/>
            <a:ext cx="6243563" cy="1499616"/>
          </a:xfrm>
        </p:spPr>
        <p:txBody>
          <a:bodyPr vert="horz" lIns="91440" tIns="45720" rIns="91440" bIns="45720" rtlCol="0" anchor="ctr">
            <a:normAutofit/>
          </a:bodyPr>
          <a:lstStyle/>
          <a:p>
            <a:pPr algn="l"/>
            <a:r>
              <a:rPr lang="en-US" sz="2800" spc="100" dirty="0"/>
              <a:t>2) August STRINDBERG </a:t>
            </a:r>
            <a:r>
              <a:rPr lang="en-US" sz="2800" spc="100" dirty="0" err="1"/>
              <a:t>Pİyeslerİ</a:t>
            </a:r>
            <a:r>
              <a:rPr lang="en-US" sz="2800" spc="100" dirty="0"/>
              <a:t>, </a:t>
            </a:r>
            <a:r>
              <a:rPr lang="en-US" sz="2800" spc="100" dirty="0" err="1"/>
              <a:t>Pİyeslerİndekİ</a:t>
            </a:r>
            <a:r>
              <a:rPr lang="en-US" sz="2800" spc="100" dirty="0"/>
              <a:t> </a:t>
            </a:r>
            <a:r>
              <a:rPr lang="en-US" sz="2800" spc="100" dirty="0" err="1"/>
              <a:t>Orta</a:t>
            </a:r>
            <a:r>
              <a:rPr lang="en-US" sz="2800" spc="100" dirty="0"/>
              <a:t> </a:t>
            </a:r>
            <a:r>
              <a:rPr lang="en-US" sz="2800" spc="100" dirty="0" err="1"/>
              <a:t>Üst</a:t>
            </a:r>
            <a:r>
              <a:rPr lang="en-US" sz="2800" spc="100" dirty="0"/>
              <a:t> </a:t>
            </a:r>
            <a:r>
              <a:rPr lang="en-US" sz="2800" spc="100" dirty="0" err="1"/>
              <a:t>Sınıf</a:t>
            </a:r>
            <a:r>
              <a:rPr lang="en-US" sz="2800" spc="100" dirty="0"/>
              <a:t> </a:t>
            </a:r>
            <a:r>
              <a:rPr lang="en-US" sz="2800" spc="100" dirty="0" err="1"/>
              <a:t>ve</a:t>
            </a:r>
            <a:r>
              <a:rPr lang="en-US" sz="2800" spc="100" dirty="0"/>
              <a:t> Kadın Düşmanlığı</a:t>
            </a:r>
            <a:br>
              <a:rPr lang="en-US" sz="2800" spc="100" dirty="0"/>
            </a:br>
            <a:endParaRPr lang="en-US" sz="2800" spc="100" dirty="0"/>
          </a:p>
        </p:txBody>
      </p:sp>
      <p:sp>
        <p:nvSpPr>
          <p:cNvPr id="6" name="İçerik Yer Tutucusu 5">
            <a:extLst>
              <a:ext uri="{FF2B5EF4-FFF2-40B4-BE49-F238E27FC236}">
                <a16:creationId xmlns:a16="http://schemas.microsoft.com/office/drawing/2014/main" id="{4929EE50-E311-6E06-BE49-50080F941554}"/>
              </a:ext>
            </a:extLst>
          </p:cNvPr>
          <p:cNvSpPr>
            <a:spLocks noGrp="1"/>
          </p:cNvSpPr>
          <p:nvPr>
            <p:ph type="body" sz="half" idx="2"/>
          </p:nvPr>
        </p:nvSpPr>
        <p:spPr>
          <a:xfrm>
            <a:off x="1024128" y="2286000"/>
            <a:ext cx="6066818" cy="4023360"/>
          </a:xfrm>
        </p:spPr>
        <p:txBody>
          <a:bodyPr vert="horz" lIns="45720" tIns="45720" rIns="45720" bIns="45720" rtlCol="0">
            <a:normAutofit/>
          </a:bodyPr>
          <a:lstStyle/>
          <a:p>
            <a:pPr algn="just">
              <a:lnSpc>
                <a:spcPct val="90000"/>
              </a:lnSpc>
            </a:pPr>
            <a:r>
              <a:rPr lang="en-US" dirty="0">
                <a:solidFill>
                  <a:schemeClr val="tx1"/>
                </a:solidFill>
              </a:rPr>
              <a:t>August Strindberg </a:t>
            </a:r>
            <a:r>
              <a:rPr lang="en-US" dirty="0" err="1">
                <a:solidFill>
                  <a:schemeClr val="tx1"/>
                </a:solidFill>
              </a:rPr>
              <a:t>eserlerinde</a:t>
            </a:r>
            <a:r>
              <a:rPr lang="en-US" dirty="0">
                <a:solidFill>
                  <a:schemeClr val="tx1"/>
                </a:solidFill>
              </a:rPr>
              <a:t> </a:t>
            </a:r>
            <a:r>
              <a:rPr lang="en-US" dirty="0" err="1">
                <a:solidFill>
                  <a:schemeClr val="tx1"/>
                </a:solidFill>
              </a:rPr>
              <a:t>özel</a:t>
            </a:r>
            <a:r>
              <a:rPr lang="en-US" dirty="0">
                <a:solidFill>
                  <a:schemeClr val="tx1"/>
                </a:solidFill>
              </a:rPr>
              <a:t> </a:t>
            </a:r>
            <a:r>
              <a:rPr lang="en-US" dirty="0" err="1">
                <a:solidFill>
                  <a:schemeClr val="tx1"/>
                </a:solidFill>
              </a:rPr>
              <a:t>hayatındaki</a:t>
            </a:r>
            <a:r>
              <a:rPr lang="en-US" dirty="0">
                <a:solidFill>
                  <a:schemeClr val="tx1"/>
                </a:solidFill>
              </a:rPr>
              <a:t> </a:t>
            </a:r>
            <a:r>
              <a:rPr lang="en-US" dirty="0" err="1">
                <a:solidFill>
                  <a:schemeClr val="tx1"/>
                </a:solidFill>
              </a:rPr>
              <a:t>çalkantılarla</a:t>
            </a:r>
            <a:r>
              <a:rPr lang="en-US" dirty="0">
                <a:solidFill>
                  <a:schemeClr val="tx1"/>
                </a:solidFill>
              </a:rPr>
              <a:t> </a:t>
            </a:r>
            <a:r>
              <a:rPr lang="en-US" dirty="0" err="1">
                <a:solidFill>
                  <a:schemeClr val="tx1"/>
                </a:solidFill>
              </a:rPr>
              <a:t>birlikte</a:t>
            </a:r>
            <a:r>
              <a:rPr lang="en-US" dirty="0">
                <a:solidFill>
                  <a:schemeClr val="tx1"/>
                </a:solidFill>
              </a:rPr>
              <a:t> </a:t>
            </a:r>
            <a:r>
              <a:rPr lang="en-US" dirty="0" err="1">
                <a:solidFill>
                  <a:schemeClr val="tx1"/>
                </a:solidFill>
              </a:rPr>
              <a:t>çağının</a:t>
            </a:r>
            <a:r>
              <a:rPr lang="en-US" dirty="0">
                <a:solidFill>
                  <a:schemeClr val="tx1"/>
                </a:solidFill>
              </a:rPr>
              <a:t> </a:t>
            </a:r>
            <a:r>
              <a:rPr lang="en-US" dirty="0" err="1">
                <a:solidFill>
                  <a:schemeClr val="tx1"/>
                </a:solidFill>
              </a:rPr>
              <a:t>düşünce</a:t>
            </a:r>
            <a:r>
              <a:rPr lang="en-US" dirty="0">
                <a:solidFill>
                  <a:schemeClr val="tx1"/>
                </a:solidFill>
              </a:rPr>
              <a:t> </a:t>
            </a:r>
            <a:r>
              <a:rPr lang="en-US" dirty="0" err="1">
                <a:solidFill>
                  <a:schemeClr val="tx1"/>
                </a:solidFill>
              </a:rPr>
              <a:t>akımlarının</a:t>
            </a:r>
            <a:r>
              <a:rPr lang="en-US" dirty="0">
                <a:solidFill>
                  <a:schemeClr val="tx1"/>
                </a:solidFill>
              </a:rPr>
              <a:t> da </a:t>
            </a:r>
            <a:r>
              <a:rPr lang="en-US" dirty="0" err="1">
                <a:solidFill>
                  <a:schemeClr val="tx1"/>
                </a:solidFill>
              </a:rPr>
              <a:t>etkisinde</a:t>
            </a:r>
            <a:r>
              <a:rPr lang="en-US" dirty="0">
                <a:solidFill>
                  <a:schemeClr val="tx1"/>
                </a:solidFill>
              </a:rPr>
              <a:t> </a:t>
            </a:r>
            <a:r>
              <a:rPr lang="en-US" dirty="0" err="1">
                <a:solidFill>
                  <a:schemeClr val="tx1"/>
                </a:solidFill>
              </a:rPr>
              <a:t>kalmıştır</a:t>
            </a:r>
            <a:r>
              <a:rPr lang="en-US" dirty="0">
                <a:solidFill>
                  <a:schemeClr val="tx1"/>
                </a:solidFill>
              </a:rPr>
              <a:t>. </a:t>
            </a:r>
            <a:r>
              <a:rPr lang="en-US" dirty="0" err="1">
                <a:solidFill>
                  <a:schemeClr val="tx1"/>
                </a:solidFill>
              </a:rPr>
              <a:t>Taassuba</a:t>
            </a:r>
            <a:r>
              <a:rPr lang="en-US" dirty="0">
                <a:solidFill>
                  <a:schemeClr val="tx1"/>
                </a:solidFill>
              </a:rPr>
              <a:t> varan </a:t>
            </a:r>
            <a:r>
              <a:rPr lang="en-US" dirty="0" err="1">
                <a:solidFill>
                  <a:schemeClr val="tx1"/>
                </a:solidFill>
              </a:rPr>
              <a:t>Hristiyanlık</a:t>
            </a:r>
            <a:r>
              <a:rPr lang="en-US" dirty="0">
                <a:solidFill>
                  <a:schemeClr val="tx1"/>
                </a:solidFill>
              </a:rPr>
              <a:t> </a:t>
            </a:r>
            <a:r>
              <a:rPr lang="en-US" dirty="0" err="1">
                <a:solidFill>
                  <a:schemeClr val="tx1"/>
                </a:solidFill>
              </a:rPr>
              <a:t>düşüncesinden</a:t>
            </a:r>
            <a:r>
              <a:rPr lang="en-US" dirty="0">
                <a:solidFill>
                  <a:schemeClr val="tx1"/>
                </a:solidFill>
              </a:rPr>
              <a:t> </a:t>
            </a:r>
            <a:r>
              <a:rPr lang="en-US" dirty="0" err="1">
                <a:solidFill>
                  <a:schemeClr val="tx1"/>
                </a:solidFill>
              </a:rPr>
              <a:t>dinsizliğe</a:t>
            </a:r>
            <a:r>
              <a:rPr lang="en-US" dirty="0">
                <a:solidFill>
                  <a:schemeClr val="tx1"/>
                </a:solidFill>
              </a:rPr>
              <a:t> </a:t>
            </a:r>
            <a:r>
              <a:rPr lang="en-US" dirty="0" err="1">
                <a:solidFill>
                  <a:schemeClr val="tx1"/>
                </a:solidFill>
              </a:rPr>
              <a:t>kadar</a:t>
            </a:r>
            <a:r>
              <a:rPr lang="en-US" dirty="0">
                <a:solidFill>
                  <a:schemeClr val="tx1"/>
                </a:solidFill>
              </a:rPr>
              <a:t> </a:t>
            </a:r>
            <a:r>
              <a:rPr lang="en-US" dirty="0" err="1">
                <a:solidFill>
                  <a:schemeClr val="tx1"/>
                </a:solidFill>
              </a:rPr>
              <a:t>uzanan</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fikri</a:t>
            </a:r>
            <a:r>
              <a:rPr lang="en-US" dirty="0">
                <a:solidFill>
                  <a:schemeClr val="tx1"/>
                </a:solidFill>
              </a:rPr>
              <a:t> </a:t>
            </a:r>
            <a:r>
              <a:rPr lang="en-US" dirty="0" err="1">
                <a:solidFill>
                  <a:schemeClr val="tx1"/>
                </a:solidFill>
              </a:rPr>
              <a:t>zemin</a:t>
            </a:r>
            <a:r>
              <a:rPr lang="en-US" dirty="0">
                <a:solidFill>
                  <a:schemeClr val="tx1"/>
                </a:solidFill>
              </a:rPr>
              <a:t> </a:t>
            </a:r>
            <a:r>
              <a:rPr lang="en-US" dirty="0" err="1">
                <a:solidFill>
                  <a:schemeClr val="tx1"/>
                </a:solidFill>
              </a:rPr>
              <a:t>içinde</a:t>
            </a:r>
            <a:r>
              <a:rPr lang="en-US" dirty="0">
                <a:solidFill>
                  <a:schemeClr val="tx1"/>
                </a:solidFill>
              </a:rPr>
              <a:t> İsa, Buda, </a:t>
            </a:r>
            <a:r>
              <a:rPr lang="en-US" dirty="0" err="1">
                <a:solidFill>
                  <a:schemeClr val="tx1"/>
                </a:solidFill>
              </a:rPr>
              <a:t>Marthin</a:t>
            </a:r>
            <a:r>
              <a:rPr lang="en-US" dirty="0">
                <a:solidFill>
                  <a:schemeClr val="tx1"/>
                </a:solidFill>
              </a:rPr>
              <a:t> Luther, Nietzsche, Darwin, Ibsen </a:t>
            </a:r>
            <a:r>
              <a:rPr lang="en-US" dirty="0" err="1">
                <a:solidFill>
                  <a:schemeClr val="tx1"/>
                </a:solidFill>
              </a:rPr>
              <a:t>gibi</a:t>
            </a:r>
            <a:r>
              <a:rPr lang="en-US" dirty="0">
                <a:solidFill>
                  <a:schemeClr val="tx1"/>
                </a:solidFill>
              </a:rPr>
              <a:t> </a:t>
            </a:r>
            <a:r>
              <a:rPr lang="en-US" dirty="0" err="1">
                <a:solidFill>
                  <a:schemeClr val="tx1"/>
                </a:solidFill>
              </a:rPr>
              <a:t>ünlü</a:t>
            </a:r>
            <a:r>
              <a:rPr lang="en-US" dirty="0">
                <a:solidFill>
                  <a:schemeClr val="tx1"/>
                </a:solidFill>
              </a:rPr>
              <a:t> </a:t>
            </a:r>
            <a:r>
              <a:rPr lang="en-US" dirty="0" err="1">
                <a:solidFill>
                  <a:schemeClr val="tx1"/>
                </a:solidFill>
              </a:rPr>
              <a:t>düşünür</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yazarların</a:t>
            </a:r>
            <a:r>
              <a:rPr lang="en-US" dirty="0">
                <a:solidFill>
                  <a:schemeClr val="tx1"/>
                </a:solidFill>
              </a:rPr>
              <a:t>, </a:t>
            </a:r>
            <a:r>
              <a:rPr lang="en-US" dirty="0" err="1">
                <a:solidFill>
                  <a:schemeClr val="tx1"/>
                </a:solidFill>
              </a:rPr>
              <a:t>peygamberlerin</a:t>
            </a:r>
            <a:r>
              <a:rPr lang="en-US" dirty="0">
                <a:solidFill>
                  <a:schemeClr val="tx1"/>
                </a:solidFill>
              </a:rPr>
              <a:t> </a:t>
            </a:r>
            <a:r>
              <a:rPr lang="en-US" dirty="0" err="1">
                <a:solidFill>
                  <a:schemeClr val="tx1"/>
                </a:solidFill>
              </a:rPr>
              <a:t>etkisinde</a:t>
            </a:r>
            <a:r>
              <a:rPr lang="en-US" dirty="0">
                <a:solidFill>
                  <a:schemeClr val="tx1"/>
                </a:solidFill>
              </a:rPr>
              <a:t> </a:t>
            </a:r>
            <a:r>
              <a:rPr lang="en-US" dirty="0" err="1">
                <a:solidFill>
                  <a:schemeClr val="tx1"/>
                </a:solidFill>
              </a:rPr>
              <a:t>kalmıştır</a:t>
            </a:r>
            <a:r>
              <a:rPr lang="en-US" dirty="0">
                <a:solidFill>
                  <a:schemeClr val="tx1"/>
                </a:solidFill>
              </a:rPr>
              <a:t>. Bu </a:t>
            </a:r>
            <a:r>
              <a:rPr lang="en-US" dirty="0" err="1">
                <a:solidFill>
                  <a:schemeClr val="tx1"/>
                </a:solidFill>
              </a:rPr>
              <a:t>onun</a:t>
            </a:r>
            <a:r>
              <a:rPr lang="en-US" dirty="0">
                <a:solidFill>
                  <a:schemeClr val="tx1"/>
                </a:solidFill>
              </a:rPr>
              <a:t> </a:t>
            </a:r>
            <a:r>
              <a:rPr lang="en-US" dirty="0" err="1">
                <a:solidFill>
                  <a:schemeClr val="tx1"/>
                </a:solidFill>
              </a:rPr>
              <a:t>eserlerine</a:t>
            </a:r>
            <a:r>
              <a:rPr lang="en-US" dirty="0">
                <a:solidFill>
                  <a:schemeClr val="tx1"/>
                </a:solidFill>
              </a:rPr>
              <a:t> «</a:t>
            </a:r>
            <a:r>
              <a:rPr lang="en-US" dirty="0" err="1">
                <a:solidFill>
                  <a:schemeClr val="tx1"/>
                </a:solidFill>
              </a:rPr>
              <a:t>düşünce</a:t>
            </a:r>
            <a:r>
              <a:rPr lang="en-US" dirty="0">
                <a:solidFill>
                  <a:schemeClr val="tx1"/>
                </a:solidFill>
              </a:rPr>
              <a:t> </a:t>
            </a:r>
            <a:r>
              <a:rPr lang="en-US" dirty="0" err="1">
                <a:solidFill>
                  <a:schemeClr val="tx1"/>
                </a:solidFill>
              </a:rPr>
              <a:t>çatışması</a:t>
            </a:r>
            <a:r>
              <a:rPr lang="en-US" dirty="0">
                <a:solidFill>
                  <a:schemeClr val="tx1"/>
                </a:solidFill>
              </a:rPr>
              <a:t>» </a:t>
            </a:r>
            <a:r>
              <a:rPr lang="en-US" dirty="0" err="1">
                <a:solidFill>
                  <a:schemeClr val="tx1"/>
                </a:solidFill>
              </a:rPr>
              <a:t>şeklinde</a:t>
            </a:r>
            <a:r>
              <a:rPr lang="en-US" dirty="0">
                <a:solidFill>
                  <a:schemeClr val="tx1"/>
                </a:solidFill>
              </a:rPr>
              <a:t> </a:t>
            </a:r>
            <a:r>
              <a:rPr lang="en-US" dirty="0" err="1">
                <a:solidFill>
                  <a:schemeClr val="tx1"/>
                </a:solidFill>
              </a:rPr>
              <a:t>yansımıştır</a:t>
            </a:r>
            <a:r>
              <a:rPr lang="en-US" dirty="0">
                <a:solidFill>
                  <a:schemeClr val="tx1"/>
                </a:solidFill>
              </a:rPr>
              <a:t>. </a:t>
            </a:r>
          </a:p>
          <a:p>
            <a:pPr algn="just">
              <a:lnSpc>
                <a:spcPct val="90000"/>
              </a:lnSpc>
            </a:pPr>
            <a:endParaRPr lang="en-US" dirty="0">
              <a:solidFill>
                <a:schemeClr val="tx1"/>
              </a:solidFill>
            </a:endParaRPr>
          </a:p>
          <a:p>
            <a:pPr algn="just">
              <a:lnSpc>
                <a:spcPct val="90000"/>
              </a:lnSpc>
            </a:pPr>
            <a:r>
              <a:rPr lang="en-US" dirty="0" err="1">
                <a:solidFill>
                  <a:schemeClr val="tx1"/>
                </a:solidFill>
              </a:rPr>
              <a:t>Başından</a:t>
            </a:r>
            <a:r>
              <a:rPr lang="en-US" dirty="0">
                <a:solidFill>
                  <a:schemeClr val="tx1"/>
                </a:solidFill>
              </a:rPr>
              <a:t> </a:t>
            </a:r>
            <a:r>
              <a:rPr lang="en-US" dirty="0" err="1">
                <a:solidFill>
                  <a:schemeClr val="tx1"/>
                </a:solidFill>
              </a:rPr>
              <a:t>üç</a:t>
            </a:r>
            <a:r>
              <a:rPr lang="en-US" dirty="0">
                <a:solidFill>
                  <a:schemeClr val="tx1"/>
                </a:solidFill>
              </a:rPr>
              <a:t> </a:t>
            </a:r>
            <a:r>
              <a:rPr lang="en-US" dirty="0" err="1">
                <a:solidFill>
                  <a:schemeClr val="tx1"/>
                </a:solidFill>
              </a:rPr>
              <a:t>evlilik</a:t>
            </a:r>
            <a:r>
              <a:rPr lang="en-US" dirty="0">
                <a:solidFill>
                  <a:schemeClr val="tx1"/>
                </a:solidFill>
              </a:rPr>
              <a:t> </a:t>
            </a:r>
            <a:r>
              <a:rPr lang="en-US" dirty="0" err="1">
                <a:solidFill>
                  <a:schemeClr val="tx1"/>
                </a:solidFill>
              </a:rPr>
              <a:t>geçen</a:t>
            </a:r>
            <a:r>
              <a:rPr lang="en-US" dirty="0">
                <a:solidFill>
                  <a:schemeClr val="tx1"/>
                </a:solidFill>
              </a:rPr>
              <a:t> </a:t>
            </a:r>
            <a:r>
              <a:rPr lang="en-US" dirty="0" err="1">
                <a:solidFill>
                  <a:schemeClr val="tx1"/>
                </a:solidFill>
              </a:rPr>
              <a:t>Strindberg’in</a:t>
            </a:r>
            <a:r>
              <a:rPr lang="en-US" dirty="0">
                <a:solidFill>
                  <a:schemeClr val="tx1"/>
                </a:solidFill>
              </a:rPr>
              <a:t> </a:t>
            </a:r>
            <a:r>
              <a:rPr lang="en-US" dirty="0" err="1">
                <a:solidFill>
                  <a:schemeClr val="tx1"/>
                </a:solidFill>
              </a:rPr>
              <a:t>piyeslerinde</a:t>
            </a:r>
            <a:r>
              <a:rPr lang="en-US" dirty="0">
                <a:solidFill>
                  <a:schemeClr val="tx1"/>
                </a:solidFill>
              </a:rPr>
              <a:t> </a:t>
            </a:r>
            <a:r>
              <a:rPr lang="en-US" dirty="0" err="1">
                <a:solidFill>
                  <a:schemeClr val="tx1"/>
                </a:solidFill>
              </a:rPr>
              <a:t>yoğun</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kadın</a:t>
            </a:r>
            <a:r>
              <a:rPr lang="en-US" dirty="0">
                <a:solidFill>
                  <a:schemeClr val="tx1"/>
                </a:solidFill>
              </a:rPr>
              <a:t> </a:t>
            </a:r>
            <a:r>
              <a:rPr lang="en-US" dirty="0" err="1">
                <a:solidFill>
                  <a:schemeClr val="tx1"/>
                </a:solidFill>
              </a:rPr>
              <a:t>düşmanlığı</a:t>
            </a:r>
            <a:r>
              <a:rPr lang="en-US" dirty="0">
                <a:solidFill>
                  <a:schemeClr val="tx1"/>
                </a:solidFill>
              </a:rPr>
              <a:t> </a:t>
            </a:r>
            <a:r>
              <a:rPr lang="en-US" dirty="0" err="1">
                <a:solidFill>
                  <a:schemeClr val="tx1"/>
                </a:solidFill>
              </a:rPr>
              <a:t>vardır</a:t>
            </a:r>
            <a:r>
              <a:rPr lang="en-US" dirty="0">
                <a:solidFill>
                  <a:schemeClr val="tx1"/>
                </a:solidFill>
              </a:rPr>
              <a:t>. O, </a:t>
            </a:r>
            <a:r>
              <a:rPr lang="en-US" dirty="0" err="1">
                <a:solidFill>
                  <a:schemeClr val="tx1"/>
                </a:solidFill>
              </a:rPr>
              <a:t>dünyadaki</a:t>
            </a:r>
            <a:r>
              <a:rPr lang="en-US" dirty="0">
                <a:solidFill>
                  <a:schemeClr val="tx1"/>
                </a:solidFill>
              </a:rPr>
              <a:t> </a:t>
            </a:r>
            <a:r>
              <a:rPr lang="en-US" dirty="0" err="1">
                <a:solidFill>
                  <a:schemeClr val="tx1"/>
                </a:solidFill>
              </a:rPr>
              <a:t>mutsuzluğun</a:t>
            </a:r>
            <a:r>
              <a:rPr lang="en-US" dirty="0">
                <a:solidFill>
                  <a:schemeClr val="tx1"/>
                </a:solidFill>
              </a:rPr>
              <a:t> </a:t>
            </a:r>
            <a:r>
              <a:rPr lang="en-US" dirty="0" err="1">
                <a:solidFill>
                  <a:schemeClr val="tx1"/>
                </a:solidFill>
              </a:rPr>
              <a:t>sebebini</a:t>
            </a:r>
            <a:r>
              <a:rPr lang="en-US" dirty="0">
                <a:solidFill>
                  <a:schemeClr val="tx1"/>
                </a:solidFill>
              </a:rPr>
              <a:t> </a:t>
            </a:r>
            <a:r>
              <a:rPr lang="en-US" dirty="0" err="1">
                <a:solidFill>
                  <a:schemeClr val="tx1"/>
                </a:solidFill>
              </a:rPr>
              <a:t>kadınlarda</a:t>
            </a:r>
            <a:r>
              <a:rPr lang="en-US" dirty="0">
                <a:solidFill>
                  <a:schemeClr val="tx1"/>
                </a:solidFill>
              </a:rPr>
              <a:t> arar. </a:t>
            </a:r>
            <a:r>
              <a:rPr lang="en-US" dirty="0" err="1">
                <a:solidFill>
                  <a:schemeClr val="tx1"/>
                </a:solidFill>
              </a:rPr>
              <a:t>Kadın-erkek</a:t>
            </a:r>
            <a:r>
              <a:rPr lang="en-US" dirty="0">
                <a:solidFill>
                  <a:schemeClr val="tx1"/>
                </a:solidFill>
              </a:rPr>
              <a:t> </a:t>
            </a:r>
            <a:r>
              <a:rPr lang="en-US" dirty="0" err="1">
                <a:solidFill>
                  <a:schemeClr val="tx1"/>
                </a:solidFill>
              </a:rPr>
              <a:t>ilişkisini</a:t>
            </a:r>
            <a:r>
              <a:rPr lang="en-US" dirty="0">
                <a:solidFill>
                  <a:schemeClr val="tx1"/>
                </a:solidFill>
              </a:rPr>
              <a:t> de </a:t>
            </a:r>
            <a:r>
              <a:rPr lang="en-US" dirty="0" err="1">
                <a:solidFill>
                  <a:schemeClr val="tx1"/>
                </a:solidFill>
              </a:rPr>
              <a:t>Darwin’in</a:t>
            </a:r>
            <a:r>
              <a:rPr lang="en-US" dirty="0">
                <a:solidFill>
                  <a:schemeClr val="tx1"/>
                </a:solidFill>
              </a:rPr>
              <a:t> </a:t>
            </a:r>
            <a:r>
              <a:rPr lang="en-US" dirty="0" err="1">
                <a:solidFill>
                  <a:schemeClr val="tx1"/>
                </a:solidFill>
              </a:rPr>
              <a:t>türler</a:t>
            </a:r>
            <a:r>
              <a:rPr lang="en-US" dirty="0">
                <a:solidFill>
                  <a:schemeClr val="tx1"/>
                </a:solidFill>
              </a:rPr>
              <a:t> </a:t>
            </a:r>
            <a:r>
              <a:rPr lang="en-US" dirty="0" err="1">
                <a:solidFill>
                  <a:schemeClr val="tx1"/>
                </a:solidFill>
              </a:rPr>
              <a:t>savaşı</a:t>
            </a:r>
            <a:r>
              <a:rPr lang="en-US" dirty="0">
                <a:solidFill>
                  <a:schemeClr val="tx1"/>
                </a:solidFill>
              </a:rPr>
              <a:t> </a:t>
            </a:r>
            <a:r>
              <a:rPr lang="en-US" dirty="0" err="1">
                <a:solidFill>
                  <a:schemeClr val="tx1"/>
                </a:solidFill>
              </a:rPr>
              <a:t>biçiminde</a:t>
            </a:r>
            <a:r>
              <a:rPr lang="en-US" dirty="0">
                <a:solidFill>
                  <a:schemeClr val="tx1"/>
                </a:solidFill>
              </a:rPr>
              <a:t> </a:t>
            </a:r>
            <a:r>
              <a:rPr lang="en-US" dirty="0" err="1">
                <a:solidFill>
                  <a:schemeClr val="tx1"/>
                </a:solidFill>
              </a:rPr>
              <a:t>algılar</a:t>
            </a:r>
            <a:r>
              <a:rPr lang="en-US" dirty="0">
                <a:solidFill>
                  <a:schemeClr val="tx1"/>
                </a:solidFill>
              </a:rPr>
              <a:t>. Kadın </a:t>
            </a:r>
            <a:r>
              <a:rPr lang="en-US" dirty="0" err="1">
                <a:solidFill>
                  <a:schemeClr val="tx1"/>
                </a:solidFill>
              </a:rPr>
              <a:t>ve</a:t>
            </a:r>
            <a:r>
              <a:rPr lang="en-US" dirty="0">
                <a:solidFill>
                  <a:schemeClr val="tx1"/>
                </a:solidFill>
              </a:rPr>
              <a:t> </a:t>
            </a:r>
            <a:r>
              <a:rPr lang="en-US" dirty="0" err="1">
                <a:solidFill>
                  <a:schemeClr val="tx1"/>
                </a:solidFill>
              </a:rPr>
              <a:t>erkeğin</a:t>
            </a:r>
            <a:r>
              <a:rPr lang="en-US" dirty="0">
                <a:solidFill>
                  <a:schemeClr val="tx1"/>
                </a:solidFill>
              </a:rPr>
              <a:t> </a:t>
            </a:r>
            <a:r>
              <a:rPr lang="en-US" dirty="0" err="1">
                <a:solidFill>
                  <a:schemeClr val="tx1"/>
                </a:solidFill>
              </a:rPr>
              <a:t>çatışmasını</a:t>
            </a:r>
            <a:r>
              <a:rPr lang="en-US" dirty="0">
                <a:solidFill>
                  <a:schemeClr val="tx1"/>
                </a:solidFill>
              </a:rPr>
              <a:t> </a:t>
            </a:r>
            <a:r>
              <a:rPr lang="en-US" dirty="0" err="1">
                <a:solidFill>
                  <a:schemeClr val="tx1"/>
                </a:solidFill>
              </a:rPr>
              <a:t>tabiatın</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bilmecesi</a:t>
            </a:r>
            <a:r>
              <a:rPr lang="en-US" dirty="0">
                <a:solidFill>
                  <a:schemeClr val="tx1"/>
                </a:solidFill>
              </a:rPr>
              <a:t> </a:t>
            </a:r>
            <a:r>
              <a:rPr lang="en-US" dirty="0" err="1">
                <a:solidFill>
                  <a:schemeClr val="tx1"/>
                </a:solidFill>
              </a:rPr>
              <a:t>olarak</a:t>
            </a:r>
            <a:r>
              <a:rPr lang="en-US" dirty="0">
                <a:solidFill>
                  <a:schemeClr val="tx1"/>
                </a:solidFill>
              </a:rPr>
              <a:t> </a:t>
            </a:r>
            <a:r>
              <a:rPr lang="en-US" dirty="0" err="1">
                <a:solidFill>
                  <a:schemeClr val="tx1"/>
                </a:solidFill>
              </a:rPr>
              <a:t>gör</a:t>
            </a:r>
            <a:r>
              <a:rPr lang="tr-TR" dirty="0" err="1">
                <a:solidFill>
                  <a:schemeClr val="tx1"/>
                </a:solidFill>
              </a:rPr>
              <a:t>ür</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iki</a:t>
            </a:r>
            <a:r>
              <a:rPr lang="en-US" dirty="0">
                <a:solidFill>
                  <a:schemeClr val="tx1"/>
                </a:solidFill>
              </a:rPr>
              <a:t> </a:t>
            </a:r>
            <a:r>
              <a:rPr lang="en-US" dirty="0" err="1">
                <a:solidFill>
                  <a:schemeClr val="tx1"/>
                </a:solidFill>
              </a:rPr>
              <a:t>cins</a:t>
            </a:r>
            <a:r>
              <a:rPr lang="en-US" dirty="0">
                <a:solidFill>
                  <a:schemeClr val="tx1"/>
                </a:solidFill>
              </a:rPr>
              <a:t> </a:t>
            </a:r>
            <a:r>
              <a:rPr lang="en-US" dirty="0" err="1">
                <a:solidFill>
                  <a:schemeClr val="tx1"/>
                </a:solidFill>
              </a:rPr>
              <a:t>arasında</a:t>
            </a:r>
            <a:r>
              <a:rPr lang="en-US" dirty="0">
                <a:solidFill>
                  <a:schemeClr val="tx1"/>
                </a:solidFill>
              </a:rPr>
              <a:t> </a:t>
            </a:r>
            <a:r>
              <a:rPr lang="en-US" dirty="0" err="1">
                <a:solidFill>
                  <a:schemeClr val="tx1"/>
                </a:solidFill>
              </a:rPr>
              <a:t>arasındaki</a:t>
            </a:r>
            <a:r>
              <a:rPr lang="en-US" dirty="0">
                <a:solidFill>
                  <a:schemeClr val="tx1"/>
                </a:solidFill>
              </a:rPr>
              <a:t> </a:t>
            </a:r>
            <a:r>
              <a:rPr lang="en-US" dirty="0" err="1">
                <a:solidFill>
                  <a:schemeClr val="tx1"/>
                </a:solidFill>
              </a:rPr>
              <a:t>çatışmanın</a:t>
            </a:r>
            <a:r>
              <a:rPr lang="en-US" dirty="0">
                <a:solidFill>
                  <a:schemeClr val="tx1"/>
                </a:solidFill>
              </a:rPr>
              <a:t> </a:t>
            </a:r>
            <a:r>
              <a:rPr lang="en-US" dirty="0" err="1">
                <a:solidFill>
                  <a:schemeClr val="tx1"/>
                </a:solidFill>
              </a:rPr>
              <a:t>temelinde</a:t>
            </a:r>
            <a:r>
              <a:rPr lang="en-US" dirty="0">
                <a:solidFill>
                  <a:schemeClr val="tx1"/>
                </a:solidFill>
              </a:rPr>
              <a:t> </a:t>
            </a:r>
            <a:r>
              <a:rPr lang="en-US" dirty="0" err="1">
                <a:solidFill>
                  <a:schemeClr val="tx1"/>
                </a:solidFill>
              </a:rPr>
              <a:t>cinslerin</a:t>
            </a:r>
            <a:r>
              <a:rPr lang="en-US" dirty="0">
                <a:solidFill>
                  <a:schemeClr val="tx1"/>
                </a:solidFill>
              </a:rPr>
              <a:t> </a:t>
            </a:r>
            <a:r>
              <a:rPr lang="en-US" dirty="0" err="1">
                <a:solidFill>
                  <a:schemeClr val="tx1"/>
                </a:solidFill>
              </a:rPr>
              <a:t>öldürücü</a:t>
            </a:r>
            <a:r>
              <a:rPr lang="en-US" dirty="0">
                <a:solidFill>
                  <a:schemeClr val="tx1"/>
                </a:solidFill>
              </a:rPr>
              <a:t> </a:t>
            </a:r>
            <a:r>
              <a:rPr lang="en-US" dirty="0" err="1">
                <a:solidFill>
                  <a:schemeClr val="tx1"/>
                </a:solidFill>
              </a:rPr>
              <a:t>kininin</a:t>
            </a:r>
            <a:r>
              <a:rPr lang="en-US" dirty="0">
                <a:solidFill>
                  <a:schemeClr val="tx1"/>
                </a:solidFill>
              </a:rPr>
              <a:t> </a:t>
            </a:r>
            <a:r>
              <a:rPr lang="en-US" dirty="0" err="1">
                <a:solidFill>
                  <a:schemeClr val="tx1"/>
                </a:solidFill>
              </a:rPr>
              <a:t>olduğu</a:t>
            </a:r>
            <a:r>
              <a:rPr lang="en-US" dirty="0">
                <a:solidFill>
                  <a:schemeClr val="tx1"/>
                </a:solidFill>
              </a:rPr>
              <a:t> </a:t>
            </a:r>
            <a:r>
              <a:rPr lang="en-US" dirty="0" err="1">
                <a:solidFill>
                  <a:schemeClr val="tx1"/>
                </a:solidFill>
              </a:rPr>
              <a:t>düşüncesinde</a:t>
            </a:r>
            <a:r>
              <a:rPr lang="en-US" dirty="0">
                <a:solidFill>
                  <a:schemeClr val="tx1"/>
                </a:solidFill>
              </a:rPr>
              <a:t> </a:t>
            </a:r>
            <a:r>
              <a:rPr lang="en-US" dirty="0" err="1">
                <a:solidFill>
                  <a:schemeClr val="tx1"/>
                </a:solidFill>
              </a:rPr>
              <a:t>Nietzsche’nin</a:t>
            </a:r>
            <a:r>
              <a:rPr lang="en-US" dirty="0">
                <a:solidFill>
                  <a:schemeClr val="tx1"/>
                </a:solidFill>
              </a:rPr>
              <a:t> </a:t>
            </a:r>
            <a:r>
              <a:rPr lang="en-US" dirty="0" err="1">
                <a:solidFill>
                  <a:schemeClr val="tx1"/>
                </a:solidFill>
              </a:rPr>
              <a:t>görüşlerine</a:t>
            </a:r>
            <a:r>
              <a:rPr lang="en-US" dirty="0">
                <a:solidFill>
                  <a:schemeClr val="tx1"/>
                </a:solidFill>
              </a:rPr>
              <a:t> </a:t>
            </a:r>
            <a:r>
              <a:rPr lang="en-US" dirty="0" err="1">
                <a:solidFill>
                  <a:schemeClr val="tx1"/>
                </a:solidFill>
              </a:rPr>
              <a:t>katı</a:t>
            </a:r>
            <a:r>
              <a:rPr lang="tr-TR" dirty="0" err="1">
                <a:solidFill>
                  <a:schemeClr val="tx1"/>
                </a:solidFill>
              </a:rPr>
              <a:t>lır</a:t>
            </a:r>
            <a:r>
              <a:rPr lang="tr-TR" dirty="0">
                <a:solidFill>
                  <a:schemeClr val="tx1"/>
                </a:solidFill>
              </a:rPr>
              <a:t>.</a:t>
            </a:r>
            <a:endParaRPr lang="en-US" dirty="0">
              <a:solidFill>
                <a:schemeClr val="tx1"/>
              </a:solidFill>
            </a:endParaRPr>
          </a:p>
        </p:txBody>
      </p:sp>
      <p:pic>
        <p:nvPicPr>
          <p:cNvPr id="12" name="Resim Yer Tutucusu 11" descr="resim, bulut, sanat, dış mekan içeren bir resim&#10;&#10;Açıklama otomatik olarak oluşturuldu">
            <a:extLst>
              <a:ext uri="{FF2B5EF4-FFF2-40B4-BE49-F238E27FC236}">
                <a16:creationId xmlns:a16="http://schemas.microsoft.com/office/drawing/2014/main" id="{E8D8EB09-2A2D-2B78-08D5-ECA968B35306}"/>
              </a:ext>
            </a:extLst>
          </p:cNvPr>
          <p:cNvPicPr>
            <a:picLocks noGrp="1" noChangeAspect="1"/>
          </p:cNvPicPr>
          <p:nvPr>
            <p:ph type="pic" idx="1"/>
          </p:nvPr>
        </p:nvPicPr>
        <p:blipFill rotWithShape="1">
          <a:blip r:embed="rId2"/>
          <a:srcRect b="17596"/>
          <a:stretch/>
        </p:blipFill>
        <p:spPr>
          <a:xfrm>
            <a:off x="7552267" y="10"/>
            <a:ext cx="4639733" cy="6857990"/>
          </a:xfrm>
          <a:prstGeom prst="rect">
            <a:avLst/>
          </a:prstGeom>
        </p:spPr>
      </p:pic>
    </p:spTree>
    <p:extLst>
      <p:ext uri="{BB962C8B-B14F-4D97-AF65-F5344CB8AC3E}">
        <p14:creationId xmlns:p14="http://schemas.microsoft.com/office/powerpoint/2010/main" val="533540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{809516E6-4E91-DB44-958D-B8E79AF4A9B2}tf10001061</Template>
  <TotalTime>5318</TotalTime>
  <Words>2702</Words>
  <Application>Microsoft Office PowerPoint</Application>
  <PresentationFormat>Widescreen</PresentationFormat>
  <Paragraphs>93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vt:lpstr>
      <vt:lpstr>Times New Roman,Bold</vt:lpstr>
      <vt:lpstr>Tw Cen MT</vt:lpstr>
      <vt:lpstr>Tw Cen MT Condensed</vt:lpstr>
      <vt:lpstr>Wingdings 3</vt:lpstr>
      <vt:lpstr>İntegral</vt:lpstr>
      <vt:lpstr>aUGUST STRINDBERG oRTA ÜST SINIFIN SUÇLULUKLARI,KORKULARI, SÖZDE AYDINLANMASI:IBSEN VE P.CLAUDEL</vt:lpstr>
      <vt:lpstr>August strındberg</vt:lpstr>
      <vt:lpstr>August STRINDBERG Hayatı</vt:lpstr>
      <vt:lpstr>August STRINDBERG Hayatı</vt:lpstr>
      <vt:lpstr>August STRINDBERG Hayatı</vt:lpstr>
      <vt:lpstr>August STRINDBERG Hayatı</vt:lpstr>
      <vt:lpstr>August STRINDBERG Hayatı</vt:lpstr>
      <vt:lpstr>August STRINDBERG Hayatı</vt:lpstr>
      <vt:lpstr>2) August STRINDBERG Pİyeslerİ, Pİyeslerİndekİ Orta Üst Sınıf ve Kadın Düşmanlığı </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2) August STRINDBERG Pİyeslerİ, Pİyeslerİndekİ Orta Üst Sınıf ve Kadın Düşmanlığı</vt:lpstr>
      <vt:lpstr>KAYNAKÇA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STRINDBERG oRTA ÜST SINIFIN SUÇLULUKLARI,KORKULARI, SÖZDE AYDINLANMASI:IBSEN VE P.CLAUDEL</dc:title>
  <dc:creator>SUMEYYE COSKUN</dc:creator>
  <cp:lastModifiedBy>Nihat Berker</cp:lastModifiedBy>
  <cp:revision>13</cp:revision>
  <dcterms:created xsi:type="dcterms:W3CDTF">2023-12-09T12:44:41Z</dcterms:created>
  <dcterms:modified xsi:type="dcterms:W3CDTF">2023-12-16T07:30:14Z</dcterms:modified>
</cp:coreProperties>
</file>