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9"/>
  </p:notesMasterIdLst>
  <p:sldIdLst>
    <p:sldId id="256" r:id="rId2"/>
    <p:sldId id="270" r:id="rId3"/>
    <p:sldId id="257" r:id="rId4"/>
    <p:sldId id="268" r:id="rId5"/>
    <p:sldId id="272" r:id="rId6"/>
    <p:sldId id="271" r:id="rId7"/>
    <p:sldId id="273" r:id="rId8"/>
    <p:sldId id="269" r:id="rId9"/>
    <p:sldId id="261" r:id="rId10"/>
    <p:sldId id="263" r:id="rId11"/>
    <p:sldId id="262" r:id="rId12"/>
    <p:sldId id="264" r:id="rId13"/>
    <p:sldId id="265" r:id="rId14"/>
    <p:sldId id="266" r:id="rId15"/>
    <p:sldId id="267" r:id="rId16"/>
    <p:sldId id="258" r:id="rId17"/>
    <p:sldId id="259"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3D1561-5FA0-4E62-AED3-3F563200AC80}" v="49" dt="2023-12-13T10:02:08.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C3D5E-8DC8-4E29-8381-8EFEE1F2E577}" type="datetimeFigureOut">
              <a:rPr lang="tr-TR" smtClean="0"/>
              <a:t>16.12.2023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F98055-E7B4-4AAE-9510-D276E962BB6E}" type="slidenum">
              <a:rPr lang="tr-TR" smtClean="0"/>
              <a:t>‹#›</a:t>
            </a:fld>
            <a:endParaRPr lang="tr-TR"/>
          </a:p>
        </p:txBody>
      </p:sp>
    </p:spTree>
    <p:extLst>
      <p:ext uri="{BB962C8B-B14F-4D97-AF65-F5344CB8AC3E}">
        <p14:creationId xmlns:p14="http://schemas.microsoft.com/office/powerpoint/2010/main" val="3839954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3B3E70F-CF82-47EE-949D-8E945FA0B65B}" type="datetime2">
              <a:rPr lang="en-US" smtClean="0"/>
              <a:t>Saturday, December 16,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874470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71A8FC8B-6158-4D6E-A98E-D1F111245F00}" type="datetime2">
              <a:rPr lang="en-US" smtClean="0"/>
              <a:t>Saturday, December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01499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AEE103C-F1C8-4A47-80EA-A481A3131F7F}" type="datetime2">
              <a:rPr lang="en-US" smtClean="0"/>
              <a:t>Saturday, December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93687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F8389F9F-693D-46D0-BB98-D97EB2FEC2A6}" type="datetime2">
              <a:rPr lang="en-US" smtClean="0"/>
              <a:t>Saturday, December 16,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85243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3479D71-B527-406D-A67B-537EF9C5F5B3}" type="datetime2">
              <a:rPr lang="en-US" smtClean="0"/>
              <a:t>Saturday, December 16,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4789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6B2129EE-BFA5-488A-83A1-697A640F0AAF}" type="datetime2">
              <a:rPr lang="en-US" smtClean="0"/>
              <a:t>Saturday, December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06378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ECB241A5-413C-4F41-9E7A-B8339B539DED}" type="datetime2">
              <a:rPr lang="en-US" smtClean="0"/>
              <a:t>Saturday, December 16,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507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E6120DC4-8249-4335-B8FA-479630EFFDDF}" type="datetime2">
              <a:rPr lang="en-US" smtClean="0"/>
              <a:t>Saturday, December 16,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6824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0248898D-75DC-4960-A02B-85BC8E89918A}" type="datetime2">
              <a:rPr lang="en-US" smtClean="0"/>
              <a:t>Saturday, December 16,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213510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F97C294-AFF9-4621-BE9F-64296142BF4D}" type="datetime2">
              <a:rPr lang="en-US" smtClean="0"/>
              <a:t>Saturday, December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27378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7ECFDD9B-281B-4BE8-98BD-7438C756017F}" type="datetime2">
              <a:rPr lang="en-US" smtClean="0"/>
              <a:t>Saturday, December 16,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33477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939F2AC3-CC1A-4C2D-89F6-6A736C77B450}" type="datetime2">
              <a:rPr lang="en-US" smtClean="0"/>
              <a:t>Saturday, December 16,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1052891782"/>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bianet.org/haber/bir-tiyatro-oyunu-abd-de-nasil-yayinlanir-183534"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bianet.org/yazar/bahar-akpinar-6122" TargetMode="External"/><Relationship Id="rId7" Type="http://schemas.openxmlformats.org/officeDocument/2006/relationships/hyperlink" Target="https://www.academia.edu/44439015/%C4%B0bsenin_S%C4%B1ra_D%C4%B1%C5%9F%C4%B1_Kad%C4%B1nlar%C4%B1?auto=download&amp;email_work_card=download-paper" TargetMode="External"/><Relationship Id="rId2" Type="http://schemas.openxmlformats.org/officeDocument/2006/relationships/hyperlink" Target="mailto:bakpinar@gmail.com" TargetMode="External"/><Relationship Id="rId1" Type="http://schemas.openxmlformats.org/officeDocument/2006/relationships/slideLayout" Target="../slideLayouts/slideLayout2.xml"/><Relationship Id="rId6" Type="http://schemas.openxmlformats.org/officeDocument/2006/relationships/hyperlink" Target="https://www.mimesis-dergi.org/2013/07/zamanin-ruhu-ve-dunyanin-ruhunda-hortlaklar/" TargetMode="External"/><Relationship Id="rId5" Type="http://schemas.openxmlformats.org/officeDocument/2006/relationships/hyperlink" Target="https://bianet.org/yazi/2016-uluslararasi-ibsen-festivali-nden-notlar-179619" TargetMode="External"/><Relationship Id="rId4" Type="http://schemas.openxmlformats.org/officeDocument/2006/relationships/hyperlink" Target="https://bianet.org/yazi/annelik-annesizlik-ve-ibsen-164097"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gsf.deu.edu.tr/duyurular/40-yil-suat-taser-kisa-oyun-yarismasi/" TargetMode="External"/><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5BDDAD-2A94-D9FE-E40D-86A5755FD6F5}"/>
              </a:ext>
            </a:extLst>
          </p:cNvPr>
          <p:cNvSpPr>
            <a:spLocks noGrp="1"/>
          </p:cNvSpPr>
          <p:nvPr>
            <p:ph type="ctrTitle"/>
          </p:nvPr>
        </p:nvSpPr>
        <p:spPr>
          <a:xfrm>
            <a:off x="-1" y="3107094"/>
            <a:ext cx="5735639" cy="3750906"/>
          </a:xfrm>
        </p:spPr>
        <p:txBody>
          <a:bodyPr>
            <a:normAutofit/>
          </a:bodyPr>
          <a:lstStyle/>
          <a:p>
            <a:br>
              <a:rPr lang="tr-TR" dirty="0"/>
            </a:br>
            <a:br>
              <a:rPr lang="tr-TR" dirty="0"/>
            </a:br>
            <a:endParaRPr lang="tr-TR" dirty="0"/>
          </a:p>
        </p:txBody>
      </p:sp>
      <p:sp>
        <p:nvSpPr>
          <p:cNvPr id="3" name="Alt Başlık 2">
            <a:extLst>
              <a:ext uri="{FF2B5EF4-FFF2-40B4-BE49-F238E27FC236}">
                <a16:creationId xmlns:a16="http://schemas.microsoft.com/office/drawing/2014/main" id="{0FF810A5-FC96-883A-B554-CD92BBF3C9CE}"/>
              </a:ext>
            </a:extLst>
          </p:cNvPr>
          <p:cNvSpPr>
            <a:spLocks noGrp="1"/>
          </p:cNvSpPr>
          <p:nvPr>
            <p:ph type="subTitle" idx="1"/>
          </p:nvPr>
        </p:nvSpPr>
        <p:spPr>
          <a:xfrm>
            <a:off x="111967" y="3524402"/>
            <a:ext cx="5623671" cy="2604936"/>
          </a:xfrm>
        </p:spPr>
        <p:txBody>
          <a:bodyPr>
            <a:normAutofit fontScale="85000" lnSpcReduction="20000"/>
          </a:bodyPr>
          <a:lstStyle/>
          <a:p>
            <a:pPr algn="l"/>
            <a:r>
              <a:rPr lang="tr-TR" dirty="0"/>
              <a:t>KADİR HAS ÜNİVERSİTESİ 16. HERKESE AÇIK DERS Online Orta Üst Sınıfın Suçlulukları , Korkuları, Sözde Aydınlanması </a:t>
            </a:r>
          </a:p>
          <a:p>
            <a:pPr algn="l"/>
            <a:r>
              <a:rPr lang="tr-TR" dirty="0"/>
              <a:t> </a:t>
            </a:r>
            <a:r>
              <a:rPr lang="tr-TR" dirty="0" err="1"/>
              <a:t>Ibsen</a:t>
            </a:r>
            <a:r>
              <a:rPr lang="tr-TR" dirty="0"/>
              <a:t> ve P. </a:t>
            </a:r>
            <a:r>
              <a:rPr lang="tr-TR" dirty="0" err="1"/>
              <a:t>Claudel</a:t>
            </a:r>
            <a:r>
              <a:rPr lang="tr-TR" dirty="0"/>
              <a:t> </a:t>
            </a:r>
          </a:p>
          <a:p>
            <a:pPr algn="l"/>
            <a:r>
              <a:rPr lang="tr-TR" dirty="0"/>
              <a:t>Prof. Dr. Nihat Berker</a:t>
            </a:r>
          </a:p>
        </p:txBody>
      </p:sp>
      <p:pic>
        <p:nvPicPr>
          <p:cNvPr id="4" name="Picture 3" descr="Pembe pudra duman">
            <a:extLst>
              <a:ext uri="{FF2B5EF4-FFF2-40B4-BE49-F238E27FC236}">
                <a16:creationId xmlns:a16="http://schemas.microsoft.com/office/drawing/2014/main" id="{4821E617-EAA1-5AEA-0D56-446BF783D6CF}"/>
              </a:ext>
            </a:extLst>
          </p:cNvPr>
          <p:cNvPicPr>
            <a:picLocks noChangeAspect="1"/>
          </p:cNvPicPr>
          <p:nvPr/>
        </p:nvPicPr>
        <p:blipFill rotWithShape="1">
          <a:blip r:embed="rId2"/>
          <a:srcRect l="16761" r="35031"/>
          <a:stretch/>
        </p:blipFill>
        <p:spPr>
          <a:xfrm>
            <a:off x="6400242"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374801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07963E0-CBA1-4068-25C3-737D16D8D1D1}"/>
              </a:ext>
            </a:extLst>
          </p:cNvPr>
          <p:cNvSpPr txBox="1"/>
          <p:nvPr/>
        </p:nvSpPr>
        <p:spPr>
          <a:xfrm>
            <a:off x="261257" y="457200"/>
            <a:ext cx="11849877" cy="5355312"/>
          </a:xfrm>
          <a:prstGeom prst="rect">
            <a:avLst/>
          </a:prstGeom>
          <a:noFill/>
        </p:spPr>
        <p:txBody>
          <a:bodyPr wrap="square">
            <a:spAutoFit/>
          </a:bodyPr>
          <a:lstStyle/>
          <a:p>
            <a:pPr algn="l"/>
            <a:r>
              <a:rPr lang="tr-TR" b="0" i="0" dirty="0">
                <a:effectLst/>
                <a:latin typeface="Barlow" panose="00000500000000000000" pitchFamily="2" charset="-94"/>
              </a:rPr>
              <a:t>HALUK KALAFAT/ Röportaj:</a:t>
            </a:r>
          </a:p>
          <a:p>
            <a:pPr algn="l"/>
            <a:r>
              <a:rPr lang="tr-TR" b="0" i="0" dirty="0">
                <a:effectLst/>
                <a:latin typeface="Barlow" panose="00000500000000000000" pitchFamily="2" charset="-94"/>
              </a:rPr>
              <a:t>Tiyatro yazılarını </a:t>
            </a:r>
            <a:r>
              <a:rPr lang="tr-TR" b="0" i="0" dirty="0" err="1">
                <a:effectLst/>
                <a:latin typeface="Barlow" panose="00000500000000000000" pitchFamily="2" charset="-94"/>
              </a:rPr>
              <a:t>bianet’te</a:t>
            </a:r>
            <a:r>
              <a:rPr lang="tr-TR" b="0" i="0" dirty="0">
                <a:effectLst/>
                <a:latin typeface="Barlow" panose="00000500000000000000" pitchFamily="2" charset="-94"/>
              </a:rPr>
              <a:t> okuduğunuz Bahar Akpınar ile tiyatro, oyun yazarlığı, Amerika’da yayınlanan oyunları </a:t>
            </a:r>
            <a:r>
              <a:rPr lang="tr-TR" dirty="0">
                <a:latin typeface="Barlow" panose="00000500000000000000" pitchFamily="2" charset="-94"/>
              </a:rPr>
              <a:t>hakkında konuştuk.</a:t>
            </a:r>
            <a:endParaRPr lang="tr-TR" b="0" i="0" dirty="0">
              <a:effectLst/>
              <a:latin typeface="Barlow" panose="00000500000000000000" pitchFamily="2" charset="-94"/>
            </a:endParaRPr>
          </a:p>
          <a:p>
            <a:pPr algn="l"/>
            <a:r>
              <a:rPr lang="tr-TR" b="1" i="0" dirty="0">
                <a:effectLst/>
                <a:latin typeface="Barlow" panose="00000500000000000000" pitchFamily="2" charset="-94"/>
              </a:rPr>
              <a:t>İki tiyatro oyunun Amerika’da yayınlandı. Oyunlarının yurtdışında basılması macerası nasıl gelişti?</a:t>
            </a:r>
            <a:endParaRPr lang="tr-TR" b="0" i="0" dirty="0">
              <a:effectLst/>
              <a:latin typeface="Barlow" panose="00000500000000000000" pitchFamily="2" charset="-94"/>
            </a:endParaRPr>
          </a:p>
          <a:p>
            <a:pPr algn="l"/>
            <a:r>
              <a:rPr lang="tr-TR" b="0" i="0" dirty="0">
                <a:effectLst/>
                <a:latin typeface="Barlow" panose="00000500000000000000" pitchFamily="2" charset="-94"/>
              </a:rPr>
              <a:t>Norveçli oyun yazarı Henrik </a:t>
            </a:r>
            <a:r>
              <a:rPr lang="tr-TR" b="0" i="0" dirty="0" err="1">
                <a:effectLst/>
                <a:latin typeface="Barlow" panose="00000500000000000000" pitchFamily="2" charset="-94"/>
              </a:rPr>
              <a:t>Ibsen</a:t>
            </a:r>
            <a:r>
              <a:rPr lang="tr-TR" b="0" i="0" dirty="0">
                <a:effectLst/>
                <a:latin typeface="Barlow" panose="00000500000000000000" pitchFamily="2" charset="-94"/>
              </a:rPr>
              <a:t> üzerine yazdığım bir inceleme kitabı var. April yayıncılıktan editörüm Nazlı Berivan Ak, bu kitabı Uluslararası bir kitap fuarına götürüyor ve New </a:t>
            </a:r>
            <a:r>
              <a:rPr lang="tr-TR" b="0" i="0" dirty="0" err="1">
                <a:effectLst/>
                <a:latin typeface="Barlow" panose="00000500000000000000" pitchFamily="2" charset="-94"/>
              </a:rPr>
              <a:t>York’dan</a:t>
            </a:r>
            <a:r>
              <a:rPr lang="tr-TR" b="0" i="0" dirty="0">
                <a:effectLst/>
                <a:latin typeface="Barlow" panose="00000500000000000000" pitchFamily="2" charset="-94"/>
              </a:rPr>
              <a:t> bir yayıncı kitabımla ilgileniyor. Her şey böyle başladı. </a:t>
            </a:r>
            <a:r>
              <a:rPr lang="tr-TR" b="0" i="0" dirty="0" err="1">
                <a:effectLst/>
                <a:latin typeface="Barlow" panose="00000500000000000000" pitchFamily="2" charset="-94"/>
              </a:rPr>
              <a:t>Ibsen</a:t>
            </a:r>
            <a:r>
              <a:rPr lang="tr-TR" b="0" i="0" dirty="0">
                <a:effectLst/>
                <a:latin typeface="Barlow" panose="00000500000000000000" pitchFamily="2" charset="-94"/>
              </a:rPr>
              <a:t> kitabı için anlaşma yaptıktan sonra kendilerine İngilizce olarak yazdığım oyunlardan bahsettim. Onlarla da ilgilendiler. Bunun sonucunda Kıbrıs ve İstanbul adlı oyunlarım bir yıllık bir çalışma sonrasında Amerika’da basılarak satışa sunuldu.</a:t>
            </a:r>
          </a:p>
          <a:p>
            <a:pPr algn="l"/>
            <a:r>
              <a:rPr lang="tr-TR" b="1" i="0" dirty="0">
                <a:effectLst/>
                <a:latin typeface="Barlow" panose="00000500000000000000" pitchFamily="2" charset="-94"/>
              </a:rPr>
              <a:t>Peki, ne anlatıyor bu oyunlar? Kısaca bahseder misin?</a:t>
            </a:r>
            <a:endParaRPr lang="tr-TR" b="0" i="0" dirty="0">
              <a:effectLst/>
              <a:latin typeface="Barlow" panose="00000500000000000000" pitchFamily="2" charset="-94"/>
            </a:endParaRPr>
          </a:p>
          <a:p>
            <a:pPr algn="l"/>
            <a:r>
              <a:rPr lang="tr-TR" b="0" i="0" dirty="0">
                <a:effectLst/>
                <a:latin typeface="Barlow" panose="00000500000000000000" pitchFamily="2" charset="-94"/>
              </a:rPr>
              <a:t>Kıbrıs, Kıbrıslı Türk ve Rumların evlerini terk etmeye zorlandıkları bir geceyi konu alıyor. Bu olay üzerinden mülteciliğin devletler tarafından yazılan bir kader olduğu ve din, dil, ırk ayırt etmeksizin ortak kültürü paylaşan insanları, ortak bir acıya sürüklediğini anlatmaya çalıştım. Oyunun dil tasarımını matematikteki sinüs x fonksiyonu grafiği üzerine kurdum ve sahneyi tasarlarken koordinat eksenini kullandım.</a:t>
            </a:r>
          </a:p>
          <a:p>
            <a:pPr algn="l"/>
            <a:r>
              <a:rPr lang="tr-TR" b="0" i="0" dirty="0">
                <a:effectLst/>
                <a:latin typeface="Barlow" panose="00000500000000000000" pitchFamily="2" charset="-94"/>
              </a:rPr>
              <a:t>İstanbul ise hepimizin kolaylıkla haber bültenlerinde bir kurban olarak yer alma potansiyeli üzerine kurulu bir oyun. Bu durumu faşizme maruz kalma oranının artan olasılığı üzerinden okuyorum. Birbiri üzerine binen ve biri diğerinin sonu olan ve her ikisi de aynı anda başlayan iki oyunu döngüsel zaman kullanarak anlatmayı denedim. Düşüncemin temelini </a:t>
            </a:r>
            <a:r>
              <a:rPr lang="tr-TR" b="0" i="0" dirty="0" err="1">
                <a:effectLst/>
                <a:latin typeface="Barlow" panose="00000500000000000000" pitchFamily="2" charset="-94"/>
              </a:rPr>
              <a:t>Ingeborg</a:t>
            </a:r>
            <a:r>
              <a:rPr lang="tr-TR" b="0" i="0" dirty="0">
                <a:effectLst/>
                <a:latin typeface="Barlow" panose="00000500000000000000" pitchFamily="2" charset="-94"/>
              </a:rPr>
              <a:t> </a:t>
            </a:r>
            <a:r>
              <a:rPr lang="tr-TR" b="0" i="0" dirty="0" err="1">
                <a:effectLst/>
                <a:latin typeface="Barlow" panose="00000500000000000000" pitchFamily="2" charset="-94"/>
              </a:rPr>
              <a:t>Bachmann’ın</a:t>
            </a:r>
            <a:r>
              <a:rPr lang="tr-TR" b="0" i="0" dirty="0">
                <a:effectLst/>
                <a:latin typeface="Barlow" panose="00000500000000000000" pitchFamily="2" charset="-94"/>
              </a:rPr>
              <a:t> ‘Faşizm iki insan arasında kurulan ilişkide başlar’ sözüne dayandırdım. Bu iki kişiyi kadın- erkek olarak seçtim ve İstanbul’u bir tanık olarak kullanmaya çalıştım.</a:t>
            </a:r>
          </a:p>
        </p:txBody>
      </p:sp>
    </p:spTree>
    <p:extLst>
      <p:ext uri="{BB962C8B-B14F-4D97-AF65-F5344CB8AC3E}">
        <p14:creationId xmlns:p14="http://schemas.microsoft.com/office/powerpoint/2010/main" val="424559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BEA10A4-DEA9-65F7-3890-38444792D0E6}"/>
              </a:ext>
            </a:extLst>
          </p:cNvPr>
          <p:cNvSpPr txBox="1"/>
          <p:nvPr/>
        </p:nvSpPr>
        <p:spPr>
          <a:xfrm>
            <a:off x="391886" y="197346"/>
            <a:ext cx="10814180" cy="6463308"/>
          </a:xfrm>
          <a:prstGeom prst="rect">
            <a:avLst/>
          </a:prstGeom>
          <a:noFill/>
        </p:spPr>
        <p:txBody>
          <a:bodyPr wrap="square">
            <a:spAutoFit/>
          </a:bodyPr>
          <a:lstStyle/>
          <a:p>
            <a:pPr algn="l"/>
            <a:r>
              <a:rPr lang="tr-TR" b="1" i="0" dirty="0">
                <a:effectLst/>
                <a:latin typeface="Barlow" panose="00000500000000000000" pitchFamily="2" charset="-94"/>
              </a:rPr>
              <a:t>İlk lisans eğitimin kimya üzerineydi. Oyun yazarlığına nasıl geçtin?</a:t>
            </a:r>
            <a:endParaRPr lang="tr-TR" b="0" i="0" dirty="0">
              <a:effectLst/>
              <a:latin typeface="Barlow" panose="00000500000000000000" pitchFamily="2" charset="-94"/>
            </a:endParaRPr>
          </a:p>
          <a:p>
            <a:pPr algn="l"/>
            <a:r>
              <a:rPr lang="tr-TR" b="0" i="0" dirty="0">
                <a:effectLst/>
                <a:latin typeface="Barlow" panose="00000500000000000000" pitchFamily="2" charset="-94"/>
              </a:rPr>
              <a:t>Benim için oyun yazarlığı, yazı ile aramda varoluşsal olduğunu hissettiğim ilişkiyi otuzlu yaşların sonunda akademik olarak yapmak istemekle başladı. Bunu gerçekleştirebilmek için ikinci bir kariyer tasarladım ve yetenek sınavı ile öğrenci alan Dokuz Eylül Üniversite Güzel Sanatlar Fakültesi’nde Dramatik Yazarlık ve Dramaturgi bölümüne kabul edildim. Tiyatro oyunu yazmaya buraya başladım. Oyun yazarlığı, keza senaryo yazımı da, eğitimi alınarak öğrenilebilen tek yazarlık türü.</a:t>
            </a:r>
          </a:p>
          <a:p>
            <a:pPr algn="l"/>
            <a:r>
              <a:rPr lang="tr-TR" b="1" i="0" dirty="0">
                <a:effectLst/>
                <a:latin typeface="Barlow" panose="00000500000000000000" pitchFamily="2" charset="-94"/>
              </a:rPr>
              <a:t>Peki, oyun yazarlığı nasıl bir eğitim? Alaylı olmak gibi bir durum hala var mı?</a:t>
            </a:r>
            <a:endParaRPr lang="tr-TR" b="0" i="0" dirty="0">
              <a:effectLst/>
              <a:latin typeface="Barlow" panose="00000500000000000000" pitchFamily="2" charset="-94"/>
            </a:endParaRPr>
          </a:p>
          <a:p>
            <a:pPr algn="l"/>
            <a:r>
              <a:rPr lang="tr-TR" b="0" i="0" dirty="0">
                <a:effectLst/>
                <a:latin typeface="Barlow" panose="00000500000000000000" pitchFamily="2" charset="-94"/>
              </a:rPr>
              <a:t>Oyun yazarlığı benim için hikâye anlatıcılığının matematiksel yolu. Belli bir matematiği var. Dramatik olanın ne olduğunu öğrenmekle işe başlıyoruz. Dramatikten kastım toplumumuzda yaygın olarak yanlış olarak kullanılan ‘acılı, üzüntü veren’ bir olay değil elbette. TDK </a:t>
            </a:r>
            <a:r>
              <a:rPr lang="tr-TR" b="0" i="0" dirty="0" err="1">
                <a:effectLst/>
                <a:latin typeface="Barlow" panose="00000500000000000000" pitchFamily="2" charset="-94"/>
              </a:rPr>
              <a:t>Sözlük’te</a:t>
            </a:r>
            <a:r>
              <a:rPr lang="tr-TR" b="0" i="0" dirty="0">
                <a:effectLst/>
                <a:latin typeface="Barlow" panose="00000500000000000000" pitchFamily="2" charset="-94"/>
              </a:rPr>
              <a:t> de açıklandığı gibi ‘sahne oyunlarına özgü olanın’ ne olduğunun öğrenilmesidir. Yeri gelmişken belirteyim, bu yanlış kullanım biz tiyatrocular için çok can sıkıcı. Eğitime geri dönecek olursak, öncelikle diyalektik bir anlayışla ele alınıp geliştirilen bir çatışma ilişkisi, bir karşıtlık olması gerekiyor. Bu ilişkiyi sıkıştırılmış bir durum içine oturtuyoruz. Burada gözetilmesi gereken bir takım dengeler var: İlginçlik-inandırıcılık, karaktere uygun tavır ve söylem geliştirme, aksiyon yönelişini seyirciyi bunaltıp oyundan kopartmayacak bir ritimde tutmak gibi dengeler bunlar. Bu bahsettiğim kaçana klasik dramatik tekniğin kuralları. Bu kuralları öğrendikten sonra onları kırıp bükerek kendi yazarlık tarzınızı geliştirmeniz söz konusu. Şimdi bunları sana söylerken bir yandan da son yazdığım oyunları düşünüyorum ve yapıyı bir hayli kırmış olduğumu görüyorum. Diğer taraftan, tiyatronun her alanında olduğu gibi yazarlık alanında alaylı olmak gibi bir durum var ve olacak. Oyun yazarlığı çok az sayıda insanın alabildiği neredeyse butik bir eğitim. Oysa bu tutkuyu, okula girme şansı bulamayan, böyle bir imkânı olmayan ama yazıyla derinden bir ilişkisi olan pek çok insan olduğuna eminim. Bunların bazılarının bugün bu eğitimi alma şansına sahip olanlardan çok daha yetenekli olma ihtimali var ve hayli yüksek. İşte o insanların, belki sadece o bir kişinin oyun yazabildiği zemini sağlayabilmek lazım. Alaylı olmanın önemi tam da burada öne çıkıyor.</a:t>
            </a:r>
          </a:p>
        </p:txBody>
      </p:sp>
    </p:spTree>
    <p:extLst>
      <p:ext uri="{BB962C8B-B14F-4D97-AF65-F5344CB8AC3E}">
        <p14:creationId xmlns:p14="http://schemas.microsoft.com/office/powerpoint/2010/main" val="184091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BA521BE7-D17B-AAFA-9E05-79821DF8EE52}"/>
              </a:ext>
            </a:extLst>
          </p:cNvPr>
          <p:cNvSpPr txBox="1"/>
          <p:nvPr/>
        </p:nvSpPr>
        <p:spPr>
          <a:xfrm>
            <a:off x="475861" y="737118"/>
            <a:ext cx="10814180" cy="5078313"/>
          </a:xfrm>
          <a:prstGeom prst="rect">
            <a:avLst/>
          </a:prstGeom>
          <a:noFill/>
        </p:spPr>
        <p:txBody>
          <a:bodyPr wrap="square">
            <a:spAutoFit/>
          </a:bodyPr>
          <a:lstStyle/>
          <a:p>
            <a:pPr algn="l"/>
            <a:r>
              <a:rPr lang="tr-TR" b="1" i="0" dirty="0">
                <a:effectLst/>
                <a:latin typeface="Barlow" panose="00000500000000000000" pitchFamily="2" charset="-94"/>
              </a:rPr>
              <a:t>Türkiye’de oyun yazarları için ne gibi zorluklar var? Mesela Devlet ya da Şehir Tiyatroları’nda bir oyunun sahnelenmesi zor mudur? Nasıl bir prosedür var?</a:t>
            </a:r>
            <a:endParaRPr lang="tr-TR" b="0" i="0" dirty="0">
              <a:effectLst/>
              <a:latin typeface="Barlow" panose="00000500000000000000" pitchFamily="2" charset="-94"/>
            </a:endParaRPr>
          </a:p>
          <a:p>
            <a:pPr algn="l"/>
            <a:r>
              <a:rPr lang="tr-TR" b="0" i="0" dirty="0">
                <a:effectLst/>
                <a:latin typeface="Barlow" panose="00000500000000000000" pitchFamily="2" charset="-94"/>
              </a:rPr>
              <a:t>Türkiye’de bir oyun yazarının sesini duyurması çok zor. Bir sahne metni okuyucudan çok seyirciye muhtaçtır. Bu nedenle yazarlar ve tiyatrolar arasındaki ilişki yaşamsal nitelikte. Burada küçük topluluklar halinde büyük bir özveri ile çalışan tiyatroları saymazsak, temel olarak özel tiyatrolar ve Şehir, Devlet Tiyatroları gibi kurum niteliğinde farklı yapılar devreye giriyor. Bunların öncelikleri ile oyun yazarının dünya görüşünün, eserlerinin birebir örtüşme şansı çok zayıf.</a:t>
            </a:r>
          </a:p>
          <a:p>
            <a:pPr algn="l"/>
            <a:r>
              <a:rPr lang="tr-TR" b="0" i="0" dirty="0">
                <a:effectLst/>
                <a:latin typeface="Barlow" panose="00000500000000000000" pitchFamily="2" charset="-94"/>
              </a:rPr>
              <a:t>Özel tiyatrolar çok haklı olarak varlıklarını devam ettirebilmek için çarpıcı, iyi gişe yapan oyunlar sahneleme ve masrafları kısma derdinde. Bu dert, oyun yazarının kalemini daha en baştan oyun türü, oyun kişisi, dekor anlamında bağlıyor. Diğer taraftan bu masraflar Şehir ve Devlet Tiyatroları için öncelikli problem değil. Ne var ki, orada da yazdığınız metnin zararsız olması bekleniyor. Devlet Tiyatroları’na oyun gönderdiğinizde repertuara alınmak için edebi kuruldan geçmesi gerekiyor. Burası sanatla bürokrasinin tokalaşması gereken bir nokta. Bu tokalaşma sisteme eklenmeyi göze alıp devlete bağımlı maddi bir ilişkinin kabulü anlamına geliyor ve bu noktadan sonra kuralları patron koyuyor. Bu da herkesçe bilinen ama üzeri örtük bir ön kabulün oluşmasını sağlıyor. Diğer taraftan repertuara alınan oyun, binlerce başka oyunla birlikte yazarı ölene kadar sahnelenmeden bekleyebilir. Yani sahnelenmesi garanti değil. Burada bazen bazı yönetmenler ve bazı oyun yazarları arasında kolektif çalışmalar görmek mümkün. Eğer böyle bir şansı tercih ediyorsanız, kişisel çevreniz ve bu çevrenin yönetimdeki etkisi isminizi bir anda parlatabilir.</a:t>
            </a:r>
          </a:p>
        </p:txBody>
      </p:sp>
    </p:spTree>
    <p:extLst>
      <p:ext uri="{BB962C8B-B14F-4D97-AF65-F5344CB8AC3E}">
        <p14:creationId xmlns:p14="http://schemas.microsoft.com/office/powerpoint/2010/main" val="3667183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38E3E3B-F485-5235-4E98-968E02E1B1E0}"/>
              </a:ext>
            </a:extLst>
          </p:cNvPr>
          <p:cNvSpPr txBox="1"/>
          <p:nvPr/>
        </p:nvSpPr>
        <p:spPr>
          <a:xfrm>
            <a:off x="494523" y="335845"/>
            <a:ext cx="8679801" cy="6186309"/>
          </a:xfrm>
          <a:prstGeom prst="rect">
            <a:avLst/>
          </a:prstGeom>
          <a:noFill/>
        </p:spPr>
        <p:txBody>
          <a:bodyPr wrap="square">
            <a:spAutoFit/>
          </a:bodyPr>
          <a:lstStyle/>
          <a:p>
            <a:pPr algn="l"/>
            <a:r>
              <a:rPr lang="tr-TR" b="1" i="0" dirty="0">
                <a:effectLst/>
                <a:latin typeface="Barlow" panose="00000500000000000000" pitchFamily="2" charset="-94"/>
              </a:rPr>
              <a:t>Sen eğitiminin bir kısmını yurtdışında aldın. Orada bu işler nasıl oluyor?</a:t>
            </a:r>
            <a:endParaRPr lang="tr-TR" b="0" i="0" dirty="0">
              <a:effectLst/>
              <a:latin typeface="Barlow" panose="00000500000000000000" pitchFamily="2" charset="-94"/>
            </a:endParaRPr>
          </a:p>
          <a:p>
            <a:pPr algn="l"/>
            <a:r>
              <a:rPr lang="tr-TR" b="0" i="0" dirty="0">
                <a:effectLst/>
                <a:latin typeface="Barlow" panose="00000500000000000000" pitchFamily="2" charset="-94"/>
              </a:rPr>
              <a:t>İngiltere ve İskoçya özelinde konuşabilirim. Bizde oyuncu ve genellikle oyunculuktan yönetmenliğe geçiş yapan kişilerin odakta olduğu bir tiyatro anlayışı var. Orada ise yazar odaklı tiyatronun hala ağırlığını koruduğunu görüyoruz. Tiyatrolar yazarlar ile oyun bazında anlaşıyorlar. Çoğu zaman oyunun yazım süresinde de yazara aylık ödeme yapılarak o oyunu yazabileceği maddi imkan sağlanıyor.</a:t>
            </a:r>
          </a:p>
          <a:p>
            <a:pPr algn="l"/>
            <a:r>
              <a:rPr lang="tr-TR" b="0" i="0" dirty="0">
                <a:effectLst/>
                <a:latin typeface="Barlow" panose="00000500000000000000" pitchFamily="2" charset="-94"/>
              </a:rPr>
              <a:t>Bazı tiyatrolar sadece genç yazarların oyunlarını sahneliyor. Edinburgh ’</a:t>
            </a:r>
            <a:r>
              <a:rPr lang="tr-TR" b="0" i="0" dirty="0" err="1">
                <a:effectLst/>
                <a:latin typeface="Barlow" panose="00000500000000000000" pitchFamily="2" charset="-94"/>
              </a:rPr>
              <a:t>daki</a:t>
            </a:r>
            <a:r>
              <a:rPr lang="tr-TR" b="0" i="0" dirty="0">
                <a:effectLst/>
                <a:latin typeface="Barlow" panose="00000500000000000000" pitchFamily="2" charset="-94"/>
              </a:rPr>
              <a:t> Travers bunlardan biri. Genç yazarlarla çalışmak farklı bir deneyim ve anlayış gerektiriyor. Bununla birlikte oyun yazarlarına deneyim ve olanak kazandırmak için birçok sanat fonu var. Creative </a:t>
            </a:r>
            <a:r>
              <a:rPr lang="tr-TR" b="0" i="0" dirty="0" err="1">
                <a:effectLst/>
                <a:latin typeface="Barlow" panose="00000500000000000000" pitchFamily="2" charset="-94"/>
              </a:rPr>
              <a:t>Scotland</a:t>
            </a:r>
            <a:r>
              <a:rPr lang="tr-TR" b="0" i="0" dirty="0">
                <a:effectLst/>
                <a:latin typeface="Barlow" panose="00000500000000000000" pitchFamily="2" charset="-94"/>
              </a:rPr>
              <a:t>, Art </a:t>
            </a:r>
            <a:r>
              <a:rPr lang="tr-TR" b="0" i="0" dirty="0" err="1">
                <a:effectLst/>
                <a:latin typeface="Barlow" panose="00000500000000000000" pitchFamily="2" charset="-94"/>
              </a:rPr>
              <a:t>Council</a:t>
            </a:r>
            <a:r>
              <a:rPr lang="tr-TR" b="0" i="0" dirty="0">
                <a:effectLst/>
                <a:latin typeface="Barlow" panose="00000500000000000000" pitchFamily="2" charset="-94"/>
              </a:rPr>
              <a:t> tarafından verilen burslar var. Bir diğer canlılık alanı olarak festivaller öne çıkıyor. Türkiye’de bir oyun yazarı yazma sürecinden itibaren yalnızdır. Orada ise sarıp sarmalayan bir destek söz konusu.</a:t>
            </a:r>
          </a:p>
          <a:p>
            <a:pPr algn="l"/>
            <a:r>
              <a:rPr lang="tr-TR" b="1" i="0" dirty="0">
                <a:effectLst/>
                <a:latin typeface="Barlow" panose="00000500000000000000" pitchFamily="2" charset="-94"/>
              </a:rPr>
              <a:t> Oyunların nerelerde sahnelendi?</a:t>
            </a:r>
            <a:endParaRPr lang="tr-TR" b="0" i="0" dirty="0">
              <a:effectLst/>
              <a:latin typeface="Barlow" panose="00000500000000000000" pitchFamily="2" charset="-94"/>
            </a:endParaRPr>
          </a:p>
          <a:p>
            <a:pPr algn="l"/>
            <a:r>
              <a:rPr lang="tr-TR" b="0" i="0" dirty="0">
                <a:effectLst/>
                <a:latin typeface="Barlow" panose="00000500000000000000" pitchFamily="2" charset="-94"/>
              </a:rPr>
              <a:t>Oyunlarımın sahnelenmesi konusunda pek bir girişimim olmadı. Bunun benim için doğru bir zamanı olduğunu biliyorum ve o zamana kadar sadece yazmaya devam edeceğim. Ödül alan iki oyunumdan biri olan </a:t>
            </a:r>
            <a:r>
              <a:rPr lang="tr-TR" b="0" i="1" dirty="0">
                <a:effectLst/>
                <a:latin typeface="Barlow" panose="00000500000000000000" pitchFamily="2" charset="-94"/>
              </a:rPr>
              <a:t>Başka Topraklar Üzerinde</a:t>
            </a:r>
            <a:r>
              <a:rPr lang="tr-TR" b="0" i="0" dirty="0">
                <a:effectLst/>
                <a:latin typeface="Barlow" panose="00000500000000000000" pitchFamily="2" charset="-94"/>
              </a:rPr>
              <a:t> adlı oyunum öğrenciliğim sırasında Dokuz Eylül Üniversitesi Güzel Sanatlar Fakültesi Deneme Topluluğu tarafından sahnelendi. </a:t>
            </a:r>
            <a:r>
              <a:rPr lang="tr-TR" b="0" i="1" dirty="0" err="1">
                <a:effectLst/>
                <a:latin typeface="Barlow" panose="00000500000000000000" pitchFamily="2" charset="-94"/>
              </a:rPr>
              <a:t>Onega’nın</a:t>
            </a:r>
            <a:r>
              <a:rPr lang="tr-TR" b="0" i="1" dirty="0">
                <a:effectLst/>
                <a:latin typeface="Barlow" panose="00000500000000000000" pitchFamily="2" charset="-94"/>
              </a:rPr>
              <a:t> Kilitleri </a:t>
            </a:r>
            <a:r>
              <a:rPr lang="tr-TR" b="0" i="0" dirty="0">
                <a:effectLst/>
                <a:latin typeface="Barlow" panose="00000500000000000000" pitchFamily="2" charset="-94"/>
              </a:rPr>
              <a:t>adlı oyunum, İzmir’de Tiyatro Oyun Kutusu tarafından yenilikçi bulunup ödüllendirilen bir proje kapsamında sahnelendi. </a:t>
            </a:r>
            <a:r>
              <a:rPr lang="tr-TR" b="0" i="1" dirty="0">
                <a:effectLst/>
                <a:latin typeface="Barlow" panose="00000500000000000000" pitchFamily="2" charset="-94"/>
              </a:rPr>
              <a:t>İstanbul </a:t>
            </a:r>
            <a:r>
              <a:rPr lang="tr-TR" b="0" i="0" dirty="0">
                <a:effectLst/>
                <a:latin typeface="Barlow" panose="00000500000000000000" pitchFamily="2" charset="-94"/>
              </a:rPr>
              <a:t>adlı oyunum ise Glasgow’da </a:t>
            </a:r>
            <a:r>
              <a:rPr lang="tr-TR" b="0" i="0" dirty="0" err="1">
                <a:effectLst/>
                <a:latin typeface="Barlow" panose="00000500000000000000" pitchFamily="2" charset="-94"/>
              </a:rPr>
              <a:t>Tron</a:t>
            </a:r>
            <a:r>
              <a:rPr lang="tr-TR" b="0" i="0" dirty="0">
                <a:effectLst/>
                <a:latin typeface="Barlow" panose="00000500000000000000" pitchFamily="2" charset="-94"/>
              </a:rPr>
              <a:t> tiyatrosunda okuma tiyatrosu olarak sahnelendi.</a:t>
            </a:r>
          </a:p>
          <a:p>
            <a:pPr algn="l"/>
            <a:endParaRPr lang="tr-TR" b="0" i="0" dirty="0">
              <a:solidFill>
                <a:srgbClr val="343434"/>
              </a:solidFill>
              <a:effectLst/>
              <a:latin typeface="Barlow" panose="00000500000000000000" pitchFamily="2" charset="-94"/>
            </a:endParaRPr>
          </a:p>
        </p:txBody>
      </p:sp>
    </p:spTree>
    <p:extLst>
      <p:ext uri="{BB962C8B-B14F-4D97-AF65-F5344CB8AC3E}">
        <p14:creationId xmlns:p14="http://schemas.microsoft.com/office/powerpoint/2010/main" val="1637864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BE8982F-33CF-D25D-5059-DDC726F2B04D}"/>
              </a:ext>
            </a:extLst>
          </p:cNvPr>
          <p:cNvSpPr txBox="1"/>
          <p:nvPr/>
        </p:nvSpPr>
        <p:spPr>
          <a:xfrm>
            <a:off x="522514" y="475863"/>
            <a:ext cx="10646229" cy="6186309"/>
          </a:xfrm>
          <a:prstGeom prst="rect">
            <a:avLst/>
          </a:prstGeom>
          <a:noFill/>
        </p:spPr>
        <p:txBody>
          <a:bodyPr wrap="square">
            <a:spAutoFit/>
          </a:bodyPr>
          <a:lstStyle/>
          <a:p>
            <a:pPr algn="l"/>
            <a:r>
              <a:rPr lang="tr-TR" b="1" i="0" dirty="0">
                <a:effectLst/>
                <a:latin typeface="Barlow" panose="00000500000000000000" pitchFamily="2" charset="-94"/>
              </a:rPr>
              <a:t>Son soru olarak bu hafta yaşadığımız olaylar konusundaki düşüncelerini öğrenmek istiyorum. KHK ile görevlerinden alınan akademisyenler arasında Ankara Üniversitesi DTCF Tiyatro Bölümünden çok sayıda akademisyen var. Bu durumu nasıl değerlendiriyorsun?</a:t>
            </a:r>
            <a:endParaRPr lang="tr-TR" b="0" i="0" dirty="0">
              <a:effectLst/>
              <a:latin typeface="Barlow" panose="00000500000000000000" pitchFamily="2" charset="-94"/>
            </a:endParaRPr>
          </a:p>
          <a:p>
            <a:pPr algn="l"/>
            <a:r>
              <a:rPr lang="tr-TR" b="0" i="0" dirty="0">
                <a:effectLst/>
                <a:latin typeface="Barlow" panose="00000500000000000000" pitchFamily="2" charset="-94"/>
              </a:rPr>
              <a:t>Akılla kavranamayan her olay gibi bunu da endişe verici buluyorum. DTCF Tiyatro Bölümü Türkiye’de akademik anlamda tiyatro eğitimi veren ilk kurum. Böyle bir eğitimin gerekli olduğunun zeminini hazırlayan kişi ise önemi tiyatro insanımız Muhsin Ertuğrul. Bu bölüm 1958’den beri tiyatro insanları, sanatçı ve akademisyenleri yetiştiriyor. Bugün Türkiye’de tiyatro alanında aklınıza kim gelirse gelsin, kapısından girmemiş bile olsa bu bölümle bir bağı vardır. Bu bağ hiçbir şekilde kopmaz, yok olmaz ve yok edilemez. Diğer taraftan üniversiteler önümüzdeki 20-30 yılın sanat, bilim, eğitim, siyaset gibi alanlarının şekillendirecek insanların yetiştirildiği yerler. Bu çağda böylesine bir erozyonu hiçbir toplum kaldırmaz. Yaratılan mağduriyeti biraz da böyle tanımlamak, buradan okumak gerek. Yoksa OHAL nedeniyle bu dönem ders veremeyecek bir insan olarak kişisel mağduriyetim öğrencilerle yaptığım yolculuktan alıkonulmanın ötesine geçmez. Üniversiteler yüzünü evrensel olana dönen yerlerdir. Evrensel çok seslilik buralarda hayat bulur. Tek bir sesin bastırdığı bir sessizlikte KHK ile görevinden alınsın alınmasın, hepimiz ama hepimiz kayboluruz. (BA/HK)</a:t>
            </a:r>
          </a:p>
          <a:p>
            <a:pPr algn="l"/>
            <a:endParaRPr lang="tr-TR" dirty="0">
              <a:latin typeface="Barlow" panose="00000500000000000000" pitchFamily="2" charset="-94"/>
            </a:endParaRPr>
          </a:p>
          <a:p>
            <a:pPr algn="l"/>
            <a:r>
              <a:rPr lang="tr-TR" b="0" i="0" dirty="0">
                <a:effectLst/>
                <a:latin typeface="Barlow" panose="00000500000000000000" pitchFamily="2" charset="-94"/>
                <a:hlinkClick r:id="rId2">
                  <a:extLst>
                    <a:ext uri="{A12FA001-AC4F-418D-AE19-62706E023703}">
                      <ahyp:hlinkClr xmlns:ahyp="http://schemas.microsoft.com/office/drawing/2018/hyperlinkcolor" val="tx"/>
                    </a:ext>
                  </a:extLst>
                </a:hlinkClick>
              </a:rPr>
              <a:t>https://bianet.org/haber/bir-tiyatro-oyunu-abd-de-nasil-yayinlanir-183534</a:t>
            </a:r>
            <a:r>
              <a:rPr lang="tr-TR" b="0" i="0" dirty="0">
                <a:effectLst/>
                <a:latin typeface="Barlow" panose="00000500000000000000" pitchFamily="2" charset="-94"/>
              </a:rPr>
              <a:t>  HALUK KALAFAT </a:t>
            </a:r>
          </a:p>
          <a:p>
            <a:pPr algn="l"/>
            <a:r>
              <a:rPr lang="tr-TR" b="0" i="0" dirty="0">
                <a:effectLst/>
                <a:latin typeface="Barlow" panose="00000500000000000000" pitchFamily="2" charset="-94"/>
              </a:rPr>
              <a:t>Yayın Tarihi: </a:t>
            </a:r>
            <a:r>
              <a:rPr lang="tr-TR" b="1" i="0" dirty="0">
                <a:effectLst/>
                <a:latin typeface="Barlow" panose="00000500000000000000" pitchFamily="2" charset="-94"/>
              </a:rPr>
              <a:t>11 Şubat 2017</a:t>
            </a:r>
            <a:endParaRPr lang="tr-TR" b="0" i="0" dirty="0">
              <a:effectLst/>
              <a:latin typeface="Barlow" panose="00000500000000000000" pitchFamily="2" charset="-94"/>
            </a:endParaRPr>
          </a:p>
          <a:p>
            <a:pPr algn="l"/>
            <a:endParaRPr lang="tr-TR" dirty="0">
              <a:latin typeface="Barlow" panose="00000500000000000000" pitchFamily="2" charset="-94"/>
            </a:endParaRPr>
          </a:p>
          <a:p>
            <a:pPr algn="l"/>
            <a:endParaRPr lang="tr-TR" b="0" i="0" dirty="0">
              <a:effectLst/>
              <a:latin typeface="Barlow" panose="00000500000000000000" pitchFamily="2" charset="-94"/>
            </a:endParaRPr>
          </a:p>
          <a:p>
            <a:pPr algn="l"/>
            <a:endParaRPr lang="tr-TR" dirty="0">
              <a:latin typeface="Barlow" panose="00000500000000000000" pitchFamily="2" charset="-94"/>
            </a:endParaRPr>
          </a:p>
          <a:p>
            <a:pPr algn="l"/>
            <a:endParaRPr lang="tr-TR" b="0" i="0" dirty="0">
              <a:effectLst/>
              <a:latin typeface="Barlow" panose="00000500000000000000" pitchFamily="2" charset="-94"/>
            </a:endParaRPr>
          </a:p>
        </p:txBody>
      </p:sp>
    </p:spTree>
    <p:extLst>
      <p:ext uri="{BB962C8B-B14F-4D97-AF65-F5344CB8AC3E}">
        <p14:creationId xmlns:p14="http://schemas.microsoft.com/office/powerpoint/2010/main" val="375901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098" name="Picture 2" descr="Book Cover Akpinar">
            <a:extLst>
              <a:ext uri="{FF2B5EF4-FFF2-40B4-BE49-F238E27FC236}">
                <a16:creationId xmlns:a16="http://schemas.microsoft.com/office/drawing/2014/main" id="{F61A71D6-E227-BC78-B0C3-A3E31316D3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166"/>
          <a:stretch/>
        </p:blipFill>
        <p:spPr bwMode="auto">
          <a:xfrm>
            <a:off x="720000" y="936423"/>
            <a:ext cx="4284000" cy="4976492"/>
          </a:xfrm>
          <a:custGeom>
            <a:avLst/>
            <a:gdLst/>
            <a:ahLst/>
            <a:cxnLst/>
            <a:rect l="l" t="t" r="r" b="b"/>
            <a:pathLst>
              <a:path w="4284000" h="5409338">
                <a:moveTo>
                  <a:pt x="0" y="0"/>
                </a:moveTo>
                <a:lnTo>
                  <a:pt x="4284000" y="0"/>
                </a:lnTo>
                <a:lnTo>
                  <a:pt x="4284000" y="5409338"/>
                </a:lnTo>
                <a:lnTo>
                  <a:pt x="0" y="5409338"/>
                </a:lnTo>
                <a:close/>
              </a:path>
            </a:pathLst>
          </a:cu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996831C-8007-562F-FA7E-A5DED3DACC59}"/>
              </a:ext>
            </a:extLst>
          </p:cNvPr>
          <p:cNvSpPr>
            <a:spLocks noChangeArrowheads="1"/>
          </p:cNvSpPr>
          <p:nvPr/>
        </p:nvSpPr>
        <p:spPr bwMode="auto">
          <a:xfrm>
            <a:off x="6480000" y="666750"/>
            <a:ext cx="4991962" cy="5953125"/>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0" rIns="0" bIns="0" numCol="1" rtlCol="0" anchorCtr="0" compatLnSpc="1">
            <a:prstTxWarp prst="textNoShape">
              <a:avLst/>
            </a:prstTxWarp>
            <a:normAutofit fontScale="92500" lnSpcReduction="20000"/>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eaLnBrk="1" fontAlgn="base" hangingPunct="1">
              <a:lnSpc>
                <a:spcPct val="110000"/>
              </a:lnSpc>
              <a:spcBef>
                <a:spcPct val="0"/>
              </a:spcBef>
              <a:spcAft>
                <a:spcPts val="600"/>
              </a:spcAft>
              <a:buClr>
                <a:schemeClr val="accent4"/>
              </a:buClr>
              <a:buSzTx/>
              <a:buFont typeface="The Hand Extrablack" panose="03070A02030502020204" pitchFamily="66" charset="0"/>
              <a:buChar char="•"/>
              <a:tabLst/>
            </a:pPr>
            <a:r>
              <a:rPr kumimoji="0" lang="en-US" altLang="tr-TR" sz="1600" b="1" i="0" strike="noStrike" cap="none" spc="20" normalizeH="0" dirty="0">
                <a:ln>
                  <a:noFill/>
                </a:ln>
                <a:solidFill>
                  <a:schemeClr val="tx1">
                    <a:alpha val="58000"/>
                  </a:schemeClr>
                </a:solidFill>
                <a:effectLst/>
                <a:latin typeface="+mn-lt"/>
              </a:rPr>
              <a:t>Bahar </a:t>
            </a:r>
            <a:r>
              <a:rPr kumimoji="0" lang="en-US" altLang="tr-TR" sz="1600" b="1" i="0" strike="noStrike" cap="none" spc="20" normalizeH="0" dirty="0" err="1">
                <a:ln>
                  <a:noFill/>
                </a:ln>
                <a:solidFill>
                  <a:schemeClr val="tx1">
                    <a:alpha val="58000"/>
                  </a:schemeClr>
                </a:solidFill>
                <a:effectLst/>
                <a:latin typeface="+mn-lt"/>
              </a:rPr>
              <a:t>Akpınar’ın</a:t>
            </a:r>
            <a:r>
              <a:rPr kumimoji="0" lang="tr-TR"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İngilizce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olarak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kaleme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aldığı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Kıbrıs</a:t>
            </a:r>
            <a:r>
              <a:rPr kumimoji="0" lang="en-US" altLang="tr-TR" sz="1600" b="1" i="0" strike="noStrike" cap="none" spc="20" normalizeH="0" dirty="0">
                <a:ln>
                  <a:noFill/>
                </a:ln>
                <a:solidFill>
                  <a:schemeClr val="tx1">
                    <a:alpha val="58000"/>
                  </a:schemeClr>
                </a:solidFill>
                <a:effectLst/>
                <a:latin typeface="+mn-lt"/>
              </a:rPr>
              <a:t> ve İstanbul </a:t>
            </a:r>
            <a:r>
              <a:rPr kumimoji="0" lang="en-US" altLang="tr-TR" sz="1600" b="1" i="0" strike="noStrike" cap="none" spc="20" normalizeH="0" dirty="0" err="1">
                <a:ln>
                  <a:noFill/>
                </a:ln>
                <a:solidFill>
                  <a:schemeClr val="tx1">
                    <a:alpha val="58000"/>
                  </a:schemeClr>
                </a:solidFill>
                <a:effectLst/>
                <a:latin typeface="+mn-lt"/>
              </a:rPr>
              <a:t>adlı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oyunları</a:t>
            </a:r>
            <a:r>
              <a:rPr kumimoji="0" lang="en-US" altLang="tr-TR" sz="1600" b="1" i="0" strike="noStrike" cap="none" spc="20" normalizeH="0" dirty="0">
                <a:ln>
                  <a:noFill/>
                </a:ln>
                <a:solidFill>
                  <a:schemeClr val="tx1">
                    <a:alpha val="58000"/>
                  </a:schemeClr>
                </a:solidFill>
                <a:effectLst/>
                <a:latin typeface="+mn-lt"/>
              </a:rPr>
              <a:t>  New </a:t>
            </a:r>
            <a:r>
              <a:rPr kumimoji="0" lang="en-US" altLang="tr-TR" sz="1600" b="1" i="0" strike="noStrike" cap="none" spc="20" normalizeH="0" dirty="0" err="1">
                <a:ln>
                  <a:noFill/>
                </a:ln>
                <a:solidFill>
                  <a:schemeClr val="tx1">
                    <a:alpha val="58000"/>
                  </a:schemeClr>
                </a:solidFill>
                <a:effectLst/>
                <a:latin typeface="+mn-lt"/>
              </a:rPr>
              <a:t>York’da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bulunan</a:t>
            </a:r>
            <a:r>
              <a:rPr kumimoji="0" lang="en-US" altLang="tr-TR" sz="1600" b="1" i="0" strike="noStrike" cap="none" spc="20" normalizeH="0" dirty="0">
                <a:ln>
                  <a:noFill/>
                </a:ln>
                <a:solidFill>
                  <a:schemeClr val="tx1">
                    <a:alpha val="58000"/>
                  </a:schemeClr>
                </a:solidFill>
                <a:effectLst/>
                <a:latin typeface="+mn-lt"/>
              </a:rPr>
              <a:t> The Ishmael Tree </a:t>
            </a:r>
            <a:r>
              <a:rPr kumimoji="0" lang="en-US" altLang="tr-TR" sz="1600" b="1" i="0" strike="noStrike" cap="none" spc="20" normalizeH="0" dirty="0" err="1">
                <a:ln>
                  <a:noFill/>
                </a:ln>
                <a:solidFill>
                  <a:schemeClr val="tx1">
                    <a:alpha val="58000"/>
                  </a:schemeClr>
                </a:solidFill>
                <a:effectLst/>
                <a:latin typeface="+mn-lt"/>
              </a:rPr>
              <a:t>yayınevi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tarafından</a:t>
            </a:r>
            <a:r>
              <a:rPr kumimoji="0" lang="en-US" altLang="tr-TR" sz="1600" b="1" i="0" strike="noStrike" cap="none" spc="20" normalizeH="0" dirty="0">
                <a:ln>
                  <a:noFill/>
                </a:ln>
                <a:solidFill>
                  <a:schemeClr val="tx1">
                    <a:alpha val="58000"/>
                  </a:schemeClr>
                </a:solidFill>
                <a:effectLst/>
                <a:latin typeface="+mn-lt"/>
              </a:rPr>
              <a:t> 31 </a:t>
            </a:r>
            <a:r>
              <a:rPr kumimoji="0" lang="en-US" altLang="tr-TR" sz="1600" b="1" i="0" strike="noStrike" cap="none" spc="20" normalizeH="0" dirty="0" err="1">
                <a:ln>
                  <a:noFill/>
                </a:ln>
                <a:solidFill>
                  <a:schemeClr val="tx1">
                    <a:alpha val="58000"/>
                  </a:schemeClr>
                </a:solidFill>
                <a:effectLst/>
                <a:latin typeface="+mn-lt"/>
              </a:rPr>
              <a:t>Ocak</a:t>
            </a:r>
            <a:r>
              <a:rPr kumimoji="0" lang="en-US" altLang="tr-TR" sz="1600" b="1" i="0" strike="noStrike" cap="none" spc="20" normalizeH="0" dirty="0">
                <a:ln>
                  <a:noFill/>
                </a:ln>
                <a:solidFill>
                  <a:schemeClr val="tx1">
                    <a:alpha val="58000"/>
                  </a:schemeClr>
                </a:solidFill>
                <a:effectLst/>
                <a:latin typeface="+mn-lt"/>
              </a:rPr>
              <a:t> 2017 </a:t>
            </a:r>
            <a:r>
              <a:rPr kumimoji="0" lang="en-US" altLang="tr-TR" sz="1600" b="1" i="0" strike="noStrike" cap="none" spc="20" normalizeH="0" dirty="0" err="1">
                <a:ln>
                  <a:noFill/>
                </a:ln>
                <a:solidFill>
                  <a:schemeClr val="tx1">
                    <a:alpha val="58000"/>
                  </a:schemeClr>
                </a:solidFill>
                <a:effectLst/>
                <a:latin typeface="+mn-lt"/>
              </a:rPr>
              <a:t>tarihinde</a:t>
            </a:r>
            <a:r>
              <a:rPr kumimoji="0" lang="tr-TR"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basılı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olarak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satışa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sunuldu</a:t>
            </a:r>
            <a:r>
              <a:rPr kumimoji="0" lang="en-US" altLang="tr-TR" sz="1600" b="1" i="0" strike="noStrike" cap="none" spc="20" normalizeH="0" dirty="0">
                <a:ln>
                  <a:noFill/>
                </a:ln>
                <a:solidFill>
                  <a:schemeClr val="tx1">
                    <a:alpha val="58000"/>
                  </a:schemeClr>
                </a:solidFill>
                <a:effectLst/>
                <a:latin typeface="+mn-lt"/>
              </a:rPr>
              <a:t>.</a:t>
            </a:r>
          </a:p>
          <a:p>
            <a:pPr marL="0" marR="0" lvl="0" indent="-228600" eaLnBrk="1" fontAlgn="base" hangingPunct="1">
              <a:lnSpc>
                <a:spcPct val="110000"/>
              </a:lnSpc>
              <a:spcBef>
                <a:spcPct val="0"/>
              </a:spcBef>
              <a:spcAft>
                <a:spcPts val="600"/>
              </a:spcAft>
              <a:buClr>
                <a:schemeClr val="accent4"/>
              </a:buClr>
              <a:buSzTx/>
              <a:buFont typeface="The Hand Extrablack" panose="03070A02030502020204" pitchFamily="66" charset="0"/>
              <a:buChar char="•"/>
              <a:tabLst/>
            </a:pPr>
            <a:r>
              <a:rPr kumimoji="0" lang="en-US" altLang="tr-TR" sz="1600" b="1" i="0" strike="noStrike" cap="none" spc="20" normalizeH="0" dirty="0" err="1">
                <a:ln>
                  <a:noFill/>
                </a:ln>
                <a:solidFill>
                  <a:schemeClr val="tx1">
                    <a:alpha val="58000"/>
                  </a:schemeClr>
                </a:solidFill>
                <a:effectLst/>
                <a:latin typeface="+mn-lt"/>
              </a:rPr>
              <a:t>Kıbrıs</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Kıbrıslı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Türk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ve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Rumların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evlerini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terk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etmeye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zorlandıkları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geceyi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konu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alıyor</a:t>
            </a:r>
            <a:r>
              <a:rPr kumimoji="0" lang="en-US" altLang="tr-TR" sz="1600" b="1" i="0" strike="noStrike" cap="none" spc="20" normalizeH="0" dirty="0">
                <a:ln>
                  <a:noFill/>
                </a:ln>
                <a:solidFill>
                  <a:schemeClr val="tx1">
                    <a:alpha val="58000"/>
                  </a:schemeClr>
                </a:solidFill>
                <a:effectLst/>
                <a:latin typeface="+mn-lt"/>
              </a:rPr>
              <a:t>. Bu </a:t>
            </a:r>
            <a:r>
              <a:rPr kumimoji="0" lang="en-US" altLang="tr-TR" sz="1600" b="1" i="0" strike="noStrike" cap="none" spc="20" normalizeH="0" dirty="0" err="1">
                <a:ln>
                  <a:noFill/>
                </a:ln>
                <a:solidFill>
                  <a:schemeClr val="tx1">
                    <a:alpha val="58000"/>
                  </a:schemeClr>
                </a:solidFill>
                <a:effectLst/>
                <a:latin typeface="+mn-lt"/>
              </a:rPr>
              <a:t>olay</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üzerinden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mülteciliğin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devletler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tarafından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yazılan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kader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olduğu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ve</a:t>
            </a:r>
            <a:r>
              <a:rPr kumimoji="0" lang="en-US" altLang="tr-TR" sz="1600" b="1" i="0" strike="noStrike" cap="none" spc="20" normalizeH="0" dirty="0">
                <a:ln>
                  <a:noFill/>
                </a:ln>
                <a:solidFill>
                  <a:schemeClr val="tx1">
                    <a:alpha val="58000"/>
                  </a:schemeClr>
                </a:solidFill>
                <a:effectLst/>
                <a:latin typeface="+mn-lt"/>
              </a:rPr>
              <a:t> din, </a:t>
            </a:r>
            <a:r>
              <a:rPr kumimoji="0" lang="en-US" altLang="tr-TR" sz="1600" b="1" i="0" strike="noStrike" cap="none" spc="20" normalizeH="0" dirty="0" err="1">
                <a:ln>
                  <a:noFill/>
                </a:ln>
                <a:solidFill>
                  <a:schemeClr val="tx1">
                    <a:alpha val="58000"/>
                  </a:schemeClr>
                </a:solidFill>
                <a:effectLst/>
                <a:latin typeface="+mn-lt"/>
              </a:rPr>
              <a:t>dil</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ırk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ayırt</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etmeksizin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ortak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kültürü</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paylaşan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insanları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ortak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acıya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sürüklediğini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ortaya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koyan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tek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perdelik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Akpınar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oyunun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dil</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tasarımını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matematikteki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sinüs</a:t>
            </a:r>
            <a:r>
              <a:rPr kumimoji="0" lang="en-US" altLang="tr-TR" sz="1600" b="1" i="0" strike="noStrike" cap="none" spc="20" normalizeH="0" dirty="0">
                <a:ln>
                  <a:noFill/>
                </a:ln>
                <a:solidFill>
                  <a:schemeClr val="tx1">
                    <a:alpha val="58000"/>
                  </a:schemeClr>
                </a:solidFill>
                <a:effectLst/>
                <a:latin typeface="+mn-lt"/>
              </a:rPr>
              <a:t> x </a:t>
            </a:r>
            <a:r>
              <a:rPr kumimoji="0" lang="en-US" altLang="tr-TR" sz="1600" b="1" i="0" strike="noStrike" cap="none" spc="20" normalizeH="0" dirty="0" err="1">
                <a:ln>
                  <a:noFill/>
                </a:ln>
                <a:solidFill>
                  <a:schemeClr val="tx1">
                    <a:alpha val="58000"/>
                  </a:schemeClr>
                </a:solidFill>
                <a:effectLst/>
                <a:latin typeface="+mn-lt"/>
              </a:rPr>
              <a:t>fonksiyonu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grafiği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üzerine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kuruyor</a:t>
            </a:r>
            <a:r>
              <a:rPr kumimoji="0" lang="en-US" altLang="tr-TR" sz="1600" b="1" i="0" strike="noStrike" cap="none" spc="20" normalizeH="0" dirty="0">
                <a:ln>
                  <a:noFill/>
                </a:ln>
                <a:solidFill>
                  <a:schemeClr val="tx1">
                    <a:alpha val="58000"/>
                  </a:schemeClr>
                </a:solidFill>
                <a:effectLst/>
                <a:latin typeface="+mn-lt"/>
              </a:rPr>
              <a:t>. Bu </a:t>
            </a:r>
            <a:r>
              <a:rPr kumimoji="0" lang="en-US" altLang="tr-TR" sz="1600" b="1" i="0" strike="noStrike" cap="none" spc="20" normalizeH="0" dirty="0" err="1">
                <a:ln>
                  <a:noFill/>
                </a:ln>
                <a:solidFill>
                  <a:schemeClr val="tx1">
                    <a:alpha val="58000"/>
                  </a:schemeClr>
                </a:solidFill>
                <a:effectLst/>
                <a:latin typeface="+mn-lt"/>
              </a:rPr>
              <a:t>bakımdan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matematik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sanat</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ve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politik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ajandayı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araya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getiren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gerek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yazarlığı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tekniği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gerekse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konuya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evrensel</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yaklaşımı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açısından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yenilikçi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özellik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taşıyor</a:t>
            </a:r>
            <a:r>
              <a:rPr kumimoji="0" lang="en-US" altLang="tr-TR" sz="1600" b="1" i="0" strike="noStrike" cap="none" spc="20" normalizeH="0" dirty="0">
                <a:ln>
                  <a:noFill/>
                </a:ln>
                <a:solidFill>
                  <a:schemeClr val="tx1">
                    <a:alpha val="58000"/>
                  </a:schemeClr>
                </a:solidFill>
                <a:effectLst/>
                <a:latin typeface="+mn-lt"/>
              </a:rPr>
              <a:t>.</a:t>
            </a:r>
          </a:p>
          <a:p>
            <a:pPr marL="0" marR="0" lvl="0" indent="-228600" eaLnBrk="1" fontAlgn="base" hangingPunct="1">
              <a:lnSpc>
                <a:spcPct val="110000"/>
              </a:lnSpc>
              <a:spcBef>
                <a:spcPct val="0"/>
              </a:spcBef>
              <a:spcAft>
                <a:spcPts val="600"/>
              </a:spcAft>
              <a:buClr>
                <a:schemeClr val="accent4"/>
              </a:buClr>
              <a:buSzTx/>
              <a:buFont typeface="The Hand Extrablack" panose="03070A02030502020204" pitchFamily="66" charset="0"/>
              <a:buChar char="•"/>
              <a:tabLst/>
            </a:pPr>
            <a:r>
              <a:rPr kumimoji="0" lang="en-US" altLang="tr-TR" sz="1600" b="1" i="0" strike="noStrike" cap="none" spc="20" normalizeH="0" dirty="0">
                <a:ln>
                  <a:noFill/>
                </a:ln>
                <a:solidFill>
                  <a:schemeClr val="tx1">
                    <a:alpha val="58000"/>
                  </a:schemeClr>
                </a:solidFill>
                <a:effectLst/>
                <a:latin typeface="+mn-lt"/>
              </a:rPr>
              <a:t>İstanbul </a:t>
            </a:r>
            <a:r>
              <a:rPr kumimoji="0" lang="en-US" altLang="tr-TR" sz="1600" b="1" i="0" strike="noStrike" cap="none" spc="20" normalizeH="0" dirty="0" err="1">
                <a:ln>
                  <a:noFill/>
                </a:ln>
                <a:solidFill>
                  <a:schemeClr val="tx1">
                    <a:alpha val="58000"/>
                  </a:schemeClr>
                </a:solidFill>
                <a:effectLst/>
                <a:latin typeface="+mn-lt"/>
              </a:rPr>
              <a:t>oyununda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ise</a:t>
            </a:r>
            <a:r>
              <a:rPr kumimoji="0" lang="en-US" altLang="tr-TR" sz="1600" b="1" i="0" strike="noStrike" cap="none" spc="20" normalizeH="0" dirty="0">
                <a:ln>
                  <a:noFill/>
                </a:ln>
                <a:solidFill>
                  <a:schemeClr val="tx1">
                    <a:alpha val="58000"/>
                  </a:schemeClr>
                </a:solidFill>
                <a:effectLst/>
                <a:latin typeface="+mn-lt"/>
              </a:rPr>
              <a:t> her an </a:t>
            </a:r>
            <a:r>
              <a:rPr kumimoji="0" lang="en-US" altLang="tr-TR" sz="1600" b="1" i="0" strike="noStrike" cap="none" spc="20" normalizeH="0" dirty="0" err="1">
                <a:ln>
                  <a:noFill/>
                </a:ln>
                <a:solidFill>
                  <a:schemeClr val="tx1">
                    <a:alpha val="58000"/>
                  </a:schemeClr>
                </a:solidFill>
                <a:effectLst/>
                <a:latin typeface="+mn-lt"/>
              </a:rPr>
              <a:t>hepimizin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haber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bültenlerinde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kurban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olarak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yer</a:t>
            </a:r>
            <a:r>
              <a:rPr kumimoji="0" lang="en-US" altLang="tr-TR" sz="1600" b="1" i="0" strike="noStrike" cap="none" spc="20" normalizeH="0" dirty="0">
                <a:ln>
                  <a:noFill/>
                </a:ln>
                <a:solidFill>
                  <a:schemeClr val="tx1">
                    <a:alpha val="58000"/>
                  </a:schemeClr>
                </a:solidFill>
                <a:effectLst/>
                <a:latin typeface="+mn-lt"/>
              </a:rPr>
              <a:t> alma </a:t>
            </a:r>
            <a:r>
              <a:rPr kumimoji="0" lang="en-US" altLang="tr-TR" sz="1600" b="1" i="0" strike="noStrike" cap="none" spc="20" normalizeH="0" dirty="0" err="1">
                <a:ln>
                  <a:noFill/>
                </a:ln>
                <a:solidFill>
                  <a:schemeClr val="tx1">
                    <a:alpha val="58000"/>
                  </a:schemeClr>
                </a:solidFill>
                <a:effectLst/>
                <a:latin typeface="+mn-lt"/>
              </a:rPr>
              <a:t>potansiyeli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taşıdığımız</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günümüzde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olayı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faşizme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maruz</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kalınmasının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artan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olasılığı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üzerinden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okuyan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Akpınar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diğerinin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sonu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ve</a:t>
            </a:r>
            <a:r>
              <a:rPr kumimoji="0" lang="en-US" altLang="tr-TR" sz="1600" b="1" i="0" strike="noStrike" cap="none" spc="20" normalizeH="0" dirty="0">
                <a:ln>
                  <a:noFill/>
                </a:ln>
                <a:solidFill>
                  <a:schemeClr val="tx1">
                    <a:alpha val="58000"/>
                  </a:schemeClr>
                </a:solidFill>
                <a:effectLst/>
                <a:latin typeface="+mn-lt"/>
              </a:rPr>
              <a:t> her </a:t>
            </a:r>
            <a:r>
              <a:rPr kumimoji="0" lang="en-US" altLang="tr-TR" sz="1600" b="1" i="0" strike="noStrike" cap="none" spc="20" normalizeH="0" dirty="0" err="1">
                <a:ln>
                  <a:noFill/>
                </a:ln>
                <a:solidFill>
                  <a:schemeClr val="tx1">
                    <a:alpha val="58000"/>
                  </a:schemeClr>
                </a:solidFill>
                <a:effectLst/>
                <a:latin typeface="+mn-lt"/>
              </a:rPr>
              <a:t>ikisi</a:t>
            </a:r>
            <a:r>
              <a:rPr kumimoji="0" lang="en-US" altLang="tr-TR" sz="1600" b="1" i="0" strike="noStrike" cap="none" spc="20" normalizeH="0" dirty="0">
                <a:ln>
                  <a:noFill/>
                </a:ln>
                <a:solidFill>
                  <a:schemeClr val="tx1">
                    <a:alpha val="58000"/>
                  </a:schemeClr>
                </a:solidFill>
                <a:effectLst/>
                <a:latin typeface="+mn-lt"/>
              </a:rPr>
              <a:t> de </a:t>
            </a:r>
            <a:r>
              <a:rPr kumimoji="0" lang="en-US" altLang="tr-TR" sz="1600" b="1" i="0" strike="noStrike" cap="none" spc="20" normalizeH="0" dirty="0" err="1">
                <a:ln>
                  <a:noFill/>
                </a:ln>
                <a:solidFill>
                  <a:schemeClr val="tx1">
                    <a:alpha val="58000"/>
                  </a:schemeClr>
                </a:solidFill>
                <a:effectLst/>
                <a:latin typeface="+mn-lt"/>
              </a:rPr>
              <a:t>aynı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anda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başlayan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iki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oyunu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iç</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içe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geçmiş</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döngüsel</a:t>
            </a:r>
            <a:r>
              <a:rPr kumimoji="0" lang="en-US" altLang="tr-TR" sz="1600" b="1" i="0" strike="noStrike" cap="none" spc="20" normalizeH="0" dirty="0">
                <a:ln>
                  <a:noFill/>
                </a:ln>
                <a:solidFill>
                  <a:schemeClr val="tx1">
                    <a:alpha val="58000"/>
                  </a:schemeClr>
                </a:solidFill>
                <a:effectLst/>
                <a:latin typeface="+mn-lt"/>
              </a:rPr>
              <a:t> zaman </a:t>
            </a:r>
            <a:r>
              <a:rPr kumimoji="0" lang="en-US" altLang="tr-TR" sz="1600" b="1" i="0" strike="noStrike" cap="none" spc="20" normalizeH="0" dirty="0" err="1">
                <a:ln>
                  <a:noFill/>
                </a:ln>
                <a:solidFill>
                  <a:schemeClr val="tx1">
                    <a:alpha val="58000"/>
                  </a:schemeClr>
                </a:solidFill>
                <a:effectLst/>
                <a:latin typeface="+mn-lt"/>
              </a:rPr>
              <a:t>kullanımı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ile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anlatıyor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Düşüncesinin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temelini</a:t>
            </a:r>
            <a:r>
              <a:rPr kumimoji="0" lang="en-US" altLang="tr-TR" sz="1600" b="1" i="0" strike="noStrike" cap="none" spc="20" normalizeH="0" dirty="0">
                <a:ln>
                  <a:noFill/>
                </a:ln>
                <a:solidFill>
                  <a:schemeClr val="tx1">
                    <a:alpha val="58000"/>
                  </a:schemeClr>
                </a:solidFill>
                <a:effectLst/>
                <a:latin typeface="+mn-lt"/>
              </a:rPr>
              <a:t> Ingeborg </a:t>
            </a:r>
            <a:r>
              <a:rPr kumimoji="0" lang="en-US" altLang="tr-TR" sz="1600" b="1" i="0" strike="noStrike" cap="none" spc="20" normalizeH="0" dirty="0" err="1">
                <a:ln>
                  <a:noFill/>
                </a:ln>
                <a:solidFill>
                  <a:schemeClr val="tx1">
                    <a:alpha val="58000"/>
                  </a:schemeClr>
                </a:solidFill>
                <a:effectLst/>
                <a:latin typeface="+mn-lt"/>
              </a:rPr>
              <a:t>Bachmann’ın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Faşizm</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iki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insan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arasında</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kurulan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ilişkide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başlar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sözüne</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dayandıran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yazar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olayı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kadın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erkek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ilişkisi</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üzerinden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okurken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İstanbul’u</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canlı</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fon</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bir</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tanık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olarak</a:t>
            </a:r>
            <a:r>
              <a:rPr kumimoji="0" lang="en-US" altLang="tr-TR" sz="1600" b="1" i="0" strike="noStrike" cap="none" spc="20" normalizeH="0" dirty="0">
                <a:ln>
                  <a:noFill/>
                </a:ln>
                <a:solidFill>
                  <a:schemeClr val="tx1">
                    <a:alpha val="58000"/>
                  </a:schemeClr>
                </a:solidFill>
                <a:effectLst/>
                <a:latin typeface="+mn-lt"/>
              </a:rPr>
              <a:t> </a:t>
            </a:r>
            <a:r>
              <a:rPr kumimoji="0" lang="en-US" altLang="tr-TR" sz="1600" b="1" i="0" strike="noStrike" cap="none" spc="20" normalizeH="0" dirty="0" err="1">
                <a:ln>
                  <a:noFill/>
                </a:ln>
                <a:solidFill>
                  <a:schemeClr val="tx1">
                    <a:alpha val="58000"/>
                  </a:schemeClr>
                </a:solidFill>
                <a:effectLst/>
                <a:latin typeface="+mn-lt"/>
              </a:rPr>
              <a:t>kullanıyor</a:t>
            </a:r>
            <a:r>
              <a:rPr kumimoji="0" lang="en-US" altLang="tr-TR" sz="1000" b="1" i="0" strike="noStrike" cap="none" spc="20" normalizeH="0" dirty="0">
                <a:ln>
                  <a:noFill/>
                </a:ln>
                <a:solidFill>
                  <a:schemeClr val="tx1">
                    <a:alpha val="58000"/>
                  </a:schemeClr>
                </a:solidFill>
                <a:effectLst/>
                <a:latin typeface="+mn-lt"/>
              </a:rPr>
              <a:t>.</a:t>
            </a:r>
          </a:p>
        </p:txBody>
      </p:sp>
    </p:spTree>
    <p:extLst>
      <p:ext uri="{BB962C8B-B14F-4D97-AF65-F5344CB8AC3E}">
        <p14:creationId xmlns:p14="http://schemas.microsoft.com/office/powerpoint/2010/main" val="213349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67966367-F909-6AA5-C353-DAE172938E31}"/>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 b="9613"/>
          <a:stretch/>
        </p:blipFill>
        <p:spPr bwMode="auto">
          <a:xfrm>
            <a:off x="20" y="10"/>
            <a:ext cx="11717872" cy="6857990"/>
          </a:xfrm>
          <a:custGeom>
            <a:avLst/>
            <a:gdLst/>
            <a:ahLst/>
            <a:cxnLst/>
            <a:rect l="l" t="t" r="r" b="b"/>
            <a:pathLst>
              <a:path w="11717892" h="6858000">
                <a:moveTo>
                  <a:pt x="0" y="0"/>
                </a:moveTo>
                <a:lnTo>
                  <a:pt x="11717590" y="0"/>
                </a:lnTo>
                <a:lnTo>
                  <a:pt x="11717892" y="23369"/>
                </a:lnTo>
                <a:cubicBezTo>
                  <a:pt x="11712891" y="1065174"/>
                  <a:pt x="11552855" y="2043809"/>
                  <a:pt x="11552855" y="2300500"/>
                </a:cubicBezTo>
                <a:cubicBezTo>
                  <a:pt x="11552855" y="4075154"/>
                  <a:pt x="10591842" y="4734311"/>
                  <a:pt x="10136625" y="5444173"/>
                </a:cubicBezTo>
                <a:cubicBezTo>
                  <a:pt x="9984886" y="5786428"/>
                  <a:pt x="9555750" y="6221377"/>
                  <a:pt x="9041261" y="6647413"/>
                </a:cubicBezTo>
                <a:lnTo>
                  <a:pt x="877930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165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403170-9B09-3D35-C62C-4A5165FB4609}"/>
              </a:ext>
            </a:extLst>
          </p:cNvPr>
          <p:cNvSpPr>
            <a:spLocks noGrp="1"/>
          </p:cNvSpPr>
          <p:nvPr>
            <p:ph type="title"/>
          </p:nvPr>
        </p:nvSpPr>
        <p:spPr>
          <a:xfrm>
            <a:off x="720000" y="619200"/>
            <a:ext cx="10728322" cy="469825"/>
          </a:xfrm>
        </p:spPr>
        <p:txBody>
          <a:bodyPr>
            <a:normAutofit fontScale="90000"/>
          </a:bodyPr>
          <a:lstStyle/>
          <a:p>
            <a:r>
              <a:rPr lang="tr-TR" dirty="0"/>
              <a:t>Kaynakçalar :</a:t>
            </a:r>
          </a:p>
        </p:txBody>
      </p:sp>
      <p:sp>
        <p:nvSpPr>
          <p:cNvPr id="3" name="İçerik Yer Tutucusu 2">
            <a:extLst>
              <a:ext uri="{FF2B5EF4-FFF2-40B4-BE49-F238E27FC236}">
                <a16:creationId xmlns:a16="http://schemas.microsoft.com/office/drawing/2014/main" id="{9E334133-AB4E-2193-CB01-2959A5436023}"/>
              </a:ext>
            </a:extLst>
          </p:cNvPr>
          <p:cNvSpPr>
            <a:spLocks noGrp="1"/>
          </p:cNvSpPr>
          <p:nvPr>
            <p:ph idx="1"/>
          </p:nvPr>
        </p:nvSpPr>
        <p:spPr>
          <a:xfrm>
            <a:off x="597160" y="1296956"/>
            <a:ext cx="10851166" cy="4472020"/>
          </a:xfrm>
        </p:spPr>
        <p:txBody>
          <a:bodyPr>
            <a:normAutofit fontScale="92500" lnSpcReduction="20000"/>
          </a:bodyPr>
          <a:lstStyle/>
          <a:p>
            <a:pPr marL="0" indent="0">
              <a:buNone/>
            </a:pPr>
            <a:r>
              <a:rPr lang="tr-TR" b="0" i="0" u="none" strike="noStrike" dirty="0">
                <a:solidFill>
                  <a:srgbClr val="000000"/>
                </a:solidFill>
                <a:effectLst/>
                <a:latin typeface="system-ui"/>
                <a:hlinkClick r:id="rId2" tooltip="Bahar Akpınar Mail Gönder"/>
              </a:rPr>
              <a:t>bakpinar@gmail.com</a:t>
            </a:r>
            <a:endParaRPr lang="tr-TR" b="0" i="0" u="none" strike="noStrike" dirty="0">
              <a:solidFill>
                <a:srgbClr val="000000"/>
              </a:solidFill>
              <a:effectLst/>
              <a:latin typeface="system-ui"/>
            </a:endParaRPr>
          </a:p>
          <a:p>
            <a:pPr marL="0" indent="0">
              <a:buNone/>
            </a:pPr>
            <a:r>
              <a:rPr lang="tr-TR" dirty="0"/>
              <a:t>https://www.salom.com.tr/authordetails?id=423</a:t>
            </a:r>
          </a:p>
          <a:p>
            <a:pPr marL="0" indent="0">
              <a:buNone/>
            </a:pPr>
            <a:r>
              <a:rPr lang="tr-TR" dirty="0"/>
              <a:t>.https://www.gercekgundem.com/amp/yazarlar/bahar-akpinar</a:t>
            </a:r>
          </a:p>
          <a:p>
            <a:pPr marL="0" indent="0">
              <a:buNone/>
            </a:pPr>
            <a:r>
              <a:rPr lang="tr-TR" dirty="0">
                <a:hlinkClick r:id="rId3"/>
              </a:rPr>
              <a:t>https://bianet.org/yazar/bahar-akpinar-6122</a:t>
            </a:r>
            <a:endParaRPr lang="tr-TR" dirty="0"/>
          </a:p>
          <a:p>
            <a:pPr marL="0" indent="0">
              <a:buNone/>
            </a:pPr>
            <a:endParaRPr lang="tr-TR" dirty="0"/>
          </a:p>
          <a:p>
            <a:pPr marL="0" indent="0">
              <a:buNone/>
            </a:pPr>
            <a:endParaRPr lang="tr-TR" dirty="0"/>
          </a:p>
          <a:p>
            <a:pPr marL="0" indent="0">
              <a:buNone/>
            </a:pPr>
            <a:r>
              <a:rPr lang="tr-TR" dirty="0">
                <a:hlinkClick r:id="rId4"/>
              </a:rPr>
              <a:t>https://bianet.org/yazi/annelik-annesizlik-ve-ibsen-164097</a:t>
            </a:r>
            <a:endParaRPr lang="tr-TR" dirty="0"/>
          </a:p>
          <a:p>
            <a:pPr marL="0" indent="0">
              <a:buNone/>
            </a:pPr>
            <a:r>
              <a:rPr lang="tr-TR" dirty="0">
                <a:hlinkClick r:id="rId5"/>
              </a:rPr>
              <a:t>https://bianet.org/yazi/2016-uluslararasi-ibsen-festivali-nden-notlar-179619</a:t>
            </a:r>
            <a:endParaRPr lang="tr-TR" dirty="0"/>
          </a:p>
          <a:p>
            <a:pPr marL="0" indent="0">
              <a:buNone/>
            </a:pPr>
            <a:r>
              <a:rPr lang="tr-TR" dirty="0">
                <a:hlinkClick r:id="rId6"/>
              </a:rPr>
              <a:t>https://www.mimesis-dergi.org/2013/07/zamanin-ruhu-ve-dunyanin-ruhunda-hortlaklar/</a:t>
            </a:r>
            <a:endParaRPr lang="tr-TR" dirty="0"/>
          </a:p>
          <a:p>
            <a:pPr marL="0" indent="0">
              <a:buNone/>
            </a:pPr>
            <a:r>
              <a:rPr lang="tr-TR" dirty="0">
                <a:hlinkClick r:id="rId7"/>
              </a:rPr>
              <a:t>https://www.academia.edu/44439015/%C4%B0bsenin_S%C4%B1ra_D%C4%B1%C5%9F%C4%B1_Kad%C4%B1nlar%C4%B1?auto=download&amp;email_work_card=download-paper</a:t>
            </a:r>
            <a:endParaRPr lang="tr-TR" dirty="0"/>
          </a:p>
          <a:p>
            <a:pPr marL="0" indent="0">
              <a:buNone/>
            </a:pPr>
            <a:endParaRPr lang="tr-TR" dirty="0"/>
          </a:p>
        </p:txBody>
      </p:sp>
    </p:spTree>
    <p:extLst>
      <p:ext uri="{BB962C8B-B14F-4D97-AF65-F5344CB8AC3E}">
        <p14:creationId xmlns:p14="http://schemas.microsoft.com/office/powerpoint/2010/main" val="201515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5" name="Rectangle 11">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6" name="Rectangle 13">
            <a:extLst>
              <a:ext uri="{FF2B5EF4-FFF2-40B4-BE49-F238E27FC236}">
                <a16:creationId xmlns:a16="http://schemas.microsoft.com/office/drawing/2014/main" id="{1A6AC1EB-B829-4364-8499-E0E869EA00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15">
            <a:extLst>
              <a:ext uri="{FF2B5EF4-FFF2-40B4-BE49-F238E27FC236}">
                <a16:creationId xmlns:a16="http://schemas.microsoft.com/office/drawing/2014/main" id="{BE7A37A2-C7FA-4D89-AF85-407817320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Resim 6" descr="kişi, şahıs, insan yüzü, giyim, dış mekan içeren bir resim&#10;&#10;Açıklama otomatik olarak oluşturuldu">
            <a:extLst>
              <a:ext uri="{FF2B5EF4-FFF2-40B4-BE49-F238E27FC236}">
                <a16:creationId xmlns:a16="http://schemas.microsoft.com/office/drawing/2014/main" id="{BE7FF053-BBB5-AD89-973B-ADBD4648C8E0}"/>
              </a:ext>
            </a:extLst>
          </p:cNvPr>
          <p:cNvPicPr>
            <a:picLocks noChangeAspect="1"/>
          </p:cNvPicPr>
          <p:nvPr/>
        </p:nvPicPr>
        <p:blipFill rotWithShape="1">
          <a:blip r:embed="rId2">
            <a:extLst>
              <a:ext uri="{28A0092B-C50C-407E-A947-70E740481C1C}">
                <a14:useLocalDpi xmlns:a14="http://schemas.microsoft.com/office/drawing/2010/main" val="0"/>
              </a:ext>
            </a:extLst>
          </a:blip>
          <a:srcRect t="14256" b="28756"/>
          <a:stretch/>
        </p:blipFill>
        <p:spPr>
          <a:xfrm>
            <a:off x="648000" y="2636621"/>
            <a:ext cx="3250128" cy="3292737"/>
          </a:xfrm>
          <a:custGeom>
            <a:avLst/>
            <a:gdLst/>
            <a:ahLst/>
            <a:cxnLst/>
            <a:rect l="l" t="t" r="r" b="b"/>
            <a:pathLst>
              <a:path w="3250128" h="3292737">
                <a:moveTo>
                  <a:pt x="1512795" y="8"/>
                </a:moveTo>
                <a:cubicBezTo>
                  <a:pt x="1537825" y="105"/>
                  <a:pt x="1559931" y="1205"/>
                  <a:pt x="1578253" y="3179"/>
                </a:cubicBezTo>
                <a:lnTo>
                  <a:pt x="2018318" y="50876"/>
                </a:lnTo>
                <a:cubicBezTo>
                  <a:pt x="2266951" y="79824"/>
                  <a:pt x="2496734" y="194298"/>
                  <a:pt x="2630313" y="308772"/>
                </a:cubicBezTo>
                <a:cubicBezTo>
                  <a:pt x="2802569" y="395285"/>
                  <a:pt x="2936474" y="586404"/>
                  <a:pt x="3080128" y="834760"/>
                </a:cubicBezTo>
                <a:cubicBezTo>
                  <a:pt x="3214033" y="1083445"/>
                  <a:pt x="3319011" y="1647591"/>
                  <a:pt x="3194532" y="2154500"/>
                </a:cubicBezTo>
                <a:cubicBezTo>
                  <a:pt x="3166256" y="2250224"/>
                  <a:pt x="2926723" y="2622922"/>
                  <a:pt x="2793144" y="2785423"/>
                </a:cubicBezTo>
                <a:cubicBezTo>
                  <a:pt x="2649814" y="2947923"/>
                  <a:pt x="2458058" y="3091345"/>
                  <a:pt x="2152223" y="3235095"/>
                </a:cubicBezTo>
                <a:cubicBezTo>
                  <a:pt x="1654956" y="3378517"/>
                  <a:pt x="1195715" y="3225227"/>
                  <a:pt x="832028" y="3091345"/>
                </a:cubicBezTo>
                <a:cubicBezTo>
                  <a:pt x="468666" y="2919305"/>
                  <a:pt x="286985" y="2718646"/>
                  <a:pt x="182006" y="2412725"/>
                </a:cubicBezTo>
                <a:cubicBezTo>
                  <a:pt x="124479" y="2221606"/>
                  <a:pt x="0" y="1934434"/>
                  <a:pt x="0" y="1791341"/>
                </a:cubicBezTo>
                <a:cubicBezTo>
                  <a:pt x="0" y="1408775"/>
                  <a:pt x="76703" y="1092984"/>
                  <a:pt x="353937" y="682128"/>
                </a:cubicBezTo>
                <a:cubicBezTo>
                  <a:pt x="440065" y="538706"/>
                  <a:pt x="660422" y="352522"/>
                  <a:pt x="851854" y="189692"/>
                </a:cubicBezTo>
                <a:cubicBezTo>
                  <a:pt x="1019072" y="47792"/>
                  <a:pt x="1337583" y="-671"/>
                  <a:pt x="1512795" y="8"/>
                </a:cubicBezTo>
                <a:close/>
              </a:path>
            </a:pathLst>
          </a:custGeom>
        </p:spPr>
      </p:pic>
      <p:sp>
        <p:nvSpPr>
          <p:cNvPr id="3" name="Metin kutusu 2">
            <a:extLst>
              <a:ext uri="{FF2B5EF4-FFF2-40B4-BE49-F238E27FC236}">
                <a16:creationId xmlns:a16="http://schemas.microsoft.com/office/drawing/2014/main" id="{BC481E1A-59FE-AAF9-8451-B1F4BA1CD19D}"/>
              </a:ext>
            </a:extLst>
          </p:cNvPr>
          <p:cNvSpPr txBox="1"/>
          <p:nvPr/>
        </p:nvSpPr>
        <p:spPr>
          <a:xfrm>
            <a:off x="4548188" y="576000"/>
            <a:ext cx="6900137" cy="5197474"/>
          </a:xfrm>
          <a:prstGeom prst="rect">
            <a:avLst/>
          </a:prstGeom>
        </p:spPr>
        <p:txBody>
          <a:bodyPr vert="horz" lIns="0" tIns="0" rIns="0" bIns="0" rtlCol="0">
            <a:normAutofit/>
          </a:bodyPr>
          <a:lstStyle/>
          <a:p>
            <a:pPr indent="-228600">
              <a:lnSpc>
                <a:spcPct val="110000"/>
              </a:lnSpc>
              <a:spcAft>
                <a:spcPts val="800"/>
              </a:spcAft>
              <a:buClr>
                <a:schemeClr val="accent4"/>
              </a:buClr>
              <a:buFont typeface="The Hand Extrablack" panose="03070A02030502020204" pitchFamily="66" charset="0"/>
              <a:buChar char="•"/>
            </a:pPr>
            <a:r>
              <a:rPr lang="en-US" sz="3400" b="1" i="1" spc="20">
                <a:solidFill>
                  <a:schemeClr val="tx1">
                    <a:alpha val="58000"/>
                  </a:schemeClr>
                </a:solidFill>
              </a:rPr>
              <a:t>SONAY ÖZAY </a:t>
            </a:r>
          </a:p>
          <a:p>
            <a:pPr indent="-228600">
              <a:lnSpc>
                <a:spcPct val="110000"/>
              </a:lnSpc>
              <a:spcAft>
                <a:spcPts val="800"/>
              </a:spcAft>
              <a:buClr>
                <a:schemeClr val="accent4"/>
              </a:buClr>
              <a:buFont typeface="The Hand Extrablack" panose="03070A02030502020204" pitchFamily="66" charset="0"/>
              <a:buChar char="•"/>
            </a:pPr>
            <a:r>
              <a:rPr lang="en-US" sz="3400" b="1" i="1" spc="20">
                <a:solidFill>
                  <a:schemeClr val="tx1">
                    <a:alpha val="58000"/>
                  </a:schemeClr>
                </a:solidFill>
              </a:rPr>
              <a:t>EMEKLİ BANKACI (BURGAN BANK )</a:t>
            </a:r>
          </a:p>
          <a:p>
            <a:pPr indent="-228600">
              <a:lnSpc>
                <a:spcPct val="110000"/>
              </a:lnSpc>
              <a:spcAft>
                <a:spcPts val="800"/>
              </a:spcAft>
              <a:buClr>
                <a:schemeClr val="accent4"/>
              </a:buClr>
              <a:buFont typeface="The Hand Extrablack" panose="03070A02030502020204" pitchFamily="66" charset="0"/>
              <a:buChar char="•"/>
            </a:pPr>
            <a:r>
              <a:rPr lang="en-US" sz="3400" b="1" i="1" spc="20">
                <a:solidFill>
                  <a:schemeClr val="tx1">
                    <a:alpha val="58000"/>
                  </a:schemeClr>
                </a:solidFill>
              </a:rPr>
              <a:t>LEA İSTANBUL İLETİŞİM VE DANIŞMANLIK </a:t>
            </a:r>
          </a:p>
          <a:p>
            <a:pPr indent="-228600">
              <a:lnSpc>
                <a:spcPct val="110000"/>
              </a:lnSpc>
              <a:spcAft>
                <a:spcPts val="800"/>
              </a:spcAft>
              <a:buClr>
                <a:schemeClr val="accent4"/>
              </a:buClr>
              <a:buFont typeface="The Hand Extrablack" panose="03070A02030502020204" pitchFamily="66" charset="0"/>
              <a:buChar char="•"/>
            </a:pPr>
            <a:r>
              <a:rPr lang="en-US" sz="3400" b="1" i="1" spc="20">
                <a:solidFill>
                  <a:schemeClr val="tx1">
                    <a:alpha val="58000"/>
                  </a:schemeClr>
                </a:solidFill>
              </a:rPr>
              <a:t>LİMİTED ŞİRKETİ</a:t>
            </a:r>
          </a:p>
          <a:p>
            <a:pPr indent="-228600">
              <a:lnSpc>
                <a:spcPct val="110000"/>
              </a:lnSpc>
              <a:buClr>
                <a:schemeClr val="accent4"/>
              </a:buClr>
              <a:buFont typeface="The Hand Extrablack" panose="03070A02030502020204" pitchFamily="66" charset="0"/>
              <a:buChar char="•"/>
            </a:pPr>
            <a:r>
              <a:rPr lang="en-US" sz="3400" b="1" i="1" spc="20">
                <a:solidFill>
                  <a:schemeClr val="tx1">
                    <a:alpha val="58000"/>
                  </a:schemeClr>
                </a:solidFill>
              </a:rPr>
              <a:t>MUHASEBE-FİNANS İŞLERİNDE ÇALIŞIYOR </a:t>
            </a:r>
          </a:p>
        </p:txBody>
      </p:sp>
      <p:sp>
        <p:nvSpPr>
          <p:cNvPr id="4" name="AutoShape 2">
            <a:extLst>
              <a:ext uri="{FF2B5EF4-FFF2-40B4-BE49-F238E27FC236}">
                <a16:creationId xmlns:a16="http://schemas.microsoft.com/office/drawing/2014/main" id="{133ADF3C-1125-9827-59B9-E9EF0D223C9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a:extLst>
              <a:ext uri="{FF2B5EF4-FFF2-40B4-BE49-F238E27FC236}">
                <a16:creationId xmlns:a16="http://schemas.microsoft.com/office/drawing/2014/main" id="{2871AE15-A98A-15AE-77FA-37481E1B6F5B}"/>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2607729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949F0F-C6F4-4C2B-B19E-501ED4050774}"/>
              </a:ext>
            </a:extLst>
          </p:cNvPr>
          <p:cNvSpPr>
            <a:spLocks noGrp="1"/>
          </p:cNvSpPr>
          <p:nvPr>
            <p:ph type="title"/>
          </p:nvPr>
        </p:nvSpPr>
        <p:spPr>
          <a:xfrm>
            <a:off x="6480000" y="1449388"/>
            <a:ext cx="5015638" cy="3598862"/>
          </a:xfrm>
        </p:spPr>
        <p:txBody>
          <a:bodyPr vert="horz" wrap="square" lIns="0" tIns="0" rIns="0" bIns="0" rtlCol="0" anchor="t" anchorCtr="0">
            <a:normAutofit/>
          </a:bodyPr>
          <a:lstStyle/>
          <a:p>
            <a:pPr algn="l"/>
            <a:r>
              <a:rPr lang="en-US" sz="1800" b="1" i="0" spc="-100" dirty="0">
                <a:effectLst/>
                <a:latin typeface="Arial Black" panose="020B0A04020102020204" pitchFamily="34" charset="0"/>
              </a:rPr>
              <a:t>BAHAR AKPINAR </a:t>
            </a:r>
            <a:br>
              <a:rPr lang="tr-TR" sz="1000" b="1" i="0" spc="-100" dirty="0">
                <a:effectLst/>
              </a:rPr>
            </a:br>
            <a:br>
              <a:rPr lang="tr-TR" sz="1600" b="1" i="0" spc="-100" dirty="0">
                <a:effectLst/>
              </a:rPr>
            </a:br>
            <a:r>
              <a:rPr lang="tr-TR" sz="1600" b="0" i="0" dirty="0">
                <a:effectLst/>
                <a:latin typeface="arial" panose="020B0604020202020204" pitchFamily="34" charset="0"/>
              </a:rPr>
              <a:t> Oyun yazarı. Dramaturg. ODTÜ'de Kimya, Dokuz Eylül Güzel Sanatlar Fakültesi ve Glasgow Üniversitesinde Oyun Yazarlığı ve .Dramaturgi eğitimi aldı .</a:t>
            </a:r>
            <a:r>
              <a:rPr lang="tr-TR" sz="1600" b="0" i="0" dirty="0">
                <a:effectLst/>
                <a:latin typeface="TwitterChirp"/>
              </a:rPr>
              <a:t> </a:t>
            </a:r>
            <a:br>
              <a:rPr lang="tr-TR" sz="1600" b="0" i="0" dirty="0">
                <a:effectLst/>
                <a:latin typeface="TwitterChirp"/>
              </a:rPr>
            </a:br>
            <a:r>
              <a:rPr lang="tr-TR" sz="1600" b="0" i="0" dirty="0">
                <a:effectLst/>
                <a:latin typeface="TwitterChirp"/>
              </a:rPr>
              <a:t>Yazar, Dr. </a:t>
            </a:r>
            <a:br>
              <a:rPr lang="tr-TR" sz="1600" b="0" i="0" dirty="0">
                <a:effectLst/>
                <a:latin typeface="TwitterChirp"/>
              </a:rPr>
            </a:br>
            <a:r>
              <a:rPr lang="tr-TR" sz="1600" b="0" i="0" dirty="0">
                <a:effectLst/>
                <a:latin typeface="TwitterChirp"/>
              </a:rPr>
              <a:t> Gerçek Gündem • Şalom </a:t>
            </a:r>
            <a:r>
              <a:rPr lang="tr-TR" sz="1600" b="0" i="0" dirty="0" err="1">
                <a:effectLst/>
                <a:latin typeface="TwitterChirp"/>
              </a:rPr>
              <a:t>Gzt</a:t>
            </a:r>
            <a:r>
              <a:rPr lang="tr-TR" sz="1600" b="0" i="0" dirty="0">
                <a:effectLst/>
                <a:latin typeface="TwitterChirp"/>
              </a:rPr>
              <a:t>  Köşe yazıları  </a:t>
            </a:r>
            <a:br>
              <a:rPr lang="tr-TR" sz="1600" b="0" i="0" dirty="0">
                <a:effectLst/>
                <a:latin typeface="TwitterChirp"/>
              </a:rPr>
            </a:br>
            <a:r>
              <a:rPr lang="tr-TR" sz="1600" b="0" i="0" dirty="0">
                <a:effectLst/>
                <a:latin typeface="TwitterChirp"/>
              </a:rPr>
              <a:t> RH </a:t>
            </a:r>
            <a:r>
              <a:rPr lang="tr-TR" sz="1600" b="0" i="0" dirty="0" err="1">
                <a:effectLst/>
                <a:latin typeface="TwitterChirp"/>
              </a:rPr>
              <a:t>Uni</a:t>
            </a:r>
            <a:r>
              <a:rPr lang="tr-TR" sz="1600" b="0" i="0" dirty="0">
                <a:effectLst/>
                <a:latin typeface="TwitterChirp"/>
              </a:rPr>
              <a:t> of </a:t>
            </a:r>
            <a:r>
              <a:rPr lang="tr-TR" sz="1600" b="0" i="0" dirty="0" err="1">
                <a:effectLst/>
                <a:latin typeface="TwitterChirp"/>
              </a:rPr>
              <a:t>London</a:t>
            </a:r>
            <a:r>
              <a:rPr lang="tr-TR" sz="1600" b="0" i="0" dirty="0">
                <a:effectLst/>
                <a:latin typeface="TwitterChirp"/>
              </a:rPr>
              <a:t> | </a:t>
            </a:r>
            <a:r>
              <a:rPr lang="tr-TR" sz="1600" b="0" i="0" dirty="0" err="1">
                <a:effectLst/>
                <a:latin typeface="TwitterChirp"/>
              </a:rPr>
              <a:t>MLitt</a:t>
            </a:r>
            <a:r>
              <a:rPr lang="tr-TR" sz="1600" b="0" i="0" dirty="0">
                <a:effectLst/>
                <a:latin typeface="TwitterChirp"/>
              </a:rPr>
              <a:t> in </a:t>
            </a:r>
            <a:r>
              <a:rPr lang="tr-TR" sz="1600" b="0" i="0" dirty="0" err="1">
                <a:effectLst/>
                <a:latin typeface="TwitterChirp"/>
              </a:rPr>
              <a:t>Playwriting</a:t>
            </a:r>
            <a:r>
              <a:rPr lang="tr-TR" sz="1600" b="0" i="0" dirty="0">
                <a:effectLst/>
                <a:latin typeface="TwitterChirp"/>
              </a:rPr>
              <a:t> • MA in </a:t>
            </a:r>
            <a:r>
              <a:rPr lang="tr-TR" sz="1600" b="0" i="0" dirty="0" err="1">
                <a:effectLst/>
                <a:latin typeface="TwitterChirp"/>
              </a:rPr>
              <a:t>Holocaust</a:t>
            </a:r>
            <a:r>
              <a:rPr lang="tr-TR" sz="1600" b="0" i="0" dirty="0">
                <a:effectLst/>
                <a:latin typeface="TwitterChirp"/>
              </a:rPr>
              <a:t> </a:t>
            </a:r>
            <a:r>
              <a:rPr lang="tr-TR" sz="1600" b="0" i="0" dirty="0" err="1">
                <a:effectLst/>
                <a:latin typeface="TwitterChirp"/>
              </a:rPr>
              <a:t>Std</a:t>
            </a:r>
            <a:r>
              <a:rPr lang="tr-TR" sz="1600" b="0" i="0" dirty="0">
                <a:effectLst/>
                <a:latin typeface="TwitterChirp"/>
              </a:rPr>
              <a:t> • </a:t>
            </a:r>
            <a:r>
              <a:rPr lang="tr-TR" sz="1600" b="0" i="0" dirty="0" err="1">
                <a:effectLst/>
                <a:latin typeface="TwitterChirp"/>
              </a:rPr>
              <a:t>PhD</a:t>
            </a:r>
            <a:r>
              <a:rPr lang="tr-TR" sz="1600" b="0" i="0" dirty="0">
                <a:effectLst/>
                <a:latin typeface="TwitterChirp"/>
              </a:rPr>
              <a:t> in </a:t>
            </a:r>
            <a:r>
              <a:rPr lang="tr-TR" sz="1600" b="0" i="0" dirty="0" err="1">
                <a:effectLst/>
                <a:latin typeface="TwitterChirp"/>
              </a:rPr>
              <a:t>Performing</a:t>
            </a:r>
            <a:r>
              <a:rPr lang="tr-TR" sz="1600" b="0" i="0" dirty="0">
                <a:effectLst/>
                <a:latin typeface="TwitterChirp"/>
              </a:rPr>
              <a:t> </a:t>
            </a:r>
            <a:r>
              <a:rPr lang="tr-TR" sz="1600" b="0" i="0" dirty="0" err="1">
                <a:effectLst/>
                <a:latin typeface="TwitterChirp"/>
              </a:rPr>
              <a:t>Arts</a:t>
            </a:r>
            <a:endParaRPr lang="en-US" sz="1600" spc="-100" dirty="0"/>
          </a:p>
        </p:txBody>
      </p:sp>
      <p:pic>
        <p:nvPicPr>
          <p:cNvPr id="1026" name="Picture 2" descr="Bahar Akpınar'ın “İbsen'in Sıradışı Kadınları” Kitabı Açık Kaynak Oluyor –  Tiyatro Dergisi">
            <a:extLst>
              <a:ext uri="{FF2B5EF4-FFF2-40B4-BE49-F238E27FC236}">
                <a16:creationId xmlns:a16="http://schemas.microsoft.com/office/drawing/2014/main" id="{3636BB0A-87D3-83F5-F2C5-92D2B85ADC8A}"/>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034" b="6034"/>
          <a:stretch/>
        </p:blipFill>
        <p:spPr bwMode="auto">
          <a:xfrm>
            <a:off x="20" y="10"/>
            <a:ext cx="5903704" cy="6857990"/>
          </a:xfrm>
          <a:custGeom>
            <a:avLst/>
            <a:gdLst/>
            <a:ahLst/>
            <a:cxnLst/>
            <a:rect l="l" t="t" r="r" b="b"/>
            <a:pathLst>
              <a:path w="5903724" h="6858000">
                <a:moveTo>
                  <a:pt x="0" y="0"/>
                </a:moveTo>
                <a:lnTo>
                  <a:pt x="5886178" y="0"/>
                </a:lnTo>
                <a:lnTo>
                  <a:pt x="5890522" y="42009"/>
                </a:lnTo>
                <a:cubicBezTo>
                  <a:pt x="5948302" y="788432"/>
                  <a:pt x="5795211" y="5194623"/>
                  <a:pt x="5836720" y="6279216"/>
                </a:cubicBezTo>
                <a:cubicBezTo>
                  <a:pt x="5842686" y="6384211"/>
                  <a:pt x="5845802" y="6526851"/>
                  <a:pt x="5846540" y="6699667"/>
                </a:cubicBezTo>
                <a:lnTo>
                  <a:pt x="5846508"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666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0FF7D0E1-3AE5-60F0-6072-A4F4028FC018}"/>
              </a:ext>
            </a:extLst>
          </p:cNvPr>
          <p:cNvSpPr txBox="1"/>
          <p:nvPr/>
        </p:nvSpPr>
        <p:spPr>
          <a:xfrm>
            <a:off x="373224" y="391886"/>
            <a:ext cx="8773108" cy="5355312"/>
          </a:xfrm>
          <a:prstGeom prst="rect">
            <a:avLst/>
          </a:prstGeom>
          <a:noFill/>
        </p:spPr>
        <p:txBody>
          <a:bodyPr wrap="square">
            <a:spAutoFit/>
          </a:bodyPr>
          <a:lstStyle/>
          <a:p>
            <a:pPr algn="l"/>
            <a:r>
              <a:rPr lang="tr-TR" b="1" i="0" dirty="0">
                <a:effectLst/>
                <a:latin typeface="ff15"/>
              </a:rPr>
              <a:t>Bahar Akpınar</a:t>
            </a:r>
            <a:endParaRPr lang="tr-TR" b="0" i="0" dirty="0">
              <a:effectLst/>
              <a:latin typeface="Roboto" panose="02000000000000000000" pitchFamily="2" charset="0"/>
            </a:endParaRPr>
          </a:p>
          <a:p>
            <a:pPr algn="l"/>
            <a:r>
              <a:rPr lang="tr-TR" b="0" i="0" dirty="0">
                <a:effectLst/>
                <a:latin typeface="ff2"/>
              </a:rPr>
              <a:t>Orta Doğu Teknik Üniversitesi'nde Kimya okudu. Bir süre çok ulus-gruplarda çalıştıktan sonra üniversiteye geri döndü. Dokuz Eylül Üniversitesi Güzel Sanatlar Fakültesi, Dramatik Yazın ve Dramaturgi bölümü fakülte birincisi olarak tamamladı. Ardından Üniversite ile ilgili </a:t>
            </a:r>
            <a:r>
              <a:rPr lang="tr-TR" b="0" i="0" dirty="0">
                <a:effectLst/>
                <a:latin typeface="ff6"/>
              </a:rPr>
              <a:t> </a:t>
            </a:r>
            <a:endParaRPr lang="tr-TR" b="0" i="0" dirty="0">
              <a:effectLst/>
              <a:latin typeface="Roboto" panose="02000000000000000000" pitchFamily="2" charset="0"/>
            </a:endParaRPr>
          </a:p>
          <a:p>
            <a:pPr algn="l"/>
            <a:r>
              <a:rPr lang="tr-TR" b="0" i="0" dirty="0">
                <a:effectLst/>
                <a:latin typeface="ff2"/>
              </a:rPr>
              <a:t>Glasgow'da aynı alanda Yüksek Lisans eğitimi</a:t>
            </a:r>
            <a:endParaRPr lang="tr-TR" b="0" i="0" dirty="0">
              <a:effectLst/>
              <a:latin typeface="Roboto" panose="02000000000000000000" pitchFamily="2" charset="0"/>
            </a:endParaRPr>
          </a:p>
          <a:p>
            <a:pPr algn="l"/>
            <a:r>
              <a:rPr lang="tr-TR" b="0" i="0" dirty="0">
                <a:effectLst/>
                <a:latin typeface="ff6"/>
              </a:rPr>
              <a:t>Edebiyat  Ustası </a:t>
            </a:r>
            <a:r>
              <a:rPr lang="tr-TR" b="0" i="0" dirty="0">
                <a:effectLst/>
                <a:latin typeface="ff2"/>
              </a:rPr>
              <a:t> derecesiyle bitti. Burada </a:t>
            </a:r>
            <a:r>
              <a:rPr lang="tr-TR" b="0" i="0" dirty="0" err="1">
                <a:effectLst/>
                <a:latin typeface="ff2"/>
              </a:rPr>
              <a:t>Caryl</a:t>
            </a:r>
            <a:r>
              <a:rPr lang="tr-TR" b="0" i="0" dirty="0">
                <a:effectLst/>
                <a:latin typeface="ff2"/>
              </a:rPr>
              <a:t> Churchill oyunları üzerinden Tiyatro yazınında cinsiyet ve dil ilişkisini incelerken üniversite tarafından </a:t>
            </a:r>
            <a:r>
              <a:rPr lang="tr-TR" b="0" i="0" dirty="0">
                <a:effectLst/>
                <a:latin typeface="ff6"/>
              </a:rPr>
              <a:t>Üniversite </a:t>
            </a:r>
            <a:r>
              <a:rPr lang="tr-TR" b="0" i="0" dirty="0" err="1">
                <a:effectLst/>
                <a:latin typeface="ff6"/>
              </a:rPr>
              <a:t>Trust</a:t>
            </a:r>
            <a:r>
              <a:rPr lang="tr-TR" b="0" i="0" dirty="0">
                <a:effectLst/>
                <a:latin typeface="ff6"/>
              </a:rPr>
              <a:t> Liderlik Bursu </a:t>
            </a:r>
            <a:r>
              <a:rPr lang="tr-TR" b="0" i="0" dirty="0">
                <a:effectLst/>
                <a:latin typeface="ff2"/>
              </a:rPr>
              <a:t> ve İskoç yazar Catherine </a:t>
            </a:r>
            <a:r>
              <a:rPr lang="tr-TR" b="0" i="0" dirty="0" err="1">
                <a:effectLst/>
                <a:latin typeface="ff2"/>
              </a:rPr>
              <a:t>Cars</a:t>
            </a:r>
            <a:r>
              <a:rPr lang="tr-TR" b="0" i="0" dirty="0">
                <a:effectLst/>
                <a:latin typeface="ff2"/>
              </a:rPr>
              <a:t> </a:t>
            </a:r>
            <a:r>
              <a:rPr lang="tr-TR" b="0" i="0" dirty="0" err="1">
                <a:effectLst/>
                <a:latin typeface="ff2"/>
              </a:rPr>
              <a:t>well</a:t>
            </a:r>
            <a:r>
              <a:rPr lang="tr-TR" b="0" i="0" dirty="0">
                <a:effectLst/>
                <a:latin typeface="ff2"/>
              </a:rPr>
              <a:t> anısına verilen değerlere uygun görüldü. En iyi dramaturgi tezi ödülüne de sahip olan Akpınar'ın oyunlarından</a:t>
            </a:r>
            <a:endParaRPr lang="tr-TR" b="0" i="0" dirty="0">
              <a:effectLst/>
              <a:latin typeface="Roboto" panose="02000000000000000000" pitchFamily="2" charset="0"/>
            </a:endParaRPr>
          </a:p>
          <a:p>
            <a:r>
              <a:rPr lang="tr-TR" b="1" i="0" dirty="0">
                <a:effectLst/>
                <a:latin typeface="ff15"/>
              </a:rPr>
              <a:t>Başka Topraklar Üzerinde </a:t>
            </a:r>
            <a:r>
              <a:rPr lang="tr-TR" b="0" i="0" dirty="0">
                <a:effectLst/>
                <a:latin typeface="ff2"/>
              </a:rPr>
              <a:t> ve </a:t>
            </a:r>
            <a:r>
              <a:rPr lang="tr-TR" b="1" i="0" dirty="0">
                <a:effectLst/>
                <a:latin typeface="ff15"/>
              </a:rPr>
              <a:t>Schrödinger'in Kutusu </a:t>
            </a:r>
            <a:r>
              <a:rPr lang="tr-TR" b="0" i="0" dirty="0">
                <a:effectLst/>
                <a:latin typeface="ff2"/>
              </a:rPr>
              <a:t> </a:t>
            </a:r>
            <a:r>
              <a:rPr lang="tr-TR" b="0" i="0" dirty="0">
                <a:solidFill>
                  <a:srgbClr val="1F1F1F"/>
                </a:solidFill>
                <a:effectLst/>
                <a:latin typeface="Google Sans"/>
              </a:rPr>
              <a:t>“</a:t>
            </a:r>
            <a:r>
              <a:rPr lang="tr-TR" b="0" i="0" dirty="0">
                <a:effectLst/>
                <a:latin typeface="Google Sans"/>
              </a:rPr>
              <a:t>Suat Taşer Kısa Oyun Yazma Yarışması”</a:t>
            </a:r>
            <a:r>
              <a:rPr lang="tr-TR" b="0" i="0" dirty="0">
                <a:effectLst/>
                <a:latin typeface="ff2"/>
              </a:rPr>
              <a:t>’</a:t>
            </a:r>
            <a:r>
              <a:rPr lang="tr-TR" b="0" i="0" dirty="0" err="1">
                <a:effectLst/>
                <a:latin typeface="ff2"/>
              </a:rPr>
              <a:t>nda</a:t>
            </a:r>
            <a:r>
              <a:rPr lang="tr-TR" b="0" i="0" dirty="0">
                <a:effectLst/>
                <a:latin typeface="ff2"/>
              </a:rPr>
              <a:t> ödüllendirildi . </a:t>
            </a:r>
            <a:r>
              <a:rPr lang="tr-TR" b="1" i="0" dirty="0">
                <a:effectLst/>
                <a:latin typeface="ff15"/>
              </a:rPr>
              <a:t>Başka Topraklar Üzerinde </a:t>
            </a:r>
            <a:r>
              <a:rPr lang="tr-TR" b="0" i="0" dirty="0">
                <a:effectLst/>
                <a:latin typeface="ff2"/>
              </a:rPr>
              <a:t> ve </a:t>
            </a:r>
            <a:r>
              <a:rPr lang="tr-TR" b="1" i="0" dirty="0">
                <a:effectLst/>
                <a:latin typeface="ff15"/>
              </a:rPr>
              <a:t>Omega '</a:t>
            </a:r>
            <a:r>
              <a:rPr lang="tr-TR" b="1" i="0" dirty="0" err="1">
                <a:effectLst/>
                <a:latin typeface="ff15"/>
              </a:rPr>
              <a:t>nın</a:t>
            </a:r>
            <a:r>
              <a:rPr lang="tr-TR" b="1" i="0" dirty="0">
                <a:effectLst/>
                <a:latin typeface="ff15"/>
              </a:rPr>
              <a:t> Kilitleri </a:t>
            </a:r>
            <a:r>
              <a:rPr lang="tr-TR" b="0" i="0" dirty="0">
                <a:effectLst/>
                <a:latin typeface="ff2"/>
              </a:rPr>
              <a:t> adı verilen oyunları İzmir'de, İngilizce olarak kaleme alınmıştır.</a:t>
            </a:r>
            <a:endParaRPr lang="tr-TR" dirty="0">
              <a:effectLst/>
            </a:endParaRPr>
          </a:p>
          <a:p>
            <a:r>
              <a:rPr lang="tr-TR" b="1" i="0" dirty="0">
                <a:effectLst/>
                <a:latin typeface="ff15"/>
              </a:rPr>
              <a:t>İstanbul </a:t>
            </a:r>
            <a:r>
              <a:rPr lang="tr-TR" b="0" i="0" dirty="0">
                <a:effectLst/>
                <a:latin typeface="ff2"/>
              </a:rPr>
              <a:t> adlı oyunu ise okuma Tiyatrosu olarak Glasgow </a:t>
            </a:r>
            <a:r>
              <a:rPr lang="tr-TR" b="0" i="0" dirty="0" err="1">
                <a:effectLst/>
                <a:latin typeface="ff2"/>
              </a:rPr>
              <a:t>Tron</a:t>
            </a:r>
            <a:r>
              <a:rPr lang="tr-TR" b="0" i="0" dirty="0">
                <a:effectLst/>
                <a:latin typeface="ff2"/>
              </a:rPr>
              <a:t>  </a:t>
            </a:r>
            <a:r>
              <a:rPr lang="tr-TR" b="0" i="0" dirty="0" err="1">
                <a:effectLst/>
                <a:latin typeface="ff2"/>
              </a:rPr>
              <a:t>Teatre</a:t>
            </a:r>
            <a:r>
              <a:rPr lang="tr-TR" b="0" i="0" dirty="0">
                <a:effectLst/>
                <a:latin typeface="ff2"/>
              </a:rPr>
              <a:t> ’ da  sahnelendi. Tiyatro üzerine yazdığı makale ve eleştiri yazıları çeşitli sanat dergilerinde yayınlanmaya devam eden Akpınar televizyon için senaryo çalışmalarında da bulundu. Halen Dokuz Eylül Üniversitesi Güzel Sanatlar Fakültesi Sahne Sanatları Bölümünde öğretim görevlisi olarak görev yapıyor ve aynı bölüm doktorasını </a:t>
            </a:r>
            <a:r>
              <a:rPr lang="tr-TR" dirty="0">
                <a:latin typeface="ff2"/>
              </a:rPr>
              <a:t>y</a:t>
            </a:r>
            <a:r>
              <a:rPr lang="tr-TR" b="0" i="0" dirty="0">
                <a:effectLst/>
                <a:latin typeface="ff2"/>
              </a:rPr>
              <a:t>apan Akpınar İngilizce , Fransızca ve İtalyanca</a:t>
            </a:r>
          </a:p>
          <a:p>
            <a:r>
              <a:rPr lang="tr-TR" b="0" i="0" dirty="0">
                <a:effectLst/>
                <a:latin typeface="ff2"/>
              </a:rPr>
              <a:t>Biliyor.</a:t>
            </a:r>
            <a:endParaRPr lang="tr-TR" b="0" i="0" dirty="0">
              <a:effectLst/>
              <a:latin typeface="Roboto" panose="02000000000000000000" pitchFamily="2" charset="0"/>
            </a:endParaRPr>
          </a:p>
          <a:p>
            <a:pPr algn="l"/>
            <a:endParaRPr lang="tr-TR" b="0" i="0" dirty="0">
              <a:effectLst/>
              <a:latin typeface="Roboto" panose="02000000000000000000" pitchFamily="2" charset="0"/>
            </a:endParaRPr>
          </a:p>
        </p:txBody>
      </p:sp>
    </p:spTree>
    <p:extLst>
      <p:ext uri="{BB962C8B-B14F-4D97-AF65-F5344CB8AC3E}">
        <p14:creationId xmlns:p14="http://schemas.microsoft.com/office/powerpoint/2010/main" val="158395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B32933-ECF6-27B4-6F8E-2A1C0C3632DA}"/>
              </a:ext>
            </a:extLst>
          </p:cNvPr>
          <p:cNvSpPr>
            <a:spLocks noChangeArrowheads="1"/>
          </p:cNvSpPr>
          <p:nvPr/>
        </p:nvSpPr>
        <p:spPr bwMode="auto">
          <a:xfrm>
            <a:off x="475862" y="1581270"/>
            <a:ext cx="8740969" cy="204666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a:ln>
                  <a:noFill/>
                </a:ln>
                <a:solidFill>
                  <a:srgbClr val="1F1F1F"/>
                </a:solidFill>
                <a:effectLst/>
                <a:latin typeface="Google Sans"/>
                <a:cs typeface="Arial" panose="020B0604020202020204" pitchFamily="34" charset="0"/>
              </a:rPr>
              <a:t>Schrödinger in Kutusu (Kedisi ) olayı nedir?</a:t>
            </a:r>
            <a:endParaRPr kumimoji="0" lang="tr-TR" altLang="tr-TR" sz="800" b="0" i="0" u="none" strike="noStrike" cap="none" normalizeH="0" baseline="0" dirty="0">
              <a:ln>
                <a:noFill/>
              </a:ln>
              <a:solidFill>
                <a:srgbClr val="202124"/>
              </a:solidFill>
              <a:effectLst/>
              <a:latin typeface="Arial" panose="020B0604020202020204" pitchFamily="34" charset="0"/>
              <a:cs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tr-TR" altLang="tr-TR"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tr-TR" altLang="tr-TR" sz="69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endParaRPr kumimoji="0" lang="tr-TR" altLang="tr-TR"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400" b="0" i="0" u="none" strike="noStrike" cap="none" normalizeH="0" baseline="0" dirty="0">
                <a:ln>
                  <a:noFill/>
                </a:ln>
                <a:solidFill>
                  <a:srgbClr val="040C28"/>
                </a:solidFill>
                <a:effectLst/>
                <a:latin typeface="Google Sans"/>
                <a:cs typeface="Arial" panose="020B0604020202020204" pitchFamily="34" charset="0"/>
              </a:rPr>
              <a:t>Schrödinger'in kedisi</a:t>
            </a:r>
            <a:r>
              <a:rPr kumimoji="0" lang="tr-TR" altLang="tr-TR" sz="1400" b="0" i="0" u="none" strike="noStrike" cap="none" normalizeH="0" baseline="0" dirty="0">
                <a:ln>
                  <a:noFill/>
                </a:ln>
                <a:solidFill>
                  <a:srgbClr val="474747"/>
                </a:solidFill>
                <a:effectLst/>
                <a:latin typeface="Google Sans"/>
                <a:cs typeface="Arial" panose="020B0604020202020204" pitchFamily="34" charset="0"/>
              </a:rPr>
              <a:t> deneyinde; bir </a:t>
            </a:r>
            <a:r>
              <a:rPr kumimoji="0" lang="tr-TR" altLang="tr-TR" sz="1400" b="0" i="0" u="none" strike="noStrike" cap="none" normalizeH="0" baseline="0" dirty="0">
                <a:ln>
                  <a:noFill/>
                </a:ln>
                <a:solidFill>
                  <a:srgbClr val="040C28"/>
                </a:solidFill>
                <a:effectLst/>
                <a:latin typeface="Google Sans"/>
                <a:cs typeface="Arial" panose="020B0604020202020204" pitchFamily="34" charset="0"/>
              </a:rPr>
              <a:t>kedi</a:t>
            </a:r>
            <a:r>
              <a:rPr kumimoji="0" lang="tr-TR" altLang="tr-TR" sz="1400" b="0" i="0" u="none" strike="noStrike" cap="none" normalizeH="0" baseline="0" dirty="0">
                <a:ln>
                  <a:noFill/>
                </a:ln>
                <a:solidFill>
                  <a:srgbClr val="474747"/>
                </a:solidFill>
                <a:effectLst/>
                <a:latin typeface="Google Sans"/>
                <a:cs typeface="Arial" panose="020B0604020202020204" pitchFamily="34" charset="0"/>
              </a:rPr>
              <a:t>, küçük bir şişe zehir ve radyoaktif bir kaynakla kapalı bir kutuya bırakılır. Radyoaktif kaynağın bir saat içinde ışıma ihtimali ışımama ihtimaline eşittir. Eğer içerideki sensör radyoaktiflik algılarsa küçük şişeyi kıran mekanizma çalışır, </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zehir </a:t>
            </a:r>
            <a:r>
              <a:rPr kumimoji="0" lang="tr-TR" altLang="tr-TR" sz="1200" b="0" i="0" u="none" strike="noStrike" cap="none" normalizeH="0" baseline="0" dirty="0">
                <a:ln>
                  <a:noFill/>
                </a:ln>
                <a:solidFill>
                  <a:srgbClr val="040C28"/>
                </a:solidFill>
                <a:effectLst/>
                <a:latin typeface="Google Sans"/>
                <a:cs typeface="Arial" panose="020B0604020202020204" pitchFamily="34" charset="0"/>
              </a:rPr>
              <a:t>kediyi</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öldürür.</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Schrödinger'in kedisi - Vikipedi">
            <a:extLst>
              <a:ext uri="{FF2B5EF4-FFF2-40B4-BE49-F238E27FC236}">
                <a16:creationId xmlns:a16="http://schemas.microsoft.com/office/drawing/2014/main" id="{9DEE6915-9581-8A77-C213-DB572C0FB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6831" y="1581270"/>
            <a:ext cx="2913160" cy="1954333"/>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6C7CB5FD-D9F5-33F1-0BE1-5081AC5BA0DC}"/>
              </a:ext>
            </a:extLst>
          </p:cNvPr>
          <p:cNvSpPr txBox="1"/>
          <p:nvPr/>
        </p:nvSpPr>
        <p:spPr>
          <a:xfrm>
            <a:off x="1101012" y="4099916"/>
            <a:ext cx="8213271" cy="2308324"/>
          </a:xfrm>
          <a:prstGeom prst="rect">
            <a:avLst/>
          </a:prstGeom>
          <a:noFill/>
        </p:spPr>
        <p:txBody>
          <a:bodyPr wrap="square">
            <a:spAutoFit/>
          </a:bodyPr>
          <a:lstStyle/>
          <a:p>
            <a:pPr algn="l"/>
            <a:r>
              <a:rPr lang="tr-TR" b="0" i="0" dirty="0">
                <a:effectLst/>
                <a:latin typeface="Google Sans"/>
              </a:rPr>
              <a:t>Omega kilit nedir?</a:t>
            </a:r>
            <a:endParaRPr lang="tr-TR" b="0" i="0" dirty="0">
              <a:effectLst/>
              <a:latin typeface="arial" panose="020B0604020202020204" pitchFamily="34" charset="0"/>
            </a:endParaRPr>
          </a:p>
          <a:p>
            <a:pPr algn="l"/>
            <a:r>
              <a:rPr lang="tr-TR" b="0" i="0" dirty="0">
                <a:effectLst/>
                <a:latin typeface="Google Sans"/>
              </a:rPr>
              <a:t>TANIMI. Somunlu </a:t>
            </a:r>
            <a:r>
              <a:rPr lang="tr-TR" b="0" i="0">
                <a:effectLst/>
                <a:latin typeface="Google Sans"/>
              </a:rPr>
              <a:t>Omega Kilit </a:t>
            </a:r>
            <a:r>
              <a:rPr lang="tr-TR" b="0" i="0" dirty="0">
                <a:effectLst/>
                <a:latin typeface="Google Sans"/>
              </a:rPr>
              <a:t>modeli, yük kaldırma, çekme ve </a:t>
            </a:r>
            <a:r>
              <a:rPr lang="tr-TR" b="0" i="0" dirty="0" err="1">
                <a:effectLst/>
                <a:latin typeface="Google Sans"/>
              </a:rPr>
              <a:t>bağlatı</a:t>
            </a:r>
            <a:r>
              <a:rPr lang="tr-TR" b="0" i="0" dirty="0">
                <a:effectLst/>
                <a:latin typeface="Google Sans"/>
              </a:rPr>
              <a:t> amacıyla kullanılan aynı zamanda kilitli mapa işlemi gören, özel alaşımlı çelikten imal edilen somunlu ve </a:t>
            </a:r>
            <a:r>
              <a:rPr lang="tr-TR" b="0" i="0" dirty="0" err="1">
                <a:effectLst/>
                <a:latin typeface="Google Sans"/>
              </a:rPr>
              <a:t>kopilyalı</a:t>
            </a:r>
            <a:r>
              <a:rPr lang="tr-TR" b="0" i="0" dirty="0">
                <a:effectLst/>
                <a:latin typeface="Google Sans"/>
              </a:rPr>
              <a:t> modelidir. Emniyetli ve güvenlik </a:t>
            </a:r>
            <a:r>
              <a:rPr lang="tr-TR" b="0" i="0" dirty="0" err="1">
                <a:effectLst/>
                <a:latin typeface="Google Sans"/>
              </a:rPr>
              <a:t>kaysayılarına</a:t>
            </a:r>
            <a:r>
              <a:rPr lang="tr-TR" b="0" i="0" dirty="0">
                <a:effectLst/>
                <a:latin typeface="Google Sans"/>
              </a:rPr>
              <a:t> sahip, ürünlerdendir.</a:t>
            </a:r>
            <a:endParaRPr lang="tr-TR" dirty="0">
              <a:latin typeface="Google Sans"/>
            </a:endParaRPr>
          </a:p>
          <a:p>
            <a:pPr algn="l"/>
            <a:r>
              <a:rPr lang="tr-TR" b="0" i="0" dirty="0">
                <a:effectLst/>
                <a:latin typeface="arial" panose="020B0604020202020204" pitchFamily="34" charset="0"/>
                <a:hlinkClick r:id="rId3"/>
              </a:rPr>
              <a:t>https://gsf.deu.edu.tr/duyurular/40-yil-suat-taser-kisa-oyun-yarismasi/</a:t>
            </a:r>
            <a:endParaRPr lang="tr-TR" b="0" i="0" dirty="0">
              <a:effectLst/>
              <a:latin typeface="arial" panose="020B0604020202020204" pitchFamily="34" charset="0"/>
            </a:endParaRPr>
          </a:p>
          <a:p>
            <a:pPr algn="l"/>
            <a:r>
              <a:rPr lang="tr-TR" b="0" i="0" dirty="0">
                <a:effectLst/>
                <a:latin typeface="arial" panose="020B0604020202020204" pitchFamily="34" charset="0"/>
              </a:rPr>
              <a:t>https://tr.wikipedia.org/wiki/Suat_Ta%C5%9Fer</a:t>
            </a:r>
          </a:p>
          <a:p>
            <a:pPr algn="l"/>
            <a:endParaRPr lang="tr-TR" b="0" i="0" dirty="0">
              <a:effectLst/>
              <a:latin typeface="arial" panose="020B0604020202020204" pitchFamily="34" charset="0"/>
            </a:endParaRPr>
          </a:p>
        </p:txBody>
      </p:sp>
      <p:pic>
        <p:nvPicPr>
          <p:cNvPr id="1028" name="Picture 4">
            <a:extLst>
              <a:ext uri="{FF2B5EF4-FFF2-40B4-BE49-F238E27FC236}">
                <a16:creationId xmlns:a16="http://schemas.microsoft.com/office/drawing/2014/main" id="{98C10C04-FE74-C2A1-2EB7-6B86F4C467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2732" y="4400430"/>
            <a:ext cx="876300" cy="87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038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42116826-48E3-4AB6-AED5-00ED44B60CB9}"/>
              </a:ext>
            </a:extLst>
          </p:cNvPr>
          <p:cNvSpPr txBox="1"/>
          <p:nvPr/>
        </p:nvSpPr>
        <p:spPr>
          <a:xfrm>
            <a:off x="1169581" y="994787"/>
            <a:ext cx="8147198" cy="4524315"/>
          </a:xfrm>
          <a:prstGeom prst="rect">
            <a:avLst/>
          </a:prstGeom>
          <a:noFill/>
        </p:spPr>
        <p:txBody>
          <a:bodyPr wrap="square">
            <a:spAutoFit/>
          </a:bodyPr>
          <a:lstStyle/>
          <a:p>
            <a:r>
              <a:rPr lang="tr-TR" b="0" i="0" dirty="0">
                <a:effectLst/>
                <a:latin typeface="Roboto" panose="02000000000000000000" pitchFamily="2" charset="0"/>
              </a:rPr>
              <a:t>Londra'da yaşayan bir yazar, oyun yazarı, dramaturg ve bağımsız araştırmacı.2011 yılında DEÜ </a:t>
            </a:r>
            <a:r>
              <a:rPr lang="tr-TR" b="0" i="0" dirty="0" err="1">
                <a:effectLst/>
                <a:latin typeface="Roboto" panose="02000000000000000000" pitchFamily="2" charset="0"/>
              </a:rPr>
              <a:t>GSF'den</a:t>
            </a:r>
            <a:r>
              <a:rPr lang="tr-TR" b="0" i="0" dirty="0">
                <a:effectLst/>
                <a:latin typeface="Roboto" panose="02000000000000000000" pitchFamily="2" charset="0"/>
              </a:rPr>
              <a:t> birincilikle mezun oldu, Oyun Yazarlığı ve </a:t>
            </a:r>
            <a:r>
              <a:rPr lang="tr-TR" b="0" i="0" dirty="0" err="1">
                <a:effectLst/>
                <a:latin typeface="Roboto" panose="02000000000000000000" pitchFamily="2" charset="0"/>
              </a:rPr>
              <a:t>Dramaturji</a:t>
            </a:r>
            <a:r>
              <a:rPr lang="tr-TR" b="0" i="0" dirty="0">
                <a:effectLst/>
                <a:latin typeface="Roboto" panose="02000000000000000000" pitchFamily="2" charset="0"/>
              </a:rPr>
              <a:t>/Sahne Sanatları bölümünden mezun. 2012 yılında Glasgow Üniversitesi'nden Oyun Yazarlığı ve </a:t>
            </a:r>
            <a:r>
              <a:rPr lang="tr-TR" b="0" i="0" dirty="0" err="1">
                <a:effectLst/>
                <a:latin typeface="Roboto" panose="02000000000000000000" pitchFamily="2" charset="0"/>
              </a:rPr>
              <a:t>Dramaturji</a:t>
            </a:r>
            <a:r>
              <a:rPr lang="tr-TR" b="0" i="0" dirty="0">
                <a:effectLst/>
                <a:latin typeface="Roboto" panose="02000000000000000000" pitchFamily="2" charset="0"/>
              </a:rPr>
              <a:t> alanında Edebiyat Yüksek Lisansı (</a:t>
            </a:r>
            <a:r>
              <a:rPr lang="tr-TR" b="0" i="0" dirty="0" err="1">
                <a:effectLst/>
                <a:latin typeface="Roboto" panose="02000000000000000000" pitchFamily="2" charset="0"/>
              </a:rPr>
              <a:t>MLitt</a:t>
            </a:r>
            <a:r>
              <a:rPr lang="tr-TR" b="0" i="0" dirty="0">
                <a:effectLst/>
                <a:latin typeface="Roboto" panose="02000000000000000000" pitchFamily="2" charset="0"/>
              </a:rPr>
              <a:t>) var; burada dil ve cinsiyet arasındaki ilişkiyi araştırıyor. </a:t>
            </a:r>
            <a:r>
              <a:rPr lang="tr-TR" b="0" i="0" dirty="0" err="1">
                <a:effectLst/>
                <a:latin typeface="Roboto" panose="02000000000000000000" pitchFamily="2" charset="0"/>
              </a:rPr>
              <a:t>Caryl</a:t>
            </a:r>
            <a:r>
              <a:rPr lang="tr-TR" b="0" i="0" dirty="0">
                <a:effectLst/>
                <a:latin typeface="Roboto" panose="02000000000000000000" pitchFamily="2" charset="0"/>
              </a:rPr>
              <a:t> Churchill'in oyun yazarlığı. Dokuz Eylül Üniversitesi Sahne Sanatları Bölümü'nde yardımcı öğretim görevlisi olarak çalış </a:t>
            </a:r>
            <a:r>
              <a:rPr lang="tr-TR" b="0" i="0" dirty="0" err="1">
                <a:effectLst/>
                <a:latin typeface="Roboto" panose="02000000000000000000" pitchFamily="2" charset="0"/>
              </a:rPr>
              <a:t>Terezin</a:t>
            </a:r>
            <a:r>
              <a:rPr lang="tr-TR" b="0" i="0" dirty="0">
                <a:effectLst/>
                <a:latin typeface="Roboto" panose="02000000000000000000" pitchFamily="2" charset="0"/>
              </a:rPr>
              <a:t>/</a:t>
            </a:r>
            <a:r>
              <a:rPr lang="tr-TR" b="0" i="0" dirty="0" err="1">
                <a:effectLst/>
                <a:latin typeface="Roboto" panose="02000000000000000000" pitchFamily="2" charset="0"/>
              </a:rPr>
              <a:t>Theresienstadt</a:t>
            </a:r>
            <a:r>
              <a:rPr lang="tr-TR" b="0" i="0" dirty="0">
                <a:effectLst/>
                <a:latin typeface="Roboto" panose="02000000000000000000" pitchFamily="2" charset="0"/>
              </a:rPr>
              <a:t> Nazi toplama kampı ve gettosundaki Yahudi mahkumların yazdığı tiyatro oyunlarında mekan, mekan ve hafıza arasındaki ilişki üzerine doktorası devam e</a:t>
            </a:r>
            <a:r>
              <a:rPr lang="tr-TR" dirty="0">
                <a:latin typeface="Roboto" panose="02000000000000000000" pitchFamily="2" charset="0"/>
              </a:rPr>
              <a:t>tti</a:t>
            </a:r>
            <a:r>
              <a:rPr lang="tr-TR" b="0" i="0" dirty="0">
                <a:effectLst/>
                <a:latin typeface="Roboto" panose="02000000000000000000" pitchFamily="2" charset="0"/>
              </a:rPr>
              <a:t>. Doktora eğitimini Ocak 2021'de tamamladı. Yüksek lisansını da Londra </a:t>
            </a:r>
            <a:r>
              <a:rPr lang="tr-TR" b="0" i="0" dirty="0" err="1">
                <a:effectLst/>
                <a:latin typeface="Roboto" panose="02000000000000000000" pitchFamily="2" charset="0"/>
              </a:rPr>
              <a:t>Royal</a:t>
            </a:r>
            <a:r>
              <a:rPr lang="tr-TR" b="0" i="0" dirty="0">
                <a:effectLst/>
                <a:latin typeface="Roboto" panose="02000000000000000000" pitchFamily="2" charset="0"/>
              </a:rPr>
              <a:t> </a:t>
            </a:r>
            <a:r>
              <a:rPr lang="tr-TR" b="0" i="0" dirty="0" err="1">
                <a:effectLst/>
                <a:latin typeface="Roboto" panose="02000000000000000000" pitchFamily="2" charset="0"/>
              </a:rPr>
              <a:t>Holloway</a:t>
            </a:r>
            <a:r>
              <a:rPr lang="tr-TR" b="0" i="0" dirty="0">
                <a:effectLst/>
                <a:latin typeface="Roboto" panose="02000000000000000000" pitchFamily="2" charset="0"/>
              </a:rPr>
              <a:t> Üniversitesi'nde Holokost Çalışmaları alanında tamamladı. Çeşitli akademik ve sanatsal ödüllerinin yanı sıra bazı tiyatro oyunları da ABD'de yayınlandı. Henrik </a:t>
            </a:r>
            <a:r>
              <a:rPr lang="tr-TR" b="0" i="0" dirty="0" err="1">
                <a:effectLst/>
                <a:latin typeface="Roboto" panose="02000000000000000000" pitchFamily="2" charset="0"/>
              </a:rPr>
              <a:t>Ibsen</a:t>
            </a:r>
            <a:r>
              <a:rPr lang="tr-TR" b="0" i="0" dirty="0">
                <a:effectLst/>
                <a:latin typeface="Roboto" panose="02000000000000000000" pitchFamily="2" charset="0"/>
              </a:rPr>
              <a:t> hakkındaki kitabı Türkiye'de yayınlandı. Uluslararası Türkiye Tiyatro Eleştirmenleri Derneği üyesidir. Şalom gazetesi ve Gerçek Gündem haber portalında yazarlık yapıyor.</a:t>
            </a:r>
            <a:br>
              <a:rPr lang="tr-TR" dirty="0"/>
            </a:br>
            <a:endParaRPr lang="tr-TR" dirty="0"/>
          </a:p>
        </p:txBody>
      </p:sp>
    </p:spTree>
    <p:extLst>
      <p:ext uri="{BB962C8B-B14F-4D97-AF65-F5344CB8AC3E}">
        <p14:creationId xmlns:p14="http://schemas.microsoft.com/office/powerpoint/2010/main" val="265339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3A374DB3-5352-33F5-B659-94A4E430E7BE}"/>
              </a:ext>
            </a:extLst>
          </p:cNvPr>
          <p:cNvSpPr>
            <a:spLocks noChangeArrowheads="1"/>
          </p:cNvSpPr>
          <p:nvPr/>
        </p:nvSpPr>
        <p:spPr bwMode="auto">
          <a:xfrm flipH="1">
            <a:off x="1045028" y="531707"/>
            <a:ext cx="5383763" cy="25544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6176" rIns="0" bIns="7617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a:ln>
                  <a:noFill/>
                </a:ln>
                <a:solidFill>
                  <a:srgbClr val="1F1F1F"/>
                </a:solidFill>
                <a:effectLst/>
                <a:latin typeface="Google Sans"/>
                <a:cs typeface="Arial" panose="020B0604020202020204" pitchFamily="34" charset="0"/>
              </a:rPr>
              <a:t>Holokost ne anlama gelir?</a:t>
            </a:r>
            <a:endParaRPr kumimoji="0" lang="tr-TR" altLang="tr-TR" sz="1000" b="0" i="0" u="none" strike="noStrike" cap="none" normalizeH="0" baseline="0" dirty="0">
              <a:ln>
                <a:noFill/>
              </a:ln>
              <a:solidFill>
                <a:srgbClr val="202124"/>
              </a:solidFill>
              <a:effectLst/>
              <a:latin typeface="Arial" panose="020B0604020202020204" pitchFamily="34" charset="0"/>
              <a:cs typeface="Arial" panose="020B0604020202020204" pitchFamily="34" charset="0"/>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tr-TR" altLang="tr-TR" sz="10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tr-TR" altLang="tr-TR" sz="96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endParaRPr kumimoji="0" lang="tr-TR" altLang="tr-TR" sz="1000" b="0" i="0" u="none" strike="noStrike" cap="none" normalizeH="0" baseline="0" dirty="0">
              <a:ln>
                <a:noFill/>
              </a:ln>
              <a:solidFill>
                <a:srgbClr val="202124"/>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Holokost sözcüğü, İbranice "</a:t>
            </a:r>
            <a:r>
              <a:rPr kumimoji="0" lang="tr-TR" altLang="tr-TR" sz="1200" b="0" i="0" u="none" strike="noStrike" cap="none" normalizeH="0" baseline="0" dirty="0" err="1">
                <a:ln>
                  <a:noFill/>
                </a:ln>
                <a:solidFill>
                  <a:srgbClr val="474747"/>
                </a:solidFill>
                <a:effectLst/>
                <a:latin typeface="Google Sans"/>
                <a:cs typeface="Arial" panose="020B0604020202020204" pitchFamily="34" charset="0"/>
              </a:rPr>
              <a:t>olah</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kavramının Yunanca çevirisidir. </a:t>
            </a:r>
            <a:r>
              <a:rPr kumimoji="0" lang="tr-TR" altLang="tr-TR" sz="1200" b="0" i="0" u="none" strike="noStrike" cap="none" normalizeH="0" baseline="0" dirty="0" err="1">
                <a:ln>
                  <a:noFill/>
                </a:ln>
                <a:solidFill>
                  <a:srgbClr val="474747"/>
                </a:solidFill>
                <a:effectLst/>
                <a:latin typeface="Google Sans"/>
                <a:cs typeface="Arial" panose="020B0604020202020204" pitchFamily="34" charset="0"/>
              </a:rPr>
              <a:t>Olah</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Yahudilikte tamamen yakılan bir tür adaktır. Holokost sözcüğü (Yunanca: </a:t>
            </a:r>
            <a:r>
              <a:rPr kumimoji="0" lang="tr-TR" altLang="tr-TR" sz="1200" b="0" i="0" u="none" strike="noStrike" cap="none" normalizeH="0" baseline="0" dirty="0" err="1">
                <a:ln>
                  <a:noFill/>
                </a:ln>
                <a:solidFill>
                  <a:srgbClr val="474747"/>
                </a:solidFill>
                <a:effectLst/>
                <a:latin typeface="Google Sans"/>
                <a:cs typeface="Arial" panose="020B0604020202020204" pitchFamily="34" charset="0"/>
              </a:rPr>
              <a:t>holókauston</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a:t>
            </a:r>
            <a:r>
              <a:rPr kumimoji="0" lang="tr-TR" altLang="tr-TR" sz="1200" b="0" i="0" u="none" strike="noStrike" cap="none" normalizeH="0" baseline="0" dirty="0" err="1">
                <a:ln>
                  <a:noFill/>
                </a:ln>
                <a:solidFill>
                  <a:srgbClr val="474747"/>
                </a:solidFill>
                <a:effectLst/>
                <a:latin typeface="Google Sans"/>
                <a:cs typeface="Arial" panose="020B0604020202020204" pitchFamily="34" charset="0"/>
              </a:rPr>
              <a:t>holos</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(tüm, komple) ve </a:t>
            </a:r>
            <a:r>
              <a:rPr kumimoji="0" lang="tr-TR" altLang="tr-TR" sz="1200" b="0" i="0" u="none" strike="noStrike" cap="none" normalizeH="0" baseline="0" dirty="0" err="1">
                <a:ln>
                  <a:noFill/>
                </a:ln>
                <a:solidFill>
                  <a:srgbClr val="474747"/>
                </a:solidFill>
                <a:effectLst/>
                <a:latin typeface="Google Sans"/>
                <a:cs typeface="Arial" panose="020B0604020202020204" pitchFamily="34" charset="0"/>
              </a:rPr>
              <a:t>kaustos</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(yakılmış, köz olmuş) sözcüklerinin birleşiminden oluşur ve </a:t>
            </a:r>
            <a:r>
              <a:rPr kumimoji="0" lang="tr-TR" altLang="tr-TR" sz="1200" b="0" i="0" u="none" strike="noStrike" cap="none" normalizeH="0" baseline="0" dirty="0">
                <a:ln>
                  <a:noFill/>
                </a:ln>
                <a:solidFill>
                  <a:srgbClr val="040C28"/>
                </a:solidFill>
                <a:effectLst/>
                <a:latin typeface="Google Sans"/>
                <a:cs typeface="Arial" panose="020B0604020202020204" pitchFamily="34" charset="0"/>
              </a:rPr>
              <a:t>tamamen yakılmış, yanıp kül olmuş</a:t>
            </a:r>
            <a:r>
              <a:rPr kumimoji="0" lang="tr-TR" altLang="tr-TR" sz="1200" b="0" i="0" u="none" strike="noStrike" cap="none" normalizeH="0" baseline="0" dirty="0">
                <a:ln>
                  <a:noFill/>
                </a:ln>
                <a:solidFill>
                  <a:srgbClr val="474747"/>
                </a:solidFill>
                <a:effectLst/>
                <a:latin typeface="Google Sans"/>
                <a:cs typeface="Arial" panose="020B0604020202020204" pitchFamily="34" charset="0"/>
              </a:rPr>
              <a:t> anlamına gelir.</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2052" name="Picture 4" descr="Holokost - Vikipedi">
            <a:extLst>
              <a:ext uri="{FF2B5EF4-FFF2-40B4-BE49-F238E27FC236}">
                <a16:creationId xmlns:a16="http://schemas.microsoft.com/office/drawing/2014/main" id="{F29DF271-934F-777A-BA7E-6211E1723A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2015" y="531707"/>
            <a:ext cx="2565919" cy="246342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a:extLst>
              <a:ext uri="{FF2B5EF4-FFF2-40B4-BE49-F238E27FC236}">
                <a16:creationId xmlns:a16="http://schemas.microsoft.com/office/drawing/2014/main" id="{9F5E765E-D7A3-CE22-8D6D-66900B3E428B}"/>
              </a:ext>
            </a:extLst>
          </p:cNvPr>
          <p:cNvSpPr txBox="1"/>
          <p:nvPr/>
        </p:nvSpPr>
        <p:spPr>
          <a:xfrm>
            <a:off x="933061" y="3554963"/>
            <a:ext cx="7840047" cy="1477328"/>
          </a:xfrm>
          <a:prstGeom prst="rect">
            <a:avLst/>
          </a:prstGeom>
          <a:noFill/>
        </p:spPr>
        <p:txBody>
          <a:bodyPr wrap="square">
            <a:spAutoFit/>
          </a:bodyPr>
          <a:lstStyle/>
          <a:p>
            <a:pPr algn="l"/>
            <a:r>
              <a:rPr lang="tr-TR" b="0" i="0" dirty="0">
                <a:effectLst/>
                <a:latin typeface="Google Sans"/>
              </a:rPr>
              <a:t>Holokost meselesi nedir?</a:t>
            </a:r>
            <a:endParaRPr lang="tr-TR" b="0" i="0" dirty="0">
              <a:effectLst/>
              <a:latin typeface="arial" panose="020B0604020202020204" pitchFamily="34" charset="0"/>
            </a:endParaRPr>
          </a:p>
          <a:p>
            <a:pPr algn="l"/>
            <a:r>
              <a:rPr lang="tr-TR" b="0" i="0" dirty="0">
                <a:effectLst/>
                <a:latin typeface="Google Sans"/>
              </a:rPr>
              <a:t>Holokost, Nazi </a:t>
            </a:r>
            <a:r>
              <a:rPr lang="tr-TR" b="0" i="0" dirty="0" err="1">
                <a:effectLst/>
                <a:latin typeface="Google Sans"/>
              </a:rPr>
              <a:t>Almanyası</a:t>
            </a:r>
            <a:r>
              <a:rPr lang="tr-TR" b="0" i="0" dirty="0">
                <a:effectLst/>
                <a:latin typeface="Google Sans"/>
              </a:rPr>
              <a:t> rejimi ile onun müttefikleri ve işbirlikçileri tarafından Avrupa'daki altı milyon </a:t>
            </a:r>
            <a:r>
              <a:rPr lang="tr-TR" b="0" i="0" dirty="0" err="1">
                <a:effectLst/>
                <a:latin typeface="Google Sans"/>
              </a:rPr>
              <a:t>Yahudiye</a:t>
            </a:r>
            <a:r>
              <a:rPr lang="tr-TR" b="0" i="0" dirty="0">
                <a:effectLst/>
                <a:latin typeface="Google Sans"/>
              </a:rPr>
              <a:t> karşı devlet desteğiyle sistematik olarak gerçekleştirilen zulüm ve katliamları ifade eder. Holokost, Avrupa genelinde 1933–1945 yılları arasında kademeli olarak gelişen bir süreçtir.</a:t>
            </a:r>
            <a:endParaRPr lang="tr-TR" b="0" i="0" dirty="0">
              <a:effectLst/>
              <a:latin typeface="arial" panose="020B0604020202020204" pitchFamily="34" charset="0"/>
            </a:endParaRPr>
          </a:p>
        </p:txBody>
      </p:sp>
    </p:spTree>
    <p:extLst>
      <p:ext uri="{BB962C8B-B14F-4D97-AF65-F5344CB8AC3E}">
        <p14:creationId xmlns:p14="http://schemas.microsoft.com/office/powerpoint/2010/main" val="32196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2" descr="Resim">
            <a:extLst>
              <a:ext uri="{FF2B5EF4-FFF2-40B4-BE49-F238E27FC236}">
                <a16:creationId xmlns:a16="http://schemas.microsoft.com/office/drawing/2014/main" id="{0D3D68EA-2810-6A6B-6E0C-76F6574939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3369" b="31984"/>
          <a:stretch/>
        </p:blipFill>
        <p:spPr bwMode="auto">
          <a:xfrm>
            <a:off x="5990253" y="345020"/>
            <a:ext cx="4807341" cy="5682768"/>
          </a:xfrm>
          <a:custGeom>
            <a:avLst/>
            <a:gdLst/>
            <a:ahLst/>
            <a:cxnLst/>
            <a:rect l="l" t="t" r="r" b="b"/>
            <a:pathLst>
              <a:path w="10989393" h="5682768">
                <a:moveTo>
                  <a:pt x="8876164" y="0"/>
                </a:moveTo>
                <a:cubicBezTo>
                  <a:pt x="8876164" y="0"/>
                  <a:pt x="8876164" y="0"/>
                  <a:pt x="10361638" y="73232"/>
                </a:cubicBezTo>
                <a:cubicBezTo>
                  <a:pt x="10820117" y="146463"/>
                  <a:pt x="11021848" y="439389"/>
                  <a:pt x="10985170" y="937364"/>
                </a:cubicBezTo>
                <a:cubicBezTo>
                  <a:pt x="10985170" y="937364"/>
                  <a:pt x="10985170" y="937364"/>
                  <a:pt x="10948491" y="1742911"/>
                </a:cubicBezTo>
                <a:cubicBezTo>
                  <a:pt x="10966830" y="2021191"/>
                  <a:pt x="10985170" y="2709567"/>
                  <a:pt x="10985170" y="3778748"/>
                </a:cubicBezTo>
                <a:cubicBezTo>
                  <a:pt x="10985170" y="4144906"/>
                  <a:pt x="10985170" y="4437832"/>
                  <a:pt x="10966830" y="4657527"/>
                </a:cubicBezTo>
                <a:cubicBezTo>
                  <a:pt x="10985170" y="4730758"/>
                  <a:pt x="10985170" y="4803990"/>
                  <a:pt x="10985170" y="4891868"/>
                </a:cubicBezTo>
                <a:cubicBezTo>
                  <a:pt x="10985170" y="5067623"/>
                  <a:pt x="10966830" y="5199440"/>
                  <a:pt x="10930152" y="5301964"/>
                </a:cubicBezTo>
                <a:cubicBezTo>
                  <a:pt x="10893474" y="5404488"/>
                  <a:pt x="10801778" y="5477720"/>
                  <a:pt x="10636725" y="5550951"/>
                </a:cubicBezTo>
                <a:cubicBezTo>
                  <a:pt x="10471673" y="5624183"/>
                  <a:pt x="10214924" y="5653476"/>
                  <a:pt x="9866480" y="5653476"/>
                </a:cubicBezTo>
                <a:cubicBezTo>
                  <a:pt x="9866480" y="5653476"/>
                  <a:pt x="9866480" y="5653476"/>
                  <a:pt x="3759533" y="5653476"/>
                </a:cubicBezTo>
                <a:cubicBezTo>
                  <a:pt x="3759533" y="5653476"/>
                  <a:pt x="3759533" y="5653476"/>
                  <a:pt x="2127345" y="5682768"/>
                </a:cubicBezTo>
                <a:cubicBezTo>
                  <a:pt x="2127345" y="5682768"/>
                  <a:pt x="2127345" y="5682768"/>
                  <a:pt x="623533" y="5609537"/>
                </a:cubicBezTo>
                <a:cubicBezTo>
                  <a:pt x="165053" y="5521659"/>
                  <a:pt x="-36678" y="5243379"/>
                  <a:pt x="18340" y="4745404"/>
                </a:cubicBezTo>
                <a:cubicBezTo>
                  <a:pt x="18340" y="4745404"/>
                  <a:pt x="18340" y="4745404"/>
                  <a:pt x="55018" y="3939857"/>
                </a:cubicBezTo>
                <a:cubicBezTo>
                  <a:pt x="18340" y="3661577"/>
                  <a:pt x="18340" y="2973201"/>
                  <a:pt x="18340" y="1889374"/>
                </a:cubicBezTo>
                <a:cubicBezTo>
                  <a:pt x="18340" y="1537863"/>
                  <a:pt x="18340" y="1244936"/>
                  <a:pt x="18340" y="1025242"/>
                </a:cubicBezTo>
                <a:cubicBezTo>
                  <a:pt x="18340" y="952010"/>
                  <a:pt x="0" y="878779"/>
                  <a:pt x="0" y="790901"/>
                </a:cubicBezTo>
                <a:cubicBezTo>
                  <a:pt x="0" y="615145"/>
                  <a:pt x="18340" y="468682"/>
                  <a:pt x="55018" y="380804"/>
                </a:cubicBezTo>
                <a:cubicBezTo>
                  <a:pt x="91696" y="278280"/>
                  <a:pt x="183392" y="190402"/>
                  <a:pt x="348445" y="131817"/>
                </a:cubicBezTo>
                <a:cubicBezTo>
                  <a:pt x="513497" y="58585"/>
                  <a:pt x="770246" y="29293"/>
                  <a:pt x="1118690" y="29293"/>
                </a:cubicBezTo>
                <a:cubicBezTo>
                  <a:pt x="1118690" y="29293"/>
                  <a:pt x="1118690" y="29293"/>
                  <a:pt x="7225638" y="29293"/>
                </a:cubicBezTo>
                <a:cubicBezTo>
                  <a:pt x="7225638" y="29293"/>
                  <a:pt x="7225638" y="29293"/>
                  <a:pt x="8876164" y="0"/>
                </a:cubicBezTo>
                <a:close/>
              </a:path>
            </a:pathLst>
          </a:cu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51F787E1-FEB5-1CE7-F924-BC65309C7693}"/>
              </a:ext>
            </a:extLst>
          </p:cNvPr>
          <p:cNvSpPr txBox="1"/>
          <p:nvPr/>
        </p:nvSpPr>
        <p:spPr>
          <a:xfrm>
            <a:off x="233265" y="634482"/>
            <a:ext cx="5756988" cy="5355312"/>
          </a:xfrm>
          <a:prstGeom prst="rect">
            <a:avLst/>
          </a:prstGeom>
          <a:noFill/>
        </p:spPr>
        <p:txBody>
          <a:bodyPr wrap="square">
            <a:spAutoFit/>
          </a:bodyPr>
          <a:lstStyle/>
          <a:p>
            <a:pPr algn="ctr"/>
            <a:r>
              <a:rPr lang="tr-TR" b="1" i="0" dirty="0" err="1">
                <a:effectLst/>
                <a:latin typeface="Open Sans" panose="020B0606030504020204" pitchFamily="34" charset="0"/>
              </a:rPr>
              <a:t>İbsen’in</a:t>
            </a:r>
            <a:r>
              <a:rPr lang="tr-TR" b="1" i="0" dirty="0">
                <a:effectLst/>
                <a:latin typeface="Open Sans" panose="020B0606030504020204" pitchFamily="34" charset="0"/>
              </a:rPr>
              <a:t> </a:t>
            </a:r>
            <a:r>
              <a:rPr lang="tr-TR" b="1" i="0" dirty="0" err="1">
                <a:effectLst/>
                <a:latin typeface="Open Sans" panose="020B0606030504020204" pitchFamily="34" charset="0"/>
              </a:rPr>
              <a:t>Sıradışı</a:t>
            </a:r>
            <a:r>
              <a:rPr lang="tr-TR" b="1" i="0" dirty="0">
                <a:effectLst/>
                <a:latin typeface="Open Sans" panose="020B0606030504020204" pitchFamily="34" charset="0"/>
              </a:rPr>
              <a:t> Kadınları</a:t>
            </a:r>
            <a:endParaRPr lang="tr-TR" b="0" i="0" dirty="0">
              <a:effectLst/>
              <a:latin typeface="Open Sans" panose="020B0606030504020204" pitchFamily="34" charset="0"/>
            </a:endParaRPr>
          </a:p>
          <a:p>
            <a:pPr algn="l"/>
            <a:r>
              <a:rPr lang="tr-TR" b="0" i="0" dirty="0" err="1">
                <a:effectLst/>
                <a:latin typeface="Open Sans" panose="020B0606030504020204" pitchFamily="34" charset="0"/>
              </a:rPr>
              <a:t>Ibsen’in</a:t>
            </a:r>
            <a:r>
              <a:rPr lang="tr-TR" b="0" i="0" dirty="0">
                <a:effectLst/>
                <a:latin typeface="Open Sans" panose="020B0606030504020204" pitchFamily="34" charset="0"/>
              </a:rPr>
              <a:t> </a:t>
            </a:r>
            <a:r>
              <a:rPr lang="tr-TR" b="0" i="0" dirty="0" err="1">
                <a:effectLst/>
                <a:latin typeface="Open Sans" panose="020B0606030504020204" pitchFamily="34" charset="0"/>
              </a:rPr>
              <a:t>Sıradışı</a:t>
            </a:r>
            <a:r>
              <a:rPr lang="tr-TR" b="0" i="0" dirty="0">
                <a:effectLst/>
                <a:latin typeface="Open Sans" panose="020B0606030504020204" pitchFamily="34" charset="0"/>
              </a:rPr>
              <a:t> Kadınları Henrik </a:t>
            </a:r>
            <a:r>
              <a:rPr lang="tr-TR" b="0" i="0" dirty="0" err="1">
                <a:effectLst/>
                <a:latin typeface="Open Sans" panose="020B0606030504020204" pitchFamily="34" charset="0"/>
              </a:rPr>
              <a:t>Ibsen</a:t>
            </a:r>
            <a:r>
              <a:rPr lang="tr-TR" b="0" i="0" dirty="0">
                <a:effectLst/>
                <a:latin typeface="Open Sans" panose="020B0606030504020204" pitchFamily="34" charset="0"/>
              </a:rPr>
              <a:t> ve oyunları üzerine Türkçe olarak yazılan geniş kapsamlı ilk referans kaynak olması bakımından önemlidir. </a:t>
            </a:r>
            <a:r>
              <a:rPr lang="tr-TR" b="0" i="0" dirty="0" err="1">
                <a:effectLst/>
                <a:latin typeface="Open Sans" panose="020B0606030504020204" pitchFamily="34" charset="0"/>
              </a:rPr>
              <a:t>Türkçe’ye</a:t>
            </a:r>
            <a:r>
              <a:rPr lang="tr-TR" b="0" i="0" dirty="0">
                <a:effectLst/>
                <a:latin typeface="Open Sans" panose="020B0606030504020204" pitchFamily="34" charset="0"/>
              </a:rPr>
              <a:t> çevrilmiş tüm </a:t>
            </a:r>
            <a:r>
              <a:rPr lang="tr-TR" b="0" i="0" dirty="0" err="1">
                <a:effectLst/>
                <a:latin typeface="Open Sans" panose="020B0606030504020204" pitchFamily="34" charset="0"/>
              </a:rPr>
              <a:t>Ibsen</a:t>
            </a:r>
            <a:r>
              <a:rPr lang="tr-TR" b="0" i="0" dirty="0">
                <a:effectLst/>
                <a:latin typeface="Open Sans" panose="020B0606030504020204" pitchFamily="34" charset="0"/>
              </a:rPr>
              <a:t> oyunlarının </a:t>
            </a:r>
            <a:r>
              <a:rPr lang="tr-TR" b="0" i="0" dirty="0" err="1">
                <a:effectLst/>
                <a:latin typeface="Open Sans" panose="020B0606030504020204" pitchFamily="34" charset="0"/>
              </a:rPr>
              <a:t>dramaturjik</a:t>
            </a:r>
            <a:r>
              <a:rPr lang="tr-TR" b="0" i="0" dirty="0">
                <a:effectLst/>
                <a:latin typeface="Open Sans" panose="020B0606030504020204" pitchFamily="34" charset="0"/>
              </a:rPr>
              <a:t> analizlerini dönem bilgileriyle birlikte ele alan kitap </a:t>
            </a:r>
            <a:r>
              <a:rPr lang="tr-TR" b="0" i="0" dirty="0" err="1">
                <a:effectLst/>
                <a:latin typeface="Open Sans" panose="020B0606030504020204" pitchFamily="34" charset="0"/>
              </a:rPr>
              <a:t>Ibsen</a:t>
            </a:r>
            <a:r>
              <a:rPr lang="tr-TR" b="0" i="0" dirty="0">
                <a:effectLst/>
                <a:latin typeface="Open Sans" panose="020B0606030504020204" pitchFamily="34" charset="0"/>
              </a:rPr>
              <a:t> oyunlarındaki kadın karakterlerin tümünü 19. Yüzyıl toplumsal cinsiyet roller üzerinden inceler ve karşılaştırmalar yapar.</a:t>
            </a:r>
          </a:p>
          <a:p>
            <a:pPr algn="l"/>
            <a:r>
              <a:rPr lang="tr-TR" b="0" i="0" dirty="0">
                <a:effectLst/>
                <a:latin typeface="Open Sans" panose="020B0606030504020204" pitchFamily="34" charset="0"/>
              </a:rPr>
              <a:t>Feminist Metodolojiyi kullanarak yapılan bu analizler  günümüz toplum yapısı ve tiyatrosu açısından önemli bir karşılaştırma zemini sunmaktadır. İlk basımı 2012 yılında Norveç’in Ankara Büyükelçiliği tarafından yapılan kitap daha sonra April yayıncılık tarafından basılarak satışa sunulmuştur.</a:t>
            </a:r>
          </a:p>
          <a:p>
            <a:pPr algn="l"/>
            <a:r>
              <a:rPr lang="tr-TR" b="0" i="0" dirty="0">
                <a:effectLst/>
                <a:latin typeface="Open Sans" panose="020B0606030504020204" pitchFamily="34" charset="0"/>
              </a:rPr>
              <a:t>Bahar Akpınar kişisel tercihi ile 2020 yılı Kasım ayında kitabı açık kaynak olarak okuyucularla paylaşmaya karar vermiştir. </a:t>
            </a:r>
          </a:p>
        </p:txBody>
      </p:sp>
    </p:spTree>
    <p:extLst>
      <p:ext uri="{BB962C8B-B14F-4D97-AF65-F5344CB8AC3E}">
        <p14:creationId xmlns:p14="http://schemas.microsoft.com/office/powerpoint/2010/main" val="321709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F3A9AB2-0878-ADAB-ED7F-E52739FE5AE4}"/>
              </a:ext>
            </a:extLst>
          </p:cNvPr>
          <p:cNvSpPr>
            <a:spLocks noGrp="1"/>
          </p:cNvSpPr>
          <p:nvPr>
            <p:ph idx="1"/>
          </p:nvPr>
        </p:nvSpPr>
        <p:spPr>
          <a:xfrm>
            <a:off x="438539" y="550506"/>
            <a:ext cx="11009787" cy="6120882"/>
          </a:xfrm>
        </p:spPr>
        <p:txBody>
          <a:bodyPr>
            <a:normAutofit/>
          </a:bodyPr>
          <a:lstStyle/>
          <a:p>
            <a:pPr algn="l"/>
            <a:r>
              <a:rPr lang="tr-TR" b="0" i="0" dirty="0">
                <a:solidFill>
                  <a:schemeClr val="tx1"/>
                </a:solidFill>
                <a:effectLst/>
                <a:latin typeface="Barlow" panose="00000500000000000000" pitchFamily="2" charset="-94"/>
              </a:rPr>
              <a:t>New </a:t>
            </a:r>
            <a:r>
              <a:rPr lang="tr-TR" b="0" i="0" dirty="0" err="1">
                <a:solidFill>
                  <a:schemeClr val="tx1"/>
                </a:solidFill>
                <a:effectLst/>
                <a:latin typeface="Barlow" panose="00000500000000000000" pitchFamily="2" charset="-94"/>
              </a:rPr>
              <a:t>York’da</a:t>
            </a:r>
            <a:r>
              <a:rPr lang="tr-TR" b="0" i="0" dirty="0">
                <a:solidFill>
                  <a:schemeClr val="tx1"/>
                </a:solidFill>
                <a:effectLst/>
                <a:latin typeface="Barlow" panose="00000500000000000000" pitchFamily="2" charset="-94"/>
              </a:rPr>
              <a:t> bulunan </a:t>
            </a:r>
            <a:r>
              <a:rPr lang="tr-TR" b="0" i="0" dirty="0" err="1">
                <a:solidFill>
                  <a:schemeClr val="tx1"/>
                </a:solidFill>
                <a:effectLst/>
                <a:latin typeface="Barlow" panose="00000500000000000000" pitchFamily="2" charset="-94"/>
              </a:rPr>
              <a:t>The</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Ishmael</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Tree</a:t>
            </a:r>
            <a:r>
              <a:rPr lang="tr-TR" b="0" i="0" dirty="0">
                <a:solidFill>
                  <a:schemeClr val="tx1"/>
                </a:solidFill>
                <a:effectLst/>
                <a:latin typeface="Barlow" panose="00000500000000000000" pitchFamily="2" charset="-94"/>
              </a:rPr>
              <a:t> yayınevi Bahar Akpınar’ın İngilizce olarak kaleme aldığı Kıbrıs ve İstanbul adlı oyunları yayınladı. 31 Ocak 2017’ta satışa sunulan kitapta Akpınar’ın Kıbrıs ve İstanbul adlı iki tiyatro oyunu bulunuyor.</a:t>
            </a:r>
          </a:p>
          <a:p>
            <a:pPr algn="l"/>
            <a:r>
              <a:rPr lang="tr-TR" b="0" i="0" dirty="0">
                <a:solidFill>
                  <a:schemeClr val="tx1"/>
                </a:solidFill>
                <a:effectLst/>
                <a:latin typeface="Barlow" panose="00000500000000000000" pitchFamily="2" charset="-94"/>
              </a:rPr>
              <a:t>Eğitimi sırasında bir yandan yazmaya ve üretmeye başladı. 2009 yılında Suat Taşer Kısa Oyun Yarışmasında Başka Topraklar </a:t>
            </a:r>
            <a:r>
              <a:rPr lang="tr-TR" b="0" i="0" dirty="0" err="1">
                <a:solidFill>
                  <a:schemeClr val="tx1"/>
                </a:solidFill>
                <a:effectLst/>
                <a:latin typeface="Barlow" panose="00000500000000000000" pitchFamily="2" charset="-94"/>
              </a:rPr>
              <a:t>Üzerindeadlı</a:t>
            </a:r>
            <a:r>
              <a:rPr lang="tr-TR" b="0" i="0" dirty="0">
                <a:solidFill>
                  <a:schemeClr val="tx1"/>
                </a:solidFill>
                <a:effectLst/>
                <a:latin typeface="Barlow" panose="00000500000000000000" pitchFamily="2" charset="-94"/>
              </a:rPr>
              <a:t> oyunuyla Sahnelenmeye Değer Oyun Ödülü ve 2011 yılında Schrödinger’in Kutusu adlı oyunuyla mansiyon kazandı. 2011’de fakülte birincisi olarak bu bölümden mezun oldu. Yüksek lisans eğitimini yapmak üzere Glasgow Üniversitesi’ne gitti. </a:t>
            </a:r>
            <a:r>
              <a:rPr lang="tr-TR" b="0" i="0" dirty="0" err="1">
                <a:solidFill>
                  <a:schemeClr val="tx1"/>
                </a:solidFill>
                <a:effectLst/>
                <a:latin typeface="Barlow" panose="00000500000000000000" pitchFamily="2" charset="-94"/>
              </a:rPr>
              <a:t>Theatre</a:t>
            </a:r>
            <a:r>
              <a:rPr lang="tr-TR" b="0" i="0" dirty="0">
                <a:solidFill>
                  <a:schemeClr val="tx1"/>
                </a:solidFill>
                <a:effectLst/>
                <a:latin typeface="Barlow" panose="00000500000000000000" pitchFamily="2" charset="-94"/>
              </a:rPr>
              <a:t>, TV </a:t>
            </a:r>
            <a:r>
              <a:rPr lang="tr-TR" b="0" i="0" dirty="0" err="1">
                <a:solidFill>
                  <a:schemeClr val="tx1"/>
                </a:solidFill>
                <a:effectLst/>
                <a:latin typeface="Barlow" panose="00000500000000000000" pitchFamily="2" charset="-94"/>
              </a:rPr>
              <a:t>and</a:t>
            </a:r>
            <a:r>
              <a:rPr lang="tr-TR" b="0" i="0" dirty="0">
                <a:solidFill>
                  <a:schemeClr val="tx1"/>
                </a:solidFill>
                <a:effectLst/>
                <a:latin typeface="Barlow" panose="00000500000000000000" pitchFamily="2" charset="-94"/>
              </a:rPr>
              <a:t> Film </a:t>
            </a:r>
            <a:r>
              <a:rPr lang="tr-TR" b="0" i="0" dirty="0" err="1">
                <a:solidFill>
                  <a:schemeClr val="tx1"/>
                </a:solidFill>
                <a:effectLst/>
                <a:latin typeface="Barlow" panose="00000500000000000000" pitchFamily="2" charset="-94"/>
              </a:rPr>
              <a:t>Studies</a:t>
            </a:r>
            <a:r>
              <a:rPr lang="tr-TR" b="0" i="0" dirty="0">
                <a:solidFill>
                  <a:schemeClr val="tx1"/>
                </a:solidFill>
                <a:effectLst/>
                <a:latin typeface="Barlow" panose="00000500000000000000" pitchFamily="2" charset="-94"/>
              </a:rPr>
              <a:t> bölümünde Oyun Yazarlığı ve Dramaturgi Yüksek Lisansını yaparken </a:t>
            </a:r>
            <a:r>
              <a:rPr lang="tr-TR" b="0" i="0" dirty="0" err="1">
                <a:solidFill>
                  <a:schemeClr val="tx1"/>
                </a:solidFill>
                <a:effectLst/>
                <a:latin typeface="Barlow" panose="00000500000000000000" pitchFamily="2" charset="-94"/>
              </a:rPr>
              <a:t>University</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Trust</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Leadership</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Scholarshipve</a:t>
            </a:r>
            <a:r>
              <a:rPr lang="tr-TR" b="0" i="0" dirty="0">
                <a:solidFill>
                  <a:schemeClr val="tx1"/>
                </a:solidFill>
                <a:effectLst/>
                <a:latin typeface="Barlow" panose="00000500000000000000" pitchFamily="2" charset="-94"/>
              </a:rPr>
              <a:t> İskoç yazar Catherine </a:t>
            </a:r>
            <a:r>
              <a:rPr lang="tr-TR" b="0" i="0" dirty="0" err="1">
                <a:solidFill>
                  <a:schemeClr val="tx1"/>
                </a:solidFill>
                <a:effectLst/>
                <a:latin typeface="Barlow" panose="00000500000000000000" pitchFamily="2" charset="-94"/>
              </a:rPr>
              <a:t>Carswell</a:t>
            </a:r>
            <a:r>
              <a:rPr lang="tr-TR" b="0" i="0" dirty="0">
                <a:solidFill>
                  <a:schemeClr val="tx1"/>
                </a:solidFill>
                <a:effectLst/>
                <a:latin typeface="Barlow" panose="00000500000000000000" pitchFamily="2" charset="-94"/>
              </a:rPr>
              <a:t> anısına verilen burslara layık görüldü.  Henrik </a:t>
            </a:r>
            <a:r>
              <a:rPr lang="tr-TR" b="0" i="0" dirty="0" err="1">
                <a:solidFill>
                  <a:schemeClr val="tx1"/>
                </a:solidFill>
                <a:effectLst/>
                <a:latin typeface="Barlow" panose="00000500000000000000" pitchFamily="2" charset="-94"/>
              </a:rPr>
              <a:t>Ibsen’in</a:t>
            </a:r>
            <a:r>
              <a:rPr lang="tr-TR" b="0" i="0" dirty="0">
                <a:solidFill>
                  <a:schemeClr val="tx1"/>
                </a:solidFill>
                <a:effectLst/>
                <a:latin typeface="Barlow" panose="00000500000000000000" pitchFamily="2" charset="-94"/>
              </a:rPr>
              <a:t> kadın karakterlerini 19. Yüzyıl toplumsal cinsiyet yargıları üzerinden incelediği </a:t>
            </a:r>
            <a:r>
              <a:rPr lang="tr-TR" b="0" i="0" dirty="0" err="1">
                <a:solidFill>
                  <a:schemeClr val="tx1"/>
                </a:solidFill>
                <a:effectLst/>
                <a:latin typeface="Barlow" panose="00000500000000000000" pitchFamily="2" charset="-94"/>
              </a:rPr>
              <a:t>Ibsen’in</a:t>
            </a:r>
            <a:r>
              <a:rPr lang="tr-TR" b="0" i="0" dirty="0">
                <a:solidFill>
                  <a:schemeClr val="tx1"/>
                </a:solidFill>
                <a:effectLst/>
                <a:latin typeface="Barlow" panose="00000500000000000000" pitchFamily="2" charset="-94"/>
              </a:rPr>
              <a:t> </a:t>
            </a:r>
            <a:r>
              <a:rPr lang="tr-TR" b="0" i="0" dirty="0" err="1">
                <a:solidFill>
                  <a:schemeClr val="tx1"/>
                </a:solidFill>
                <a:effectLst/>
                <a:latin typeface="Barlow" panose="00000500000000000000" pitchFamily="2" charset="-94"/>
              </a:rPr>
              <a:t>Sıradışı</a:t>
            </a:r>
            <a:r>
              <a:rPr lang="tr-TR" b="0" i="0" dirty="0">
                <a:solidFill>
                  <a:schemeClr val="tx1"/>
                </a:solidFill>
                <a:effectLst/>
                <a:latin typeface="Barlow" panose="00000500000000000000" pitchFamily="2" charset="-94"/>
              </a:rPr>
              <a:t> Kadınları adlı kitabı 2013 yılında Norveç’in Ankara Büyükelçiliği’nin katkılarıyla basıldı. </a:t>
            </a:r>
            <a:r>
              <a:rPr lang="tr-TR" b="0" i="0" dirty="0" err="1">
                <a:solidFill>
                  <a:schemeClr val="tx1"/>
                </a:solidFill>
                <a:effectLst/>
                <a:latin typeface="Barlow" panose="00000500000000000000" pitchFamily="2" charset="-94"/>
              </a:rPr>
              <a:t>Ibsen</a:t>
            </a:r>
            <a:r>
              <a:rPr lang="tr-TR" b="0" i="0" dirty="0">
                <a:solidFill>
                  <a:schemeClr val="tx1"/>
                </a:solidFill>
                <a:effectLst/>
                <a:latin typeface="Barlow" panose="00000500000000000000" pitchFamily="2" charset="-94"/>
              </a:rPr>
              <a:t> çalışmaları dolayısıyla 2014’te Norveç Büyükelçiliği, 2016 yılında Norveç Ulusal Tiyatrosu tarafından Uluslararası </a:t>
            </a:r>
            <a:r>
              <a:rPr lang="tr-TR" b="0" i="0" dirty="0" err="1">
                <a:solidFill>
                  <a:schemeClr val="tx1"/>
                </a:solidFill>
                <a:effectLst/>
                <a:latin typeface="Barlow" panose="00000500000000000000" pitchFamily="2" charset="-94"/>
              </a:rPr>
              <a:t>Ibsen</a:t>
            </a:r>
            <a:r>
              <a:rPr lang="tr-TR" b="0" i="0" dirty="0">
                <a:solidFill>
                  <a:schemeClr val="tx1"/>
                </a:solidFill>
                <a:effectLst/>
                <a:latin typeface="Barlow" panose="00000500000000000000" pitchFamily="2" charset="-94"/>
              </a:rPr>
              <a:t> Festivaline davet edildi. Bir süre Dokuz Eylül Üniversitesi Güzel Sanatlar Fakültesi Sahne Sanatları bölümünde öğretim görevlisi olarak çalıştı. Halen aynı üniversitenin Güzel Sanatlar Enstitüsünde doktorasına devam ediyor. </a:t>
            </a:r>
          </a:p>
          <a:p>
            <a:endParaRPr lang="tr-TR" dirty="0"/>
          </a:p>
        </p:txBody>
      </p:sp>
    </p:spTree>
    <p:extLst>
      <p:ext uri="{BB962C8B-B14F-4D97-AF65-F5344CB8AC3E}">
        <p14:creationId xmlns:p14="http://schemas.microsoft.com/office/powerpoint/2010/main" val="489260359"/>
      </p:ext>
    </p:extLst>
  </p:cSld>
  <p:clrMapOvr>
    <a:masterClrMapping/>
  </p:clrMapOvr>
</p:sld>
</file>

<file path=ppt/theme/theme1.xml><?xml version="1.0" encoding="utf-8"?>
<a:theme xmlns:a="http://schemas.openxmlformats.org/drawingml/2006/main" name="BlobVTI">
  <a:themeElements>
    <a:clrScheme name="AnalogousFromLightSeedLeftStep">
      <a:dk1>
        <a:srgbClr val="000000"/>
      </a:dk1>
      <a:lt1>
        <a:srgbClr val="FFFFFF"/>
      </a:lt1>
      <a:dk2>
        <a:srgbClr val="41242E"/>
      </a:dk2>
      <a:lt2>
        <a:srgbClr val="E2E4E8"/>
      </a:lt2>
      <a:accent1>
        <a:srgbClr val="B49F77"/>
      </a:accent1>
      <a:accent2>
        <a:srgbClr val="BF8A7A"/>
      </a:accent2>
      <a:accent3>
        <a:srgbClr val="CA929C"/>
      </a:accent3>
      <a:accent4>
        <a:srgbClr val="BF7AA3"/>
      </a:accent4>
      <a:accent5>
        <a:srgbClr val="C78DC8"/>
      </a:accent5>
      <a:accent6>
        <a:srgbClr val="A17ABF"/>
      </a:accent6>
      <a:hlink>
        <a:srgbClr val="6981AE"/>
      </a:hlink>
      <a:folHlink>
        <a:srgbClr val="7F7F7F"/>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2795</TotalTime>
  <Words>2665</Words>
  <Application>Microsoft Office PowerPoint</Application>
  <PresentationFormat>Widescreen</PresentationFormat>
  <Paragraphs>76</Paragraphs>
  <Slides>17</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17</vt:i4>
      </vt:variant>
    </vt:vector>
  </HeadingPairs>
  <TitlesOfParts>
    <vt:vector size="34" baseType="lpstr">
      <vt:lpstr>Arial</vt:lpstr>
      <vt:lpstr>Arial</vt:lpstr>
      <vt:lpstr>Arial Black</vt:lpstr>
      <vt:lpstr>Avenir Next LT Pro</vt:lpstr>
      <vt:lpstr>Barlow</vt:lpstr>
      <vt:lpstr>Calibri</vt:lpstr>
      <vt:lpstr>ff15</vt:lpstr>
      <vt:lpstr>ff2</vt:lpstr>
      <vt:lpstr>ff6</vt:lpstr>
      <vt:lpstr>Google Sans</vt:lpstr>
      <vt:lpstr>Open Sans</vt:lpstr>
      <vt:lpstr>Roboto</vt:lpstr>
      <vt:lpstr>Sagona Book</vt:lpstr>
      <vt:lpstr>system-ui</vt:lpstr>
      <vt:lpstr>The Hand Extrablack</vt:lpstr>
      <vt:lpstr>TwitterChirp</vt:lpstr>
      <vt:lpstr>BlobVTI</vt:lpstr>
      <vt:lpstr>  </vt:lpstr>
      <vt:lpstr>PowerPoint Presentation</vt:lpstr>
      <vt:lpstr>BAHAR AKPINAR    Oyun yazarı. Dramaturg. ODTÜ'de Kimya, Dokuz Eylül Güzel Sanatlar Fakültesi ve Glasgow Üniversitesinde Oyun Yazarlığı ve .Dramaturgi eğitimi aldı .  Yazar, Dr.   Gerçek Gündem • Şalom Gzt  Köşe yazıları    RH Uni of London | MLitt in Playwriting • MA in Holocaust Std • PhD in Performing Arts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Kaynakçalar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Sonay Ozay</dc:creator>
  <cp:lastModifiedBy>Nihat Berker</cp:lastModifiedBy>
  <cp:revision>4</cp:revision>
  <dcterms:created xsi:type="dcterms:W3CDTF">2023-12-08T14:26:51Z</dcterms:created>
  <dcterms:modified xsi:type="dcterms:W3CDTF">2023-12-16T05:25:59Z</dcterms:modified>
</cp:coreProperties>
</file>