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1" r:id="rId3"/>
    <p:sldId id="263" r:id="rId4"/>
    <p:sldId id="317" r:id="rId5"/>
    <p:sldId id="318" r:id="rId6"/>
    <p:sldId id="319" r:id="rId7"/>
    <p:sldId id="316" r:id="rId8"/>
    <p:sldId id="274" r:id="rId9"/>
    <p:sldId id="305" r:id="rId10"/>
    <p:sldId id="276" r:id="rId11"/>
    <p:sldId id="313" r:id="rId12"/>
    <p:sldId id="278" r:id="rId13"/>
    <p:sldId id="312" r:id="rId14"/>
    <p:sldId id="297" r:id="rId15"/>
    <p:sldId id="298" r:id="rId16"/>
    <p:sldId id="296" r:id="rId17"/>
    <p:sldId id="299" r:id="rId18"/>
    <p:sldId id="307" r:id="rId19"/>
    <p:sldId id="308" r:id="rId20"/>
    <p:sldId id="306" r:id="rId21"/>
    <p:sldId id="283"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78" d="100"/>
          <a:sy n="78" d="100"/>
        </p:scale>
        <p:origin x="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F1FE9-952A-A317-4893-63AB57947A2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8D0750C-2E1E-3A4C-A626-604AC3446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4745996-D45D-7FA0-063B-CE412A94F1F9}"/>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5" name="Alt Bilgi Yer Tutucusu 4">
            <a:extLst>
              <a:ext uri="{FF2B5EF4-FFF2-40B4-BE49-F238E27FC236}">
                <a16:creationId xmlns:a16="http://schemas.microsoft.com/office/drawing/2014/main" id="{FBB29A9A-CC6E-E6C7-FB9B-FC9E82E0EB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90C79E-DBE0-1404-794B-7BCD79DBB667}"/>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379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3A60D2-8A38-3F4B-16D8-AE8BD3D2399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C97B184-8CC2-2628-C906-63395516817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973258-CEF6-2750-D906-677F9965C867}"/>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5" name="Alt Bilgi Yer Tutucusu 4">
            <a:extLst>
              <a:ext uri="{FF2B5EF4-FFF2-40B4-BE49-F238E27FC236}">
                <a16:creationId xmlns:a16="http://schemas.microsoft.com/office/drawing/2014/main" id="{B4462239-A425-8B68-FA68-B8F7AEAE4A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A5A1C2-CF6F-6D10-24BC-2448850D4199}"/>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419073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0CF5B10-2C98-8576-1F45-0AFD229577C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2348FF7-1976-DFAD-D708-B828BD6671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D22CA6-29C4-0DD8-F5CB-BEE9AD7AD6B1}"/>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5" name="Alt Bilgi Yer Tutucusu 4">
            <a:extLst>
              <a:ext uri="{FF2B5EF4-FFF2-40B4-BE49-F238E27FC236}">
                <a16:creationId xmlns:a16="http://schemas.microsoft.com/office/drawing/2014/main" id="{0834AA63-102B-484E-768E-E5EF3AD3A2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651C3C-F7E0-0743-E195-879F62D69AFB}"/>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64194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A9753F-341C-E725-3620-5AF4B0971B5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F8CCE9A-37D3-0878-759C-A27668D1542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839E366-C722-CDB2-CAEF-580C4C2D2FB0}"/>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5" name="Alt Bilgi Yer Tutucusu 4">
            <a:extLst>
              <a:ext uri="{FF2B5EF4-FFF2-40B4-BE49-F238E27FC236}">
                <a16:creationId xmlns:a16="http://schemas.microsoft.com/office/drawing/2014/main" id="{95FEF825-3122-D7F3-B16C-BB46A7104B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8CDE2F-71FF-1B96-509F-ED1123803EFA}"/>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380935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2480D-ED86-4C1E-0DFB-93A8D518882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69AB411-9354-6E34-4CBE-C82B1B70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FE028DA-4D7F-8330-BA33-F2A385150300}"/>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5" name="Alt Bilgi Yer Tutucusu 4">
            <a:extLst>
              <a:ext uri="{FF2B5EF4-FFF2-40B4-BE49-F238E27FC236}">
                <a16:creationId xmlns:a16="http://schemas.microsoft.com/office/drawing/2014/main" id="{A3FC78EA-DF73-557F-DDA8-471184FF26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98A4AC-276F-2480-EF08-651A0C0173FC}"/>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364486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9B29DF-BB8A-227F-9A55-6797B078255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92BB095-4C77-DC68-D6DE-7491A59E428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5A28FD0-C5B0-DAC3-E3AE-3194D3E2B16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378D134-51F0-8F2B-FAAC-8744F299B628}"/>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6" name="Alt Bilgi Yer Tutucusu 5">
            <a:extLst>
              <a:ext uri="{FF2B5EF4-FFF2-40B4-BE49-F238E27FC236}">
                <a16:creationId xmlns:a16="http://schemas.microsoft.com/office/drawing/2014/main" id="{E4ED6B71-F65A-9543-3103-39B237C076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C96D47-1BFC-924E-34E0-B27A589CB014}"/>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123502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74B5D-D44C-E0D5-D368-8A4F27B8D8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D8EB8E-958C-E7C7-7C05-AA4400F7A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85F9C3-0DC5-C42A-295A-A8AE7C85D90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E907D86-1A47-2117-2EE2-8FE606ACD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1E2C678-18EB-A5AA-B31E-6E4201BDA33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3DF9394-2687-437F-4D6F-020F78C59E1F}"/>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8" name="Alt Bilgi Yer Tutucusu 7">
            <a:extLst>
              <a:ext uri="{FF2B5EF4-FFF2-40B4-BE49-F238E27FC236}">
                <a16:creationId xmlns:a16="http://schemas.microsoft.com/office/drawing/2014/main" id="{0F0A4F8F-EE2D-47CC-6F45-38B0F9D2139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67399FC-27B3-AC31-3B26-90066B084AC5}"/>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385569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240BD3-CC7A-4925-D3BB-77688ED5CC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79CA15B-2673-97E9-EBF6-5E5788EC9C6A}"/>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4" name="Alt Bilgi Yer Tutucusu 3">
            <a:extLst>
              <a:ext uri="{FF2B5EF4-FFF2-40B4-BE49-F238E27FC236}">
                <a16:creationId xmlns:a16="http://schemas.microsoft.com/office/drawing/2014/main" id="{06C53524-D35F-72C4-78C3-8E236E5117B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330A367-36E8-7501-F912-0894E8B448F5}"/>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19439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7FDA31E-817D-E3B7-CA19-E170897FF8FD}"/>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3" name="Alt Bilgi Yer Tutucusu 2">
            <a:extLst>
              <a:ext uri="{FF2B5EF4-FFF2-40B4-BE49-F238E27FC236}">
                <a16:creationId xmlns:a16="http://schemas.microsoft.com/office/drawing/2014/main" id="{2A0DF894-BF0A-C8E3-8CBE-4105FEFFC68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9B35BF6-1623-B851-E651-10052648183F}"/>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3759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08A739-AA4A-7C9D-31A1-52BC2717EB5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A6710E6-C281-908F-FD2A-FA1E7CE67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E8484DA-A3FD-15ED-8223-B0FB19F5B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31F1F04-103E-6358-A2E2-73CFF72860A8}"/>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6" name="Alt Bilgi Yer Tutucusu 5">
            <a:extLst>
              <a:ext uri="{FF2B5EF4-FFF2-40B4-BE49-F238E27FC236}">
                <a16:creationId xmlns:a16="http://schemas.microsoft.com/office/drawing/2014/main" id="{830FA45B-0FC2-F768-D941-5B45B4DCAAD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4524FEF-84C8-A046-39CF-8AB18CA6E28C}"/>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269388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BAA39D-7DFB-C7F3-4887-B0837346E5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89BA3EB-D9C2-8A62-A7E7-14795833D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DC02369-809A-DC14-11C2-1B0944669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927C111-05AF-5FF9-9F16-F46E591765B1}"/>
              </a:ext>
            </a:extLst>
          </p:cNvPr>
          <p:cNvSpPr>
            <a:spLocks noGrp="1"/>
          </p:cNvSpPr>
          <p:nvPr>
            <p:ph type="dt" sz="half" idx="10"/>
          </p:nvPr>
        </p:nvSpPr>
        <p:spPr/>
        <p:txBody>
          <a:bodyPr/>
          <a:lstStyle/>
          <a:p>
            <a:fld id="{D02F02A9-F1A6-4461-83F2-70E6CDD87C03}" type="datetimeFigureOut">
              <a:rPr lang="tr-TR" smtClean="0"/>
              <a:t>16.12.2023</a:t>
            </a:fld>
            <a:endParaRPr lang="tr-TR"/>
          </a:p>
        </p:txBody>
      </p:sp>
      <p:sp>
        <p:nvSpPr>
          <p:cNvPr id="6" name="Alt Bilgi Yer Tutucusu 5">
            <a:extLst>
              <a:ext uri="{FF2B5EF4-FFF2-40B4-BE49-F238E27FC236}">
                <a16:creationId xmlns:a16="http://schemas.microsoft.com/office/drawing/2014/main" id="{21DF165C-FEE3-54AB-9FEC-96E03716DC7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763CEF6-8335-E48D-B9FF-645373B8F829}"/>
              </a:ext>
            </a:extLst>
          </p:cNvPr>
          <p:cNvSpPr>
            <a:spLocks noGrp="1"/>
          </p:cNvSpPr>
          <p:nvPr>
            <p:ph type="sldNum" sz="quarter" idx="12"/>
          </p:nvPr>
        </p:nvSpPr>
        <p:spPr/>
        <p:txBody>
          <a:bodyPr/>
          <a:lstStyle/>
          <a:p>
            <a:fld id="{EEDB5EEF-DC1B-4B70-9FFF-3A5FA617D4FB}" type="slidenum">
              <a:rPr lang="tr-TR" smtClean="0"/>
              <a:t>‹#›</a:t>
            </a:fld>
            <a:endParaRPr lang="tr-TR"/>
          </a:p>
        </p:txBody>
      </p:sp>
    </p:spTree>
    <p:extLst>
      <p:ext uri="{BB962C8B-B14F-4D97-AF65-F5344CB8AC3E}">
        <p14:creationId xmlns:p14="http://schemas.microsoft.com/office/powerpoint/2010/main" val="309941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4BFA796-AB12-DD89-AF07-C1BD40289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16E41F7-4FA3-0FD0-0F1D-00B533F37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28E414-A670-7C3D-DAEE-E41FD0D08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F02A9-F1A6-4461-83F2-70E6CDD87C03}" type="datetimeFigureOut">
              <a:rPr lang="tr-TR" smtClean="0"/>
              <a:t>16.12.2023</a:t>
            </a:fld>
            <a:endParaRPr lang="tr-TR"/>
          </a:p>
        </p:txBody>
      </p:sp>
      <p:sp>
        <p:nvSpPr>
          <p:cNvPr id="5" name="Alt Bilgi Yer Tutucusu 4">
            <a:extLst>
              <a:ext uri="{FF2B5EF4-FFF2-40B4-BE49-F238E27FC236}">
                <a16:creationId xmlns:a16="http://schemas.microsoft.com/office/drawing/2014/main" id="{DEFE0B88-6676-3781-E047-8BBAC6FC3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DA0B0AA-1535-DD6D-B9E5-AC8F998F50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5EEF-DC1B-4B70-9FFF-3A5FA617D4FB}" type="slidenum">
              <a:rPr lang="tr-TR" smtClean="0"/>
              <a:t>‹#›</a:t>
            </a:fld>
            <a:endParaRPr lang="tr-TR"/>
          </a:p>
        </p:txBody>
      </p:sp>
    </p:spTree>
    <p:extLst>
      <p:ext uri="{BB962C8B-B14F-4D97-AF65-F5344CB8AC3E}">
        <p14:creationId xmlns:p14="http://schemas.microsoft.com/office/powerpoint/2010/main" val="4156077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caneryenidunya.medium.com/i%CC%87nsan-ticareti-ve-bat%C4%B1n%C4%B1n-unutmak-i%CC%87stedi%C4%9Fi-tarihi-atlantik-k%C3%B6le-ticareti-e95d57160821" TargetMode="External"/><Relationship Id="rId2" Type="http://schemas.openxmlformats.org/officeDocument/2006/relationships/hyperlink" Target="https://www.cumhuriyet.com.tr/kultur-sanat/henrik-ibsen-ozgurlukler-icin-yasadi-yazdi-bedriye-korkankorkmazin-yazisi-1949769?ysclid=lpqqxkjysf833833875" TargetMode="External"/><Relationship Id="rId1" Type="http://schemas.openxmlformats.org/officeDocument/2006/relationships/slideLayout" Target="../slideLayouts/slideLayout2.xml"/><Relationship Id="rId6" Type="http://schemas.openxmlformats.org/officeDocument/2006/relationships/hyperlink" Target="https://haber.dk/danimarka-tarihinin-kara-lekesi-koloniler/18383" TargetMode="External"/><Relationship Id="rId5" Type="http://schemas.openxmlformats.org/officeDocument/2006/relationships/hyperlink" Target="https://tr.wiki34.com/wiki/Imperio_colonial_dan%C3%A9s#Asia" TargetMode="External"/><Relationship Id="rId4" Type="http://schemas.openxmlformats.org/officeDocument/2006/relationships/hyperlink" Target="https://tr.wiki34.com/wiki/Historia_de_Dinamar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62551E-2AFC-7F50-7324-D303A41EE021}"/>
              </a:ext>
            </a:extLst>
          </p:cNvPr>
          <p:cNvSpPr>
            <a:spLocks noGrp="1"/>
          </p:cNvSpPr>
          <p:nvPr>
            <p:ph type="title"/>
          </p:nvPr>
        </p:nvSpPr>
        <p:spPr>
          <a:xfrm>
            <a:off x="3450210" y="365125"/>
            <a:ext cx="7903590" cy="1325563"/>
          </a:xfrm>
        </p:spPr>
        <p:txBody>
          <a:bodyPr/>
          <a:lstStyle/>
          <a:p>
            <a:r>
              <a:rPr lang="tr-TR" dirty="0"/>
              <a:t>DANİMARKA 1700 - 1914</a:t>
            </a:r>
          </a:p>
        </p:txBody>
      </p:sp>
      <p:pic>
        <p:nvPicPr>
          <p:cNvPr id="19" name="İçerik Yer Tutucusu 18">
            <a:extLst>
              <a:ext uri="{FF2B5EF4-FFF2-40B4-BE49-F238E27FC236}">
                <a16:creationId xmlns:a16="http://schemas.microsoft.com/office/drawing/2014/main" id="{A7FB871A-17CB-20A0-8916-E407F853C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2514" y="1825625"/>
            <a:ext cx="3926971" cy="4351338"/>
          </a:xfrm>
        </p:spPr>
      </p:pic>
      <p:sp>
        <p:nvSpPr>
          <p:cNvPr id="6" name="Metin Yer Tutucusu 5">
            <a:extLst>
              <a:ext uri="{FF2B5EF4-FFF2-40B4-BE49-F238E27FC236}">
                <a16:creationId xmlns:a16="http://schemas.microsoft.com/office/drawing/2014/main" id="{1738A6BF-6A88-11C0-23A6-D56D2EE57F69}"/>
              </a:ext>
            </a:extLst>
          </p:cNvPr>
          <p:cNvSpPr>
            <a:spLocks noGrp="1"/>
          </p:cNvSpPr>
          <p:nvPr>
            <p:ph type="body" sz="half" idx="4294967295"/>
          </p:nvPr>
        </p:nvSpPr>
        <p:spPr>
          <a:xfrm>
            <a:off x="0" y="2459038"/>
            <a:ext cx="3932238" cy="3117850"/>
          </a:xfrm>
        </p:spPr>
        <p:txBody>
          <a:bodyPr>
            <a:normAutofit fontScale="62500" lnSpcReduction="20000"/>
          </a:bodyPr>
          <a:lstStyle/>
          <a:p>
            <a:r>
              <a:rPr lang="tr-TR" dirty="0"/>
              <a:t>Danimarka veya resmî adıyla Danimarka Krallığı , Kuzey Avrupa'da bir İskandinav ülkesidir. İskandinav ülkelerinin en güneyinde yer alan Danimarka'nın büyük bir bölümü </a:t>
            </a:r>
            <a:r>
              <a:rPr lang="tr-TR" dirty="0" err="1"/>
              <a:t>Jylland</a:t>
            </a:r>
            <a:r>
              <a:rPr lang="tr-TR" dirty="0"/>
              <a:t> yarımadası üzerindedir. Başkent, Danimarka adalarının en büyüğü olan </a:t>
            </a:r>
            <a:r>
              <a:rPr lang="tr-TR" dirty="0" err="1"/>
              <a:t>Sjælland'ın</a:t>
            </a:r>
            <a:r>
              <a:rPr lang="tr-TR" dirty="0"/>
              <a:t>  (</a:t>
            </a:r>
            <a:r>
              <a:rPr lang="tr-TR" dirty="0" err="1"/>
              <a:t>Zeland</a:t>
            </a:r>
            <a:r>
              <a:rPr lang="tr-TR" dirty="0"/>
              <a:t>) üzerinde kurulmuştur. </a:t>
            </a:r>
            <a:r>
              <a:rPr lang="tr-TR" dirty="0" err="1"/>
              <a:t>Sjælland</a:t>
            </a:r>
            <a:r>
              <a:rPr lang="tr-TR" dirty="0"/>
              <a:t>, dar bir boğaz olan </a:t>
            </a:r>
            <a:r>
              <a:rPr lang="tr-TR" dirty="0" err="1"/>
              <a:t>Øresund</a:t>
            </a:r>
            <a:r>
              <a:rPr lang="tr-TR" dirty="0"/>
              <a:t> ile İsveç'ten ayrılır. Ayrıca, (bir köprü ile </a:t>
            </a:r>
            <a:r>
              <a:rPr lang="tr-TR" dirty="0" err="1"/>
              <a:t>Jylland'a</a:t>
            </a:r>
            <a:r>
              <a:rPr lang="tr-TR" dirty="0"/>
              <a:t> bağlı olan) </a:t>
            </a:r>
            <a:r>
              <a:rPr lang="tr-TR" dirty="0" err="1"/>
              <a:t>Fyn</a:t>
            </a:r>
            <a:r>
              <a:rPr lang="tr-TR" dirty="0"/>
              <a:t>, </a:t>
            </a:r>
            <a:r>
              <a:rPr lang="tr-TR" dirty="0" err="1"/>
              <a:t>Lolland</a:t>
            </a:r>
            <a:r>
              <a:rPr lang="tr-TR" dirty="0"/>
              <a:t>, </a:t>
            </a:r>
            <a:r>
              <a:rPr lang="tr-TR" dirty="0" err="1"/>
              <a:t>Falster</a:t>
            </a:r>
            <a:r>
              <a:rPr lang="tr-TR" dirty="0"/>
              <a:t>, </a:t>
            </a:r>
            <a:r>
              <a:rPr lang="tr-TR" dirty="0" err="1"/>
              <a:t>Langeland</a:t>
            </a:r>
            <a:r>
              <a:rPr lang="tr-TR" dirty="0"/>
              <a:t> ve Baltık Denizi'ndeki </a:t>
            </a:r>
            <a:r>
              <a:rPr lang="tr-TR" dirty="0" err="1"/>
              <a:t>Bornholm</a:t>
            </a:r>
            <a:r>
              <a:rPr lang="tr-TR" dirty="0"/>
              <a:t> adaları da Danimarka'ya aittir.</a:t>
            </a:r>
          </a:p>
        </p:txBody>
      </p:sp>
    </p:spTree>
    <p:extLst>
      <p:ext uri="{BB962C8B-B14F-4D97-AF65-F5344CB8AC3E}">
        <p14:creationId xmlns:p14="http://schemas.microsoft.com/office/powerpoint/2010/main" val="160521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6B984E-570B-DF7E-3B0B-5A3832C34508}"/>
              </a:ext>
            </a:extLst>
          </p:cNvPr>
          <p:cNvSpPr>
            <a:spLocks noGrp="1"/>
          </p:cNvSpPr>
          <p:nvPr>
            <p:ph type="title"/>
          </p:nvPr>
        </p:nvSpPr>
        <p:spPr>
          <a:xfrm>
            <a:off x="1496291" y="365125"/>
            <a:ext cx="9857509" cy="1325563"/>
          </a:xfrm>
        </p:spPr>
        <p:txBody>
          <a:bodyPr>
            <a:normAutofit fontScale="90000"/>
          </a:bodyPr>
          <a:lstStyle/>
          <a:p>
            <a:r>
              <a:rPr lang="tr-TR" dirty="0">
                <a:solidFill>
                  <a:srgbClr val="FF0000"/>
                </a:solidFill>
              </a:rPr>
              <a:t>DANİMARKA’NIN AFRİKA’DA Kİ KALELERİ VE TİCARET NOKTALARI </a:t>
            </a:r>
            <a:br>
              <a:rPr lang="tr-TR" dirty="0"/>
            </a:br>
            <a:endParaRPr lang="tr-TR" dirty="0"/>
          </a:p>
        </p:txBody>
      </p:sp>
      <p:sp>
        <p:nvSpPr>
          <p:cNvPr id="3" name="İçerik Yer Tutucusu 2">
            <a:extLst>
              <a:ext uri="{FF2B5EF4-FFF2-40B4-BE49-F238E27FC236}">
                <a16:creationId xmlns:a16="http://schemas.microsoft.com/office/drawing/2014/main" id="{1E40D74E-02FE-9E6E-F7AE-B82802BCD9DE}"/>
              </a:ext>
            </a:extLst>
          </p:cNvPr>
          <p:cNvSpPr>
            <a:spLocks noGrp="1"/>
          </p:cNvSpPr>
          <p:nvPr>
            <p:ph idx="1"/>
          </p:nvPr>
        </p:nvSpPr>
        <p:spPr/>
        <p:txBody>
          <a:bodyPr>
            <a:normAutofit fontScale="92500" lnSpcReduction="20000"/>
          </a:bodyPr>
          <a:lstStyle/>
          <a:p>
            <a:r>
              <a:rPr lang="tr-TR" dirty="0"/>
              <a:t>Danimarka’nın , Gold </a:t>
            </a:r>
            <a:r>
              <a:rPr lang="tr-TR" dirty="0" err="1"/>
              <a:t>Coast'ta</a:t>
            </a:r>
            <a:r>
              <a:rPr lang="tr-TR" dirty="0"/>
              <a:t> (bugünkü Gana'da ) birkaç ticaret noktası ve dört kalesi </a:t>
            </a:r>
            <a:r>
              <a:rPr lang="tr-TR" dirty="0" err="1"/>
              <a:t>vadı</a:t>
            </a:r>
            <a:r>
              <a:rPr lang="tr-TR" dirty="0"/>
              <a:t>. </a:t>
            </a:r>
            <a:r>
              <a:rPr lang="tr-TR" dirty="0">
                <a:solidFill>
                  <a:srgbClr val="FF0000"/>
                </a:solidFill>
              </a:rPr>
              <a:t>Üç ticaret istasyonu şunlardı</a:t>
            </a:r>
            <a:r>
              <a:rPr lang="tr-TR" dirty="0"/>
              <a:t>: İsveç'ten satın alınan Fort </a:t>
            </a:r>
            <a:r>
              <a:rPr lang="tr-TR" dirty="0" err="1"/>
              <a:t>Frederiksborg</a:t>
            </a:r>
            <a:r>
              <a:rPr lang="tr-TR" dirty="0"/>
              <a:t> (</a:t>
            </a:r>
            <a:r>
              <a:rPr lang="tr-TR" dirty="0" err="1"/>
              <a:t>Kpompo</a:t>
            </a:r>
            <a:r>
              <a:rPr lang="tr-TR" dirty="0"/>
              <a:t>), Fort </a:t>
            </a:r>
            <a:r>
              <a:rPr lang="tr-TR" dirty="0" err="1"/>
              <a:t>Christiansborg</a:t>
            </a:r>
            <a:r>
              <a:rPr lang="tr-TR" dirty="0"/>
              <a:t> ( 1661'de </a:t>
            </a:r>
            <a:r>
              <a:rPr lang="tr-TR" dirty="0" err="1"/>
              <a:t>Acra</a:t>
            </a:r>
            <a:r>
              <a:rPr lang="tr-TR" dirty="0"/>
              <a:t> tarafından ) ve </a:t>
            </a:r>
            <a:r>
              <a:rPr lang="tr-TR" dirty="0" err="1"/>
              <a:t>Frederiksberg</a:t>
            </a:r>
            <a:r>
              <a:rPr lang="tr-TR" dirty="0"/>
              <a:t>. </a:t>
            </a:r>
          </a:p>
          <a:p>
            <a:r>
              <a:rPr lang="tr-TR" dirty="0">
                <a:solidFill>
                  <a:srgbClr val="FF0000"/>
                </a:solidFill>
              </a:rPr>
              <a:t>Kaleler şunlardı</a:t>
            </a:r>
            <a:r>
              <a:rPr lang="tr-TR" dirty="0"/>
              <a:t>: 1784'te inşa edilen </a:t>
            </a:r>
            <a:r>
              <a:rPr lang="tr-TR" dirty="0" err="1"/>
              <a:t>Prinsensten</a:t>
            </a:r>
            <a:r>
              <a:rPr lang="tr-TR" dirty="0"/>
              <a:t> Kalesi, 1787'den </a:t>
            </a:r>
            <a:r>
              <a:rPr lang="tr-TR" dirty="0" err="1"/>
              <a:t>Augustaborg</a:t>
            </a:r>
            <a:r>
              <a:rPr lang="tr-TR" dirty="0"/>
              <a:t> Kalesi, </a:t>
            </a:r>
            <a:r>
              <a:rPr lang="tr-TR" dirty="0" err="1"/>
              <a:t>Friedensborg</a:t>
            </a:r>
            <a:r>
              <a:rPr lang="tr-TR" dirty="0"/>
              <a:t> Kalesi ve </a:t>
            </a:r>
            <a:r>
              <a:rPr lang="tr-TR" dirty="0" err="1"/>
              <a:t>Kongensten</a:t>
            </a:r>
            <a:r>
              <a:rPr lang="tr-TR" dirty="0"/>
              <a:t> Kalesi, birçoğu bugün harabe. Bunlardan sadece biri bugün hala kullanılmaktadır, Gana Devlet Başkanı'nın Gana'daki ikametgahı olan Fort </a:t>
            </a:r>
            <a:r>
              <a:rPr lang="tr-TR" dirty="0" err="1"/>
              <a:t>Christiansborg</a:t>
            </a:r>
            <a:r>
              <a:rPr lang="tr-TR" dirty="0"/>
              <a:t>. Plantasyonlar </a:t>
            </a:r>
            <a:r>
              <a:rPr lang="tr-TR" dirty="0" err="1"/>
              <a:t>Frederiksborg</a:t>
            </a:r>
            <a:r>
              <a:rPr lang="tr-TR" dirty="0"/>
              <a:t> tarafından kuruldu ancak başarısız oldu. </a:t>
            </a:r>
            <a:r>
              <a:rPr lang="tr-TR" dirty="0" err="1"/>
              <a:t>Christiansborg</a:t>
            </a:r>
            <a:r>
              <a:rPr lang="tr-TR" dirty="0"/>
              <a:t> Kalesi, Batı Afrika'daki Danimarka gücünün üssü ve Danimarka Batı Hint Adaları'na köle ticaretinin merkezi oldu. 1807'de </a:t>
            </a:r>
            <a:r>
              <a:rPr lang="tr-TR" dirty="0" err="1"/>
              <a:t>Ashanti</a:t>
            </a:r>
            <a:r>
              <a:rPr lang="tr-TR" dirty="0"/>
              <a:t>, Danimarka'nın Afrikalı ticaret ortaklarını bastırdı ve bu da tüm ticaret istasyonlarının terk edilmesine yol açtı. Danimarka, kalelerini 1850'de Birleşik Krallık'a sattı .</a:t>
            </a:r>
          </a:p>
        </p:txBody>
      </p:sp>
    </p:spTree>
    <p:extLst>
      <p:ext uri="{BB962C8B-B14F-4D97-AF65-F5344CB8AC3E}">
        <p14:creationId xmlns:p14="http://schemas.microsoft.com/office/powerpoint/2010/main" val="84682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05213B-A629-D428-9A59-141707F47EE0}"/>
              </a:ext>
            </a:extLst>
          </p:cNvPr>
          <p:cNvSpPr>
            <a:spLocks noGrp="1"/>
          </p:cNvSpPr>
          <p:nvPr>
            <p:ph type="title"/>
          </p:nvPr>
        </p:nvSpPr>
        <p:spPr/>
        <p:txBody>
          <a:bodyPr/>
          <a:lstStyle/>
          <a:p>
            <a:r>
              <a:rPr lang="tr-TR" dirty="0">
                <a:solidFill>
                  <a:srgbClr val="FF0000"/>
                </a:solidFill>
              </a:rPr>
              <a:t> ÜÇGEN TİCARET’İ</a:t>
            </a:r>
          </a:p>
        </p:txBody>
      </p:sp>
      <p:pic>
        <p:nvPicPr>
          <p:cNvPr id="6" name="Resim Yer Tutucusu 5">
            <a:extLst>
              <a:ext uri="{FF2B5EF4-FFF2-40B4-BE49-F238E27FC236}">
                <a16:creationId xmlns:a16="http://schemas.microsoft.com/office/drawing/2014/main" id="{7AD7F488-1243-1328-7C4E-55F70E249AF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912" b="2912"/>
          <a:stretch/>
        </p:blipFill>
        <p:spPr>
          <a:xfrm>
            <a:off x="5180012" y="692726"/>
            <a:ext cx="6172200" cy="4359565"/>
          </a:xfrm>
        </p:spPr>
      </p:pic>
      <p:sp>
        <p:nvSpPr>
          <p:cNvPr id="4" name="Metin Yer Tutucusu 3">
            <a:extLst>
              <a:ext uri="{FF2B5EF4-FFF2-40B4-BE49-F238E27FC236}">
                <a16:creationId xmlns:a16="http://schemas.microsoft.com/office/drawing/2014/main" id="{58C44746-31FC-5570-8BE2-056DAE788A81}"/>
              </a:ext>
            </a:extLst>
          </p:cNvPr>
          <p:cNvSpPr>
            <a:spLocks noGrp="1"/>
          </p:cNvSpPr>
          <p:nvPr>
            <p:ph type="body" sz="half" idx="2"/>
          </p:nvPr>
        </p:nvSpPr>
        <p:spPr/>
        <p:txBody>
          <a:bodyPr/>
          <a:lstStyle/>
          <a:p>
            <a:r>
              <a:rPr lang="tr-TR" dirty="0"/>
              <a:t>Üç Köşeli Ticaret ya da Üçgen ticaret, siyahi köleliği küresel ölçekte kolaylaştıran bir sistemdi. Sistemin işleyiş şeması üç kıtayı kapsıyordu: Mal yüklü gemiler Avrupa'dan Afrika'ya gönderiliyordu. Orada tüccarlar bunları satıyor ve Amerika'ya yelken açmadan önce siyah kölelerle dolduruyor, onlar satılırken tüccarlar da ambarlarını pamuk, rom, kahve, kakao, şeker gibi egzotik ürünlerle dolduruyordu. Son olarak, gemiler Avrupa'ya geri dönüyor ve döngü yeniden başlıyor.</a:t>
            </a:r>
          </a:p>
          <a:p>
            <a:r>
              <a:rPr lang="tr-TR" dirty="0"/>
              <a:t>1650'lerde başlayan bu süreç 1850'ye kadar devam etti.</a:t>
            </a:r>
          </a:p>
          <a:p>
            <a:endParaRPr lang="tr-TR" dirty="0"/>
          </a:p>
        </p:txBody>
      </p:sp>
    </p:spTree>
    <p:extLst>
      <p:ext uri="{BB962C8B-B14F-4D97-AF65-F5344CB8AC3E}">
        <p14:creationId xmlns:p14="http://schemas.microsoft.com/office/powerpoint/2010/main" val="308700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25891C-B595-6936-8417-4AC4EBA60D67}"/>
              </a:ext>
            </a:extLst>
          </p:cNvPr>
          <p:cNvSpPr>
            <a:spLocks noGrp="1"/>
          </p:cNvSpPr>
          <p:nvPr>
            <p:ph type="title"/>
          </p:nvPr>
        </p:nvSpPr>
        <p:spPr/>
        <p:txBody>
          <a:bodyPr/>
          <a:lstStyle/>
          <a:p>
            <a:r>
              <a:rPr lang="tr-TR" dirty="0"/>
              <a:t>KARAYİPLER</a:t>
            </a:r>
          </a:p>
        </p:txBody>
      </p:sp>
      <p:sp>
        <p:nvSpPr>
          <p:cNvPr id="3" name="İçerik Yer Tutucusu 2">
            <a:extLst>
              <a:ext uri="{FF2B5EF4-FFF2-40B4-BE49-F238E27FC236}">
                <a16:creationId xmlns:a16="http://schemas.microsoft.com/office/drawing/2014/main" id="{C5AC5C1F-4981-F040-980C-0B50FAACF7EE}"/>
              </a:ext>
            </a:extLst>
          </p:cNvPr>
          <p:cNvSpPr>
            <a:spLocks noGrp="1"/>
          </p:cNvSpPr>
          <p:nvPr>
            <p:ph idx="1"/>
          </p:nvPr>
        </p:nvSpPr>
        <p:spPr/>
        <p:txBody>
          <a:bodyPr/>
          <a:lstStyle/>
          <a:p>
            <a:r>
              <a:rPr lang="tr-TR" dirty="0"/>
              <a:t>Danimarka 1671'de Saint Thomas adasını, 1718'de Saint John'u (şimdiki St. John ) satın aldı ve 1733'te Fransa'dan St. </a:t>
            </a:r>
            <a:r>
              <a:rPr lang="tr-TR" dirty="0" err="1"/>
              <a:t>Croix'i</a:t>
            </a:r>
            <a:r>
              <a:rPr lang="tr-TR" dirty="0"/>
              <a:t> satın aldı. Bütün bu adaların ekonomileri her şeyden önce şeker kamışı ekimine dayanıyordu . Bu adalar Danimarka Batı Hint Adaları olarak biliniyordu ve sonunda 1917'de 25 milyon dolara Amerika Birleşik Devletleri'ne satıldı. Danimarkalılar, adaların ekonomisi düşüşte olduğundan, birkaç on yıldır adaların egemenliğinden kurtulmaya çalışıyorlardı. ABD onları deniz üssü olarak kullanmayı umuyordu. 1917'den beri  Virgin Adaları olarak biliniyor.</a:t>
            </a:r>
          </a:p>
        </p:txBody>
      </p:sp>
    </p:spTree>
    <p:extLst>
      <p:ext uri="{BB962C8B-B14F-4D97-AF65-F5344CB8AC3E}">
        <p14:creationId xmlns:p14="http://schemas.microsoft.com/office/powerpoint/2010/main" val="263346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A3EAED-900E-F0E8-1667-18648681AB34}"/>
              </a:ext>
            </a:extLst>
          </p:cNvPr>
          <p:cNvSpPr>
            <a:spLocks noGrp="1"/>
          </p:cNvSpPr>
          <p:nvPr>
            <p:ph type="title"/>
          </p:nvPr>
        </p:nvSpPr>
        <p:spPr/>
        <p:txBody>
          <a:bodyPr/>
          <a:lstStyle/>
          <a:p>
            <a:r>
              <a:rPr lang="tr-TR" dirty="0"/>
              <a:t>KÖLE TİCARETİNİN KALDIRILMASI</a:t>
            </a:r>
          </a:p>
        </p:txBody>
      </p:sp>
      <p:pic>
        <p:nvPicPr>
          <p:cNvPr id="6" name="Resim Yer Tutucusu 5">
            <a:extLst>
              <a:ext uri="{FF2B5EF4-FFF2-40B4-BE49-F238E27FC236}">
                <a16:creationId xmlns:a16="http://schemas.microsoft.com/office/drawing/2014/main" id="{C2F85FBA-4A2D-8501-64BE-7AFCCD05ACE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482" r="12482"/>
          <a:stretch/>
        </p:blipFill>
        <p:spPr/>
      </p:pic>
      <p:sp>
        <p:nvSpPr>
          <p:cNvPr id="4" name="Metin Yer Tutucusu 3">
            <a:extLst>
              <a:ext uri="{FF2B5EF4-FFF2-40B4-BE49-F238E27FC236}">
                <a16:creationId xmlns:a16="http://schemas.microsoft.com/office/drawing/2014/main" id="{2C4E5EA7-4ECC-1232-B715-67B368965616}"/>
              </a:ext>
            </a:extLst>
          </p:cNvPr>
          <p:cNvSpPr>
            <a:spLocks noGrp="1"/>
          </p:cNvSpPr>
          <p:nvPr>
            <p:ph type="body" sz="half" idx="2"/>
          </p:nvPr>
        </p:nvSpPr>
        <p:spPr>
          <a:xfrm>
            <a:off x="728952" y="2049462"/>
            <a:ext cx="3932237" cy="3811588"/>
          </a:xfrm>
        </p:spPr>
        <p:txBody>
          <a:bodyPr>
            <a:normAutofit/>
          </a:bodyPr>
          <a:lstStyle/>
          <a:p>
            <a:endParaRPr lang="tr-TR" dirty="0"/>
          </a:p>
          <a:p>
            <a:r>
              <a:rPr lang="tr-TR" dirty="0">
                <a:solidFill>
                  <a:srgbClr val="FF0000"/>
                </a:solidFill>
              </a:rPr>
              <a:t>Dünyada köle ticaretini yasaklayan ilk ülke Danimarka olarak bilinir. Danimarka, 1792 yılında kendi sömürgelerinde köleliği yasakladı. Amerika'da ve İngiltere'de ise 1807 yılında köle ticaretine son verildi. </a:t>
            </a:r>
            <a:r>
              <a:rPr lang="tr-TR" dirty="0"/>
              <a:t>Ancak Güney Amerika bu yasaklara karşı ayaklanma başlattı ve köle ticaretine devam etti. Bu duruma karşı kuzey kesimlerde pek çok faaliyete girişildi. </a:t>
            </a:r>
            <a:r>
              <a:rPr lang="tr-TR" dirty="0">
                <a:solidFill>
                  <a:srgbClr val="FF0000"/>
                </a:solidFill>
              </a:rPr>
              <a:t>Kölelik, Amerika'da 1862 yılında Abraham Lincoln ile tamamen kaldırıldı.</a:t>
            </a:r>
            <a:r>
              <a:rPr lang="tr-TR" dirty="0"/>
              <a:t> Bu iki devletten sonra, birçok Avrupalı devlette aynı uygulamayı hayata geçirdi.</a:t>
            </a:r>
          </a:p>
        </p:txBody>
      </p:sp>
    </p:spTree>
    <p:extLst>
      <p:ext uri="{BB962C8B-B14F-4D97-AF65-F5344CB8AC3E}">
        <p14:creationId xmlns:p14="http://schemas.microsoft.com/office/powerpoint/2010/main" val="69011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A5B7A2-D36B-5472-B406-242C6300913B}"/>
              </a:ext>
            </a:extLst>
          </p:cNvPr>
          <p:cNvSpPr>
            <a:spLocks noGrp="1"/>
          </p:cNvSpPr>
          <p:nvPr>
            <p:ph type="title"/>
          </p:nvPr>
        </p:nvSpPr>
        <p:spPr>
          <a:xfrm>
            <a:off x="839788" y="457200"/>
            <a:ext cx="3932237" cy="1026367"/>
          </a:xfrm>
        </p:spPr>
        <p:txBody>
          <a:bodyPr/>
          <a:lstStyle/>
          <a:p>
            <a:r>
              <a:rPr lang="tr-TR" dirty="0"/>
              <a:t>GRÖLAND    BAĞIMSIZLIĞI</a:t>
            </a:r>
          </a:p>
        </p:txBody>
      </p:sp>
      <p:pic>
        <p:nvPicPr>
          <p:cNvPr id="6" name="Resim Yer Tutucusu 5">
            <a:extLst>
              <a:ext uri="{FF2B5EF4-FFF2-40B4-BE49-F238E27FC236}">
                <a16:creationId xmlns:a16="http://schemas.microsoft.com/office/drawing/2014/main" id="{3A5C3252-FCBA-556C-274D-54412CF81F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Metin Yer Tutucusu 3">
            <a:extLst>
              <a:ext uri="{FF2B5EF4-FFF2-40B4-BE49-F238E27FC236}">
                <a16:creationId xmlns:a16="http://schemas.microsoft.com/office/drawing/2014/main" id="{5EF6B1AD-FB0F-3D1D-D617-C21CE3CC24D7}"/>
              </a:ext>
            </a:extLst>
          </p:cNvPr>
          <p:cNvSpPr>
            <a:spLocks noGrp="1"/>
          </p:cNvSpPr>
          <p:nvPr>
            <p:ph type="body" sz="half" idx="2"/>
          </p:nvPr>
        </p:nvSpPr>
        <p:spPr/>
        <p:txBody>
          <a:bodyPr>
            <a:normAutofit lnSpcReduction="10000"/>
          </a:bodyPr>
          <a:lstStyle/>
          <a:p>
            <a:r>
              <a:rPr lang="tr-TR" dirty="0"/>
              <a:t>Grönland bağımsızlığı: </a:t>
            </a:r>
          </a:p>
          <a:p>
            <a:r>
              <a:rPr lang="tr-TR" dirty="0"/>
              <a:t>Grönland'daki bazı siyasi partilerin (</a:t>
            </a:r>
            <a:r>
              <a:rPr lang="tr-TR" dirty="0" err="1"/>
              <a:t>Siumut</a:t>
            </a:r>
            <a:r>
              <a:rPr lang="tr-TR" dirty="0"/>
              <a:t>, </a:t>
            </a:r>
            <a:r>
              <a:rPr lang="tr-TR" dirty="0" err="1"/>
              <a:t>Inuit</a:t>
            </a:r>
            <a:r>
              <a:rPr lang="tr-TR" dirty="0"/>
              <a:t> </a:t>
            </a:r>
            <a:r>
              <a:rPr lang="tr-TR" dirty="0" err="1"/>
              <a:t>Ataqatigiit</a:t>
            </a:r>
            <a:r>
              <a:rPr lang="tr-TR" dirty="0"/>
              <a:t>, </a:t>
            </a:r>
            <a:r>
              <a:rPr lang="tr-TR" dirty="0" err="1"/>
              <a:t>Naleraq</a:t>
            </a:r>
            <a:r>
              <a:rPr lang="tr-TR" dirty="0"/>
              <a:t> ve </a:t>
            </a:r>
            <a:r>
              <a:rPr lang="tr-TR" dirty="0" err="1"/>
              <a:t>Nunatta</a:t>
            </a:r>
            <a:r>
              <a:rPr lang="tr-TR" dirty="0"/>
              <a:t> </a:t>
            </a:r>
            <a:r>
              <a:rPr lang="tr-TR" dirty="0" err="1"/>
              <a:t>Qitornai</a:t>
            </a:r>
            <a:r>
              <a:rPr lang="tr-TR" dirty="0"/>
              <a:t>), çıkar gruplarının ve bireylerin savunduğu, Grönland'ın Danimarka'dan ayrılıp egemen bir devlet haline gelme ülküsüdür.</a:t>
            </a:r>
          </a:p>
          <a:p>
            <a:endParaRPr lang="tr-TR" dirty="0"/>
          </a:p>
          <a:p>
            <a:r>
              <a:rPr lang="tr-TR" dirty="0"/>
              <a:t>Bağımsızlık yolunda adımlar</a:t>
            </a:r>
          </a:p>
          <a:p>
            <a:r>
              <a:rPr lang="tr-TR" dirty="0">
                <a:solidFill>
                  <a:srgbClr val="FF0000"/>
                </a:solidFill>
              </a:rPr>
              <a:t>1953'te Danimarka Anayasası, Grönland'ı Danimarka'ya bağlı bir kontluk haline getirdi ve bölgeye </a:t>
            </a:r>
            <a:r>
              <a:rPr lang="tr-TR" dirty="0" err="1">
                <a:solidFill>
                  <a:srgbClr val="FF0000"/>
                </a:solidFill>
              </a:rPr>
              <a:t>Folketing'de</a:t>
            </a:r>
            <a:r>
              <a:rPr lang="tr-TR" dirty="0">
                <a:solidFill>
                  <a:srgbClr val="FF0000"/>
                </a:solidFill>
              </a:rPr>
              <a:t> temsil hakkı tanıdı. 1979'da yapılan halkoylamasıyla, Grönland'da meclis kurulmuş ve dışişleri, savunma, ekonomi ve hukuk dışındaki alanlarda bağımsızlık tanınmıştır</a:t>
            </a:r>
          </a:p>
          <a:p>
            <a:endParaRPr lang="tr-TR" dirty="0"/>
          </a:p>
        </p:txBody>
      </p:sp>
    </p:spTree>
    <p:extLst>
      <p:ext uri="{BB962C8B-B14F-4D97-AF65-F5344CB8AC3E}">
        <p14:creationId xmlns:p14="http://schemas.microsoft.com/office/powerpoint/2010/main" val="171563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62105-D6C7-DA8A-77BA-8ECE5793B3B3}"/>
              </a:ext>
            </a:extLst>
          </p:cNvPr>
          <p:cNvSpPr>
            <a:spLocks noGrp="1"/>
          </p:cNvSpPr>
          <p:nvPr>
            <p:ph type="title"/>
          </p:nvPr>
        </p:nvSpPr>
        <p:spPr>
          <a:xfrm>
            <a:off x="1175657" y="457200"/>
            <a:ext cx="3596368" cy="905069"/>
          </a:xfrm>
        </p:spPr>
        <p:txBody>
          <a:bodyPr>
            <a:normAutofit fontScale="90000"/>
          </a:bodyPr>
          <a:lstStyle/>
          <a:p>
            <a:r>
              <a:rPr lang="tr-TR" dirty="0"/>
              <a:t>FAROE ADALARI BAĞIMSIZLIĞI</a:t>
            </a:r>
          </a:p>
        </p:txBody>
      </p:sp>
      <p:pic>
        <p:nvPicPr>
          <p:cNvPr id="6" name="İçerik Yer Tutucusu 5">
            <a:extLst>
              <a:ext uri="{FF2B5EF4-FFF2-40B4-BE49-F238E27FC236}">
                <a16:creationId xmlns:a16="http://schemas.microsoft.com/office/drawing/2014/main" id="{4325572E-931C-5FE7-3CF4-043FBD73E6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109662"/>
            <a:ext cx="6172200" cy="4629150"/>
          </a:xfrm>
        </p:spPr>
      </p:pic>
      <p:sp>
        <p:nvSpPr>
          <p:cNvPr id="4" name="Metin Yer Tutucusu 3">
            <a:extLst>
              <a:ext uri="{FF2B5EF4-FFF2-40B4-BE49-F238E27FC236}">
                <a16:creationId xmlns:a16="http://schemas.microsoft.com/office/drawing/2014/main" id="{68CE9C36-47DF-D4E6-6164-BC9617909AE4}"/>
              </a:ext>
            </a:extLst>
          </p:cNvPr>
          <p:cNvSpPr>
            <a:spLocks noGrp="1"/>
          </p:cNvSpPr>
          <p:nvPr>
            <p:ph type="body" sz="half" idx="2"/>
          </p:nvPr>
        </p:nvSpPr>
        <p:spPr>
          <a:xfrm>
            <a:off x="839788" y="1927224"/>
            <a:ext cx="3932237" cy="3811588"/>
          </a:xfrm>
        </p:spPr>
        <p:txBody>
          <a:bodyPr/>
          <a:lstStyle/>
          <a:p>
            <a:r>
              <a:rPr lang="tr-TR" dirty="0"/>
              <a:t>Faroe Adaları ( 1948'den beri özerk bölge ) </a:t>
            </a:r>
          </a:p>
          <a:p>
            <a:r>
              <a:rPr lang="tr-TR" dirty="0"/>
              <a:t>Faroe Adaları (Türkçe telaffuz: [</a:t>
            </a:r>
            <a:r>
              <a:rPr lang="tr-TR" dirty="0" err="1"/>
              <a:t>farö</a:t>
            </a:r>
            <a:r>
              <a:rPr lang="tr-TR" dirty="0"/>
              <a:t>] Faroece: </a:t>
            </a:r>
            <a:r>
              <a:rPr lang="tr-TR" dirty="0" err="1"/>
              <a:t>Føroyar</a:t>
            </a:r>
            <a:r>
              <a:rPr lang="tr-TR" dirty="0"/>
              <a:t>, Faroece telaffuz: [ˈ</a:t>
            </a:r>
            <a:r>
              <a:rPr lang="tr-TR" dirty="0" err="1"/>
              <a:t>fœɹjaɹ</a:t>
            </a:r>
            <a:r>
              <a:rPr lang="tr-TR" dirty="0"/>
              <a:t>]; Danca: </a:t>
            </a:r>
            <a:r>
              <a:rPr lang="tr-TR" dirty="0" err="1"/>
              <a:t>Færøerne</a:t>
            </a:r>
            <a:r>
              <a:rPr lang="tr-TR" dirty="0"/>
              <a:t>), Kuzey Atlantik'te bulunan bir adalar birliğidir. Birleşik Krallık'ın 200 km kuzeybatısında, Norveç ile İzlanda'nın arasında bulunan özerk ülke, Grönland ile beraber Danimarka Krallığının parçasıdır. Toplam yüzölçümü 1400 km2 olmakla beraber Ekim 2017'de nüfusu 50322 kişiydi. </a:t>
            </a:r>
            <a:r>
              <a:rPr lang="tr-TR" dirty="0">
                <a:solidFill>
                  <a:srgbClr val="FF0000"/>
                </a:solidFill>
              </a:rPr>
              <a:t>İkinci Dünya Savaşı sonrası bağımsızlığını ilan etse de Danimarka hükûmeti tarafından tanınmadı, iki yıl sonra tekrar Danimarka Krallığı'na bağlandı ve özerk bölge ilan edildi.</a:t>
            </a:r>
          </a:p>
          <a:p>
            <a:endParaRPr lang="tr-TR" dirty="0"/>
          </a:p>
        </p:txBody>
      </p:sp>
    </p:spTree>
    <p:extLst>
      <p:ext uri="{BB962C8B-B14F-4D97-AF65-F5344CB8AC3E}">
        <p14:creationId xmlns:p14="http://schemas.microsoft.com/office/powerpoint/2010/main" val="161906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D6C081-EEB8-DB2F-612F-3C1563D15BEC}"/>
              </a:ext>
            </a:extLst>
          </p:cNvPr>
          <p:cNvSpPr>
            <a:spLocks noGrp="1"/>
          </p:cNvSpPr>
          <p:nvPr>
            <p:ph type="title"/>
          </p:nvPr>
        </p:nvSpPr>
        <p:spPr>
          <a:xfrm>
            <a:off x="839788" y="457200"/>
            <a:ext cx="3932237" cy="989045"/>
          </a:xfrm>
        </p:spPr>
        <p:txBody>
          <a:bodyPr/>
          <a:lstStyle/>
          <a:p>
            <a:r>
              <a:rPr lang="tr-TR" dirty="0">
                <a:solidFill>
                  <a:srgbClr val="FF0000"/>
                </a:solidFill>
              </a:rPr>
              <a:t>NORVEÇ’İN BAĞIMSIZLIĞI</a:t>
            </a:r>
          </a:p>
        </p:txBody>
      </p:sp>
      <p:pic>
        <p:nvPicPr>
          <p:cNvPr id="6" name="İçerik Yer Tutucusu 5">
            <a:extLst>
              <a:ext uri="{FF2B5EF4-FFF2-40B4-BE49-F238E27FC236}">
                <a16:creationId xmlns:a16="http://schemas.microsoft.com/office/drawing/2014/main" id="{14845F18-6FDE-A790-155F-7FA947C0BF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371837"/>
            <a:ext cx="6172200" cy="4142124"/>
          </a:xfrm>
        </p:spPr>
      </p:pic>
      <p:sp>
        <p:nvSpPr>
          <p:cNvPr id="4" name="Metin Yer Tutucusu 3">
            <a:extLst>
              <a:ext uri="{FF2B5EF4-FFF2-40B4-BE49-F238E27FC236}">
                <a16:creationId xmlns:a16="http://schemas.microsoft.com/office/drawing/2014/main" id="{985C9C5B-29AF-671D-D320-E8C7278E55EE}"/>
              </a:ext>
            </a:extLst>
          </p:cNvPr>
          <p:cNvSpPr>
            <a:spLocks noGrp="1"/>
          </p:cNvSpPr>
          <p:nvPr>
            <p:ph type="body" sz="half" idx="2"/>
          </p:nvPr>
        </p:nvSpPr>
        <p:spPr/>
        <p:txBody>
          <a:bodyPr/>
          <a:lstStyle/>
          <a:p>
            <a:r>
              <a:rPr lang="tr-TR" dirty="0"/>
              <a:t>19. yüzyılın başlarında Danimarka Napolyon Savaşları'yla temelinden sarsıldı. Danimarka Britanya'ya karşı kendini korumak amacıyla Fransa'yla ittifaka girdi. Ancak Fransa savaşı kaybedince Danimarka 1814 yılında imzaladığı </a:t>
            </a:r>
            <a:r>
              <a:rPr lang="tr-TR" dirty="0" err="1"/>
              <a:t>Kiel</a:t>
            </a:r>
            <a:r>
              <a:rPr lang="tr-TR" dirty="0"/>
              <a:t> Antlaşması uyarınca savaşı kazanan tarafın üyesi olan İsveç'e Norveç'i bırakmak zorunda kaldı. </a:t>
            </a:r>
            <a:r>
              <a:rPr lang="tr-TR" dirty="0">
                <a:solidFill>
                  <a:srgbClr val="FF0000"/>
                </a:solidFill>
              </a:rPr>
              <a:t>17 Mayıs 1814 tarihinde Norveç tarihindeki ilk </a:t>
            </a:r>
            <a:r>
              <a:rPr lang="tr-TR" dirty="0" err="1">
                <a:solidFill>
                  <a:srgbClr val="FF0000"/>
                </a:solidFill>
              </a:rPr>
              <a:t>anayasa'yı</a:t>
            </a:r>
            <a:r>
              <a:rPr lang="tr-TR" dirty="0">
                <a:solidFill>
                  <a:srgbClr val="FF0000"/>
                </a:solidFill>
              </a:rPr>
              <a:t> kabul etti.</a:t>
            </a:r>
            <a:r>
              <a:rPr lang="tr-TR" dirty="0"/>
              <a:t> 17 Mayıs günümüzde Norveç'te ulusal bayram olarak kutlanmaktadır. Norveçliler İsveç yönetiminden memnun kalmadılar. Ayaklanmalar baş gösterdi. Nihayet </a:t>
            </a:r>
            <a:r>
              <a:rPr lang="tr-TR" dirty="0">
                <a:solidFill>
                  <a:srgbClr val="FF0000"/>
                </a:solidFill>
              </a:rPr>
              <a:t>1905 tarihinde İsveç Norveç'in bağımsızlığını tanıdı. </a:t>
            </a:r>
            <a:r>
              <a:rPr lang="tr-TR" dirty="0"/>
              <a:t>Danimarka prensi VII. </a:t>
            </a:r>
            <a:r>
              <a:rPr lang="tr-TR" dirty="0" err="1"/>
              <a:t>Haakon</a:t>
            </a:r>
            <a:r>
              <a:rPr lang="tr-TR" dirty="0"/>
              <a:t> Norveç kralı ilan edildi.</a:t>
            </a:r>
          </a:p>
        </p:txBody>
      </p:sp>
    </p:spTree>
    <p:extLst>
      <p:ext uri="{BB962C8B-B14F-4D97-AF65-F5344CB8AC3E}">
        <p14:creationId xmlns:p14="http://schemas.microsoft.com/office/powerpoint/2010/main" val="93181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769187-BAEE-D1F5-9A34-4BF399C60CC1}"/>
              </a:ext>
            </a:extLst>
          </p:cNvPr>
          <p:cNvSpPr>
            <a:spLocks noGrp="1"/>
          </p:cNvSpPr>
          <p:nvPr>
            <p:ph type="title"/>
          </p:nvPr>
        </p:nvSpPr>
        <p:spPr>
          <a:xfrm>
            <a:off x="1278310" y="576878"/>
            <a:ext cx="3055192" cy="821094"/>
          </a:xfrm>
        </p:spPr>
        <p:txBody>
          <a:bodyPr>
            <a:normAutofit fontScale="90000"/>
          </a:bodyPr>
          <a:lstStyle/>
          <a:p>
            <a:r>
              <a:rPr lang="tr-TR" b="1" dirty="0">
                <a:solidFill>
                  <a:srgbClr val="FF0000"/>
                </a:solidFill>
              </a:rPr>
              <a:t>İZLANDA’NIN BAĞIMSIZLIĞI</a:t>
            </a:r>
          </a:p>
        </p:txBody>
      </p:sp>
      <p:pic>
        <p:nvPicPr>
          <p:cNvPr id="6" name="Resim Yer Tutucusu 5">
            <a:extLst>
              <a:ext uri="{FF2B5EF4-FFF2-40B4-BE49-F238E27FC236}">
                <a16:creationId xmlns:a16="http://schemas.microsoft.com/office/drawing/2014/main" id="{1D623071-56DF-32D1-3152-BC8992D5C94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Metin Yer Tutucusu 3">
            <a:extLst>
              <a:ext uri="{FF2B5EF4-FFF2-40B4-BE49-F238E27FC236}">
                <a16:creationId xmlns:a16="http://schemas.microsoft.com/office/drawing/2014/main" id="{8A5FC2F1-0A4A-774C-C0F3-75DA40AA9B0F}"/>
              </a:ext>
            </a:extLst>
          </p:cNvPr>
          <p:cNvSpPr>
            <a:spLocks noGrp="1"/>
          </p:cNvSpPr>
          <p:nvPr>
            <p:ph type="body" sz="half" idx="2"/>
          </p:nvPr>
        </p:nvSpPr>
        <p:spPr/>
        <p:txBody>
          <a:bodyPr>
            <a:normAutofit fontScale="92500" lnSpcReduction="20000"/>
          </a:bodyPr>
          <a:lstStyle/>
          <a:p>
            <a:r>
              <a:rPr lang="tr-TR" dirty="0"/>
              <a:t>İzlanda ( Danimarka ile aynı krala sahip bir monarşi olarak 1919'dan bağımsızlığını ilan etti ve İkinci Dünya Savaşı'ndan sonra cumhuriyetin ilanı ) </a:t>
            </a:r>
          </a:p>
          <a:p>
            <a:r>
              <a:rPr lang="tr-TR" dirty="0"/>
              <a:t>İzlanda 13. yüzyıla kadar dünyanın en eski yasama meclislerinden biri olan </a:t>
            </a:r>
            <a:r>
              <a:rPr lang="tr-TR" dirty="0" err="1"/>
              <a:t>Alþingi</a:t>
            </a:r>
            <a:r>
              <a:rPr lang="tr-TR" dirty="0"/>
              <a:t> tarafından bağımsız bir federasyon olarak yönetildi. Yaşanan bir siyasi çekişmenin ardından 13. yüzyılda Norveç egemenliğine girdi. 1397'de Norveç, Danimarka ve İsveç krallıkları birleşerek </a:t>
            </a:r>
            <a:r>
              <a:rPr lang="tr-TR" dirty="0" err="1"/>
              <a:t>Kalmar</a:t>
            </a:r>
            <a:r>
              <a:rPr lang="tr-TR" dirty="0"/>
              <a:t> Birliği'ni kurdular. İzlanda da Norveç'le birlikte birliğe katılmış oldu. 1523'te İsveç'in birlikten ayrılmasıyla Danimarka-Norveç birliğinde kaldı. </a:t>
            </a:r>
            <a:r>
              <a:rPr lang="tr-TR" dirty="0">
                <a:solidFill>
                  <a:srgbClr val="FF0000"/>
                </a:solidFill>
              </a:rPr>
              <a:t>Fransız Devrimi ve Napolyon Savaşları'nın etkisiyle İzlanda bağımsızlık hareketi ortaya çıktı.</a:t>
            </a:r>
            <a:r>
              <a:rPr lang="tr-TR" dirty="0"/>
              <a:t> </a:t>
            </a:r>
            <a:r>
              <a:rPr lang="tr-TR" dirty="0">
                <a:solidFill>
                  <a:srgbClr val="FF0000"/>
                </a:solidFill>
              </a:rPr>
              <a:t>1918'de bağımsızlık ilan edildi ve 1944'te cumhuriyet kuruldu. </a:t>
            </a:r>
            <a:r>
              <a:rPr lang="tr-TR" dirty="0"/>
              <a:t>1799-1845 yılları dışında sürekli çalışan </a:t>
            </a:r>
            <a:r>
              <a:rPr lang="tr-TR" dirty="0" err="1"/>
              <a:t>Alþingi</a:t>
            </a:r>
            <a:r>
              <a:rPr lang="tr-TR" dirty="0"/>
              <a:t>, hala faaliyetlerini sürdüren en eski parlamento kabul edilir.</a:t>
            </a:r>
          </a:p>
          <a:p>
            <a:endParaRPr lang="tr-TR" dirty="0"/>
          </a:p>
        </p:txBody>
      </p:sp>
    </p:spTree>
    <p:extLst>
      <p:ext uri="{BB962C8B-B14F-4D97-AF65-F5344CB8AC3E}">
        <p14:creationId xmlns:p14="http://schemas.microsoft.com/office/powerpoint/2010/main" val="46393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45B523-6639-D799-D39A-E3DB21406B65}"/>
              </a:ext>
            </a:extLst>
          </p:cNvPr>
          <p:cNvSpPr>
            <a:spLocks noGrp="1"/>
          </p:cNvSpPr>
          <p:nvPr>
            <p:ph type="title"/>
          </p:nvPr>
        </p:nvSpPr>
        <p:spPr/>
        <p:txBody>
          <a:bodyPr/>
          <a:lstStyle/>
          <a:p>
            <a:r>
              <a:rPr lang="tr-TR" dirty="0"/>
              <a:t>HENRİC İBSEN BAĞIMSIZLIK İSTEĞİ</a:t>
            </a:r>
          </a:p>
        </p:txBody>
      </p:sp>
      <p:pic>
        <p:nvPicPr>
          <p:cNvPr id="6" name="Resim Yer Tutucusu 5">
            <a:extLst>
              <a:ext uri="{FF2B5EF4-FFF2-40B4-BE49-F238E27FC236}">
                <a16:creationId xmlns:a16="http://schemas.microsoft.com/office/drawing/2014/main" id="{EA2E8C19-FC9D-D1EF-7EE0-7E0BBD48231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74" r="7774"/>
          <a:stretch>
            <a:fillRect/>
          </a:stretch>
        </p:blipFill>
        <p:spPr/>
      </p:pic>
      <p:sp>
        <p:nvSpPr>
          <p:cNvPr id="4" name="Metin Yer Tutucusu 3">
            <a:extLst>
              <a:ext uri="{FF2B5EF4-FFF2-40B4-BE49-F238E27FC236}">
                <a16:creationId xmlns:a16="http://schemas.microsoft.com/office/drawing/2014/main" id="{BD90ACA3-073B-2C99-0688-DC950541D4F7}"/>
              </a:ext>
            </a:extLst>
          </p:cNvPr>
          <p:cNvSpPr>
            <a:spLocks noGrp="1"/>
          </p:cNvSpPr>
          <p:nvPr>
            <p:ph type="body" sz="half" idx="2"/>
          </p:nvPr>
        </p:nvSpPr>
        <p:spPr/>
        <p:txBody>
          <a:bodyPr>
            <a:normAutofit fontScale="70000" lnSpcReduction="20000"/>
          </a:bodyPr>
          <a:lstStyle/>
          <a:p>
            <a:r>
              <a:rPr lang="tr-TR" dirty="0"/>
              <a:t>BAĞIMSIZLIK SÜRGÜNÜYDÜ!</a:t>
            </a:r>
          </a:p>
          <a:p>
            <a:endParaRPr lang="tr-TR" dirty="0"/>
          </a:p>
          <a:p>
            <a:r>
              <a:rPr lang="tr-TR" dirty="0"/>
              <a:t>Gözlerini dünyaya açmadan önce İsveç ile Norveç’in Danimarka’nın siyasi hâkimiyetinden kurtulmuş olmaları Henrik </a:t>
            </a:r>
            <a:r>
              <a:rPr lang="tr-TR" dirty="0" err="1"/>
              <a:t>Ibsen’i</a:t>
            </a:r>
            <a:r>
              <a:rPr lang="tr-TR" dirty="0"/>
              <a:t> tatmin etmez. O, Norveç’in ikiz devlet anlayışıyla bağlı olduğu İsveç’ten ayrılıp tam bağımsızlığını ilan etmesini ister. Ülkesi tam bağımsızlığına kavuştuktan bir yıl sonra da yaşamını yitirir.</a:t>
            </a:r>
          </a:p>
          <a:p>
            <a:r>
              <a:rPr lang="tr-TR" dirty="0"/>
              <a:t>Yabancı ülkelerden ülkesinin bağımsızlığına kavuşması için destek vermelerini ister. Ülkesinin bağımsızlığını sürgündeyken de savunur. Norveç’in İsveç’le olan kader bağına karşı çıkmaz; ama ülkesinde Danimarka ile Almanya kültürünün hâkim olmasına karşı çıkar.</a:t>
            </a:r>
          </a:p>
          <a:p>
            <a:endParaRPr lang="tr-TR" dirty="0"/>
          </a:p>
          <a:p>
            <a:r>
              <a:rPr lang="tr-TR" dirty="0"/>
              <a:t>Norveç’te kendi dilinde eser oynatılan tek bir tiyatro yoktur. Kendi halkının kültürüne / düşüncesine  de yaşam biçimine yer yoktur. Kültürleri elinden alınmış bir ülkenin insanı olmak onun için bir hakarettir.</a:t>
            </a:r>
          </a:p>
          <a:p>
            <a:endParaRPr lang="tr-TR" dirty="0"/>
          </a:p>
          <a:p>
            <a:r>
              <a:rPr lang="tr-TR" dirty="0"/>
              <a:t>Ticaret alanları kısıtlı olan halkının ya denizcilik ya da balıkçılık ticaretiyle uğraşmasına izin verilir. Sanayisi gelişmemiş Norveç’te halk sadece dini yortularda bir araya gelmektedir</a:t>
            </a:r>
          </a:p>
        </p:txBody>
      </p:sp>
    </p:spTree>
    <p:extLst>
      <p:ext uri="{BB962C8B-B14F-4D97-AF65-F5344CB8AC3E}">
        <p14:creationId xmlns:p14="http://schemas.microsoft.com/office/powerpoint/2010/main" val="161798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9AA3AE-AFB7-B0D3-0D08-7816751B630E}"/>
              </a:ext>
            </a:extLst>
          </p:cNvPr>
          <p:cNvSpPr>
            <a:spLocks noGrp="1"/>
          </p:cNvSpPr>
          <p:nvPr>
            <p:ph type="title"/>
          </p:nvPr>
        </p:nvSpPr>
        <p:spPr/>
        <p:txBody>
          <a:bodyPr/>
          <a:lstStyle/>
          <a:p>
            <a:r>
              <a:rPr lang="tr-TR" dirty="0"/>
              <a:t>ÜLKESİNDEKİ KÜLTÜR / DÜŞÜNCE YIKIMINA KARŞI ÇIKTI!</a:t>
            </a:r>
          </a:p>
        </p:txBody>
      </p:sp>
      <p:pic>
        <p:nvPicPr>
          <p:cNvPr id="6" name="Resim Yer Tutucusu 5">
            <a:extLst>
              <a:ext uri="{FF2B5EF4-FFF2-40B4-BE49-F238E27FC236}">
                <a16:creationId xmlns:a16="http://schemas.microsoft.com/office/drawing/2014/main" id="{51B5BCB2-CECE-FE43-8915-44E9895AA9B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381" r="14381"/>
          <a:stretch>
            <a:fillRect/>
          </a:stretch>
        </p:blipFill>
        <p:spPr/>
      </p:pic>
      <p:sp>
        <p:nvSpPr>
          <p:cNvPr id="4" name="Metin Yer Tutucusu 3">
            <a:extLst>
              <a:ext uri="{FF2B5EF4-FFF2-40B4-BE49-F238E27FC236}">
                <a16:creationId xmlns:a16="http://schemas.microsoft.com/office/drawing/2014/main" id="{F43BBA9E-3554-911E-C16A-7977EC83552E}"/>
              </a:ext>
            </a:extLst>
          </p:cNvPr>
          <p:cNvSpPr>
            <a:spLocks noGrp="1"/>
          </p:cNvSpPr>
          <p:nvPr>
            <p:ph type="body" sz="half" idx="2"/>
          </p:nvPr>
        </p:nvSpPr>
        <p:spPr/>
        <p:txBody>
          <a:bodyPr>
            <a:normAutofit fontScale="77500" lnSpcReduction="20000"/>
          </a:bodyPr>
          <a:lstStyle/>
          <a:p>
            <a:endParaRPr lang="tr-TR" dirty="0"/>
          </a:p>
          <a:p>
            <a:r>
              <a:rPr lang="tr-TR" dirty="0"/>
              <a:t>Norveç’te insanlar ezilmişliğin / yoksulluğun sonucu olarak içe kapanırlar ve işlerinden arta kalan zamanlarda da kitap okurlar. Halka dayatılan edebiyat, Orta Çağ’dan kalma kahramanlık günlerini anlatan maceralar, destansı savaş şiirlerinden ibarettir.</a:t>
            </a:r>
          </a:p>
          <a:p>
            <a:endParaRPr lang="tr-TR" dirty="0"/>
          </a:p>
          <a:p>
            <a:r>
              <a:rPr lang="tr-TR" dirty="0"/>
              <a:t>Ülkesinde sadece Alman / Danimarka diliyle yazan yazarların yapıtları basılır. </a:t>
            </a:r>
            <a:r>
              <a:rPr lang="tr-TR" dirty="0" err="1"/>
              <a:t>Ibsen</a:t>
            </a:r>
            <a:r>
              <a:rPr lang="tr-TR" dirty="0"/>
              <a:t> bu kültür / düşünce yıkımına şiddetle karşı çıkar. Halkı milliyetçilik bilinci aşılayarak bu insanlık ayıbının ortadan kalkacağını düşünür.</a:t>
            </a:r>
          </a:p>
          <a:p>
            <a:endParaRPr lang="tr-TR" dirty="0"/>
          </a:p>
          <a:p>
            <a:r>
              <a:rPr lang="tr-TR" dirty="0"/>
              <a:t>Ülkesinde ana dilde yazılan eserlerden oluşan bir kütüphane oluşturur. Bugün ülkedeki dünya edebiyatında iz bırakan şair ve yazarların bazıları arkadaşı bazıları da onun yazına kazandırdığı değerlerdir. </a:t>
            </a:r>
            <a:r>
              <a:rPr lang="tr-TR" dirty="0" err="1"/>
              <a:t>Björnson</a:t>
            </a:r>
            <a:r>
              <a:rPr lang="tr-TR" dirty="0"/>
              <a:t>, Paul </a:t>
            </a:r>
            <a:r>
              <a:rPr lang="tr-TR" dirty="0" err="1"/>
              <a:t>Botten</a:t>
            </a:r>
            <a:r>
              <a:rPr lang="tr-TR" dirty="0"/>
              <a:t> Hansen…</a:t>
            </a:r>
          </a:p>
          <a:p>
            <a:endParaRPr lang="tr-TR" dirty="0"/>
          </a:p>
          <a:p>
            <a:r>
              <a:rPr lang="tr-TR" dirty="0"/>
              <a:t>Sanatçılardan halkını gerçekten tanımalarını ve sorunlarını yabancı ülkelerde gündeme getirmeleri için farklı ülkelere gitmelerini ister. Kendisi de İtalya’da, Orta Avrupa’da kalır.</a:t>
            </a:r>
          </a:p>
          <a:p>
            <a:endParaRPr lang="tr-TR" dirty="0"/>
          </a:p>
        </p:txBody>
      </p:sp>
    </p:spTree>
    <p:extLst>
      <p:ext uri="{BB962C8B-B14F-4D97-AF65-F5344CB8AC3E}">
        <p14:creationId xmlns:p14="http://schemas.microsoft.com/office/powerpoint/2010/main" val="277812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2AE187-23F3-94C7-1F24-8429F1BA52D1}"/>
              </a:ext>
            </a:extLst>
          </p:cNvPr>
          <p:cNvSpPr>
            <a:spLocks noGrp="1"/>
          </p:cNvSpPr>
          <p:nvPr>
            <p:ph type="title"/>
          </p:nvPr>
        </p:nvSpPr>
        <p:spPr/>
        <p:txBody>
          <a:bodyPr/>
          <a:lstStyle/>
          <a:p>
            <a:endParaRPr lang="tr-TR"/>
          </a:p>
        </p:txBody>
      </p:sp>
      <p:pic>
        <p:nvPicPr>
          <p:cNvPr id="6" name="İçerik Yer Tutucusu 5">
            <a:extLst>
              <a:ext uri="{FF2B5EF4-FFF2-40B4-BE49-F238E27FC236}">
                <a16:creationId xmlns:a16="http://schemas.microsoft.com/office/drawing/2014/main" id="{C8619BAF-1905-ADCE-AA3B-D1FE72778C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994930" y="987425"/>
            <a:ext cx="4548716" cy="4873625"/>
          </a:xfrm>
        </p:spPr>
      </p:pic>
      <p:sp>
        <p:nvSpPr>
          <p:cNvPr id="4" name="Metin Yer Tutucusu 3">
            <a:extLst>
              <a:ext uri="{FF2B5EF4-FFF2-40B4-BE49-F238E27FC236}">
                <a16:creationId xmlns:a16="http://schemas.microsoft.com/office/drawing/2014/main" id="{A34DCB67-977D-A5B4-6AE4-BC7B9F6A87FE}"/>
              </a:ext>
            </a:extLst>
          </p:cNvPr>
          <p:cNvSpPr>
            <a:spLocks noGrp="1"/>
          </p:cNvSpPr>
          <p:nvPr>
            <p:ph type="body" sz="half" idx="2"/>
          </p:nvPr>
        </p:nvSpPr>
        <p:spPr/>
        <p:txBody>
          <a:bodyPr/>
          <a:lstStyle/>
          <a:p>
            <a:r>
              <a:rPr lang="tr-TR" dirty="0"/>
              <a:t>Danimarka Krallığı anayasal olarak Danimarka'yı ve Kuzey Atlantik Okyanusu'ndaki iki özerk bölge olan Faroe Adaları ve Grönland'ı içeren üniter bir devlettir. Danimarka, 2020 itibarıyla toplam 42.943 kilometre karelik (16.580 </a:t>
            </a:r>
            <a:r>
              <a:rPr lang="tr-TR" dirty="0" err="1"/>
              <a:t>sq</a:t>
            </a:r>
            <a:r>
              <a:rPr lang="tr-TR" dirty="0"/>
              <a:t> mi) ve Grönland ve Faroe Adaları dahil toplam alan 2.210.579 kilometre karelik (853.509 </a:t>
            </a:r>
            <a:r>
              <a:rPr lang="tr-TR" dirty="0" err="1"/>
              <a:t>sq</a:t>
            </a:r>
            <a:r>
              <a:rPr lang="tr-TR" dirty="0"/>
              <a:t> mi) bir alanı kaplar. Danimarka'nın nüfusu ise 2020 itibarıyla 5,83 milyondur.</a:t>
            </a:r>
          </a:p>
          <a:p>
            <a:endParaRPr lang="tr-TR" dirty="0"/>
          </a:p>
        </p:txBody>
      </p:sp>
    </p:spTree>
    <p:extLst>
      <p:ext uri="{BB962C8B-B14F-4D97-AF65-F5344CB8AC3E}">
        <p14:creationId xmlns:p14="http://schemas.microsoft.com/office/powerpoint/2010/main" val="85682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F31465-D748-E224-832D-2E0A2FC35422}"/>
              </a:ext>
            </a:extLst>
          </p:cNvPr>
          <p:cNvSpPr>
            <a:spLocks noGrp="1"/>
          </p:cNvSpPr>
          <p:nvPr>
            <p:ph type="title"/>
          </p:nvPr>
        </p:nvSpPr>
        <p:spPr>
          <a:xfrm>
            <a:off x="839788" y="457200"/>
            <a:ext cx="3932237" cy="910152"/>
          </a:xfrm>
        </p:spPr>
        <p:txBody>
          <a:bodyPr/>
          <a:lstStyle/>
          <a:p>
            <a:r>
              <a:rPr lang="tr-TR" b="1" dirty="0">
                <a:solidFill>
                  <a:srgbClr val="FF0000"/>
                </a:solidFill>
              </a:rPr>
              <a:t>NORVEÇ TİYATROSU</a:t>
            </a:r>
          </a:p>
        </p:txBody>
      </p:sp>
      <p:pic>
        <p:nvPicPr>
          <p:cNvPr id="6" name="İçerik Yer Tutucusu 5">
            <a:extLst>
              <a:ext uri="{FF2B5EF4-FFF2-40B4-BE49-F238E27FC236}">
                <a16:creationId xmlns:a16="http://schemas.microsoft.com/office/drawing/2014/main" id="{C8FF7778-2ECC-C98E-E0E1-B31573060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7352"/>
            <a:ext cx="6172200" cy="4113771"/>
          </a:xfrm>
        </p:spPr>
      </p:pic>
      <p:sp>
        <p:nvSpPr>
          <p:cNvPr id="4" name="Metin Yer Tutucusu 3">
            <a:extLst>
              <a:ext uri="{FF2B5EF4-FFF2-40B4-BE49-F238E27FC236}">
                <a16:creationId xmlns:a16="http://schemas.microsoft.com/office/drawing/2014/main" id="{FD883F54-2CA3-FC6F-F1D1-E9B49C5655B5}"/>
              </a:ext>
            </a:extLst>
          </p:cNvPr>
          <p:cNvSpPr>
            <a:spLocks noGrp="1"/>
          </p:cNvSpPr>
          <p:nvPr>
            <p:ph type="body" sz="half" idx="2"/>
          </p:nvPr>
        </p:nvSpPr>
        <p:spPr/>
        <p:txBody>
          <a:bodyPr>
            <a:normAutofit/>
          </a:bodyPr>
          <a:lstStyle/>
          <a:p>
            <a:r>
              <a:rPr lang="tr-TR" dirty="0">
                <a:solidFill>
                  <a:srgbClr val="FF0000"/>
                </a:solidFill>
              </a:rPr>
              <a:t>YAŞAMINI NORVEÇ TİYATROSUNU MİLLİ TİYATRO HALİNE GETİRMEYE ADADI!</a:t>
            </a:r>
          </a:p>
          <a:p>
            <a:endParaRPr lang="tr-TR" dirty="0"/>
          </a:p>
          <a:p>
            <a:r>
              <a:rPr lang="tr-TR" dirty="0"/>
              <a:t>On iki yıl </a:t>
            </a:r>
            <a:r>
              <a:rPr lang="tr-TR" dirty="0" err="1"/>
              <a:t>Kristianya</a:t>
            </a:r>
            <a:r>
              <a:rPr lang="tr-TR" dirty="0"/>
              <a:t> tiyatrosunda Danimarka tiyatrosunun düşünce biçimini silmek için mücadele eder</a:t>
            </a:r>
            <a:r>
              <a:rPr lang="tr-TR" dirty="0">
                <a:solidFill>
                  <a:srgbClr val="FF0000"/>
                </a:solidFill>
              </a:rPr>
              <a:t>. Halkın milliyetçi duygulara sarılması onun mücadelesinde taraftar toplamasını sağlar</a:t>
            </a:r>
            <a:r>
              <a:rPr lang="tr-TR" dirty="0"/>
              <a:t>.</a:t>
            </a:r>
          </a:p>
          <a:p>
            <a:endParaRPr lang="tr-TR" dirty="0"/>
          </a:p>
          <a:p>
            <a:r>
              <a:rPr lang="tr-TR" dirty="0"/>
              <a:t>1859’da Norveçliler Birliği’ni kurar ve başkanlığına da </a:t>
            </a:r>
            <a:r>
              <a:rPr lang="tr-TR" dirty="0" err="1"/>
              <a:t>Björnson’u</a:t>
            </a:r>
            <a:r>
              <a:rPr lang="tr-TR" dirty="0"/>
              <a:t> getirir. Norveçliler Birliği çok geçmeden siyasetin güdümüne girer. Aşk </a:t>
            </a:r>
            <a:r>
              <a:rPr lang="tr-TR" dirty="0" err="1"/>
              <a:t>Komedyası’nı</a:t>
            </a:r>
            <a:r>
              <a:rPr lang="tr-TR" dirty="0"/>
              <a:t> yazarak birliğin siyasileştirmesine savaş açar.</a:t>
            </a:r>
          </a:p>
          <a:p>
            <a:endParaRPr lang="tr-TR" dirty="0"/>
          </a:p>
        </p:txBody>
      </p:sp>
    </p:spTree>
    <p:extLst>
      <p:ext uri="{BB962C8B-B14F-4D97-AF65-F5344CB8AC3E}">
        <p14:creationId xmlns:p14="http://schemas.microsoft.com/office/powerpoint/2010/main" val="182113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6F8B0D-23A4-C5B3-B545-2EAD43B88FB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E5D36B5-20AC-CB4C-0A5B-6DEBC0BDE4A5}"/>
              </a:ext>
            </a:extLst>
          </p:cNvPr>
          <p:cNvSpPr>
            <a:spLocks noGrp="1"/>
          </p:cNvSpPr>
          <p:nvPr>
            <p:ph idx="1"/>
          </p:nvPr>
        </p:nvSpPr>
        <p:spPr/>
        <p:txBody>
          <a:bodyPr>
            <a:normAutofit fontScale="55000" lnSpcReduction="20000"/>
          </a:bodyPr>
          <a:lstStyle/>
          <a:p>
            <a:r>
              <a:rPr lang="tr-TR" dirty="0">
                <a:hlinkClick r:id="rId2"/>
              </a:rPr>
              <a:t>https://www.cumhuriyet.com.tr/kultur-sanat/henrik-ibsen-ozgurlukler-icin-yasadi-yazdi-bedriye-korkankorkmazin-yazisi-1949769?ysclid=lpqqxkjysf833833875</a:t>
            </a:r>
            <a:endParaRPr lang="tr-TR" dirty="0"/>
          </a:p>
          <a:p>
            <a:endParaRPr lang="tr-TR" dirty="0"/>
          </a:p>
          <a:p>
            <a:r>
              <a:rPr lang="tr-TR" dirty="0">
                <a:hlinkClick r:id="rId3"/>
              </a:rPr>
              <a:t>https://caneryenidunya.medium.com/i%CC%87nsan-ticareti-ve-bat%C4%B1n%C4%B1n-unutmak-i%CC%87stedi%C4%9Fi-tarihi-atlantik-k%C3%B6le-ticareti-e95d57160821</a:t>
            </a:r>
            <a:endParaRPr lang="tr-TR" dirty="0"/>
          </a:p>
          <a:p>
            <a:endParaRPr lang="tr-TR" dirty="0"/>
          </a:p>
          <a:p>
            <a:r>
              <a:rPr lang="tr-TR" dirty="0"/>
              <a:t>Danimarka Batı Hint Adaları - Vikipedi (wikipedia.org)</a:t>
            </a:r>
          </a:p>
          <a:p>
            <a:endParaRPr lang="tr-TR" dirty="0"/>
          </a:p>
          <a:p>
            <a:r>
              <a:rPr lang="tr-TR" dirty="0">
                <a:hlinkClick r:id="rId4"/>
              </a:rPr>
              <a:t>https://tr.wiki34.com/wiki/Historia_de_Dinamarca</a:t>
            </a:r>
            <a:endParaRPr lang="tr-TR" dirty="0"/>
          </a:p>
          <a:p>
            <a:endParaRPr lang="tr-TR" dirty="0"/>
          </a:p>
          <a:p>
            <a:r>
              <a:rPr lang="tr-TR" dirty="0">
                <a:hlinkClick r:id="rId5"/>
              </a:rPr>
              <a:t>https://tr.wiki34.com/wiki/Imperio_colonial_dan%C3%A9s#Asia</a:t>
            </a:r>
            <a:endParaRPr lang="tr-TR" dirty="0"/>
          </a:p>
          <a:p>
            <a:endParaRPr lang="tr-TR" dirty="0"/>
          </a:p>
          <a:p>
            <a:r>
              <a:rPr lang="tr-TR" dirty="0"/>
              <a:t>https://tr.wikipedia.org/wiki/Faroe_Adalar%C4%B1</a:t>
            </a:r>
          </a:p>
          <a:p>
            <a:endParaRPr lang="tr-TR" dirty="0"/>
          </a:p>
          <a:p>
            <a:r>
              <a:rPr lang="tr-TR" dirty="0">
                <a:hlinkClick r:id="rId6"/>
              </a:rPr>
              <a:t>https://haber.dk/danimarka-tarihinin-kara-lekesi-koloniler/18383</a:t>
            </a:r>
            <a:endParaRPr lang="tr-TR" dirty="0"/>
          </a:p>
          <a:p>
            <a:endParaRPr lang="tr-TR" dirty="0"/>
          </a:p>
          <a:p>
            <a:endParaRPr lang="tr-TR" dirty="0"/>
          </a:p>
        </p:txBody>
      </p:sp>
    </p:spTree>
    <p:extLst>
      <p:ext uri="{BB962C8B-B14F-4D97-AF65-F5344CB8AC3E}">
        <p14:creationId xmlns:p14="http://schemas.microsoft.com/office/powerpoint/2010/main" val="308258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45BB1-A7EE-881D-9463-C8F4DF1F476F}"/>
              </a:ext>
            </a:extLst>
          </p:cNvPr>
          <p:cNvSpPr>
            <a:spLocks noGrp="1"/>
          </p:cNvSpPr>
          <p:nvPr>
            <p:ph type="title"/>
          </p:nvPr>
        </p:nvSpPr>
        <p:spPr/>
        <p:txBody>
          <a:bodyPr/>
          <a:lstStyle/>
          <a:p>
            <a:r>
              <a:rPr lang="tr-TR" dirty="0"/>
              <a:t>         </a:t>
            </a:r>
            <a:r>
              <a:rPr lang="tr-TR" b="1" dirty="0">
                <a:solidFill>
                  <a:srgbClr val="FF0000"/>
                </a:solidFill>
              </a:rPr>
              <a:t>BİRLEŞİK DANİMARKA KRALLIĞI</a:t>
            </a:r>
          </a:p>
        </p:txBody>
      </p:sp>
      <p:sp>
        <p:nvSpPr>
          <p:cNvPr id="3" name="İçerik Yer Tutucusu 2">
            <a:extLst>
              <a:ext uri="{FF2B5EF4-FFF2-40B4-BE49-F238E27FC236}">
                <a16:creationId xmlns:a16="http://schemas.microsoft.com/office/drawing/2014/main" id="{C349FA24-0567-9D60-0D8D-D7C85CE2704F}"/>
              </a:ext>
            </a:extLst>
          </p:cNvPr>
          <p:cNvSpPr>
            <a:spLocks noGrp="1"/>
          </p:cNvSpPr>
          <p:nvPr>
            <p:ph idx="1"/>
          </p:nvPr>
        </p:nvSpPr>
        <p:spPr/>
        <p:txBody>
          <a:bodyPr>
            <a:normAutofit fontScale="85000" lnSpcReduction="20000"/>
          </a:bodyPr>
          <a:lstStyle/>
          <a:p>
            <a:r>
              <a:rPr lang="tr-TR" dirty="0"/>
              <a:t>Birleşik Danimarka krallığı, 8. yüzyılda Baltık Denizi'nin kontrolü için mücadelede yetkin bir denizci ulus olarak ortaya çıktı. Danimarka, İsveç ve Norveç, 1397'de kurulan ve 1523'te İsveç'in ayrılmasıyla sona eren </a:t>
            </a:r>
            <a:r>
              <a:rPr lang="tr-TR" dirty="0" err="1"/>
              <a:t>Kalmar</a:t>
            </a:r>
            <a:r>
              <a:rPr lang="tr-TR" dirty="0"/>
              <a:t> Birliği'nin merkeziydi.</a:t>
            </a:r>
          </a:p>
          <a:p>
            <a:r>
              <a:rPr lang="tr-TR" b="1" dirty="0">
                <a:solidFill>
                  <a:srgbClr val="FF0000"/>
                </a:solidFill>
              </a:rPr>
              <a:t>Danimarka-Norveç ise 1814'e kadar Kopenhag'dan yönetildi</a:t>
            </a:r>
            <a:r>
              <a:rPr lang="tr-TR" dirty="0"/>
              <a:t>. 17. yüzyıldan başlayarak İsveç İmparatorluğu ile yapılan savaş sonucunda yenik düşerek büyük toprak kayıpları yaşadı: Napolyon Savaşları'ndan sonra </a:t>
            </a:r>
            <a:r>
              <a:rPr lang="tr-TR" b="1" dirty="0">
                <a:solidFill>
                  <a:srgbClr val="FF0000"/>
                </a:solidFill>
              </a:rPr>
              <a:t>Norveç İsveç'e bırakılırken</a:t>
            </a:r>
            <a:r>
              <a:rPr lang="tr-TR" dirty="0"/>
              <a:t>, Danimarka Faroe Adaları, Grönland ve İzlanda'nın üzerindeki hakimiyetini korumayı başardı. </a:t>
            </a:r>
          </a:p>
          <a:p>
            <a:r>
              <a:rPr lang="tr-TR" dirty="0"/>
              <a:t>19. yüzyılda Birinci </a:t>
            </a:r>
            <a:r>
              <a:rPr lang="tr-TR" dirty="0" err="1"/>
              <a:t>Schleswig</a:t>
            </a:r>
            <a:r>
              <a:rPr lang="tr-TR" dirty="0"/>
              <a:t> Savaşı'nda mağlup edilen Danimarka'da art arda gelen yenilgilerin bir sonucu olarak </a:t>
            </a:r>
            <a:r>
              <a:rPr lang="tr-TR" b="1" dirty="0">
                <a:solidFill>
                  <a:srgbClr val="FF0000"/>
                </a:solidFill>
              </a:rPr>
              <a:t>milliyetçi hareketlerde </a:t>
            </a:r>
            <a:r>
              <a:rPr lang="tr-TR" dirty="0"/>
              <a:t>artış görüldü.</a:t>
            </a:r>
          </a:p>
          <a:p>
            <a:r>
              <a:rPr lang="tr-TR" dirty="0"/>
              <a:t> 1864'teki İkinci </a:t>
            </a:r>
            <a:r>
              <a:rPr lang="tr-TR" dirty="0" err="1"/>
              <a:t>Schleswig</a:t>
            </a:r>
            <a:r>
              <a:rPr lang="tr-TR" dirty="0"/>
              <a:t> Savaşı'ndan sonra Danimarka, </a:t>
            </a:r>
            <a:r>
              <a:rPr lang="tr-TR" dirty="0" err="1"/>
              <a:t>Schleswig</a:t>
            </a:r>
            <a:r>
              <a:rPr lang="tr-TR" dirty="0"/>
              <a:t> </a:t>
            </a:r>
            <a:r>
              <a:rPr lang="tr-TR" dirty="0" err="1"/>
              <a:t>Dükalığı'nı</a:t>
            </a:r>
            <a:r>
              <a:rPr lang="tr-TR" dirty="0"/>
              <a:t> Prusya'ya kaybetti. Danimarka I. Dünya Savaşı sırasında tarafsız kalmış olsa da, 1920'de Almanya'nın savaşı kaybetmesiyle </a:t>
            </a:r>
            <a:r>
              <a:rPr lang="tr-TR" dirty="0" err="1"/>
              <a:t>Schleswig'in</a:t>
            </a:r>
            <a:r>
              <a:rPr lang="tr-TR" dirty="0"/>
              <a:t> kuzey yarısı yeniden Danimarka'ya bağlandı. II. Dünya Savaşı sırasında Almanya tarafından işgal edilen ülke, 20. yüzyılın başlarında oldukça gelişmiş bir karma ekonomiye </a:t>
            </a:r>
            <a:r>
              <a:rPr lang="tr-TR" dirty="0" err="1"/>
              <a:t>sahipi</a:t>
            </a:r>
            <a:r>
              <a:rPr lang="tr-TR" dirty="0"/>
              <a:t>.</a:t>
            </a:r>
          </a:p>
        </p:txBody>
      </p:sp>
    </p:spTree>
    <p:extLst>
      <p:ext uri="{BB962C8B-B14F-4D97-AF65-F5344CB8AC3E}">
        <p14:creationId xmlns:p14="http://schemas.microsoft.com/office/powerpoint/2010/main" val="123110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440524-6B21-D7A0-43A9-A18EF2A01FED}"/>
              </a:ext>
            </a:extLst>
          </p:cNvPr>
          <p:cNvSpPr>
            <a:spLocks noGrp="1"/>
          </p:cNvSpPr>
          <p:nvPr>
            <p:ph type="title"/>
          </p:nvPr>
        </p:nvSpPr>
        <p:spPr/>
        <p:txBody>
          <a:bodyPr/>
          <a:lstStyle/>
          <a:p>
            <a:r>
              <a:rPr lang="tr-TR" dirty="0"/>
              <a:t>AYDINLANMA ÇAĞI</a:t>
            </a:r>
          </a:p>
        </p:txBody>
      </p:sp>
      <p:pic>
        <p:nvPicPr>
          <p:cNvPr id="6" name="İçerik Yer Tutucusu 5">
            <a:extLst>
              <a:ext uri="{FF2B5EF4-FFF2-40B4-BE49-F238E27FC236}">
                <a16:creationId xmlns:a16="http://schemas.microsoft.com/office/drawing/2014/main" id="{5A624DEC-4B9F-9BAB-7C82-E25186D13D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Metin Yer Tutucusu 3">
            <a:extLst>
              <a:ext uri="{FF2B5EF4-FFF2-40B4-BE49-F238E27FC236}">
                <a16:creationId xmlns:a16="http://schemas.microsoft.com/office/drawing/2014/main" id="{4AB927AF-362F-4797-35CF-571F6372053A}"/>
              </a:ext>
            </a:extLst>
          </p:cNvPr>
          <p:cNvSpPr>
            <a:spLocks noGrp="1"/>
          </p:cNvSpPr>
          <p:nvPr>
            <p:ph type="body" sz="half" idx="2"/>
          </p:nvPr>
        </p:nvSpPr>
        <p:spPr/>
        <p:txBody>
          <a:bodyPr/>
          <a:lstStyle/>
          <a:p>
            <a:r>
              <a:rPr lang="tr-TR" dirty="0"/>
              <a:t>Aydınlanma Çağı fikirleri , Danimarka orta sınıfı arasında çok popüler hale geldi ve kişisel özgürlüklere olan ilgiyi artırdı. Aynı zamanda, Danimarka milliyetçiliği duygusu gelişmeye başladı ve kraliyet sarayında bulunan </a:t>
            </a:r>
            <a:r>
              <a:rPr lang="tr-TR" dirty="0">
                <a:solidFill>
                  <a:srgbClr val="FF0000"/>
                </a:solidFill>
              </a:rPr>
              <a:t>Almanlara ve Norveçlilere karşı düşmanlık arttı</a:t>
            </a:r>
            <a:r>
              <a:rPr lang="tr-TR" dirty="0"/>
              <a:t>. Almanlar ve Danimarkalılar arasındaki düşmanlık 18. yüzyılın ortalarından itibaren güçlendi.</a:t>
            </a:r>
          </a:p>
        </p:txBody>
      </p:sp>
    </p:spTree>
    <p:extLst>
      <p:ext uri="{BB962C8B-B14F-4D97-AF65-F5344CB8AC3E}">
        <p14:creationId xmlns:p14="http://schemas.microsoft.com/office/powerpoint/2010/main" val="111535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C679E-7FB2-D298-B6B4-6A162ABDDDEA}"/>
              </a:ext>
            </a:extLst>
          </p:cNvPr>
          <p:cNvSpPr>
            <a:spLocks noGrp="1"/>
          </p:cNvSpPr>
          <p:nvPr>
            <p:ph type="title"/>
          </p:nvPr>
        </p:nvSpPr>
        <p:spPr/>
        <p:txBody>
          <a:bodyPr/>
          <a:lstStyle/>
          <a:p>
            <a:r>
              <a:rPr lang="tr-TR" dirty="0"/>
              <a:t>MİLLİYETÇİLİK</a:t>
            </a:r>
          </a:p>
        </p:txBody>
      </p:sp>
      <p:sp>
        <p:nvSpPr>
          <p:cNvPr id="3" name="İçerik Yer Tutucusu 2">
            <a:extLst>
              <a:ext uri="{FF2B5EF4-FFF2-40B4-BE49-F238E27FC236}">
                <a16:creationId xmlns:a16="http://schemas.microsoft.com/office/drawing/2014/main" id="{ED834BAA-EE7E-5EE6-F5F4-1DCB7D617CE4}"/>
              </a:ext>
            </a:extLst>
          </p:cNvPr>
          <p:cNvSpPr>
            <a:spLocks noGrp="1"/>
          </p:cNvSpPr>
          <p:nvPr>
            <p:ph idx="1"/>
          </p:nvPr>
        </p:nvSpPr>
        <p:spPr/>
        <p:txBody>
          <a:bodyPr>
            <a:normAutofit/>
          </a:bodyPr>
          <a:lstStyle/>
          <a:p>
            <a:r>
              <a:rPr lang="tr-TR" dirty="0">
                <a:solidFill>
                  <a:srgbClr val="FF0000"/>
                </a:solidFill>
              </a:rPr>
              <a:t>1830'dan sonra liberal ve milliyetçi hareketler güçlendi</a:t>
            </a:r>
            <a:r>
              <a:rPr lang="tr-TR" dirty="0"/>
              <a:t>. 1848 devrimi sırasında, ilhak edilen </a:t>
            </a:r>
            <a:r>
              <a:rPr lang="tr-TR" dirty="0" err="1"/>
              <a:t>Schleswig</a:t>
            </a:r>
            <a:r>
              <a:rPr lang="tr-TR" dirty="0"/>
              <a:t> bölgesinde Danimarka birlikleri tarafından ezilen bir ayaklanma patlak verdi . </a:t>
            </a:r>
            <a:r>
              <a:rPr lang="tr-TR" dirty="0">
                <a:solidFill>
                  <a:srgbClr val="FF0000"/>
                </a:solidFill>
              </a:rPr>
              <a:t>5 Haziran 1849'da Danimarka anayasal monarşi oldu</a:t>
            </a:r>
            <a:r>
              <a:rPr lang="tr-TR" dirty="0"/>
              <a:t> . Büyüyen burjuvazi, hükümette bir konum talep etmeye başladı; kanlı bir isyanı önlemek için, Kral VII. Frederick , vatandaşların taleplerini kabul etti ve yetkileri dağıtan yeni bir Anayasa hazırlandı. </a:t>
            </a:r>
            <a:r>
              <a:rPr lang="tr-TR" dirty="0">
                <a:solidFill>
                  <a:srgbClr val="FF0000"/>
                </a:solidFill>
              </a:rPr>
              <a:t>Kral, iki meclis odasından oluşan yasama organı tarafından desteklenen yürütme organının başı oldu: çiftçileri, tüccarları, ve orta sınıfı temsil eden </a:t>
            </a:r>
            <a:r>
              <a:rPr lang="tr-TR" dirty="0" err="1">
                <a:solidFill>
                  <a:srgbClr val="FF0000"/>
                </a:solidFill>
              </a:rPr>
              <a:t>Folketing</a:t>
            </a:r>
            <a:r>
              <a:rPr lang="tr-TR" dirty="0">
                <a:solidFill>
                  <a:srgbClr val="FF0000"/>
                </a:solidFill>
              </a:rPr>
              <a:t> ve eski aristokrasiyi temsil eden </a:t>
            </a:r>
            <a:r>
              <a:rPr lang="tr-TR" dirty="0" err="1">
                <a:solidFill>
                  <a:srgbClr val="FF0000"/>
                </a:solidFill>
              </a:rPr>
              <a:t>Landsting</a:t>
            </a:r>
            <a:r>
              <a:rPr lang="tr-TR" dirty="0">
                <a:solidFill>
                  <a:srgbClr val="FF0000"/>
                </a:solidFill>
              </a:rPr>
              <a:t> . </a:t>
            </a:r>
          </a:p>
          <a:p>
            <a:endParaRPr lang="tr-TR" dirty="0"/>
          </a:p>
        </p:txBody>
      </p:sp>
    </p:spTree>
    <p:extLst>
      <p:ext uri="{BB962C8B-B14F-4D97-AF65-F5344CB8AC3E}">
        <p14:creationId xmlns:p14="http://schemas.microsoft.com/office/powerpoint/2010/main" val="67896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3EA58A-5F25-6B9B-7843-FA587A058694}"/>
              </a:ext>
            </a:extLst>
          </p:cNvPr>
          <p:cNvSpPr>
            <a:spLocks noGrp="1"/>
          </p:cNvSpPr>
          <p:nvPr>
            <p:ph type="title"/>
          </p:nvPr>
        </p:nvSpPr>
        <p:spPr>
          <a:xfrm>
            <a:off x="1644073" y="457200"/>
            <a:ext cx="3127952" cy="1279236"/>
          </a:xfrm>
        </p:spPr>
        <p:txBody>
          <a:bodyPr/>
          <a:lstStyle/>
          <a:p>
            <a:r>
              <a:rPr lang="tr-TR" dirty="0"/>
              <a:t>20. yüzyıl </a:t>
            </a:r>
          </a:p>
        </p:txBody>
      </p:sp>
      <p:pic>
        <p:nvPicPr>
          <p:cNvPr id="6" name="Resim Yer Tutucusu 5">
            <a:extLst>
              <a:ext uri="{FF2B5EF4-FFF2-40B4-BE49-F238E27FC236}">
                <a16:creationId xmlns:a16="http://schemas.microsoft.com/office/drawing/2014/main" id="{C6FCF5F3-F29E-0400-282D-C2AA8409912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471" r="8471"/>
          <a:stretch/>
        </p:blipFill>
        <p:spPr/>
      </p:pic>
      <p:sp>
        <p:nvSpPr>
          <p:cNvPr id="4" name="Metin Yer Tutucusu 3">
            <a:extLst>
              <a:ext uri="{FF2B5EF4-FFF2-40B4-BE49-F238E27FC236}">
                <a16:creationId xmlns:a16="http://schemas.microsoft.com/office/drawing/2014/main" id="{28E1391B-E3C6-BEDA-4C1B-16BB65C573A5}"/>
              </a:ext>
            </a:extLst>
          </p:cNvPr>
          <p:cNvSpPr>
            <a:spLocks noGrp="1"/>
          </p:cNvSpPr>
          <p:nvPr>
            <p:ph type="body" sz="half" idx="2"/>
          </p:nvPr>
        </p:nvSpPr>
        <p:spPr>
          <a:xfrm>
            <a:off x="836612" y="2290618"/>
            <a:ext cx="3935413" cy="2632365"/>
          </a:xfrm>
        </p:spPr>
        <p:txBody>
          <a:bodyPr/>
          <a:lstStyle/>
          <a:p>
            <a:r>
              <a:rPr lang="tr-TR" dirty="0">
                <a:solidFill>
                  <a:srgbClr val="FF0000"/>
                </a:solidFill>
              </a:rPr>
              <a:t>20. yüzyılın ilk on yıllarında, kadınlar oy kullanma hakkını kazandı (1915) </a:t>
            </a:r>
            <a:r>
              <a:rPr lang="tr-TR" dirty="0"/>
              <a:t>ve Batı Hint Adaları'ndaki bazı Danimarka kolonileri Amerika Birleşik Devletleri'ne satıldı. Bu dönemde Danimarka, </a:t>
            </a:r>
            <a:r>
              <a:rPr lang="tr-TR" dirty="0">
                <a:solidFill>
                  <a:srgbClr val="FF0000"/>
                </a:solidFill>
              </a:rPr>
              <a:t>mevcut Refah Devletinin temelini oluşturan bir dizi sosyal reform ve çalışma reformu </a:t>
            </a:r>
            <a:r>
              <a:rPr lang="tr-TR" dirty="0" err="1">
                <a:solidFill>
                  <a:srgbClr val="FF0000"/>
                </a:solidFill>
              </a:rPr>
              <a:t>başlatt</a:t>
            </a:r>
            <a:endParaRPr lang="tr-TR" dirty="0"/>
          </a:p>
        </p:txBody>
      </p:sp>
    </p:spTree>
    <p:extLst>
      <p:ext uri="{BB962C8B-B14F-4D97-AF65-F5344CB8AC3E}">
        <p14:creationId xmlns:p14="http://schemas.microsoft.com/office/powerpoint/2010/main" val="297863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5B6CAD-6373-F73E-FA02-F13986882767}"/>
              </a:ext>
            </a:extLst>
          </p:cNvPr>
          <p:cNvSpPr>
            <a:spLocks noGrp="1"/>
          </p:cNvSpPr>
          <p:nvPr>
            <p:ph type="title"/>
          </p:nvPr>
        </p:nvSpPr>
        <p:spPr>
          <a:xfrm>
            <a:off x="839788" y="457200"/>
            <a:ext cx="3932237" cy="1002145"/>
          </a:xfrm>
        </p:spPr>
        <p:txBody>
          <a:bodyPr/>
          <a:lstStyle/>
          <a:p>
            <a:r>
              <a:rPr lang="tr-TR" dirty="0"/>
              <a:t>            KÜLTÜR</a:t>
            </a:r>
          </a:p>
        </p:txBody>
      </p:sp>
      <p:pic>
        <p:nvPicPr>
          <p:cNvPr id="6" name="İçerik Yer Tutucusu 5">
            <a:extLst>
              <a:ext uri="{FF2B5EF4-FFF2-40B4-BE49-F238E27FC236}">
                <a16:creationId xmlns:a16="http://schemas.microsoft.com/office/drawing/2014/main" id="{CF1CC658-07C9-303A-FD7A-D2FAB55AD2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9313" y="987425"/>
            <a:ext cx="3259949" cy="4873625"/>
          </a:xfrm>
        </p:spPr>
      </p:pic>
      <p:sp>
        <p:nvSpPr>
          <p:cNvPr id="4" name="Metin Yer Tutucusu 3">
            <a:extLst>
              <a:ext uri="{FF2B5EF4-FFF2-40B4-BE49-F238E27FC236}">
                <a16:creationId xmlns:a16="http://schemas.microsoft.com/office/drawing/2014/main" id="{404605B6-8575-9900-64C2-C6AC226C3D1A}"/>
              </a:ext>
            </a:extLst>
          </p:cNvPr>
          <p:cNvSpPr>
            <a:spLocks noGrp="1"/>
          </p:cNvSpPr>
          <p:nvPr>
            <p:ph type="body" sz="half" idx="2"/>
          </p:nvPr>
        </p:nvSpPr>
        <p:spPr/>
        <p:txBody>
          <a:bodyPr>
            <a:normAutofit fontScale="92500" lnSpcReduction="10000"/>
          </a:bodyPr>
          <a:lstStyle/>
          <a:p>
            <a:r>
              <a:rPr lang="tr-TR" dirty="0" err="1"/>
              <a:t>Tycho</a:t>
            </a:r>
            <a:r>
              <a:rPr lang="tr-TR" dirty="0"/>
              <a:t> </a:t>
            </a:r>
            <a:r>
              <a:rPr lang="tr-TR" dirty="0" err="1"/>
              <a:t>Brahe'nin</a:t>
            </a:r>
            <a:r>
              <a:rPr lang="tr-TR" dirty="0"/>
              <a:t> (1546–1601) astronomik keşifleri, Ludwig A. </a:t>
            </a:r>
            <a:r>
              <a:rPr lang="tr-TR" dirty="0" err="1"/>
              <a:t>Colding'in</a:t>
            </a:r>
            <a:r>
              <a:rPr lang="tr-TR" dirty="0"/>
              <a:t> (1815–1888) enerjinin korunumu yasası üzerinde yaptığı göz ardı edilen katkıları, Niels </a:t>
            </a:r>
            <a:r>
              <a:rPr lang="tr-TR" dirty="0" err="1"/>
              <a:t>Bohr'un</a:t>
            </a:r>
            <a:r>
              <a:rPr lang="tr-TR" dirty="0"/>
              <a:t> (1885–1962) atom fiziğine yaptığı katkılar, </a:t>
            </a:r>
            <a:r>
              <a:rPr lang="tr-TR" dirty="0" err="1"/>
              <a:t>Lene</a:t>
            </a:r>
            <a:r>
              <a:rPr lang="tr-TR" dirty="0"/>
              <a:t> </a:t>
            </a:r>
            <a:r>
              <a:rPr lang="tr-TR" dirty="0" err="1"/>
              <a:t>Vestergaard</a:t>
            </a:r>
            <a:r>
              <a:rPr lang="tr-TR" dirty="0"/>
              <a:t> </a:t>
            </a:r>
            <a:r>
              <a:rPr lang="tr-TR" dirty="0" err="1"/>
              <a:t>Hau'nun</a:t>
            </a:r>
            <a:r>
              <a:rPr lang="tr-TR" dirty="0"/>
              <a:t> (d. 1959) kuantum fiziğiyle ilgili ışık demetinin durdurulması, nano-teknolojideki ilerlemeler, </a:t>
            </a:r>
            <a:r>
              <a:rPr lang="tr-TR" dirty="0" err="1"/>
              <a:t>Bose</a:t>
            </a:r>
            <a:r>
              <a:rPr lang="tr-TR" dirty="0"/>
              <a:t>-Einstein yoğunlaşmasının kavranması gibi katkıları Danimarka'nın bilimsel başarılarının büyüklüğünü ve devamlılığını gösteriyor. Hans </a:t>
            </a:r>
            <a:r>
              <a:rPr lang="tr-TR" dirty="0" err="1"/>
              <a:t>Christian</a:t>
            </a:r>
            <a:r>
              <a:rPr lang="tr-TR" dirty="0"/>
              <a:t> Andersen'in (1805–1875) peri masalları, </a:t>
            </a:r>
            <a:r>
              <a:rPr lang="tr-TR" dirty="0" err="1"/>
              <a:t>Søren</a:t>
            </a:r>
            <a:r>
              <a:rPr lang="tr-TR" dirty="0"/>
              <a:t> Kierkegaard'ın (1813–1855) felsefe alanında denemeleri, Karen </a:t>
            </a:r>
            <a:r>
              <a:rPr lang="tr-TR" dirty="0" err="1"/>
              <a:t>Blixen'in</a:t>
            </a:r>
            <a:r>
              <a:rPr lang="tr-TR" dirty="0"/>
              <a:t> (1885–196 kalem adı </a:t>
            </a:r>
            <a:r>
              <a:rPr lang="tr-TR" dirty="0" err="1"/>
              <a:t>Isak</a:t>
            </a:r>
            <a:r>
              <a:rPr lang="tr-TR" dirty="0"/>
              <a:t> </a:t>
            </a:r>
            <a:r>
              <a:rPr lang="tr-TR" dirty="0" err="1"/>
              <a:t>Dinesen</a:t>
            </a:r>
            <a:r>
              <a:rPr lang="tr-TR" dirty="0"/>
              <a:t>) kısa hikâyeleri, </a:t>
            </a:r>
            <a:r>
              <a:rPr lang="tr-TR" dirty="0" err="1"/>
              <a:t>Ludvig</a:t>
            </a:r>
            <a:r>
              <a:rPr lang="tr-TR" dirty="0"/>
              <a:t> </a:t>
            </a:r>
            <a:r>
              <a:rPr lang="tr-TR" dirty="0" err="1"/>
              <a:t>Holberg'in</a:t>
            </a:r>
            <a:r>
              <a:rPr lang="tr-TR" dirty="0"/>
              <a:t> (1684–1754) piyesleri, Herman </a:t>
            </a:r>
            <a:r>
              <a:rPr lang="tr-TR" dirty="0" err="1"/>
              <a:t>Bang</a:t>
            </a:r>
            <a:r>
              <a:rPr lang="tr-TR" dirty="0"/>
              <a:t> ve Nobel ödüllü Henrik </a:t>
            </a:r>
            <a:r>
              <a:rPr lang="tr-TR" dirty="0" err="1"/>
              <a:t>Pontoppidan</a:t>
            </a:r>
            <a:r>
              <a:rPr lang="tr-TR" dirty="0"/>
              <a:t> gibi modern yazarlar ve </a:t>
            </a:r>
            <a:r>
              <a:rPr lang="tr-TR" dirty="0" err="1"/>
              <a:t>Piet</a:t>
            </a:r>
            <a:r>
              <a:rPr lang="tr-TR" dirty="0"/>
              <a:t> </a:t>
            </a:r>
            <a:r>
              <a:rPr lang="tr-TR" dirty="0" err="1"/>
              <a:t>Hein'in</a:t>
            </a:r>
            <a:r>
              <a:rPr lang="tr-TR" dirty="0"/>
              <a:t> (1905–1996) yoğun hicivli şiirleri, Carl Nielsen'in (1865–1931) senfonileri, uluslararası takdir kazanmıştır.</a:t>
            </a:r>
          </a:p>
        </p:txBody>
      </p:sp>
    </p:spTree>
    <p:extLst>
      <p:ext uri="{BB962C8B-B14F-4D97-AF65-F5344CB8AC3E}">
        <p14:creationId xmlns:p14="http://schemas.microsoft.com/office/powerpoint/2010/main" val="87493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BA32F6-1D1E-DA88-FF63-A30302A02E1F}"/>
              </a:ext>
            </a:extLst>
          </p:cNvPr>
          <p:cNvSpPr>
            <a:spLocks noGrp="1"/>
          </p:cNvSpPr>
          <p:nvPr>
            <p:ph type="title"/>
          </p:nvPr>
        </p:nvSpPr>
        <p:spPr/>
        <p:txBody>
          <a:bodyPr/>
          <a:lstStyle/>
          <a:p>
            <a:r>
              <a:rPr lang="tr-TR" dirty="0"/>
              <a:t>HİNDİSTAN’DAKİ  KOLONİLER</a:t>
            </a:r>
          </a:p>
        </p:txBody>
      </p:sp>
      <p:sp>
        <p:nvSpPr>
          <p:cNvPr id="3" name="İçerik Yer Tutucusu 2">
            <a:extLst>
              <a:ext uri="{FF2B5EF4-FFF2-40B4-BE49-F238E27FC236}">
                <a16:creationId xmlns:a16="http://schemas.microsoft.com/office/drawing/2014/main" id="{FCE221DF-9C03-28E5-3D23-4CA1FF82B3C7}"/>
              </a:ext>
            </a:extLst>
          </p:cNvPr>
          <p:cNvSpPr>
            <a:spLocks noGrp="1"/>
          </p:cNvSpPr>
          <p:nvPr>
            <p:ph idx="1"/>
          </p:nvPr>
        </p:nvSpPr>
        <p:spPr/>
        <p:txBody>
          <a:bodyPr/>
          <a:lstStyle/>
          <a:p>
            <a:r>
              <a:rPr lang="tr-TR" dirty="0"/>
              <a:t>Danimarka'nın 17. ve 19. yüzyıllar arasında Hindistan kıyıları boyunca ( Seylan / Sri Lanka hariç) bazı kolonileri ve ticaret noktaları vardı ve bunlar sonunda bölgenin baskın gücü haline gelen Birleşik Krallık'a satıldı veya devredildi . </a:t>
            </a:r>
          </a:p>
        </p:txBody>
      </p:sp>
    </p:spTree>
    <p:extLst>
      <p:ext uri="{BB962C8B-B14F-4D97-AF65-F5344CB8AC3E}">
        <p14:creationId xmlns:p14="http://schemas.microsoft.com/office/powerpoint/2010/main" val="272471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E6B067-A84C-63E2-90A8-AF67D8420547}"/>
              </a:ext>
            </a:extLst>
          </p:cNvPr>
          <p:cNvSpPr>
            <a:spLocks noGrp="1"/>
          </p:cNvSpPr>
          <p:nvPr>
            <p:ph type="title"/>
          </p:nvPr>
        </p:nvSpPr>
        <p:spPr/>
        <p:txBody>
          <a:bodyPr/>
          <a:lstStyle/>
          <a:p>
            <a:r>
              <a:rPr lang="tr-TR" dirty="0"/>
              <a:t>AFRİKA KÖLE TİCARETİ</a:t>
            </a:r>
          </a:p>
        </p:txBody>
      </p:sp>
      <p:pic>
        <p:nvPicPr>
          <p:cNvPr id="6" name="Resim Yer Tutucusu 5">
            <a:extLst>
              <a:ext uri="{FF2B5EF4-FFF2-40B4-BE49-F238E27FC236}">
                <a16:creationId xmlns:a16="http://schemas.microsoft.com/office/drawing/2014/main" id="{81669AEC-BE88-573D-3E2E-19D2D70A53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938" r="17938"/>
          <a:stretch/>
        </p:blipFill>
        <p:spPr>
          <a:xfrm>
            <a:off x="5183188" y="457201"/>
            <a:ext cx="6172200" cy="5411788"/>
          </a:xfrm>
        </p:spPr>
      </p:pic>
      <p:sp>
        <p:nvSpPr>
          <p:cNvPr id="4" name="Metin Yer Tutucusu 3">
            <a:extLst>
              <a:ext uri="{FF2B5EF4-FFF2-40B4-BE49-F238E27FC236}">
                <a16:creationId xmlns:a16="http://schemas.microsoft.com/office/drawing/2014/main" id="{46A62507-9B85-3406-D490-855FDCA6ADA7}"/>
              </a:ext>
            </a:extLst>
          </p:cNvPr>
          <p:cNvSpPr>
            <a:spLocks noGrp="1"/>
          </p:cNvSpPr>
          <p:nvPr>
            <p:ph type="body" sz="half" idx="2"/>
          </p:nvPr>
        </p:nvSpPr>
        <p:spPr/>
        <p:txBody>
          <a:bodyPr/>
          <a:lstStyle/>
          <a:p>
            <a:r>
              <a:rPr lang="tr-TR" dirty="0"/>
              <a:t>Afrika köle ticareti sırasında 11.698.000 insanın gemilerle taşındığı ve bunların 9.778.500 adedinin Amerika kıtasına ayak bastığı ileri sürülmüştür. Diğer bir araştırmada 1451–1600 yıllarında 293.400 köle, 1601–1700 yılları arasında 1.494.600 köle, 1701–1810 yılları arasında ise 5.737.600 kölenin ithal edildiği belirtilmiştir. </a:t>
            </a:r>
            <a:r>
              <a:rPr lang="tr-TR" dirty="0">
                <a:solidFill>
                  <a:srgbClr val="FF0000"/>
                </a:solidFill>
              </a:rPr>
              <a:t>Böylece 1500’lü yılların ortalarından 1800’lü yılların ortalarına kadar yaklaşık 9 milyon Afrikalı, Brezilya ve Küba gibi Latin Amerika ülkelerine, insanlık dışı koşullarda gönderilmiştir</a:t>
            </a:r>
          </a:p>
          <a:p>
            <a:endParaRPr lang="tr-TR" dirty="0"/>
          </a:p>
        </p:txBody>
      </p:sp>
    </p:spTree>
    <p:extLst>
      <p:ext uri="{BB962C8B-B14F-4D97-AF65-F5344CB8AC3E}">
        <p14:creationId xmlns:p14="http://schemas.microsoft.com/office/powerpoint/2010/main" val="511088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1996</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Teması</vt:lpstr>
      <vt:lpstr>DANİMARKA 1700 - 1914</vt:lpstr>
      <vt:lpstr>PowerPoint Presentation</vt:lpstr>
      <vt:lpstr>         BİRLEŞİK DANİMARKA KRALLIĞI</vt:lpstr>
      <vt:lpstr>AYDINLANMA ÇAĞI</vt:lpstr>
      <vt:lpstr>MİLLİYETÇİLİK</vt:lpstr>
      <vt:lpstr>20. yüzyıl </vt:lpstr>
      <vt:lpstr>            KÜLTÜR</vt:lpstr>
      <vt:lpstr>HİNDİSTAN’DAKİ  KOLONİLER</vt:lpstr>
      <vt:lpstr>AFRİKA KÖLE TİCARETİ</vt:lpstr>
      <vt:lpstr>DANİMARKA’NIN AFRİKA’DA Kİ KALELERİ VE TİCARET NOKTALARI  </vt:lpstr>
      <vt:lpstr> ÜÇGEN TİCARET’İ</vt:lpstr>
      <vt:lpstr>KARAYİPLER</vt:lpstr>
      <vt:lpstr>KÖLE TİCARETİNİN KALDIRILMASI</vt:lpstr>
      <vt:lpstr>GRÖLAND    BAĞIMSIZLIĞI</vt:lpstr>
      <vt:lpstr>FAROE ADALARI BAĞIMSIZLIĞI</vt:lpstr>
      <vt:lpstr>NORVEÇ’İN BAĞIMSIZLIĞI</vt:lpstr>
      <vt:lpstr>İZLANDA’NIN BAĞIMSIZLIĞI</vt:lpstr>
      <vt:lpstr>HENRİC İBSEN BAĞIMSIZLIK İSTEĞİ</vt:lpstr>
      <vt:lpstr>ÜLKESİNDEKİ KÜLTÜR / DÜŞÜNCE YIKIMINA KARŞI ÇIKTI!</vt:lpstr>
      <vt:lpstr>NORVEÇ TİYATROSU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kübra sakman</dc:creator>
  <cp:lastModifiedBy>Nihat Berker</cp:lastModifiedBy>
  <cp:revision>32</cp:revision>
  <dcterms:created xsi:type="dcterms:W3CDTF">2023-12-04T07:23:56Z</dcterms:created>
  <dcterms:modified xsi:type="dcterms:W3CDTF">2023-12-16T05:10:42Z</dcterms:modified>
</cp:coreProperties>
</file>