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8" r:id="rId3"/>
    <p:sldId id="273" r:id="rId4"/>
    <p:sldId id="270" r:id="rId5"/>
    <p:sldId id="275" r:id="rId6"/>
    <p:sldId id="274" r:id="rId7"/>
    <p:sldId id="271" r:id="rId8"/>
    <p:sldId id="276" r:id="rId9"/>
    <p:sldId id="267" r:id="rId10"/>
    <p:sldId id="277" r:id="rId11"/>
    <p:sldId id="266" r:id="rId12"/>
    <p:sldId id="278" r:id="rId13"/>
    <p:sldId id="269" r:id="rId14"/>
    <p:sldId id="268" r:id="rId15"/>
    <p:sldId id="263" r:id="rId16"/>
    <p:sldId id="260" r:id="rId17"/>
    <p:sldId id="259" r:id="rId18"/>
    <p:sldId id="257" r:id="rId19"/>
    <p:sldId id="264" r:id="rId20"/>
    <p:sldId id="265" r:id="rId21"/>
    <p:sldId id="279" r:id="rId22"/>
    <p:sldId id="285" r:id="rId23"/>
    <p:sldId id="280" r:id="rId24"/>
    <p:sldId id="282" r:id="rId25"/>
    <p:sldId id="284" r:id="rId26"/>
    <p:sldId id="283" r:id="rId27"/>
    <p:sldId id="281" r:id="rId28"/>
    <p:sldId id="261" r:id="rId29"/>
    <p:sldId id="262"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4" d="100"/>
          <a:sy n="74" d="100"/>
        </p:scale>
        <p:origin x="376"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defPPr/>
          </a:lstStyle>
          <a:p>
            <a:fld id="{ED291B17-9318-49DB-B28B-6E5994AE9581}" type="datetime1">
              <a:rPr lang="en-US" smtClean="0"/>
              <a:pPr/>
              <a:t>12/12/2023</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defP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defPPr/>
          </a:lstStyle>
          <a:p>
            <a:fld id="{3A98EE3D-8CD1-4C3F-BD1C-C98C9596463C}" type="slidenum">
              <a:rPr lang="en-US" smtClean="0"/>
              <a:pPr/>
              <a:t>‹#›</a:t>
            </a:fld>
            <a:endParaRPr lang="en-US"/>
          </a:p>
        </p:txBody>
      </p:sp>
    </p:spTree>
    <p:extLst>
      <p:ext uri="{BB962C8B-B14F-4D97-AF65-F5344CB8AC3E}">
        <p14:creationId xmlns:p14="http://schemas.microsoft.com/office/powerpoint/2010/main" val="28980247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lstStyle>
          <a:p>
            <a:fld id="{4EDE50D6-574B-40AF-946F-D52A04ADE379}" type="datetime1">
              <a:rPr lang="en-US" smtClean="0"/>
              <a:pPr/>
              <a:t>12/12/2023</a:t>
            </a:fld>
            <a:endParaRPr lang="en-US"/>
          </a:p>
        </p:txBody>
      </p:sp>
      <p:sp>
        <p:nvSpPr>
          <p:cNvPr id="3" name="Footer Placeholder 2"/>
          <p:cNvSpPr>
            <a:spLocks noGrp="1"/>
          </p:cNvSpPr>
          <p:nvPr>
            <p:ph type="ftr" sz="quarter" idx="11"/>
          </p:nvPr>
        </p:nvSpPr>
        <p:spPr/>
        <p:txBody>
          <a:bodyPr/>
          <a:lstStyle>
            <a:defPPr/>
          </a:lstStyle>
          <a:p>
            <a:endParaRPr lang="en-US"/>
          </a:p>
        </p:txBody>
      </p:sp>
      <p:sp>
        <p:nvSpPr>
          <p:cNvPr id="4" name="Slide Number Placeholder 3"/>
          <p:cNvSpPr>
            <a:spLocks noGrp="1"/>
          </p:cNvSpPr>
          <p:nvPr>
            <p:ph type="sldNum" sz="quarter" idx="12"/>
          </p:nvPr>
        </p:nvSpPr>
        <p:spPr/>
        <p:txBody>
          <a:bodyPr/>
          <a:lstStyle>
            <a:defPPr/>
          </a:lstStyle>
          <a:p>
            <a:fld id="{3A98EE3D-8CD1-4C3F-BD1C-C98C9596463C}" type="slidenum">
              <a:rPr lang="en-US" smtClean="0"/>
              <a:pPr/>
              <a:t>‹#›</a:t>
            </a:fld>
            <a:endParaRPr lang="en-US"/>
          </a:p>
        </p:txBody>
      </p:sp>
    </p:spTree>
    <p:extLst>
      <p:ext uri="{BB962C8B-B14F-4D97-AF65-F5344CB8AC3E}">
        <p14:creationId xmlns:p14="http://schemas.microsoft.com/office/powerpoint/2010/main" val="300547831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defP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defPPr/>
            <a:lvl1pPr algn="r">
              <a:defRPr sz="800">
                <a:solidFill>
                  <a:schemeClr val="tx1">
                    <a:lumMod val="75000"/>
                    <a:lumOff val="25000"/>
                  </a:schemeClr>
                </a:solidFill>
              </a:defRPr>
            </a:lvl1pPr>
          </a:lstStyle>
          <a:p>
            <a:fld id="{ED291B17-9318-49DB-B28B-6E5994AE9581}" type="datetime1">
              <a:rPr lang="en-US" smtClean="0"/>
              <a:pPr/>
              <a:t>12/12/2023</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defPPr/>
            <a:lvl1pPr algn="l">
              <a:defRPr sz="8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defPPr/>
            <a:lvl1pPr algn="r">
              <a:defRPr sz="800">
                <a:solidFill>
                  <a:schemeClr val="tx1">
                    <a:lumMod val="75000"/>
                    <a:lumOff val="25000"/>
                  </a:schemeClr>
                </a:solidFill>
              </a:defRPr>
            </a:lvl1pPr>
          </a:lstStyle>
          <a:p>
            <a:fld id="{3A98EE3D-8CD1-4C3F-BD1C-C98C9596463C}" type="slidenum">
              <a:rPr lang="en-US" smtClean="0"/>
              <a:pPr/>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a:p>
        </p:txBody>
      </p:sp>
    </p:spTree>
    <p:extLst>
      <p:ext uri="{BB962C8B-B14F-4D97-AF65-F5344CB8AC3E}">
        <p14:creationId xmlns:p14="http://schemas.microsoft.com/office/powerpoint/2010/main" val="1285822228"/>
      </p:ext>
    </p:extLst>
  </p:cSld>
  <p:clrMap bg1="lt1" tx1="dk1" bg2="lt2" tx2="dk2" accent1="accent1" accent2="accent2" accent3="accent3" accent4="accent4" accent5="accent5" accent6="accent6" hlink="hlink" folHlink="folHlink"/>
  <p:sldLayoutIdLst>
    <p:sldLayoutId id="2147483746" r:id="rId1"/>
    <p:sldLayoutId id="2147483740" r:id="rId2"/>
  </p:sldLayoutIdLst>
  <p:transition/>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lang="en-US"/>
          </a:p>
        </p:txBody>
      </p:sp>
      <p:sp>
        <p:nvSpPr>
          <p:cNvPr id="2" name="Title 1">
            <a:extLst>
              <a:ext uri="{FF2B5EF4-FFF2-40B4-BE49-F238E27FC236}">
                <a16:creationId xmlns:a16="http://schemas.microsoft.com/office/drawing/2014/main" id="{5022A3E3-BD8C-5921-0035-D913DFE70BAC}"/>
              </a:ext>
            </a:extLst>
          </p:cNvPr>
          <p:cNvSpPr>
            <a:spLocks noGrp="1"/>
          </p:cNvSpPr>
          <p:nvPr>
            <p:ph type="ctrTitle"/>
          </p:nvPr>
        </p:nvSpPr>
        <p:spPr>
          <a:xfrm>
            <a:off x="8497638" y="-350995"/>
            <a:ext cx="3511233" cy="3779995"/>
          </a:xfrm>
        </p:spPr>
        <p:txBody>
          <a:bodyPr anchor="ctr">
            <a:normAutofit/>
          </a:bodyPr>
          <a:lstStyle>
            <a:defPPr/>
          </a:lstStyle>
          <a:p>
            <a:r>
              <a:rPr lang="en-US" sz="5400">
                <a:solidFill>
                  <a:schemeClr val="tx1"/>
                </a:solidFill>
              </a:rPr>
              <a:t>Edvard Munch</a:t>
            </a:r>
          </a:p>
        </p:txBody>
      </p:sp>
      <p:sp>
        <p:nvSpPr>
          <p:cNvPr id="3" name="Subtitle 2">
            <a:extLst>
              <a:ext uri="{FF2B5EF4-FFF2-40B4-BE49-F238E27FC236}">
                <a16:creationId xmlns:a16="http://schemas.microsoft.com/office/drawing/2014/main" id="{65770EF7-DEE2-A2BF-14FB-7F908C7DA3AB}"/>
              </a:ext>
            </a:extLst>
          </p:cNvPr>
          <p:cNvSpPr>
            <a:spLocks noGrp="1"/>
          </p:cNvSpPr>
          <p:nvPr>
            <p:ph type="subTitle" idx="1"/>
          </p:nvPr>
        </p:nvSpPr>
        <p:spPr>
          <a:xfrm>
            <a:off x="8109236" y="4739780"/>
            <a:ext cx="3511233" cy="1147054"/>
          </a:xfrm>
        </p:spPr>
        <p:txBody>
          <a:bodyPr anchor="t">
            <a:normAutofit fontScale="77500" lnSpcReduction="20000"/>
          </a:bodyPr>
          <a:lstStyle>
            <a:defPPr/>
          </a:lstStyle>
          <a:p>
            <a:pPr algn="ctr"/>
            <a:r>
              <a:rPr lang="en-US" sz="1800" b="1" i="0" err="1">
                <a:solidFill>
                  <a:srgbClr val="FF0000"/>
                </a:solidFill>
                <a:effectLst/>
                <a:latin typeface="Tahoma" panose="020B0604030504040204" pitchFamily="34" charset="0"/>
              </a:rPr>
              <a:t>Orta Üst Sınıfın Suçlulukları, Korkuları, Sözde Aydınlanması: </a:t>
            </a:r>
          </a:p>
          <a:p>
            <a:pPr algn="ctr"/>
            <a:r>
              <a:rPr lang="en-US" sz="1800" b="1" i="0">
                <a:solidFill>
                  <a:srgbClr val="FF0000"/>
                </a:solidFill>
                <a:effectLst/>
                <a:latin typeface="Tahoma" panose="020B0604030504040204" pitchFamily="34" charset="0"/>
              </a:rPr>
              <a:t>Ibsen ve P. Claudel</a:t>
            </a:r>
            <a:endParaRPr lang="en-US" sz="2400" b="0" i="0">
              <a:solidFill>
                <a:srgbClr val="000000"/>
              </a:solidFill>
              <a:effectLst/>
              <a:latin typeface="Aptos" panose="020B0004020202020204" pitchFamily="34" charset="0"/>
            </a:endParaRPr>
          </a:p>
          <a:p>
            <a:endParaRPr lang="en-US" sz="2000"/>
          </a:p>
        </p:txBody>
      </p:sp>
      <p:pic>
        <p:nvPicPr>
          <p:cNvPr id="4" name="Picture 3">
            <a:extLst>
              <a:ext uri="{FF2B5EF4-FFF2-40B4-BE49-F238E27FC236}">
                <a16:creationId xmlns:a16="http://schemas.microsoft.com/office/drawing/2014/main" id="{D87A9915-EB0B-6EBC-72FD-633FD8B2A573}"/>
              </a:ext>
            </a:extLst>
          </p:cNvPr>
          <p:cNvPicPr>
            <a:picLocks noChangeAspect="1"/>
          </p:cNvPicPr>
          <p:nvPr/>
        </p:nvPicPr>
        <p:blipFill>
          <a:blip r:embed="rId2"/>
          <a:srcRect l="19258" r="25786"/>
          <a:stretch>
            <a:fillRect/>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lang="en-US"/>
          </a:p>
        </p:txBody>
      </p:sp>
      <p:sp>
        <p:nvSpPr>
          <p:cNvPr id="5" name="Subtitle 2">
            <a:extLst>
              <a:ext uri="{FF2B5EF4-FFF2-40B4-BE49-F238E27FC236}">
                <a16:creationId xmlns:a16="http://schemas.microsoft.com/office/drawing/2014/main" id="{66507C53-1085-5C28-6B12-2BFD02896EE7}"/>
              </a:ext>
            </a:extLst>
          </p:cNvPr>
          <p:cNvSpPr txBox="1"/>
          <p:nvPr/>
        </p:nvSpPr>
        <p:spPr>
          <a:xfrm>
            <a:off x="8147490" y="5994305"/>
            <a:ext cx="3511233" cy="1147054"/>
          </a:xfrm>
          <a:prstGeom prst="rect">
            <a:avLst/>
          </a:prstGeom>
        </p:spPr>
        <p:txBody>
          <a:bodyPr vert="horz" lIns="91440" tIns="45720" rIns="91440" bIns="45720" rtlCol="0" anchor="t">
            <a:normAutofit/>
          </a:bodyPr>
          <a:lstStyle>
            <a:lvl1pPr marL="0" indent="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2pPr>
            <a:lvl3pPr marL="9144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3pPr>
            <a:lvl4pPr marL="13716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sz="1800" b="1">
                <a:solidFill>
                  <a:srgbClr val="FFFF00"/>
                </a:solidFill>
                <a:latin typeface="Tahoma" panose="020B0604030504040204" pitchFamily="34" charset="0"/>
              </a:rPr>
              <a:t>Prof. Dr. Nİhat Berker</a:t>
            </a:r>
            <a:endParaRPr lang="en-US" sz="2400">
              <a:solidFill>
                <a:srgbClr val="FFFF00"/>
              </a:solidFill>
              <a:latin typeface="Aptos" panose="020B0004020202020204" pitchFamily="34" charset="0"/>
            </a:endParaRPr>
          </a:p>
          <a:p>
            <a:endParaRPr lang="en-US" sz="2000">
              <a:solidFill>
                <a:srgbClr val="FFFF00"/>
              </a:solidFill>
            </a:endParaRPr>
          </a:p>
        </p:txBody>
      </p:sp>
      <p:sp>
        <p:nvSpPr>
          <p:cNvPr id="6" name="Subtitle 2">
            <a:extLst>
              <a:ext uri="{FF2B5EF4-FFF2-40B4-BE49-F238E27FC236}">
                <a16:creationId xmlns:a16="http://schemas.microsoft.com/office/drawing/2014/main" id="{BE2585EF-58CE-1E5E-DC4B-9C56574FF1B5}"/>
              </a:ext>
            </a:extLst>
          </p:cNvPr>
          <p:cNvSpPr txBox="1"/>
          <p:nvPr/>
        </p:nvSpPr>
        <p:spPr>
          <a:xfrm>
            <a:off x="7728358" y="2962944"/>
            <a:ext cx="4349495" cy="1147054"/>
          </a:xfrm>
          <a:prstGeom prst="rect">
            <a:avLst/>
          </a:prstGeom>
        </p:spPr>
        <p:txBody>
          <a:bodyPr vert="horz" lIns="91440" tIns="45720" rIns="91440" bIns="45720" rtlCol="0" anchor="t">
            <a:normAutofit/>
          </a:bodyPr>
          <a:lstStyle>
            <a:lvl1pPr marL="0" indent="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2pPr>
            <a:lvl3pPr marL="9144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200" kern="1200">
                <a:solidFill>
                  <a:schemeClr val="tx1">
                    <a:tint val="75000"/>
                  </a:schemeClr>
                </a:solidFill>
                <a:latin typeface="+mn-lt"/>
                <a:ea typeface="+mn-ea"/>
                <a:cs typeface="+mn-cs"/>
              </a:defRPr>
            </a:lvl3pPr>
            <a:lvl4pPr marL="13716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sz="1800" b="1" err="1">
                <a:solidFill>
                  <a:schemeClr val="tx1">
                    <a:lumMod val="95000"/>
                  </a:schemeClr>
                </a:solidFill>
                <a:latin typeface="Tahoma" panose="020B0604030504040204" pitchFamily="34" charset="0"/>
              </a:rPr>
              <a:t>Doç. Dr. bengü Özuğur uysal</a:t>
            </a:r>
            <a:endParaRPr lang="en-US" sz="2400">
              <a:solidFill>
                <a:schemeClr val="tx1">
                  <a:lumMod val="95000"/>
                </a:schemeClr>
              </a:solidFill>
              <a:latin typeface="Aptos" panose="020B0004020202020204" pitchFamily="34" charset="0"/>
            </a:endParaRPr>
          </a:p>
          <a:p>
            <a:endParaRPr lang="en-US" sz="2000">
              <a:solidFill>
                <a:schemeClr val="tx1">
                  <a:lumMod val="95000"/>
                </a:schemeClr>
              </a:solidFill>
            </a:endParaRPr>
          </a:p>
        </p:txBody>
      </p:sp>
      <p:pic>
        <p:nvPicPr>
          <p:cNvPr id="7" name="Picture 6">
            <a:extLst>
              <a:ext uri="{FF2B5EF4-FFF2-40B4-BE49-F238E27FC236}">
                <a16:creationId xmlns:a16="http://schemas.microsoft.com/office/drawing/2014/main" id="{50EDFA39-A360-076F-45F6-AA818EBEF7F8}"/>
              </a:ext>
            </a:extLst>
          </p:cNvPr>
          <p:cNvPicPr>
            <a:picLocks noChangeAspect="1"/>
          </p:cNvPicPr>
          <p:nvPr/>
        </p:nvPicPr>
        <p:blipFill>
          <a:blip r:embed="rId3"/>
          <a:stretch>
            <a:fillRect/>
          </a:stretch>
        </p:blipFill>
        <p:spPr>
          <a:xfrm>
            <a:off x="9130329" y="3378889"/>
            <a:ext cx="1329288" cy="1329288"/>
          </a:xfrm>
          <a:prstGeom prst="rect">
            <a:avLst/>
          </a:prstGeom>
        </p:spPr>
      </p:pic>
    </p:spTree>
    <p:extLst>
      <p:ext uri="{BB962C8B-B14F-4D97-AF65-F5344CB8AC3E}">
        <p14:creationId xmlns:p14="http://schemas.microsoft.com/office/powerpoint/2010/main" val="3935654427"/>
      </p:ext>
    </p:extLst>
  </p:cSld>
  <p:clrMapOvr>
    <a:overrideClrMapping bg1="dk1" tx1="lt1" bg2="dk2"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E1363D-9D4A-B48F-A83C-0C1B3447BAD2}"/>
              </a:ext>
            </a:extLst>
          </p:cNvPr>
          <p:cNvSpPr txBox="1"/>
          <p:nvPr/>
        </p:nvSpPr>
        <p:spPr>
          <a:xfrm>
            <a:off x="4114799" y="531763"/>
            <a:ext cx="7572375" cy="5632311"/>
          </a:xfrm>
          <a:prstGeom prst="rect">
            <a:avLst/>
          </a:prstGeom>
          <a:noFill/>
        </p:spPr>
        <p:txBody>
          <a:bodyPr wrap="square">
            <a:spAutoFit/>
          </a:bodyPr>
          <a:lstStyle>
            <a:defPPr/>
          </a:lstStyle>
          <a:p>
            <a:r>
              <a:rPr lang="en-US" b="1"/>
              <a:t>Kristiania Bohemleri </a:t>
            </a:r>
            <a:r>
              <a:rPr lang="en-US" err="1"/>
              <a:t>olarak adlandırılan arkadaşları ile sık sık biraraya gelir. </a:t>
            </a:r>
            <a:r>
              <a:rPr lang="en-US" b="1"/>
              <a:t>Hans Jæger </a:t>
            </a:r>
            <a:r>
              <a:rPr lang="en-US" err="1"/>
              <a:t>liderliğindeki bu grup; radikal yazarlar, santçılar ve öğrencilerden oluşmaktadır. Gece geç saatlere kadar nihilism, anarşi, Darwin ve Marx’ın çalışmalarından konuşur, sanatın rolünden, varoluşun sebeplerinden ve standard düzen, ahlaki kuralları yıkmaktan bahsederler. </a:t>
            </a:r>
          </a:p>
          <a:p>
            <a:r>
              <a:rPr lang="en-US"/>
              <a:t>Bu nedenle Edvard, değişen düşünceleri ve alkol ve sigaranın geç saatlere kadar toplantıların olduğu bohem yaşam tarzı nedeniyle, babası ile evde tartışmalara girer.</a:t>
            </a:r>
          </a:p>
          <a:p>
            <a:endParaRPr lang="en-US"/>
          </a:p>
          <a:p>
            <a:r>
              <a:rPr lang="en-US" err="1"/>
              <a:t>Kristiana’da sergilenen </a:t>
            </a:r>
            <a:r>
              <a:rPr lang="en-US" b="1"/>
              <a:t>İpsen oyunları </a:t>
            </a:r>
            <a:r>
              <a:rPr lang="en-US" err="1"/>
              <a:t>bu dönemde onu çok etkiler. </a:t>
            </a:r>
          </a:p>
          <a:p>
            <a:r>
              <a:rPr lang="en-US" err="1"/>
              <a:t>Altı arkadaşıyla birlikte Kristiana şehir merkezinde bir stüdyo alanı kiralar. Burada, onu kendi yolunu bulmaya teşvik eden ilk akıl hocası ve destekçisi, ünlü sanatçı </a:t>
            </a:r>
            <a:r>
              <a:rPr lang="en-US" b="1"/>
              <a:t>Christian Krohg </a:t>
            </a:r>
            <a:r>
              <a:rPr lang="en-US" err="1"/>
              <a:t>ile tanışır. Orta sınıfın ve yoksul sınıfın endişelerini anlattığı tabloları ile tanınmıştır. Kırsaldaki hayat ve naturalism akımını destekleyen insan duygularını tablolarına aktarmaya çalışan başka ressamlarla da bir araya gelir.</a:t>
            </a:r>
          </a:p>
          <a:p>
            <a:endParaRPr lang="en-US"/>
          </a:p>
          <a:p>
            <a:r>
              <a:rPr lang="en-US"/>
              <a:t>22 yaşında aldığı burs sayesinde Paris'e gider ve burada üç hafta kalır.</a:t>
            </a:r>
          </a:p>
        </p:txBody>
      </p:sp>
      <p:pic>
        <p:nvPicPr>
          <p:cNvPr id="6" name="Picture 5">
            <a:extLst>
              <a:ext uri="{FF2B5EF4-FFF2-40B4-BE49-F238E27FC236}">
                <a16:creationId xmlns:a16="http://schemas.microsoft.com/office/drawing/2014/main" id="{F4DA3D34-98F6-34C1-52F6-E6215407BF41}"/>
              </a:ext>
            </a:extLst>
          </p:cNvPr>
          <p:cNvPicPr>
            <a:picLocks noChangeAspect="1"/>
          </p:cNvPicPr>
          <p:nvPr/>
        </p:nvPicPr>
        <p:blipFill>
          <a:blip r:embed="rId2"/>
          <a:stretch>
            <a:fillRect/>
          </a:stretch>
        </p:blipFill>
        <p:spPr>
          <a:xfrm>
            <a:off x="328725" y="184040"/>
            <a:ext cx="3881325" cy="6142197"/>
          </a:xfrm>
          <a:prstGeom prst="rect">
            <a:avLst/>
          </a:prstGeom>
        </p:spPr>
      </p:pic>
      <p:sp>
        <p:nvSpPr>
          <p:cNvPr id="8" name="TextBox 7">
            <a:extLst>
              <a:ext uri="{FF2B5EF4-FFF2-40B4-BE49-F238E27FC236}">
                <a16:creationId xmlns:a16="http://schemas.microsoft.com/office/drawing/2014/main" id="{58687091-9607-952F-6DE7-FD2D49604026}"/>
              </a:ext>
            </a:extLst>
          </p:cNvPr>
          <p:cNvSpPr txBox="1"/>
          <p:nvPr/>
        </p:nvSpPr>
        <p:spPr>
          <a:xfrm>
            <a:off x="400050" y="6211669"/>
            <a:ext cx="6096000" cy="646331"/>
          </a:xfrm>
          <a:prstGeom prst="rect">
            <a:avLst/>
          </a:prstGeom>
          <a:noFill/>
        </p:spPr>
        <p:txBody>
          <a:bodyPr wrap="square">
            <a:spAutoFit/>
          </a:bodyPr>
          <a:lstStyle>
            <a:defPPr/>
          </a:lstStyle>
          <a:p>
            <a:r>
              <a:rPr lang="fr-FR" b="0" i="0">
                <a:solidFill>
                  <a:srgbClr val="002060"/>
                </a:solidFill>
                <a:effectLst/>
                <a:latin typeface="aktiv-grotesk"/>
              </a:rPr>
              <a:t>Admission card for Exposition Universelle des Beaux Arts, Antverpen, 1885</a:t>
            </a:r>
            <a:endParaRPr lang="en-US">
              <a:solidFill>
                <a:srgbClr val="002060"/>
              </a:solidFill>
            </a:endParaRPr>
          </a:p>
        </p:txBody>
      </p:sp>
    </p:spTree>
    <p:extLst>
      <p:ext uri="{BB962C8B-B14F-4D97-AF65-F5344CB8AC3E}">
        <p14:creationId xmlns:p14="http://schemas.microsoft.com/office/powerpoint/2010/main" val="31213826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s amoureux, 1890 by Edvard Munch">
            <a:extLst>
              <a:ext uri="{FF2B5EF4-FFF2-40B4-BE49-F238E27FC236}">
                <a16:creationId xmlns:a16="http://schemas.microsoft.com/office/drawing/2014/main" id="{F8FCA5BC-0BA0-3DC2-4E39-399B98420C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656" y="720790"/>
            <a:ext cx="3666783" cy="46513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6B2B0E-DEF4-4E22-D036-837B5E0D379D}"/>
              </a:ext>
            </a:extLst>
          </p:cNvPr>
          <p:cNvSpPr txBox="1"/>
          <p:nvPr/>
        </p:nvSpPr>
        <p:spPr>
          <a:xfrm>
            <a:off x="1520629" y="4987409"/>
            <a:ext cx="1556836" cy="369332"/>
          </a:xfrm>
          <a:prstGeom prst="rect">
            <a:avLst/>
          </a:prstGeom>
          <a:noFill/>
        </p:spPr>
        <p:txBody>
          <a:bodyPr wrap="none" rtlCol="0">
            <a:spAutoFit/>
          </a:bodyPr>
          <a:lstStyle>
            <a:defPPr/>
          </a:lstStyle>
          <a:p>
            <a:r>
              <a:rPr lang="en-US"/>
              <a:t>Lovers, 1890</a:t>
            </a:r>
          </a:p>
        </p:txBody>
      </p:sp>
      <p:pic>
        <p:nvPicPr>
          <p:cNvPr id="4" name="Picture 3">
            <a:extLst>
              <a:ext uri="{FF2B5EF4-FFF2-40B4-BE49-F238E27FC236}">
                <a16:creationId xmlns:a16="http://schemas.microsoft.com/office/drawing/2014/main" id="{BD5744D6-A90C-8579-87F4-ABB7C1A032EF}"/>
              </a:ext>
            </a:extLst>
          </p:cNvPr>
          <p:cNvPicPr>
            <a:picLocks noChangeAspect="1"/>
          </p:cNvPicPr>
          <p:nvPr/>
        </p:nvPicPr>
        <p:blipFill>
          <a:blip r:embed="rId3"/>
          <a:stretch>
            <a:fillRect/>
          </a:stretch>
        </p:blipFill>
        <p:spPr>
          <a:xfrm>
            <a:off x="4276978" y="699016"/>
            <a:ext cx="3666783" cy="4473059"/>
          </a:xfrm>
          <a:prstGeom prst="rect">
            <a:avLst/>
          </a:prstGeom>
        </p:spPr>
      </p:pic>
      <p:sp>
        <p:nvSpPr>
          <p:cNvPr id="5" name="TextBox 4">
            <a:extLst>
              <a:ext uri="{FF2B5EF4-FFF2-40B4-BE49-F238E27FC236}">
                <a16:creationId xmlns:a16="http://schemas.microsoft.com/office/drawing/2014/main" id="{727A8FF9-F0C0-F358-80B3-FD14D884786C}"/>
              </a:ext>
            </a:extLst>
          </p:cNvPr>
          <p:cNvSpPr txBox="1"/>
          <p:nvPr/>
        </p:nvSpPr>
        <p:spPr>
          <a:xfrm>
            <a:off x="5235770" y="5187434"/>
            <a:ext cx="1749197" cy="369332"/>
          </a:xfrm>
          <a:prstGeom prst="rect">
            <a:avLst/>
          </a:prstGeom>
          <a:noFill/>
        </p:spPr>
        <p:txBody>
          <a:bodyPr wrap="none" rtlCol="0">
            <a:spAutoFit/>
          </a:bodyPr>
          <a:lstStyle>
            <a:defPPr/>
          </a:lstStyle>
          <a:p>
            <a:r>
              <a:rPr lang="en-US"/>
              <a:t>The Kiss, 1897</a:t>
            </a:r>
          </a:p>
        </p:txBody>
      </p:sp>
      <p:pic>
        <p:nvPicPr>
          <p:cNvPr id="3" name="Picture 2">
            <a:extLst>
              <a:ext uri="{FF2B5EF4-FFF2-40B4-BE49-F238E27FC236}">
                <a16:creationId xmlns:a16="http://schemas.microsoft.com/office/drawing/2014/main" id="{26F54CDD-88AD-F458-C0B8-F0EA05A75F12}"/>
              </a:ext>
            </a:extLst>
          </p:cNvPr>
          <p:cNvPicPr>
            <a:picLocks noChangeAspect="1"/>
          </p:cNvPicPr>
          <p:nvPr/>
        </p:nvPicPr>
        <p:blipFill>
          <a:blip r:embed="rId4"/>
          <a:stretch>
            <a:fillRect/>
          </a:stretch>
        </p:blipFill>
        <p:spPr>
          <a:xfrm>
            <a:off x="8088300" y="739841"/>
            <a:ext cx="3572503" cy="3765484"/>
          </a:xfrm>
          <a:prstGeom prst="rect">
            <a:avLst/>
          </a:prstGeom>
        </p:spPr>
      </p:pic>
      <p:sp>
        <p:nvSpPr>
          <p:cNvPr id="7" name="TextBox 6">
            <a:extLst>
              <a:ext uri="{FF2B5EF4-FFF2-40B4-BE49-F238E27FC236}">
                <a16:creationId xmlns:a16="http://schemas.microsoft.com/office/drawing/2014/main" id="{9E519D31-4B80-C31C-B538-5F45C23AC80B}"/>
              </a:ext>
            </a:extLst>
          </p:cNvPr>
          <p:cNvSpPr txBox="1"/>
          <p:nvPr/>
        </p:nvSpPr>
        <p:spPr>
          <a:xfrm>
            <a:off x="9144000" y="4646652"/>
            <a:ext cx="6096000" cy="369332"/>
          </a:xfrm>
          <a:prstGeom prst="rect">
            <a:avLst/>
          </a:prstGeom>
          <a:noFill/>
        </p:spPr>
        <p:txBody>
          <a:bodyPr wrap="square">
            <a:spAutoFit/>
          </a:bodyPr>
          <a:lstStyle>
            <a:defPPr/>
          </a:lstStyle>
          <a:p>
            <a:r>
              <a:rPr lang="en-US" b="0" i="0">
                <a:solidFill>
                  <a:srgbClr val="131313"/>
                </a:solidFill>
                <a:effectLst/>
                <a:latin typeface="futura-lt-w01-light"/>
              </a:rPr>
              <a:t>Ashes, 1894</a:t>
            </a:r>
            <a:endParaRPr lang="en-US"/>
          </a:p>
        </p:txBody>
      </p:sp>
      <p:sp>
        <p:nvSpPr>
          <p:cNvPr id="6" name="TextBox 5">
            <a:extLst>
              <a:ext uri="{FF2B5EF4-FFF2-40B4-BE49-F238E27FC236}">
                <a16:creationId xmlns:a16="http://schemas.microsoft.com/office/drawing/2014/main" id="{E32347A3-3052-B1E1-20DC-179DCB706654}"/>
              </a:ext>
            </a:extLst>
          </p:cNvPr>
          <p:cNvSpPr txBox="1"/>
          <p:nvPr/>
        </p:nvSpPr>
        <p:spPr>
          <a:xfrm>
            <a:off x="344977" y="5697319"/>
            <a:ext cx="11530782" cy="923330"/>
          </a:xfrm>
          <a:prstGeom prst="rect">
            <a:avLst/>
          </a:prstGeom>
          <a:noFill/>
        </p:spPr>
        <p:txBody>
          <a:bodyPr wrap="square">
            <a:spAutoFit/>
          </a:bodyPr>
          <a:lstStyle>
            <a:defPPr/>
          </a:lstStyle>
          <a:p>
            <a:r>
              <a:rPr lang="en-US"/>
              <a:t>1885’te, yazlarını sık sık geçirdiği sahil kasabası Åsgårdstrand'da kendisinden dört yaş büyük ve evli olan Milly Thaulow ile ilk aşk ilişkisini yaşamıştır. Aralarındaki gizli ilişkiyi bir süre daha sürdürür ama aynı zamanda utanç ve kararsızlık hisseder. </a:t>
            </a:r>
          </a:p>
        </p:txBody>
      </p:sp>
    </p:spTree>
    <p:extLst>
      <p:ext uri="{BB962C8B-B14F-4D97-AF65-F5344CB8AC3E}">
        <p14:creationId xmlns:p14="http://schemas.microsoft.com/office/powerpoint/2010/main" val="33773939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913B8A-4D6E-30E8-FC95-B5254AB6B9FF}"/>
              </a:ext>
            </a:extLst>
          </p:cNvPr>
          <p:cNvSpPr txBox="1"/>
          <p:nvPr/>
        </p:nvSpPr>
        <p:spPr>
          <a:xfrm>
            <a:off x="4181474" y="629067"/>
            <a:ext cx="3905251" cy="4524315"/>
          </a:xfrm>
          <a:prstGeom prst="rect">
            <a:avLst/>
          </a:prstGeom>
          <a:noFill/>
        </p:spPr>
        <p:txBody>
          <a:bodyPr wrap="square">
            <a:spAutoFit/>
          </a:bodyPr>
          <a:lstStyle>
            <a:defPPr/>
          </a:lstStyle>
          <a:p>
            <a:r>
              <a:rPr lang="en-US"/>
              <a:t>1889’da babası vefat eder.</a:t>
            </a:r>
          </a:p>
          <a:p>
            <a:r>
              <a:rPr lang="en-US" err="1"/>
              <a:t>Edvard’ın Paris'e gelişinden kısa bir süre sonra yaptığı</a:t>
            </a:r>
            <a:endParaRPr lang="en-US"/>
          </a:p>
          <a:p>
            <a:r>
              <a:rPr lang="en-US"/>
              <a:t>St. Cloud'da Gece, bir önceki yıl ölen babasının anısına çok karmaşık ve karanlık bir eser. Post-Empresyonistler Van Gogh ve Toulouse-Lautrec'in doğrudan etkisini ortaya koyuyor. Edvard’ın babasına olan saygısı, alacakaranlık ışığıyla yıkanmış, karanlık, görünüşte kutsal bir odadan, aslında yalnızca gölgeler ve sessizlikle dolu bir alandan oluşuyor. Bu yorum onların gergin ilişkilerine yakışıyor.</a:t>
            </a:r>
          </a:p>
        </p:txBody>
      </p:sp>
      <p:pic>
        <p:nvPicPr>
          <p:cNvPr id="4" name="Picture 3">
            <a:extLst>
              <a:ext uri="{FF2B5EF4-FFF2-40B4-BE49-F238E27FC236}">
                <a16:creationId xmlns:a16="http://schemas.microsoft.com/office/drawing/2014/main" id="{EBDC98FD-0E54-6341-EA1B-097F95664598}"/>
              </a:ext>
            </a:extLst>
          </p:cNvPr>
          <p:cNvPicPr>
            <a:picLocks noChangeAspect="1"/>
          </p:cNvPicPr>
          <p:nvPr/>
        </p:nvPicPr>
        <p:blipFill>
          <a:blip r:embed="rId2"/>
          <a:stretch>
            <a:fillRect/>
          </a:stretch>
        </p:blipFill>
        <p:spPr>
          <a:xfrm>
            <a:off x="460519" y="629067"/>
            <a:ext cx="3720955" cy="4523958"/>
          </a:xfrm>
          <a:prstGeom prst="rect">
            <a:avLst/>
          </a:prstGeom>
        </p:spPr>
      </p:pic>
      <p:sp>
        <p:nvSpPr>
          <p:cNvPr id="6" name="TextBox 5">
            <a:extLst>
              <a:ext uri="{FF2B5EF4-FFF2-40B4-BE49-F238E27FC236}">
                <a16:creationId xmlns:a16="http://schemas.microsoft.com/office/drawing/2014/main" id="{73136464-8E1F-9CF4-C393-779CE0AAA4D2}"/>
              </a:ext>
            </a:extLst>
          </p:cNvPr>
          <p:cNvSpPr txBox="1"/>
          <p:nvPr/>
        </p:nvSpPr>
        <p:spPr>
          <a:xfrm>
            <a:off x="209550" y="5311259"/>
            <a:ext cx="6096000" cy="369332"/>
          </a:xfrm>
          <a:prstGeom prst="rect">
            <a:avLst/>
          </a:prstGeom>
          <a:noFill/>
        </p:spPr>
        <p:txBody>
          <a:bodyPr wrap="square">
            <a:spAutoFit/>
          </a:bodyPr>
          <a:lstStyle>
            <a:defPPr/>
          </a:lstStyle>
          <a:p>
            <a:r>
              <a:rPr lang="en-US" b="0" i="1">
                <a:solidFill>
                  <a:srgbClr val="101010"/>
                </a:solidFill>
                <a:effectLst/>
                <a:latin typeface="Roboto" panose="02000000000000000000" pitchFamily="2" charset="0"/>
              </a:rPr>
              <a:t>The Night in St. Cloud, Oil on canvas, 1890</a:t>
            </a:r>
            <a:endParaRPr lang="en-US"/>
          </a:p>
        </p:txBody>
      </p:sp>
      <p:pic>
        <p:nvPicPr>
          <p:cNvPr id="9" name="Picture 8">
            <a:extLst>
              <a:ext uri="{FF2B5EF4-FFF2-40B4-BE49-F238E27FC236}">
                <a16:creationId xmlns:a16="http://schemas.microsoft.com/office/drawing/2014/main" id="{BC937B20-E238-C88C-A334-BA695138E97F}"/>
              </a:ext>
            </a:extLst>
          </p:cNvPr>
          <p:cNvPicPr>
            <a:picLocks noChangeAspect="1"/>
          </p:cNvPicPr>
          <p:nvPr/>
        </p:nvPicPr>
        <p:blipFill>
          <a:blip r:embed="rId3"/>
          <a:stretch>
            <a:fillRect/>
          </a:stretch>
        </p:blipFill>
        <p:spPr>
          <a:xfrm>
            <a:off x="8410575" y="1248192"/>
            <a:ext cx="2657475" cy="3575078"/>
          </a:xfrm>
          <a:prstGeom prst="rect">
            <a:avLst/>
          </a:prstGeom>
        </p:spPr>
      </p:pic>
    </p:spTree>
    <p:extLst>
      <p:ext uri="{BB962C8B-B14F-4D97-AF65-F5344CB8AC3E}">
        <p14:creationId xmlns:p14="http://schemas.microsoft.com/office/powerpoint/2010/main" val="23029708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82880-9E5E-2DCA-B0A7-E69F41433E20}"/>
              </a:ext>
            </a:extLst>
          </p:cNvPr>
          <p:cNvPicPr>
            <a:picLocks noChangeAspect="1"/>
          </p:cNvPicPr>
          <p:nvPr/>
        </p:nvPicPr>
        <p:blipFill>
          <a:blip r:embed="rId2"/>
          <a:stretch>
            <a:fillRect/>
          </a:stretch>
        </p:blipFill>
        <p:spPr>
          <a:xfrm>
            <a:off x="430222" y="538885"/>
            <a:ext cx="7102455" cy="5303980"/>
          </a:xfrm>
          <a:prstGeom prst="rect">
            <a:avLst/>
          </a:prstGeom>
        </p:spPr>
      </p:pic>
      <p:sp>
        <p:nvSpPr>
          <p:cNvPr id="5" name="TextBox 4">
            <a:extLst>
              <a:ext uri="{FF2B5EF4-FFF2-40B4-BE49-F238E27FC236}">
                <a16:creationId xmlns:a16="http://schemas.microsoft.com/office/drawing/2014/main" id="{66863FF4-2ACE-04C1-29DB-8ACD4C425645}"/>
              </a:ext>
            </a:extLst>
          </p:cNvPr>
          <p:cNvSpPr txBox="1"/>
          <p:nvPr/>
        </p:nvSpPr>
        <p:spPr>
          <a:xfrm>
            <a:off x="1601756" y="5949783"/>
            <a:ext cx="6096000" cy="369332"/>
          </a:xfrm>
          <a:prstGeom prst="rect">
            <a:avLst/>
          </a:prstGeom>
          <a:noFill/>
        </p:spPr>
        <p:txBody>
          <a:bodyPr wrap="square">
            <a:spAutoFit/>
          </a:bodyPr>
          <a:lstStyle>
            <a:defPPr/>
          </a:lstStyle>
          <a:p>
            <a:r>
              <a:rPr lang="de-DE" b="1" i="0">
                <a:solidFill>
                  <a:srgbClr val="000000"/>
                </a:solidFill>
                <a:effectLst/>
                <a:latin typeface="Raleway" pitchFamily="2" charset="0"/>
              </a:rPr>
              <a:t>Potsdamer Platz (Square In Berlin), 1902</a:t>
            </a:r>
            <a:endParaRPr lang="en-US"/>
          </a:p>
        </p:txBody>
      </p:sp>
      <p:sp>
        <p:nvSpPr>
          <p:cNvPr id="4" name="TextBox 3">
            <a:extLst>
              <a:ext uri="{FF2B5EF4-FFF2-40B4-BE49-F238E27FC236}">
                <a16:creationId xmlns:a16="http://schemas.microsoft.com/office/drawing/2014/main" id="{46F5FC00-02FC-B77E-08A4-3119555878C1}"/>
              </a:ext>
            </a:extLst>
          </p:cNvPr>
          <p:cNvSpPr txBox="1"/>
          <p:nvPr/>
        </p:nvSpPr>
        <p:spPr>
          <a:xfrm>
            <a:off x="7600950" y="868740"/>
            <a:ext cx="4514850" cy="4247317"/>
          </a:xfrm>
          <a:prstGeom prst="rect">
            <a:avLst/>
          </a:prstGeom>
          <a:noFill/>
        </p:spPr>
        <p:txBody>
          <a:bodyPr wrap="square">
            <a:spAutoFit/>
          </a:bodyPr>
          <a:lstStyle>
            <a:defPPr/>
          </a:lstStyle>
          <a:p>
            <a:r>
              <a:rPr lang="en-US"/>
              <a:t>1892'de Berlin Sanatçılar Birliği, Edvard’ı birliğin ilk kişisel sergisine konu olmaya davet etti. Sergilenen eserler, radikal renkleri ve düşündürücü konuları nedeniyle büyük tartışmalara yol açtı ve sergi zamanından önce kapatıldı. Kalan tanıtımdan yararlandı ve bunun sonucunda kariyeri gelişti. </a:t>
            </a:r>
          </a:p>
          <a:p>
            <a:r>
              <a:rPr lang="en-US"/>
              <a:t>Bir yıl sonra, Berlin'de altı aşk temalı tablodan oluşan bir grubu sergiledi ve bu tablolar, daha sonra daha büyük ve ünlü Frieze of Life - A Poem about Life, Love and Death (Hayat, Aşk ve Ölüm Hakkında Bir Şiir, 1893) serisine dönüştü.</a:t>
            </a:r>
          </a:p>
        </p:txBody>
      </p:sp>
    </p:spTree>
    <p:extLst>
      <p:ext uri="{BB962C8B-B14F-4D97-AF65-F5344CB8AC3E}">
        <p14:creationId xmlns:p14="http://schemas.microsoft.com/office/powerpoint/2010/main" val="21765822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2ED7B-978D-3A3E-4F08-65AB0799AC7E}"/>
              </a:ext>
            </a:extLst>
          </p:cNvPr>
          <p:cNvPicPr>
            <a:picLocks noChangeAspect="1"/>
          </p:cNvPicPr>
          <p:nvPr/>
        </p:nvPicPr>
        <p:blipFill>
          <a:blip r:embed="rId2"/>
          <a:stretch>
            <a:fillRect/>
          </a:stretch>
        </p:blipFill>
        <p:spPr>
          <a:xfrm>
            <a:off x="0" y="653143"/>
            <a:ext cx="4282811" cy="5319221"/>
          </a:xfrm>
          <a:prstGeom prst="rect">
            <a:avLst/>
          </a:prstGeom>
        </p:spPr>
      </p:pic>
      <p:sp>
        <p:nvSpPr>
          <p:cNvPr id="5" name="TextBox 4">
            <a:extLst>
              <a:ext uri="{FF2B5EF4-FFF2-40B4-BE49-F238E27FC236}">
                <a16:creationId xmlns:a16="http://schemas.microsoft.com/office/drawing/2014/main" id="{238C9F5F-6B45-C46C-83C5-B3836919DE11}"/>
              </a:ext>
            </a:extLst>
          </p:cNvPr>
          <p:cNvSpPr txBox="1"/>
          <p:nvPr/>
        </p:nvSpPr>
        <p:spPr>
          <a:xfrm>
            <a:off x="58578" y="6096978"/>
            <a:ext cx="4224233" cy="646331"/>
          </a:xfrm>
          <a:prstGeom prst="rect">
            <a:avLst/>
          </a:prstGeom>
          <a:noFill/>
        </p:spPr>
        <p:txBody>
          <a:bodyPr wrap="none" rtlCol="0">
            <a:spAutoFit/>
          </a:bodyPr>
          <a:lstStyle>
            <a:defPPr>
              <a:defRPr lang="en-US"/>
            </a:defPPr>
            <a:lvl1pPr>
              <a:defRPr/>
            </a:lvl1pPr>
          </a:lstStyle>
          <a:p>
            <a:r>
              <a:rPr lang="en-US"/>
              <a:t>Madonna (The Brooch. Eva Mudocci)</a:t>
            </a:r>
          </a:p>
          <a:p>
            <a:r>
              <a:rPr lang="en-US"/>
              <a:t>                           1903</a:t>
            </a:r>
          </a:p>
        </p:txBody>
      </p:sp>
      <p:pic>
        <p:nvPicPr>
          <p:cNvPr id="7" name="Picture 6">
            <a:extLst>
              <a:ext uri="{FF2B5EF4-FFF2-40B4-BE49-F238E27FC236}">
                <a16:creationId xmlns:a16="http://schemas.microsoft.com/office/drawing/2014/main" id="{B6C4DB05-25BC-C98E-06F0-F0DF5C945EB9}"/>
              </a:ext>
            </a:extLst>
          </p:cNvPr>
          <p:cNvPicPr>
            <a:picLocks noChangeAspect="1"/>
          </p:cNvPicPr>
          <p:nvPr/>
        </p:nvPicPr>
        <p:blipFill>
          <a:blip r:embed="rId3"/>
          <a:stretch>
            <a:fillRect/>
          </a:stretch>
        </p:blipFill>
        <p:spPr>
          <a:xfrm>
            <a:off x="4282811" y="660764"/>
            <a:ext cx="4046571" cy="5311600"/>
          </a:xfrm>
          <a:prstGeom prst="rect">
            <a:avLst/>
          </a:prstGeom>
        </p:spPr>
      </p:pic>
      <p:sp>
        <p:nvSpPr>
          <p:cNvPr id="9" name="TextBox 8">
            <a:extLst>
              <a:ext uri="{FF2B5EF4-FFF2-40B4-BE49-F238E27FC236}">
                <a16:creationId xmlns:a16="http://schemas.microsoft.com/office/drawing/2014/main" id="{40061077-4064-28B1-9F4C-CE47394F7785}"/>
              </a:ext>
            </a:extLst>
          </p:cNvPr>
          <p:cNvSpPr txBox="1"/>
          <p:nvPr/>
        </p:nvSpPr>
        <p:spPr>
          <a:xfrm>
            <a:off x="4941712" y="6096978"/>
            <a:ext cx="2967479" cy="369332"/>
          </a:xfrm>
          <a:prstGeom prst="rect">
            <a:avLst/>
          </a:prstGeom>
          <a:noFill/>
        </p:spPr>
        <p:txBody>
          <a:bodyPr wrap="none" rtlCol="0">
            <a:spAutoFit/>
          </a:bodyPr>
          <a:lstStyle>
            <a:defPPr>
              <a:defRPr lang="en-US"/>
            </a:defPPr>
            <a:lvl1pPr>
              <a:defRPr/>
            </a:lvl1pPr>
          </a:lstStyle>
          <a:p>
            <a:r>
              <a:rPr lang="en-US" err="1"/>
              <a:t>Sigbjørn Obstfelder, 1896</a:t>
            </a:r>
          </a:p>
        </p:txBody>
      </p:sp>
      <p:pic>
        <p:nvPicPr>
          <p:cNvPr id="11" name="Picture 10">
            <a:extLst>
              <a:ext uri="{FF2B5EF4-FFF2-40B4-BE49-F238E27FC236}">
                <a16:creationId xmlns:a16="http://schemas.microsoft.com/office/drawing/2014/main" id="{45C22209-88F1-FDD3-F441-A916AE93F784}"/>
              </a:ext>
            </a:extLst>
          </p:cNvPr>
          <p:cNvPicPr>
            <a:picLocks noChangeAspect="1"/>
          </p:cNvPicPr>
          <p:nvPr/>
        </p:nvPicPr>
        <p:blipFill>
          <a:blip r:embed="rId4"/>
          <a:stretch>
            <a:fillRect/>
          </a:stretch>
        </p:blipFill>
        <p:spPr>
          <a:xfrm>
            <a:off x="8299424" y="660764"/>
            <a:ext cx="3892576" cy="4667016"/>
          </a:xfrm>
          <a:prstGeom prst="rect">
            <a:avLst/>
          </a:prstGeom>
        </p:spPr>
      </p:pic>
      <p:sp>
        <p:nvSpPr>
          <p:cNvPr id="13" name="TextBox 12">
            <a:extLst>
              <a:ext uri="{FF2B5EF4-FFF2-40B4-BE49-F238E27FC236}">
                <a16:creationId xmlns:a16="http://schemas.microsoft.com/office/drawing/2014/main" id="{BEA269AB-44A5-2BF8-C45F-27CA99BC7707}"/>
              </a:ext>
            </a:extLst>
          </p:cNvPr>
          <p:cNvSpPr txBox="1"/>
          <p:nvPr/>
        </p:nvSpPr>
        <p:spPr>
          <a:xfrm>
            <a:off x="8565622" y="5465406"/>
            <a:ext cx="3518912" cy="369332"/>
          </a:xfrm>
          <a:prstGeom prst="rect">
            <a:avLst/>
          </a:prstGeom>
          <a:noFill/>
        </p:spPr>
        <p:txBody>
          <a:bodyPr wrap="none" rtlCol="0">
            <a:spAutoFit/>
          </a:bodyPr>
          <a:lstStyle>
            <a:defPPr>
              <a:defRPr lang="en-US"/>
            </a:defPPr>
            <a:lvl1pPr>
              <a:defRPr/>
            </a:lvl1pPr>
          </a:lstStyle>
          <a:p>
            <a:r>
              <a:rPr lang="en-US"/>
              <a:t>Stanislaw Przybyszewski, 1898</a:t>
            </a:r>
          </a:p>
        </p:txBody>
      </p:sp>
    </p:spTree>
    <p:extLst>
      <p:ext uri="{BB962C8B-B14F-4D97-AF65-F5344CB8AC3E}">
        <p14:creationId xmlns:p14="http://schemas.microsoft.com/office/powerpoint/2010/main" val="25045838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D36B1-2334-8B3A-51EB-5A23A55F090B}"/>
              </a:ext>
            </a:extLst>
          </p:cNvPr>
          <p:cNvPicPr>
            <a:picLocks noChangeAspect="1"/>
          </p:cNvPicPr>
          <p:nvPr/>
        </p:nvPicPr>
        <p:blipFill>
          <a:blip r:embed="rId2"/>
          <a:stretch>
            <a:fillRect/>
          </a:stretch>
        </p:blipFill>
        <p:spPr>
          <a:xfrm>
            <a:off x="8334375" y="834985"/>
            <a:ext cx="3048000" cy="3048000"/>
          </a:xfrm>
          <a:prstGeom prst="rect">
            <a:avLst/>
          </a:prstGeom>
        </p:spPr>
      </p:pic>
      <p:sp>
        <p:nvSpPr>
          <p:cNvPr id="6" name="TextBox 5">
            <a:extLst>
              <a:ext uri="{FF2B5EF4-FFF2-40B4-BE49-F238E27FC236}">
                <a16:creationId xmlns:a16="http://schemas.microsoft.com/office/drawing/2014/main" id="{C3564C32-34C7-05B4-4978-3BF64FC8ADCF}"/>
              </a:ext>
            </a:extLst>
          </p:cNvPr>
          <p:cNvSpPr txBox="1"/>
          <p:nvPr/>
        </p:nvSpPr>
        <p:spPr>
          <a:xfrm>
            <a:off x="7914690" y="3973582"/>
            <a:ext cx="4159122" cy="830997"/>
          </a:xfrm>
          <a:prstGeom prst="rect">
            <a:avLst/>
          </a:prstGeom>
          <a:noFill/>
        </p:spPr>
        <p:txBody>
          <a:bodyPr wrap="square">
            <a:spAutoFit/>
          </a:bodyPr>
          <a:lstStyle>
            <a:defPPr/>
          </a:lstStyle>
          <a:p>
            <a:pPr algn="ctr"/>
            <a:r>
              <a:rPr lang="en-US" sz="1600"/>
              <a:t>Edvard Munch, </a:t>
            </a:r>
          </a:p>
          <a:p>
            <a:pPr algn="ctr"/>
            <a:r>
              <a:rPr lang="en-US" sz="1600" err="1"/>
              <a:t>stüdyosundaki sandığın üzerinde, 1902 </a:t>
            </a:r>
          </a:p>
          <a:p>
            <a:pPr algn="ctr"/>
            <a:r>
              <a:rPr lang="en-US" sz="1600" err="1"/>
              <a:t>Fotoğraf: Munchmuseet, British Museum</a:t>
            </a:r>
          </a:p>
        </p:txBody>
      </p:sp>
      <p:sp>
        <p:nvSpPr>
          <p:cNvPr id="5" name="TextBox 4">
            <a:extLst>
              <a:ext uri="{FF2B5EF4-FFF2-40B4-BE49-F238E27FC236}">
                <a16:creationId xmlns:a16="http://schemas.microsoft.com/office/drawing/2014/main" id="{6DA33AEA-B620-5C82-1DB0-8B59F4C2BB74}"/>
              </a:ext>
            </a:extLst>
          </p:cNvPr>
          <p:cNvSpPr txBox="1"/>
          <p:nvPr/>
        </p:nvSpPr>
        <p:spPr>
          <a:xfrm>
            <a:off x="428624" y="587335"/>
            <a:ext cx="7486066" cy="2308324"/>
          </a:xfrm>
          <a:prstGeom prst="rect">
            <a:avLst/>
          </a:prstGeom>
          <a:noFill/>
        </p:spPr>
        <p:txBody>
          <a:bodyPr wrap="square">
            <a:spAutoFit/>
          </a:bodyPr>
          <a:lstStyle>
            <a:defPPr/>
          </a:lstStyle>
          <a:p>
            <a:r>
              <a:rPr lang="en-US"/>
              <a:t>Edvard, artık hızla art arda kendine özgü tablolarını yarattı: Çığlık (1893), Aşk ve Acı (1893-94), Küller (1894), Madonna (1894-95) ve Ergenlik (1894-95). Bu eserler Munch'un en iyi dışavurumlarının sadece bir kısmını oluştursa da, hepsi onun izolasyon, ölüm ve masumiyetin kaybı temalarına dayanan karakteristik olarak derin, şiirsel melankolisini çağrıştırıyor. 1890'ların sonlarında Munch fotoğrafçılıkla da ilgilenmeye başladı, ancak bu aracı hiçbir zaman resim veya baskı sanatının sanatsal eşdeğeri olarak görmedi.</a:t>
            </a:r>
          </a:p>
        </p:txBody>
      </p:sp>
      <p:pic>
        <p:nvPicPr>
          <p:cNvPr id="7" name="Picture 6">
            <a:extLst>
              <a:ext uri="{FF2B5EF4-FFF2-40B4-BE49-F238E27FC236}">
                <a16:creationId xmlns:a16="http://schemas.microsoft.com/office/drawing/2014/main" id="{08ACBF56-8146-C5A5-DAA6-E003095B68DB}"/>
              </a:ext>
            </a:extLst>
          </p:cNvPr>
          <p:cNvPicPr>
            <a:picLocks noChangeAspect="1"/>
          </p:cNvPicPr>
          <p:nvPr/>
        </p:nvPicPr>
        <p:blipFill>
          <a:blip r:embed="rId3"/>
          <a:stretch>
            <a:fillRect/>
          </a:stretch>
        </p:blipFill>
        <p:spPr>
          <a:xfrm>
            <a:off x="619124" y="3025227"/>
            <a:ext cx="3540445" cy="2893049"/>
          </a:xfrm>
          <a:prstGeom prst="rect">
            <a:avLst/>
          </a:prstGeom>
        </p:spPr>
      </p:pic>
      <p:sp>
        <p:nvSpPr>
          <p:cNvPr id="10" name="TextBox 9">
            <a:extLst>
              <a:ext uri="{FF2B5EF4-FFF2-40B4-BE49-F238E27FC236}">
                <a16:creationId xmlns:a16="http://schemas.microsoft.com/office/drawing/2014/main" id="{D949ACDB-6ACE-E7DA-D65F-AC8586B04999}"/>
              </a:ext>
            </a:extLst>
          </p:cNvPr>
          <p:cNvSpPr txBox="1"/>
          <p:nvPr/>
        </p:nvSpPr>
        <p:spPr>
          <a:xfrm>
            <a:off x="809625" y="6188850"/>
            <a:ext cx="6096000" cy="369332"/>
          </a:xfrm>
          <a:prstGeom prst="rect">
            <a:avLst/>
          </a:prstGeom>
          <a:noFill/>
        </p:spPr>
        <p:txBody>
          <a:bodyPr wrap="square">
            <a:spAutoFit/>
          </a:bodyPr>
          <a:lstStyle>
            <a:defPPr/>
          </a:lstStyle>
          <a:p>
            <a:r>
              <a:rPr lang="en-US" b="0" i="0">
                <a:solidFill>
                  <a:srgbClr val="002060"/>
                </a:solidFill>
                <a:effectLst/>
                <a:latin typeface="Roboto" panose="02000000000000000000" pitchFamily="2" charset="0"/>
              </a:rPr>
              <a:t>Love and Pain (Vampire), 1895</a:t>
            </a:r>
            <a:endParaRPr lang="en-US">
              <a:solidFill>
                <a:srgbClr val="002060"/>
              </a:solidFill>
            </a:endParaRPr>
          </a:p>
        </p:txBody>
      </p:sp>
      <p:pic>
        <p:nvPicPr>
          <p:cNvPr id="11" name="Picture 10">
            <a:extLst>
              <a:ext uri="{FF2B5EF4-FFF2-40B4-BE49-F238E27FC236}">
                <a16:creationId xmlns:a16="http://schemas.microsoft.com/office/drawing/2014/main" id="{76DEA599-EE46-91AA-E482-532404A60DB6}"/>
              </a:ext>
            </a:extLst>
          </p:cNvPr>
          <p:cNvPicPr>
            <a:picLocks noChangeAspect="1"/>
          </p:cNvPicPr>
          <p:nvPr/>
        </p:nvPicPr>
        <p:blipFill>
          <a:blip r:embed="rId4"/>
          <a:stretch>
            <a:fillRect/>
          </a:stretch>
        </p:blipFill>
        <p:spPr>
          <a:xfrm>
            <a:off x="4801105" y="3017169"/>
            <a:ext cx="2472049" cy="3253496"/>
          </a:xfrm>
          <a:prstGeom prst="rect">
            <a:avLst/>
          </a:prstGeom>
        </p:spPr>
      </p:pic>
      <p:sp>
        <p:nvSpPr>
          <p:cNvPr id="13" name="TextBox 12">
            <a:extLst>
              <a:ext uri="{FF2B5EF4-FFF2-40B4-BE49-F238E27FC236}">
                <a16:creationId xmlns:a16="http://schemas.microsoft.com/office/drawing/2014/main" id="{4790CAC3-222D-D2E2-FCA5-32AD62348CF9}"/>
              </a:ext>
            </a:extLst>
          </p:cNvPr>
          <p:cNvSpPr txBox="1"/>
          <p:nvPr/>
        </p:nvSpPr>
        <p:spPr>
          <a:xfrm>
            <a:off x="4533900" y="6392175"/>
            <a:ext cx="6096000" cy="369332"/>
          </a:xfrm>
          <a:prstGeom prst="rect">
            <a:avLst/>
          </a:prstGeom>
          <a:noFill/>
        </p:spPr>
        <p:txBody>
          <a:bodyPr wrap="square">
            <a:spAutoFit/>
          </a:bodyPr>
          <a:lstStyle>
            <a:defPPr>
              <a:defRPr lang="en-US"/>
            </a:defPPr>
            <a:lvl1pPr>
              <a:defRPr b="0" i="0">
                <a:solidFill>
                  <a:srgbClr val="002060"/>
                </a:solidFill>
                <a:effectLst/>
                <a:latin typeface="Roboto" panose="02000000000000000000" pitchFamily="2" charset="0"/>
              </a:defRPr>
            </a:lvl1pPr>
          </a:lstStyle>
          <a:p>
            <a:r>
              <a:rPr lang="en-US"/>
              <a:t>Puberty. Oil on canvas, 1894</a:t>
            </a:r>
          </a:p>
        </p:txBody>
      </p:sp>
    </p:spTree>
    <p:extLst>
      <p:ext uri="{BB962C8B-B14F-4D97-AF65-F5344CB8AC3E}">
        <p14:creationId xmlns:p14="http://schemas.microsoft.com/office/powerpoint/2010/main" val="17768794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94A1EF-1F2C-C41D-0644-C2B7BA1744DE}"/>
              </a:ext>
            </a:extLst>
          </p:cNvPr>
          <p:cNvPicPr>
            <a:picLocks noChangeAspect="1"/>
          </p:cNvPicPr>
          <p:nvPr/>
        </p:nvPicPr>
        <p:blipFill>
          <a:blip r:embed="rId2"/>
          <a:stretch>
            <a:fillRect/>
          </a:stretch>
        </p:blipFill>
        <p:spPr>
          <a:xfrm>
            <a:off x="223936" y="173268"/>
            <a:ext cx="4721290" cy="6498119"/>
          </a:xfrm>
          <a:prstGeom prst="rect">
            <a:avLst/>
          </a:prstGeom>
        </p:spPr>
      </p:pic>
      <p:sp>
        <p:nvSpPr>
          <p:cNvPr id="6" name="TextBox 5">
            <a:extLst>
              <a:ext uri="{FF2B5EF4-FFF2-40B4-BE49-F238E27FC236}">
                <a16:creationId xmlns:a16="http://schemas.microsoft.com/office/drawing/2014/main" id="{C9775585-DAA5-849A-65AF-912926DFD3DB}"/>
              </a:ext>
            </a:extLst>
          </p:cNvPr>
          <p:cNvSpPr txBox="1"/>
          <p:nvPr/>
        </p:nvSpPr>
        <p:spPr>
          <a:xfrm>
            <a:off x="5232141" y="656968"/>
            <a:ext cx="6097554" cy="5909310"/>
          </a:xfrm>
          <a:prstGeom prst="rect">
            <a:avLst/>
          </a:prstGeom>
          <a:noFill/>
        </p:spPr>
        <p:txBody>
          <a:bodyPr wrap="square">
            <a:spAutoFit/>
          </a:bodyPr>
          <a:lstStyle>
            <a:defPPr/>
          </a:lstStyle>
          <a:p>
            <a:r>
              <a:rPr lang="en-US" err="1"/>
              <a:t>Çığlık eserlerinin fikri, Edvard’ın kardeşi Laura Catherine'in gözaltında tutulduğu akıl hastanesine gelişi veya oradan ayrılışı sırasında, Oslo şehrine bakan bir yol boyunca yapılan bir yürüyüşle ortaya çıkmıştır</a:t>
            </a:r>
            <a:endParaRPr lang="en-US"/>
          </a:p>
          <a:p>
            <a:endParaRPr lang="en-US"/>
          </a:p>
          <a:p>
            <a:r>
              <a:rPr lang="en-US" err="1"/>
              <a:t>Munch'un günlük notlarından, 1890-1892:</a:t>
            </a:r>
          </a:p>
          <a:p>
            <a:pPr>
              <a:lnSpc>
                <a:spcPct val="150000"/>
              </a:lnSpc>
            </a:pPr>
            <a:r>
              <a:rPr lang="en-US"/>
              <a:t>"İki arkadaşımla birlikte yola çıktık; güneş battı</a:t>
            </a:r>
          </a:p>
          <a:p>
            <a:pPr>
              <a:lnSpc>
                <a:spcPct val="150000"/>
              </a:lnSpc>
            </a:pPr>
            <a:r>
              <a:rPr lang="en-US"/>
              <a:t>Bir hüzün nefesi gibi hissettim -</a:t>
            </a:r>
          </a:p>
          <a:p>
            <a:pPr>
              <a:lnSpc>
                <a:spcPct val="150000"/>
              </a:lnSpc>
            </a:pPr>
            <a:r>
              <a:rPr lang="en-US" err="1"/>
              <a:t>Gökyüzü bir anda kan kırmızısına döndü</a:t>
            </a:r>
            <a:endParaRPr lang="en-US"/>
          </a:p>
          <a:p>
            <a:pPr>
              <a:lnSpc>
                <a:spcPct val="150000"/>
              </a:lnSpc>
            </a:pPr>
            <a:r>
              <a:rPr lang="en-US" err="1"/>
              <a:t>Durdum, çitlere yaslandım, ölesiye yoruldum;</a:t>
            </a:r>
          </a:p>
          <a:p>
            <a:pPr>
              <a:lnSpc>
                <a:spcPct val="150000"/>
              </a:lnSpc>
            </a:pPr>
            <a:r>
              <a:rPr lang="en-US" err="1"/>
              <a:t>kan ve kılıç gibi alevli bulutlar şehir - mavi-siyah fiyort ve şehir</a:t>
            </a:r>
            <a:endParaRPr lang="en-US"/>
          </a:p>
          <a:p>
            <a:pPr>
              <a:lnSpc>
                <a:spcPct val="150000"/>
              </a:lnSpc>
            </a:pPr>
            <a:r>
              <a:rPr lang="en-US" err="1"/>
              <a:t>Arkadaşlarım gitti - ben orada korkudan titreyerek durdum - ve</a:t>
            </a:r>
            <a:endParaRPr lang="en-US"/>
          </a:p>
          <a:p>
            <a:r>
              <a:rPr lang="en-US" err="1"/>
              <a:t>Doğanın içinden gelen bu büyük, sonsuz çığlığı hissettim"</a:t>
            </a:r>
          </a:p>
        </p:txBody>
      </p:sp>
    </p:spTree>
    <p:extLst>
      <p:ext uri="{BB962C8B-B14F-4D97-AF65-F5344CB8AC3E}">
        <p14:creationId xmlns:p14="http://schemas.microsoft.com/office/powerpoint/2010/main" val="29955595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B5EB8-56CF-4D94-B2BE-6A9550016AEF}"/>
              </a:ext>
            </a:extLst>
          </p:cNvPr>
          <p:cNvPicPr>
            <a:picLocks noChangeAspect="1"/>
          </p:cNvPicPr>
          <p:nvPr/>
        </p:nvPicPr>
        <p:blipFill>
          <a:blip r:embed="rId2"/>
          <a:stretch>
            <a:fillRect/>
          </a:stretch>
        </p:blipFill>
        <p:spPr>
          <a:xfrm>
            <a:off x="448029" y="639869"/>
            <a:ext cx="3704871" cy="4131827"/>
          </a:xfrm>
          <a:prstGeom prst="rect">
            <a:avLst/>
          </a:prstGeom>
        </p:spPr>
      </p:pic>
      <p:pic>
        <p:nvPicPr>
          <p:cNvPr id="5" name="Picture 4">
            <a:extLst>
              <a:ext uri="{FF2B5EF4-FFF2-40B4-BE49-F238E27FC236}">
                <a16:creationId xmlns:a16="http://schemas.microsoft.com/office/drawing/2014/main" id="{CA03FDD1-8705-53D1-2B75-CA445B235924}"/>
              </a:ext>
            </a:extLst>
          </p:cNvPr>
          <p:cNvPicPr>
            <a:picLocks noChangeAspect="1"/>
          </p:cNvPicPr>
          <p:nvPr/>
        </p:nvPicPr>
        <p:blipFill>
          <a:blip r:embed="rId3"/>
          <a:stretch>
            <a:fillRect/>
          </a:stretch>
        </p:blipFill>
        <p:spPr>
          <a:xfrm>
            <a:off x="4246265" y="639870"/>
            <a:ext cx="3677779" cy="4131826"/>
          </a:xfrm>
          <a:prstGeom prst="rect">
            <a:avLst/>
          </a:prstGeom>
        </p:spPr>
      </p:pic>
      <p:pic>
        <p:nvPicPr>
          <p:cNvPr id="7" name="Picture 6">
            <a:extLst>
              <a:ext uri="{FF2B5EF4-FFF2-40B4-BE49-F238E27FC236}">
                <a16:creationId xmlns:a16="http://schemas.microsoft.com/office/drawing/2014/main" id="{0E409E91-FCCA-76D3-D460-0FF267D4F6E9}"/>
              </a:ext>
            </a:extLst>
          </p:cNvPr>
          <p:cNvPicPr>
            <a:picLocks noChangeAspect="1"/>
          </p:cNvPicPr>
          <p:nvPr/>
        </p:nvPicPr>
        <p:blipFill>
          <a:blip r:embed="rId4"/>
          <a:stretch>
            <a:fillRect/>
          </a:stretch>
        </p:blipFill>
        <p:spPr>
          <a:xfrm>
            <a:off x="7944269" y="639869"/>
            <a:ext cx="3981032" cy="5712618"/>
          </a:xfrm>
          <a:prstGeom prst="rect">
            <a:avLst/>
          </a:prstGeom>
        </p:spPr>
      </p:pic>
      <p:sp>
        <p:nvSpPr>
          <p:cNvPr id="9" name="TextBox 8">
            <a:extLst>
              <a:ext uri="{FF2B5EF4-FFF2-40B4-BE49-F238E27FC236}">
                <a16:creationId xmlns:a16="http://schemas.microsoft.com/office/drawing/2014/main" id="{220B7BA3-459A-6E80-F688-525294BC1B66}"/>
              </a:ext>
            </a:extLst>
          </p:cNvPr>
          <p:cNvSpPr txBox="1"/>
          <p:nvPr/>
        </p:nvSpPr>
        <p:spPr>
          <a:xfrm>
            <a:off x="1275961" y="5429157"/>
            <a:ext cx="6097554" cy="923330"/>
          </a:xfrm>
          <a:prstGeom prst="rect">
            <a:avLst/>
          </a:prstGeom>
          <a:noFill/>
        </p:spPr>
        <p:txBody>
          <a:bodyPr wrap="square">
            <a:spAutoFit/>
          </a:bodyPr>
          <a:lstStyle>
            <a:defPPr/>
          </a:lstStyle>
          <a:p>
            <a:r>
              <a:rPr lang="en-US" err="1"/>
              <a:t>Skrik-Geschrei-Çığlık</a:t>
            </a:r>
            <a:endParaRPr lang="en-US"/>
          </a:p>
          <a:p>
            <a:r>
              <a:rPr lang="en-US"/>
              <a:t>5 eser (üç resim, bir pastel ve bir litografi)den oluşan bir seridir.</a:t>
            </a:r>
          </a:p>
        </p:txBody>
      </p:sp>
    </p:spTree>
    <p:extLst>
      <p:ext uri="{BB962C8B-B14F-4D97-AF65-F5344CB8AC3E}">
        <p14:creationId xmlns:p14="http://schemas.microsoft.com/office/powerpoint/2010/main" val="22951291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9" name="Rectangle 18">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lang="en-US"/>
          </a:p>
        </p:txBody>
      </p:sp>
      <p:sp>
        <p:nvSpPr>
          <p:cNvPr id="21" name="Rectangle 20">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endParaRPr lang="en-US"/>
          </a:p>
        </p:txBody>
      </p:sp>
      <p:pic>
        <p:nvPicPr>
          <p:cNvPr id="3" name="Picture 2" descr="A road with trees and water in the background&#10;&#10;Description automatically generated">
            <a:extLst>
              <a:ext uri="{FF2B5EF4-FFF2-40B4-BE49-F238E27FC236}">
                <a16:creationId xmlns:a16="http://schemas.microsoft.com/office/drawing/2014/main" id="{BCAA1140-82A7-1756-1DBC-1A6BE0C96300}"/>
              </a:ext>
            </a:extLst>
          </p:cNvPr>
          <p:cNvPicPr>
            <a:picLocks noChangeAspect="1"/>
          </p:cNvPicPr>
          <p:nvPr/>
        </p:nvPicPr>
        <p:blipFill>
          <a:blip r:embed="rId2"/>
          <a:stretch>
            <a:fillRect/>
          </a:stretch>
        </p:blipFill>
        <p:spPr>
          <a:xfrm>
            <a:off x="1846707" y="3563032"/>
            <a:ext cx="8786806" cy="3514723"/>
          </a:xfrm>
          <a:prstGeom prst="rect">
            <a:avLst/>
          </a:prstGeom>
        </p:spPr>
      </p:pic>
      <p:pic>
        <p:nvPicPr>
          <p:cNvPr id="15" name="Picture 14">
            <a:extLst>
              <a:ext uri="{FF2B5EF4-FFF2-40B4-BE49-F238E27FC236}">
                <a16:creationId xmlns:a16="http://schemas.microsoft.com/office/drawing/2014/main" id="{F6C5F869-7621-4D5E-69AE-C3F5C57A46CF}"/>
              </a:ext>
            </a:extLst>
          </p:cNvPr>
          <p:cNvPicPr>
            <a:picLocks noChangeAspect="1"/>
          </p:cNvPicPr>
          <p:nvPr/>
        </p:nvPicPr>
        <p:blipFill>
          <a:blip r:embed="rId3"/>
          <a:stretch>
            <a:fillRect/>
          </a:stretch>
        </p:blipFill>
        <p:spPr>
          <a:xfrm>
            <a:off x="6107197" y="552196"/>
            <a:ext cx="5638270" cy="3010836"/>
          </a:xfrm>
          <a:prstGeom prst="rect">
            <a:avLst/>
          </a:prstGeom>
        </p:spPr>
      </p:pic>
      <p:pic>
        <p:nvPicPr>
          <p:cNvPr id="18" name="Picture 17">
            <a:extLst>
              <a:ext uri="{FF2B5EF4-FFF2-40B4-BE49-F238E27FC236}">
                <a16:creationId xmlns:a16="http://schemas.microsoft.com/office/drawing/2014/main" id="{8B4471B7-73B1-C5D3-52A8-8FC29C8C5417}"/>
              </a:ext>
            </a:extLst>
          </p:cNvPr>
          <p:cNvPicPr>
            <a:picLocks noChangeAspect="1"/>
          </p:cNvPicPr>
          <p:nvPr/>
        </p:nvPicPr>
        <p:blipFill>
          <a:blip r:embed="rId4"/>
          <a:stretch>
            <a:fillRect/>
          </a:stretch>
        </p:blipFill>
        <p:spPr>
          <a:xfrm>
            <a:off x="439384" y="552195"/>
            <a:ext cx="5895171" cy="3010583"/>
          </a:xfrm>
          <a:prstGeom prst="rect">
            <a:avLst/>
          </a:prstGeom>
        </p:spPr>
      </p:pic>
    </p:spTree>
    <p:extLst>
      <p:ext uri="{BB962C8B-B14F-4D97-AF65-F5344CB8AC3E}">
        <p14:creationId xmlns:p14="http://schemas.microsoft.com/office/powerpoint/2010/main" val="11534420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D0BC1-F3CD-9FA1-252D-0AEFCD311564}"/>
              </a:ext>
            </a:extLst>
          </p:cNvPr>
          <p:cNvSpPr txBox="1"/>
          <p:nvPr/>
        </p:nvSpPr>
        <p:spPr>
          <a:xfrm>
            <a:off x="392080" y="588443"/>
            <a:ext cx="11323670" cy="2031325"/>
          </a:xfrm>
          <a:prstGeom prst="rect">
            <a:avLst/>
          </a:prstGeom>
          <a:noFill/>
        </p:spPr>
        <p:txBody>
          <a:bodyPr wrap="square">
            <a:spAutoFit/>
          </a:bodyPr>
          <a:lstStyle>
            <a:defPPr/>
          </a:lstStyle>
          <a:p>
            <a:r>
              <a:rPr lang="en-US"/>
              <a:t>1893'te, bugün Oslo'daki Norveç Ulusal Galerisi'nde sergilenen Çığlık’ın beş versiyonunun ilkini resmetti. Tablo 1994 yılında çalındı ancak kısa süre sonra yapılan bir operasyonda hasar görmeden kurtarıldı.</a:t>
            </a:r>
          </a:p>
          <a:p>
            <a:r>
              <a:rPr lang="en-US"/>
              <a:t>Oslo Munch Müzesi, 1893 yılında yapılan pastel versiyonun yanı sıra, 2004 yılında çalınan ve daha sonra kurtarılan 1910 yılına ait ikinci bir boyalı versiyona da ev sahipliği yapıyor.</a:t>
            </a:r>
          </a:p>
          <a:p>
            <a:r>
              <a:rPr lang="en-US"/>
              <a:t>1895'ten kalma ikinci bir pastel versiyon, özel ellerde bulunan dört versiyondan sadece biri ve 2012'de açık artırmada 120 milyon dolara satıldı. 1895 yılında bir siyah-beyaz taşbaskı versiyonu üretildi.</a:t>
            </a:r>
          </a:p>
        </p:txBody>
      </p:sp>
      <p:pic>
        <p:nvPicPr>
          <p:cNvPr id="2" name="Picture 1">
            <a:extLst>
              <a:ext uri="{FF2B5EF4-FFF2-40B4-BE49-F238E27FC236}">
                <a16:creationId xmlns:a16="http://schemas.microsoft.com/office/drawing/2014/main" id="{51B57ADA-ED70-39F7-49B5-5A364A7658EE}"/>
              </a:ext>
            </a:extLst>
          </p:cNvPr>
          <p:cNvPicPr>
            <a:picLocks noChangeAspect="1"/>
          </p:cNvPicPr>
          <p:nvPr/>
        </p:nvPicPr>
        <p:blipFill>
          <a:blip r:embed="rId2"/>
          <a:stretch>
            <a:fillRect/>
          </a:stretch>
        </p:blipFill>
        <p:spPr>
          <a:xfrm>
            <a:off x="2155955" y="2753892"/>
            <a:ext cx="6953250" cy="3810000"/>
          </a:xfrm>
          <a:prstGeom prst="rect">
            <a:avLst/>
          </a:prstGeom>
        </p:spPr>
      </p:pic>
    </p:spTree>
    <p:extLst>
      <p:ext uri="{BB962C8B-B14F-4D97-AF65-F5344CB8AC3E}">
        <p14:creationId xmlns:p14="http://schemas.microsoft.com/office/powerpoint/2010/main" val="42501798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DF4BF42-8B77-151C-6096-F330EEB9D8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375"/>
            <a:ext cx="4203995" cy="6143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0A61EB-13DB-C7CE-6565-8672C991230B}"/>
              </a:ext>
            </a:extLst>
          </p:cNvPr>
          <p:cNvSpPr txBox="1"/>
          <p:nvPr/>
        </p:nvSpPr>
        <p:spPr>
          <a:xfrm>
            <a:off x="3934408" y="191155"/>
            <a:ext cx="6096000" cy="523220"/>
          </a:xfrm>
          <a:prstGeom prst="rect">
            <a:avLst/>
          </a:prstGeom>
          <a:noFill/>
        </p:spPr>
        <p:txBody>
          <a:bodyPr wrap="square">
            <a:spAutoFit/>
          </a:bodyPr>
          <a:lstStyle>
            <a:defPPr/>
          </a:lstStyle>
          <a:p>
            <a:r>
              <a:rPr lang="en-US" sz="2800" b="0" i="0">
                <a:solidFill>
                  <a:srgbClr val="343434"/>
                </a:solidFill>
                <a:effectLst/>
                <a:highlight>
                  <a:srgbClr val="FFFF00"/>
                </a:highlight>
                <a:latin typeface="Roboto" panose="02000000000000000000" pitchFamily="2" charset="0"/>
              </a:rPr>
              <a:t>Edvard Munch (1863 - 1944)</a:t>
            </a:r>
            <a:endParaRPr lang="en-US" sz="2800">
              <a:highlight>
                <a:srgbClr val="FFFF00"/>
              </a:highlight>
            </a:endParaRPr>
          </a:p>
        </p:txBody>
      </p:sp>
      <p:sp>
        <p:nvSpPr>
          <p:cNvPr id="5" name="TextBox 4">
            <a:extLst>
              <a:ext uri="{FF2B5EF4-FFF2-40B4-BE49-F238E27FC236}">
                <a16:creationId xmlns:a16="http://schemas.microsoft.com/office/drawing/2014/main" id="{379971A0-3AEB-CEC7-23E0-D910A4BBC935}"/>
              </a:ext>
            </a:extLst>
          </p:cNvPr>
          <p:cNvSpPr txBox="1"/>
          <p:nvPr/>
        </p:nvSpPr>
        <p:spPr>
          <a:xfrm>
            <a:off x="4484914" y="1328067"/>
            <a:ext cx="7430277" cy="4801314"/>
          </a:xfrm>
          <a:prstGeom prst="rect">
            <a:avLst/>
          </a:prstGeom>
          <a:noFill/>
        </p:spPr>
        <p:txBody>
          <a:bodyPr wrap="square">
            <a:spAutoFit/>
          </a:bodyPr>
          <a:lstStyle>
            <a:defPPr/>
          </a:lstStyle>
          <a:p>
            <a:r>
              <a:rPr lang="en-US"/>
              <a:t>En dramatik hayat hikayesine sahip sanatçılardan biri olan Edvard Munch çok çalışkan ve sürekli üreten biriydi. 15.000 civarında, çeşitli tekniklerle yapılan resim çalışması ve 13.500 civarında ise yazılı eserleri bulunmaktadır.</a:t>
            </a:r>
          </a:p>
          <a:p>
            <a:endParaRPr lang="en-US"/>
          </a:p>
          <a:p>
            <a:endParaRPr lang="en-US"/>
          </a:p>
          <a:p>
            <a:r>
              <a:rPr lang="en-US"/>
              <a:t>1863’te Norveç’in Ådalsbruk köyünde doğan ve Kristiania'da (1924'te Oslo olarak adlandırıldı) büyüyen Munch'ın hayatı, trajedi ve duygusal stresin damgasını vurduğu, baskıcı dindar bir ailede katı bir eğitimle şekillendi.</a:t>
            </a:r>
          </a:p>
          <a:p>
            <a:endParaRPr lang="en-US"/>
          </a:p>
          <a:p>
            <a:endParaRPr lang="en-US"/>
          </a:p>
          <a:p>
            <a:r>
              <a:rPr lang="en-US"/>
              <a:t>5 yaşındayken annesi ve 14 yaşındayken ablası, 26 yaşındayken babası vefat etti. </a:t>
            </a:r>
          </a:p>
          <a:p>
            <a:r>
              <a:rPr lang="en-US" err="1"/>
              <a:t>Kardeşlerinden Laura bipolar bozukluk nedeniyle akıl hastanesine gönderildi. </a:t>
            </a:r>
          </a:p>
          <a:p>
            <a:r>
              <a:rPr lang="en-US" err="1"/>
              <a:t>Kendisi de hayatı boyunca zihinsel sağlığıyla mücadele etti.</a:t>
            </a:r>
          </a:p>
        </p:txBody>
      </p:sp>
      <p:sp>
        <p:nvSpPr>
          <p:cNvPr id="6" name="TextBox 5">
            <a:extLst>
              <a:ext uri="{FF2B5EF4-FFF2-40B4-BE49-F238E27FC236}">
                <a16:creationId xmlns:a16="http://schemas.microsoft.com/office/drawing/2014/main" id="{6BA9CCAE-A4BC-6338-65E6-E19A73D793EC}"/>
              </a:ext>
            </a:extLst>
          </p:cNvPr>
          <p:cNvSpPr txBox="1"/>
          <p:nvPr/>
        </p:nvSpPr>
        <p:spPr>
          <a:xfrm>
            <a:off x="4484914" y="836555"/>
            <a:ext cx="3313728" cy="369332"/>
          </a:xfrm>
          <a:prstGeom prst="rect">
            <a:avLst/>
          </a:prstGeom>
          <a:noFill/>
        </p:spPr>
        <p:txBody>
          <a:bodyPr wrap="none" rtlCol="0">
            <a:spAutoFit/>
          </a:bodyPr>
          <a:lstStyle>
            <a:defPPr/>
          </a:lstStyle>
          <a:p>
            <a:r>
              <a:rPr lang="en-US" err="1"/>
              <a:t>Norveçli ressam ve gravürcü</a:t>
            </a:r>
            <a:endParaRPr lang="en-US"/>
          </a:p>
        </p:txBody>
      </p:sp>
    </p:spTree>
    <p:extLst>
      <p:ext uri="{BB962C8B-B14F-4D97-AF65-F5344CB8AC3E}">
        <p14:creationId xmlns:p14="http://schemas.microsoft.com/office/powerpoint/2010/main" val="17378167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3C3BB1-F822-A374-A955-0D152C452C08}"/>
              </a:ext>
            </a:extLst>
          </p:cNvPr>
          <p:cNvSpPr txBox="1"/>
          <p:nvPr/>
        </p:nvSpPr>
        <p:spPr>
          <a:xfrm>
            <a:off x="361562" y="855072"/>
            <a:ext cx="4448564" cy="4524315"/>
          </a:xfrm>
          <a:prstGeom prst="rect">
            <a:avLst/>
          </a:prstGeom>
          <a:noFill/>
        </p:spPr>
        <p:txBody>
          <a:bodyPr wrap="square">
            <a:spAutoFit/>
          </a:bodyPr>
          <a:lstStyle>
            <a:defPPr/>
          </a:lstStyle>
          <a:p>
            <a:r>
              <a:rPr lang="en-US"/>
              <a:t>1898'de Edvard, Tulla adlı Mathilde Larsen ile tanışır ve bir çift olup birlikte seyahat ederler. Ancak Edvard için sanat her şeyden daha önemlidir. 1902'de ilişkileri bir tartışmayla sona erer ve Edvard'ın evinde sakladığı tabancadan ateş açılır, eli yaralanır. Nişanlarının bu şekilde dramatik bir şekilde sona ermesi Edvard’da, duygusal sıkıntıya neden olur ve sanatını etkiler.  Avrupa yeni teknolojiler, kitle iletişim araçları, yüksek hızlı ulaşım ve kentsel yaşamla dolu modern bir dünyaya uyanırken Edvard, bu yeni dünyayı ifade edecek formlar aramaya başlar.</a:t>
            </a:r>
          </a:p>
        </p:txBody>
      </p:sp>
      <p:pic>
        <p:nvPicPr>
          <p:cNvPr id="9" name="Picture 8">
            <a:extLst>
              <a:ext uri="{FF2B5EF4-FFF2-40B4-BE49-F238E27FC236}">
                <a16:creationId xmlns:a16="http://schemas.microsoft.com/office/drawing/2014/main" id="{55D108FA-5B1B-88C2-98BF-537F1C43FE40}"/>
              </a:ext>
            </a:extLst>
          </p:cNvPr>
          <p:cNvPicPr>
            <a:picLocks noChangeAspect="1"/>
          </p:cNvPicPr>
          <p:nvPr/>
        </p:nvPicPr>
        <p:blipFill>
          <a:blip r:embed="rId2"/>
          <a:stretch>
            <a:fillRect/>
          </a:stretch>
        </p:blipFill>
        <p:spPr>
          <a:xfrm>
            <a:off x="4710502" y="556597"/>
            <a:ext cx="7119936" cy="5580490"/>
          </a:xfrm>
          <a:prstGeom prst="rect">
            <a:avLst/>
          </a:prstGeom>
        </p:spPr>
      </p:pic>
      <p:sp>
        <p:nvSpPr>
          <p:cNvPr id="11" name="TextBox 10">
            <a:extLst>
              <a:ext uri="{FF2B5EF4-FFF2-40B4-BE49-F238E27FC236}">
                <a16:creationId xmlns:a16="http://schemas.microsoft.com/office/drawing/2014/main" id="{D43C2CEB-0C66-2F20-BA1F-E15C3990CF76}"/>
              </a:ext>
            </a:extLst>
          </p:cNvPr>
          <p:cNvSpPr txBox="1"/>
          <p:nvPr/>
        </p:nvSpPr>
        <p:spPr>
          <a:xfrm>
            <a:off x="6667500" y="6137087"/>
            <a:ext cx="6096000" cy="369332"/>
          </a:xfrm>
          <a:prstGeom prst="rect">
            <a:avLst/>
          </a:prstGeom>
          <a:noFill/>
        </p:spPr>
        <p:txBody>
          <a:bodyPr wrap="square">
            <a:spAutoFit/>
          </a:bodyPr>
          <a:lstStyle>
            <a:defPPr/>
          </a:lstStyle>
          <a:p>
            <a:r>
              <a:rPr lang="en-US" b="0" i="0">
                <a:solidFill>
                  <a:srgbClr val="131313"/>
                </a:solidFill>
                <a:effectLst/>
                <a:latin typeface="futura-lt-w01-light"/>
              </a:rPr>
              <a:t>Self-Portrait with Tulla Larsen, 1905</a:t>
            </a:r>
            <a:endParaRPr lang="en-US"/>
          </a:p>
        </p:txBody>
      </p:sp>
    </p:spTree>
    <p:extLst>
      <p:ext uri="{BB962C8B-B14F-4D97-AF65-F5344CB8AC3E}">
        <p14:creationId xmlns:p14="http://schemas.microsoft.com/office/powerpoint/2010/main" val="33959449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74D0FC-2B4C-4717-706A-4A56CD596D32}"/>
              </a:ext>
            </a:extLst>
          </p:cNvPr>
          <p:cNvSpPr txBox="1"/>
          <p:nvPr/>
        </p:nvSpPr>
        <p:spPr>
          <a:xfrm>
            <a:off x="180586" y="5226987"/>
            <a:ext cx="6097554" cy="1477328"/>
          </a:xfrm>
          <a:prstGeom prst="rect">
            <a:avLst/>
          </a:prstGeom>
          <a:noFill/>
        </p:spPr>
        <p:txBody>
          <a:bodyPr wrap="square">
            <a:spAutoFit/>
          </a:bodyPr>
          <a:lstStyle>
            <a:defPPr/>
          </a:lstStyle>
          <a:p>
            <a:r>
              <a:rPr lang="en-US"/>
              <a:t>Munch, aşırı insani duyguların tasvirini keşfetme konusundaki misyonu konusunda netti. "Leonardo da Vinci'nin anatomi çalışıp cesetleri parçalara ayırması gibi, ben de ruhları parçalara ayırmaya çalışıyorum" diye yazdı.</a:t>
            </a:r>
          </a:p>
        </p:txBody>
      </p:sp>
      <p:sp>
        <p:nvSpPr>
          <p:cNvPr id="5" name="TextBox 4">
            <a:extLst>
              <a:ext uri="{FF2B5EF4-FFF2-40B4-BE49-F238E27FC236}">
                <a16:creationId xmlns:a16="http://schemas.microsoft.com/office/drawing/2014/main" id="{EAE9DE6E-870E-A5FD-F09F-879F42A3E3BD}"/>
              </a:ext>
            </a:extLst>
          </p:cNvPr>
          <p:cNvSpPr txBox="1"/>
          <p:nvPr/>
        </p:nvSpPr>
        <p:spPr>
          <a:xfrm>
            <a:off x="361561" y="669851"/>
            <a:ext cx="4572389" cy="4247317"/>
          </a:xfrm>
          <a:prstGeom prst="rect">
            <a:avLst/>
          </a:prstGeom>
          <a:noFill/>
        </p:spPr>
        <p:txBody>
          <a:bodyPr wrap="square">
            <a:spAutoFit/>
          </a:bodyPr>
          <a:lstStyle>
            <a:defPPr/>
          </a:lstStyle>
          <a:p>
            <a:r>
              <a:rPr lang="en-US"/>
              <a:t>Munch, sanat otoriteleri tarafından, genellikle kendisinden sonra gelen modern sanatçılara ilham veren ve onların öncüsü olan bir 19. yüzyıl figürü olarak sunulmaktadır. Buna karşılık, onun moderniteyle tamamen meşgul olduğunu, özellikle de modernitenin temel temsil yöntemleriyle (fotoğraf, sinematografi ve teatral mizansen) katılımının izini sürerek gösteriyor. Özellikle Munch'un fotoğraflarını incelediğinizde, karamsar ve atmosferik otoportreleri ve bitmiş resimleri bir ortamın diğerini nasıl beslendiğini ortaya koyuyor. </a:t>
            </a:r>
          </a:p>
        </p:txBody>
      </p:sp>
      <p:pic>
        <p:nvPicPr>
          <p:cNvPr id="2" name="Picture 1">
            <a:extLst>
              <a:ext uri="{FF2B5EF4-FFF2-40B4-BE49-F238E27FC236}">
                <a16:creationId xmlns:a16="http://schemas.microsoft.com/office/drawing/2014/main" id="{9C9FB6CD-59C2-FE74-D077-881230897B12}"/>
              </a:ext>
            </a:extLst>
          </p:cNvPr>
          <p:cNvPicPr>
            <a:picLocks noChangeAspect="1"/>
          </p:cNvPicPr>
          <p:nvPr/>
        </p:nvPicPr>
        <p:blipFill>
          <a:blip r:embed="rId2"/>
          <a:stretch>
            <a:fillRect/>
          </a:stretch>
        </p:blipFill>
        <p:spPr>
          <a:xfrm>
            <a:off x="5072064" y="547072"/>
            <a:ext cx="7119936" cy="4679915"/>
          </a:xfrm>
          <a:prstGeom prst="rect">
            <a:avLst/>
          </a:prstGeom>
        </p:spPr>
      </p:pic>
      <p:sp>
        <p:nvSpPr>
          <p:cNvPr id="7" name="TextBox 6">
            <a:extLst>
              <a:ext uri="{FF2B5EF4-FFF2-40B4-BE49-F238E27FC236}">
                <a16:creationId xmlns:a16="http://schemas.microsoft.com/office/drawing/2014/main" id="{3F1859D1-5667-AE26-A8E0-00FF36276E43}"/>
              </a:ext>
            </a:extLst>
          </p:cNvPr>
          <p:cNvSpPr txBox="1"/>
          <p:nvPr/>
        </p:nvSpPr>
        <p:spPr>
          <a:xfrm>
            <a:off x="7400925" y="5301734"/>
            <a:ext cx="6096000" cy="369332"/>
          </a:xfrm>
          <a:prstGeom prst="rect">
            <a:avLst/>
          </a:prstGeom>
          <a:noFill/>
        </p:spPr>
        <p:txBody>
          <a:bodyPr wrap="square">
            <a:spAutoFit/>
          </a:bodyPr>
          <a:lstStyle>
            <a:defPPr/>
          </a:lstStyle>
          <a:p>
            <a:r>
              <a:rPr lang="en-US" b="0" i="0">
                <a:solidFill>
                  <a:srgbClr val="131313"/>
                </a:solidFill>
                <a:effectLst/>
                <a:latin typeface="futura-lt-w01-light"/>
              </a:rPr>
              <a:t>The Dance of Life</a:t>
            </a:r>
            <a:r>
              <a:rPr lang="en-US">
                <a:solidFill>
                  <a:srgbClr val="131313"/>
                </a:solidFill>
                <a:latin typeface="futura-lt-w01-light"/>
              </a:rPr>
              <a:t>, </a:t>
            </a:r>
            <a:r>
              <a:rPr lang="en-US" b="0" i="0">
                <a:solidFill>
                  <a:srgbClr val="131313"/>
                </a:solidFill>
                <a:effectLst/>
                <a:latin typeface="futura-lt-w01-light"/>
              </a:rPr>
              <a:t>1900</a:t>
            </a:r>
            <a:endParaRPr lang="en-US"/>
          </a:p>
        </p:txBody>
      </p:sp>
    </p:spTree>
    <p:extLst>
      <p:ext uri="{BB962C8B-B14F-4D97-AF65-F5344CB8AC3E}">
        <p14:creationId xmlns:p14="http://schemas.microsoft.com/office/powerpoint/2010/main" val="23057226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6A1B26-BFE4-9273-0CB8-30E96F7AC4A5}"/>
              </a:ext>
            </a:extLst>
          </p:cNvPr>
          <p:cNvPicPr>
            <a:picLocks noChangeAspect="1"/>
          </p:cNvPicPr>
          <p:nvPr/>
        </p:nvPicPr>
        <p:blipFill>
          <a:blip r:embed="rId2"/>
          <a:stretch>
            <a:fillRect/>
          </a:stretch>
        </p:blipFill>
        <p:spPr>
          <a:xfrm>
            <a:off x="172479" y="333375"/>
            <a:ext cx="6256896" cy="5646849"/>
          </a:xfrm>
          <a:prstGeom prst="rect">
            <a:avLst/>
          </a:prstGeom>
        </p:spPr>
      </p:pic>
      <p:sp>
        <p:nvSpPr>
          <p:cNvPr id="3" name="TextBox 2">
            <a:extLst>
              <a:ext uri="{FF2B5EF4-FFF2-40B4-BE49-F238E27FC236}">
                <a16:creationId xmlns:a16="http://schemas.microsoft.com/office/drawing/2014/main" id="{43FD32DF-AB7C-C20A-DD3C-1A92D7FA777A}"/>
              </a:ext>
            </a:extLst>
          </p:cNvPr>
          <p:cNvSpPr txBox="1"/>
          <p:nvPr/>
        </p:nvSpPr>
        <p:spPr>
          <a:xfrm>
            <a:off x="2133600" y="6056424"/>
            <a:ext cx="6096000" cy="369332"/>
          </a:xfrm>
          <a:prstGeom prst="rect">
            <a:avLst/>
          </a:prstGeom>
          <a:noFill/>
        </p:spPr>
        <p:txBody>
          <a:bodyPr wrap="square">
            <a:spAutoFit/>
          </a:bodyPr>
          <a:lstStyle>
            <a:defPPr/>
          </a:lstStyle>
          <a:p>
            <a:r>
              <a:rPr lang="en-US" b="0" i="0">
                <a:solidFill>
                  <a:srgbClr val="202124"/>
                </a:solidFill>
                <a:effectLst/>
                <a:latin typeface="Google Sans Text"/>
              </a:rPr>
              <a:t>Bathing Men, 1907</a:t>
            </a:r>
            <a:endParaRPr lang="en-US"/>
          </a:p>
        </p:txBody>
      </p:sp>
      <p:pic>
        <p:nvPicPr>
          <p:cNvPr id="4" name="Picture 3">
            <a:extLst>
              <a:ext uri="{FF2B5EF4-FFF2-40B4-BE49-F238E27FC236}">
                <a16:creationId xmlns:a16="http://schemas.microsoft.com/office/drawing/2014/main" id="{3EE296E0-DD0D-63BE-1DC5-6520EFECFEFD}"/>
              </a:ext>
            </a:extLst>
          </p:cNvPr>
          <p:cNvPicPr>
            <a:picLocks noChangeAspect="1"/>
          </p:cNvPicPr>
          <p:nvPr/>
        </p:nvPicPr>
        <p:blipFill>
          <a:blip r:embed="rId3"/>
          <a:stretch>
            <a:fillRect/>
          </a:stretch>
        </p:blipFill>
        <p:spPr>
          <a:xfrm>
            <a:off x="6429375" y="333375"/>
            <a:ext cx="5974962" cy="5646849"/>
          </a:xfrm>
          <a:prstGeom prst="rect">
            <a:avLst/>
          </a:prstGeom>
        </p:spPr>
      </p:pic>
    </p:spTree>
    <p:extLst>
      <p:ext uri="{BB962C8B-B14F-4D97-AF65-F5344CB8AC3E}">
        <p14:creationId xmlns:p14="http://schemas.microsoft.com/office/powerpoint/2010/main" val="21148348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4649ED-240E-7CE2-ABBA-14A1A936F6AC}"/>
              </a:ext>
            </a:extLst>
          </p:cNvPr>
          <p:cNvSpPr txBox="1"/>
          <p:nvPr/>
        </p:nvSpPr>
        <p:spPr>
          <a:xfrm>
            <a:off x="352425" y="566678"/>
            <a:ext cx="11487150" cy="2862322"/>
          </a:xfrm>
          <a:prstGeom prst="rect">
            <a:avLst/>
          </a:prstGeom>
          <a:noFill/>
        </p:spPr>
        <p:txBody>
          <a:bodyPr wrap="square">
            <a:spAutoFit/>
          </a:bodyPr>
          <a:lstStyle>
            <a:defPPr/>
          </a:lstStyle>
          <a:p>
            <a:r>
              <a:rPr lang="en-US"/>
              <a:t>Edvard Munch’un çocukluğundan beri yaşadığı ve alkol kullanımıyla daha da kötüleşen depresyonu daha da kötüleşti ve 1908'de zihinsel bir çöküntü yaşadı ve Kopenhag'daki bir hastaneye kaldırıldı ve burada sekiz ay boyunca sıkı bir diyet ve "elektrik" rejimine tabi tutuldu. Hastaneye kaldırıldığı sırada, sanatçının çeşitli arkadaşları ve düşmanlarıyla ilişkilerini tasvir eden litografi serisi Alpha ve Omega'yı (1908) yarattı. Bu 18 ana temalı resimli hikaye, ıssız bir adaya düşen iki kişiyi konu alıyor</a:t>
            </a:r>
          </a:p>
          <a:p>
            <a:r>
              <a:rPr lang="en-US" err="1"/>
              <a:t>İyileşmesine rağmen hiç evlenmedi veya çocuğu olmadı. Sanatçı kendisi hakkında üçüncü şahıs olarak şöyle yazdı: "Çocukluğundan beri evlilikten nefret ediyordu. Hasta ve gergin evi ona evlenmeye hakkı olmadığı hissini vermişti.“</a:t>
            </a:r>
          </a:p>
          <a:p>
            <a:endParaRPr lang="en-US"/>
          </a:p>
          <a:p>
            <a:endParaRPr lang="en-US"/>
          </a:p>
        </p:txBody>
      </p:sp>
      <p:pic>
        <p:nvPicPr>
          <p:cNvPr id="4" name="Picture 3">
            <a:extLst>
              <a:ext uri="{FF2B5EF4-FFF2-40B4-BE49-F238E27FC236}">
                <a16:creationId xmlns:a16="http://schemas.microsoft.com/office/drawing/2014/main" id="{C3C01626-8650-1AA2-4EDE-08B123779CA7}"/>
              </a:ext>
            </a:extLst>
          </p:cNvPr>
          <p:cNvPicPr>
            <a:picLocks noChangeAspect="1"/>
          </p:cNvPicPr>
          <p:nvPr/>
        </p:nvPicPr>
        <p:blipFill>
          <a:blip r:embed="rId2"/>
          <a:stretch>
            <a:fillRect/>
          </a:stretch>
        </p:blipFill>
        <p:spPr>
          <a:xfrm>
            <a:off x="2857500" y="2933699"/>
            <a:ext cx="7620000" cy="3819525"/>
          </a:xfrm>
          <a:prstGeom prst="rect">
            <a:avLst/>
          </a:prstGeom>
        </p:spPr>
      </p:pic>
    </p:spTree>
    <p:extLst>
      <p:ext uri="{BB962C8B-B14F-4D97-AF65-F5344CB8AC3E}">
        <p14:creationId xmlns:p14="http://schemas.microsoft.com/office/powerpoint/2010/main" val="11006183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lack and white photo of Munch flanked by two portraits of standing men">
            <a:extLst>
              <a:ext uri="{FF2B5EF4-FFF2-40B4-BE49-F238E27FC236}">
                <a16:creationId xmlns:a16="http://schemas.microsoft.com/office/drawing/2014/main" id="{3A1DB17B-120A-173F-0D85-283BB65004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563" y="140448"/>
            <a:ext cx="6503987" cy="63482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4713BA-BCE9-9690-411D-BAFBF1613C8E}"/>
              </a:ext>
            </a:extLst>
          </p:cNvPr>
          <p:cNvSpPr txBox="1"/>
          <p:nvPr/>
        </p:nvSpPr>
        <p:spPr>
          <a:xfrm>
            <a:off x="752475" y="6348220"/>
            <a:ext cx="6096000" cy="369332"/>
          </a:xfrm>
          <a:prstGeom prst="rect">
            <a:avLst/>
          </a:prstGeom>
          <a:noFill/>
        </p:spPr>
        <p:txBody>
          <a:bodyPr wrap="square">
            <a:spAutoFit/>
          </a:bodyPr>
          <a:lstStyle>
            <a:defPPr/>
          </a:lstStyle>
          <a:p>
            <a:r>
              <a:rPr lang="en-US" b="0" i="0">
                <a:solidFill>
                  <a:srgbClr val="000000"/>
                </a:solidFill>
                <a:effectLst/>
                <a:latin typeface="Helvetica Neue"/>
              </a:rPr>
              <a:t>Photo of Munch outside with two paintings, 1909</a:t>
            </a:r>
            <a:endParaRPr lang="en-US"/>
          </a:p>
        </p:txBody>
      </p:sp>
      <p:pic>
        <p:nvPicPr>
          <p:cNvPr id="5" name="Picture 4">
            <a:extLst>
              <a:ext uri="{FF2B5EF4-FFF2-40B4-BE49-F238E27FC236}">
                <a16:creationId xmlns:a16="http://schemas.microsoft.com/office/drawing/2014/main" id="{CBA744AC-13E2-5E12-258B-DF709C150BC6}"/>
              </a:ext>
            </a:extLst>
          </p:cNvPr>
          <p:cNvPicPr>
            <a:picLocks noChangeAspect="1"/>
          </p:cNvPicPr>
          <p:nvPr/>
        </p:nvPicPr>
        <p:blipFill>
          <a:blip r:embed="rId3"/>
          <a:stretch>
            <a:fillRect/>
          </a:stretch>
        </p:blipFill>
        <p:spPr>
          <a:xfrm>
            <a:off x="6686550" y="1"/>
            <a:ext cx="5160962" cy="3205808"/>
          </a:xfrm>
          <a:prstGeom prst="rect">
            <a:avLst/>
          </a:prstGeom>
        </p:spPr>
      </p:pic>
      <p:sp>
        <p:nvSpPr>
          <p:cNvPr id="7" name="TextBox 6">
            <a:extLst>
              <a:ext uri="{FF2B5EF4-FFF2-40B4-BE49-F238E27FC236}">
                <a16:creationId xmlns:a16="http://schemas.microsoft.com/office/drawing/2014/main" id="{175A23AB-A8E3-4B13-AD43-697C06F46A51}"/>
              </a:ext>
            </a:extLst>
          </p:cNvPr>
          <p:cNvSpPr txBox="1"/>
          <p:nvPr/>
        </p:nvSpPr>
        <p:spPr>
          <a:xfrm>
            <a:off x="7418387" y="3250026"/>
            <a:ext cx="6096000" cy="369332"/>
          </a:xfrm>
          <a:prstGeom prst="rect">
            <a:avLst/>
          </a:prstGeom>
          <a:noFill/>
        </p:spPr>
        <p:txBody>
          <a:bodyPr wrap="square">
            <a:spAutoFit/>
          </a:bodyPr>
          <a:lstStyle>
            <a:defPPr/>
          </a:lstStyle>
          <a:p>
            <a:pPr algn="l"/>
            <a:r>
              <a:rPr lang="en-US" b="1" i="0">
                <a:solidFill>
                  <a:srgbClr val="333333"/>
                </a:solidFill>
                <a:effectLst/>
                <a:latin typeface="HelveticaNeueIt"/>
              </a:rPr>
              <a:t>Self-portrait with Spanish flu</a:t>
            </a:r>
            <a:r>
              <a:rPr lang="en-US" b="0" i="0">
                <a:solidFill>
                  <a:srgbClr val="333333"/>
                </a:solidFill>
                <a:effectLst/>
                <a:latin typeface="HelveticaNeue"/>
              </a:rPr>
              <a:t>, 1918</a:t>
            </a:r>
            <a:endParaRPr lang="en-US"/>
          </a:p>
        </p:txBody>
      </p:sp>
      <p:pic>
        <p:nvPicPr>
          <p:cNvPr id="8" name="Picture 7">
            <a:extLst>
              <a:ext uri="{FF2B5EF4-FFF2-40B4-BE49-F238E27FC236}">
                <a16:creationId xmlns:a16="http://schemas.microsoft.com/office/drawing/2014/main" id="{707D16E7-79FC-5F5D-1F93-6B74A752D715}"/>
              </a:ext>
            </a:extLst>
          </p:cNvPr>
          <p:cNvPicPr>
            <a:picLocks noChangeAspect="1"/>
          </p:cNvPicPr>
          <p:nvPr/>
        </p:nvPicPr>
        <p:blipFill>
          <a:blip r:embed="rId4"/>
          <a:stretch>
            <a:fillRect/>
          </a:stretch>
        </p:blipFill>
        <p:spPr>
          <a:xfrm>
            <a:off x="6686550" y="3619358"/>
            <a:ext cx="5160962" cy="3009757"/>
          </a:xfrm>
          <a:prstGeom prst="rect">
            <a:avLst/>
          </a:prstGeom>
        </p:spPr>
      </p:pic>
      <p:sp>
        <p:nvSpPr>
          <p:cNvPr id="10" name="TextBox 9">
            <a:extLst>
              <a:ext uri="{FF2B5EF4-FFF2-40B4-BE49-F238E27FC236}">
                <a16:creationId xmlns:a16="http://schemas.microsoft.com/office/drawing/2014/main" id="{EF1C2B41-55C6-BC92-706D-5F8E97208B2A}"/>
              </a:ext>
            </a:extLst>
          </p:cNvPr>
          <p:cNvSpPr txBox="1"/>
          <p:nvPr/>
        </p:nvSpPr>
        <p:spPr>
          <a:xfrm>
            <a:off x="6512719" y="6532885"/>
            <a:ext cx="6757986" cy="369332"/>
          </a:xfrm>
          <a:prstGeom prst="rect">
            <a:avLst/>
          </a:prstGeom>
          <a:noFill/>
        </p:spPr>
        <p:txBody>
          <a:bodyPr wrap="square">
            <a:spAutoFit/>
          </a:bodyPr>
          <a:lstStyle>
            <a:defPPr/>
          </a:lstStyle>
          <a:p>
            <a:r>
              <a:rPr lang="en-US" b="0" i="0">
                <a:effectLst/>
                <a:latin typeface="Neuzeit Grotesk Regular"/>
              </a:rPr>
              <a:t>Wearing Glasses and Seated Before Two Watercolors, 1930</a:t>
            </a:r>
            <a:endParaRPr lang="en-US"/>
          </a:p>
        </p:txBody>
      </p:sp>
    </p:spTree>
    <p:extLst>
      <p:ext uri="{BB962C8B-B14F-4D97-AF65-F5344CB8AC3E}">
        <p14:creationId xmlns:p14="http://schemas.microsoft.com/office/powerpoint/2010/main" val="40076463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man - Edvard Munch — Google Arts &amp; Culture">
            <a:extLst>
              <a:ext uri="{FF2B5EF4-FFF2-40B4-BE49-F238E27FC236}">
                <a16:creationId xmlns:a16="http://schemas.microsoft.com/office/drawing/2014/main" id="{EA504C17-6679-9419-ABAD-C9A5CEAA31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391275" cy="4250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461605-CA18-A502-CAED-781D250EC74E}"/>
              </a:ext>
            </a:extLst>
          </p:cNvPr>
          <p:cNvSpPr txBox="1"/>
          <p:nvPr/>
        </p:nvSpPr>
        <p:spPr>
          <a:xfrm>
            <a:off x="6553200" y="666393"/>
            <a:ext cx="5505450" cy="5355312"/>
          </a:xfrm>
          <a:prstGeom prst="rect">
            <a:avLst/>
          </a:prstGeom>
          <a:noFill/>
        </p:spPr>
        <p:txBody>
          <a:bodyPr wrap="square">
            <a:spAutoFit/>
          </a:bodyPr>
          <a:lstStyle>
            <a:defPPr/>
          </a:lstStyle>
          <a:p>
            <a:r>
              <a:rPr lang="en-US" err="1"/>
              <a:t>Kadın, Üç Aşamada Kadın veya Sfenks'in resim, gravür ve taşbaskı olarak çeşitli versiyonları bulunmaktadır. Üç kadın bize - Munch'un gördüğü gibi - kadın doğasının farklı yönlerine ve yaşam döngüsüne (gençlik, olgunluk ve yaşlılık) ilişkin çağrışımlar veriyor.</a:t>
            </a:r>
          </a:p>
          <a:p>
            <a:r>
              <a:rPr lang="en-US" err="1"/>
              <a:t>Üç kadının dışında bir ağaç gövdesinin yanında gözleri yere eğik bir adam duruyor. Önünde aşkın ve acının sembolü olan alev kırmızısı bir çiçek görüyoruz.</a:t>
            </a:r>
          </a:p>
          <a:p>
            <a:endParaRPr lang="en-US"/>
          </a:p>
          <a:p>
            <a:r>
              <a:rPr lang="en-US" err="1"/>
              <a:t>Norveçli oyun yazarı Henrik Ibsen 1895'teki bir sergide resme ilgi gösterince Munch, üç kadının "hayal kuran kadını, hayatı seven kadını ve rahibe kadını" temsil ettiğini açıkladı.</a:t>
            </a:r>
          </a:p>
          <a:p>
            <a:r>
              <a:rPr lang="en-US" err="1"/>
              <a:t>Dört yıl sonra Ibsen, üç kadının (Irene, Maja ve rahibe) Munch'un resmindeki kadınlara açık bir benzerlik taşıdığı “When we dead awaken" adlı oyunu yayınladı.</a:t>
            </a:r>
          </a:p>
        </p:txBody>
      </p:sp>
      <p:pic>
        <p:nvPicPr>
          <p:cNvPr id="5" name="Picture 4">
            <a:extLst>
              <a:ext uri="{FF2B5EF4-FFF2-40B4-BE49-F238E27FC236}">
                <a16:creationId xmlns:a16="http://schemas.microsoft.com/office/drawing/2014/main" id="{9B3807DD-5E0B-0240-C924-78DDC5C81FFA}"/>
              </a:ext>
            </a:extLst>
          </p:cNvPr>
          <p:cNvPicPr>
            <a:picLocks noChangeAspect="1"/>
          </p:cNvPicPr>
          <p:nvPr/>
        </p:nvPicPr>
        <p:blipFill>
          <a:blip r:embed="rId3"/>
          <a:stretch>
            <a:fillRect/>
          </a:stretch>
        </p:blipFill>
        <p:spPr>
          <a:xfrm>
            <a:off x="2524125" y="4664885"/>
            <a:ext cx="3867150" cy="2193115"/>
          </a:xfrm>
          <a:prstGeom prst="rect">
            <a:avLst/>
          </a:prstGeom>
        </p:spPr>
      </p:pic>
      <p:sp>
        <p:nvSpPr>
          <p:cNvPr id="7" name="TextBox 6">
            <a:extLst>
              <a:ext uri="{FF2B5EF4-FFF2-40B4-BE49-F238E27FC236}">
                <a16:creationId xmlns:a16="http://schemas.microsoft.com/office/drawing/2014/main" id="{19635DA9-0ADB-2918-ABDC-A7BD2CD4CC15}"/>
              </a:ext>
            </a:extLst>
          </p:cNvPr>
          <p:cNvSpPr txBox="1"/>
          <p:nvPr/>
        </p:nvSpPr>
        <p:spPr>
          <a:xfrm>
            <a:off x="781050" y="4250355"/>
            <a:ext cx="6096000" cy="369332"/>
          </a:xfrm>
          <a:prstGeom prst="rect">
            <a:avLst/>
          </a:prstGeom>
          <a:noFill/>
        </p:spPr>
        <p:txBody>
          <a:bodyPr wrap="square">
            <a:spAutoFit/>
          </a:bodyPr>
          <a:lstStyle>
            <a:defPPr/>
          </a:lstStyle>
          <a:p>
            <a:r>
              <a:rPr lang="en-US" b="0" i="0">
                <a:solidFill>
                  <a:srgbClr val="202124"/>
                </a:solidFill>
                <a:effectLst/>
                <a:latin typeface="Google Sans Text"/>
              </a:rPr>
              <a:t>Woman in Three Stages or Sphinx, 1925</a:t>
            </a:r>
            <a:endParaRPr lang="en-US"/>
          </a:p>
        </p:txBody>
      </p:sp>
    </p:spTree>
    <p:extLst>
      <p:ext uri="{BB962C8B-B14F-4D97-AF65-F5344CB8AC3E}">
        <p14:creationId xmlns:p14="http://schemas.microsoft.com/office/powerpoint/2010/main" val="16672046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777210-F147-292B-6E7F-4712D0B9254D}"/>
              </a:ext>
            </a:extLst>
          </p:cNvPr>
          <p:cNvPicPr>
            <a:picLocks noChangeAspect="1"/>
          </p:cNvPicPr>
          <p:nvPr/>
        </p:nvPicPr>
        <p:blipFill>
          <a:blip r:embed="rId2"/>
          <a:stretch>
            <a:fillRect/>
          </a:stretch>
        </p:blipFill>
        <p:spPr>
          <a:xfrm>
            <a:off x="267591" y="860465"/>
            <a:ext cx="6553622" cy="5074682"/>
          </a:xfrm>
          <a:prstGeom prst="rect">
            <a:avLst/>
          </a:prstGeom>
        </p:spPr>
      </p:pic>
      <p:sp>
        <p:nvSpPr>
          <p:cNvPr id="4" name="TextBox 3">
            <a:extLst>
              <a:ext uri="{FF2B5EF4-FFF2-40B4-BE49-F238E27FC236}">
                <a16:creationId xmlns:a16="http://schemas.microsoft.com/office/drawing/2014/main" id="{87299F25-0A0B-20D9-4571-90BCCEF17D81}"/>
              </a:ext>
            </a:extLst>
          </p:cNvPr>
          <p:cNvSpPr txBox="1"/>
          <p:nvPr/>
        </p:nvSpPr>
        <p:spPr>
          <a:xfrm>
            <a:off x="1238250" y="6155293"/>
            <a:ext cx="6096000" cy="369332"/>
          </a:xfrm>
          <a:prstGeom prst="rect">
            <a:avLst/>
          </a:prstGeom>
          <a:noFill/>
        </p:spPr>
        <p:txBody>
          <a:bodyPr wrap="square">
            <a:spAutoFit/>
          </a:bodyPr>
          <a:lstStyle>
            <a:defPPr/>
          </a:lstStyle>
          <a:p>
            <a:pPr algn="l"/>
            <a:r>
              <a:rPr lang="de-DE" b="0" i="0">
                <a:solidFill>
                  <a:srgbClr val="000000"/>
                </a:solidFill>
                <a:effectLst/>
                <a:latin typeface="Linux Libertine"/>
              </a:rPr>
              <a:t>Geniuses, Ibsen, Nietzsche and Sokrates, 1909</a:t>
            </a:r>
          </a:p>
        </p:txBody>
      </p:sp>
      <p:pic>
        <p:nvPicPr>
          <p:cNvPr id="5" name="Picture 4">
            <a:extLst>
              <a:ext uri="{FF2B5EF4-FFF2-40B4-BE49-F238E27FC236}">
                <a16:creationId xmlns:a16="http://schemas.microsoft.com/office/drawing/2014/main" id="{67466554-EF25-900D-D651-6320D9A92015}"/>
              </a:ext>
            </a:extLst>
          </p:cNvPr>
          <p:cNvPicPr>
            <a:picLocks noChangeAspect="1"/>
          </p:cNvPicPr>
          <p:nvPr/>
        </p:nvPicPr>
        <p:blipFill>
          <a:blip r:embed="rId3"/>
          <a:stretch>
            <a:fillRect/>
          </a:stretch>
        </p:blipFill>
        <p:spPr>
          <a:xfrm>
            <a:off x="6977520" y="418659"/>
            <a:ext cx="4718290" cy="2795587"/>
          </a:xfrm>
          <a:prstGeom prst="rect">
            <a:avLst/>
          </a:prstGeom>
        </p:spPr>
      </p:pic>
      <p:pic>
        <p:nvPicPr>
          <p:cNvPr id="6" name="Picture 5">
            <a:extLst>
              <a:ext uri="{FF2B5EF4-FFF2-40B4-BE49-F238E27FC236}">
                <a16:creationId xmlns:a16="http://schemas.microsoft.com/office/drawing/2014/main" id="{61F71A79-87EA-FC60-979A-E5BA678B2D26}"/>
              </a:ext>
            </a:extLst>
          </p:cNvPr>
          <p:cNvPicPr>
            <a:picLocks noChangeAspect="1"/>
          </p:cNvPicPr>
          <p:nvPr/>
        </p:nvPicPr>
        <p:blipFill>
          <a:blip r:embed="rId4"/>
          <a:stretch>
            <a:fillRect/>
          </a:stretch>
        </p:blipFill>
        <p:spPr>
          <a:xfrm>
            <a:off x="6977520" y="3214246"/>
            <a:ext cx="4718290" cy="2830974"/>
          </a:xfrm>
          <a:prstGeom prst="rect">
            <a:avLst/>
          </a:prstGeom>
        </p:spPr>
      </p:pic>
      <p:sp>
        <p:nvSpPr>
          <p:cNvPr id="8" name="TextBox 7">
            <a:extLst>
              <a:ext uri="{FF2B5EF4-FFF2-40B4-BE49-F238E27FC236}">
                <a16:creationId xmlns:a16="http://schemas.microsoft.com/office/drawing/2014/main" id="{9D29EF4A-4AEE-9E3C-3913-9F27494047F0}"/>
              </a:ext>
            </a:extLst>
          </p:cNvPr>
          <p:cNvSpPr txBox="1"/>
          <p:nvPr/>
        </p:nvSpPr>
        <p:spPr>
          <a:xfrm>
            <a:off x="7048500" y="6155293"/>
            <a:ext cx="6096000" cy="369332"/>
          </a:xfrm>
          <a:prstGeom prst="rect">
            <a:avLst/>
          </a:prstGeom>
          <a:noFill/>
        </p:spPr>
        <p:txBody>
          <a:bodyPr wrap="square">
            <a:spAutoFit/>
          </a:bodyPr>
          <a:lstStyle>
            <a:defPPr/>
          </a:lstStyle>
          <a:p>
            <a:pPr algn="l"/>
            <a:r>
              <a:rPr lang="en-US" b="0" i="0">
                <a:solidFill>
                  <a:srgbClr val="000000"/>
                </a:solidFill>
                <a:effectLst/>
                <a:latin typeface="Linux Libertine"/>
              </a:rPr>
              <a:t>Set Design for Henrik Ibsen's "Ghosts“, 1906</a:t>
            </a:r>
          </a:p>
        </p:txBody>
      </p:sp>
    </p:spTree>
    <p:extLst>
      <p:ext uri="{BB962C8B-B14F-4D97-AF65-F5344CB8AC3E}">
        <p14:creationId xmlns:p14="http://schemas.microsoft.com/office/powerpoint/2010/main" val="26107456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C11812-C022-4E1F-C660-2CB1FB389629}"/>
              </a:ext>
            </a:extLst>
          </p:cNvPr>
          <p:cNvSpPr txBox="1"/>
          <p:nvPr/>
        </p:nvSpPr>
        <p:spPr>
          <a:xfrm>
            <a:off x="466726" y="1269564"/>
            <a:ext cx="6076950" cy="2308324"/>
          </a:xfrm>
          <a:prstGeom prst="rect">
            <a:avLst/>
          </a:prstGeom>
          <a:noFill/>
        </p:spPr>
        <p:txBody>
          <a:bodyPr wrap="square">
            <a:spAutoFit/>
          </a:bodyPr>
          <a:lstStyle>
            <a:defPPr/>
          </a:lstStyle>
          <a:p>
            <a:r>
              <a:rPr lang="en-US"/>
              <a:t>Edvard Munch'un 80. doğum gününden bir hafta sonra, 19 Aralık 1943'te devasa bir patlama Oslo'yu sarstı. Patlamayla uyanan Edvard Munch, kış karanlığında tökezler ve düşüp olduğu yerde kalır. Ertesi gün soğuk algınlığı nedeniyle hastalanır.</a:t>
            </a:r>
          </a:p>
          <a:p>
            <a:endParaRPr lang="en-US"/>
          </a:p>
          <a:p>
            <a:r>
              <a:rPr lang="en-US" err="1"/>
              <a:t>Hiçbir zaman tam olarak iyileşemez ve 23 Ocak 1944'te uykusunda huzur içinde ölür.</a:t>
            </a:r>
          </a:p>
        </p:txBody>
      </p:sp>
      <p:pic>
        <p:nvPicPr>
          <p:cNvPr id="4" name="Picture 3">
            <a:extLst>
              <a:ext uri="{FF2B5EF4-FFF2-40B4-BE49-F238E27FC236}">
                <a16:creationId xmlns:a16="http://schemas.microsoft.com/office/drawing/2014/main" id="{2CB3F084-5815-3858-E383-B2D56373140C}"/>
              </a:ext>
            </a:extLst>
          </p:cNvPr>
          <p:cNvPicPr>
            <a:picLocks noChangeAspect="1"/>
          </p:cNvPicPr>
          <p:nvPr/>
        </p:nvPicPr>
        <p:blipFill>
          <a:blip r:embed="rId2"/>
          <a:stretch>
            <a:fillRect/>
          </a:stretch>
        </p:blipFill>
        <p:spPr>
          <a:xfrm>
            <a:off x="6953249" y="0"/>
            <a:ext cx="4857750" cy="6066115"/>
          </a:xfrm>
          <a:prstGeom prst="rect">
            <a:avLst/>
          </a:prstGeom>
        </p:spPr>
      </p:pic>
      <p:sp>
        <p:nvSpPr>
          <p:cNvPr id="6" name="TextBox 5">
            <a:extLst>
              <a:ext uri="{FF2B5EF4-FFF2-40B4-BE49-F238E27FC236}">
                <a16:creationId xmlns:a16="http://schemas.microsoft.com/office/drawing/2014/main" id="{66A9CF36-BCC1-9868-C8F6-27E2CE373660}"/>
              </a:ext>
            </a:extLst>
          </p:cNvPr>
          <p:cNvSpPr txBox="1"/>
          <p:nvPr/>
        </p:nvSpPr>
        <p:spPr>
          <a:xfrm>
            <a:off x="7134226" y="6140886"/>
            <a:ext cx="6096000" cy="646331"/>
          </a:xfrm>
          <a:prstGeom prst="rect">
            <a:avLst/>
          </a:prstGeom>
          <a:noFill/>
        </p:spPr>
        <p:txBody>
          <a:bodyPr wrap="square">
            <a:spAutoFit/>
          </a:bodyPr>
          <a:lstStyle>
            <a:defPPr/>
          </a:lstStyle>
          <a:p>
            <a:r>
              <a:rPr lang="en-US" b="0" i="0">
                <a:solidFill>
                  <a:srgbClr val="002060"/>
                </a:solidFill>
                <a:effectLst/>
                <a:latin typeface="aktiv-grotesk"/>
              </a:rPr>
              <a:t>Self-Portrait. Between the Clock and the Bed. </a:t>
            </a:r>
          </a:p>
          <a:p>
            <a:r>
              <a:rPr lang="en-US" b="0" i="0">
                <a:solidFill>
                  <a:srgbClr val="002060"/>
                </a:solidFill>
                <a:effectLst/>
                <a:latin typeface="aktiv-grotesk"/>
              </a:rPr>
              <a:t>Oil on canvas, 1940-43</a:t>
            </a:r>
            <a:endParaRPr lang="en-US">
              <a:solidFill>
                <a:srgbClr val="002060"/>
              </a:solidFill>
            </a:endParaRPr>
          </a:p>
        </p:txBody>
      </p:sp>
    </p:spTree>
    <p:extLst>
      <p:ext uri="{BB962C8B-B14F-4D97-AF65-F5344CB8AC3E}">
        <p14:creationId xmlns:p14="http://schemas.microsoft.com/office/powerpoint/2010/main" val="1054642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cream | Sartle - Rogue Art History">
            <a:extLst>
              <a:ext uri="{FF2B5EF4-FFF2-40B4-BE49-F238E27FC236}">
                <a16:creationId xmlns:a16="http://schemas.microsoft.com/office/drawing/2014/main" id="{55DE6522-2C27-FC6B-9ECA-D3D7C6FCC3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7674" y="438149"/>
            <a:ext cx="7410451" cy="74104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9E982D5-7969-6E46-925B-EE0280A594C5}"/>
              </a:ext>
            </a:extLst>
          </p:cNvPr>
          <p:cNvPicPr>
            <a:picLocks noChangeAspect="1"/>
          </p:cNvPicPr>
          <p:nvPr/>
        </p:nvPicPr>
        <p:blipFill>
          <a:blip r:embed="rId3"/>
          <a:stretch>
            <a:fillRect/>
          </a:stretch>
        </p:blipFill>
        <p:spPr>
          <a:xfrm>
            <a:off x="7867650" y="447676"/>
            <a:ext cx="2009775" cy="3264610"/>
          </a:xfrm>
          <a:prstGeom prst="rect">
            <a:avLst/>
          </a:prstGeom>
        </p:spPr>
      </p:pic>
      <p:pic>
        <p:nvPicPr>
          <p:cNvPr id="6" name="Picture 5">
            <a:extLst>
              <a:ext uri="{FF2B5EF4-FFF2-40B4-BE49-F238E27FC236}">
                <a16:creationId xmlns:a16="http://schemas.microsoft.com/office/drawing/2014/main" id="{B2F79362-E49D-1AD4-59AF-656E2DE4EB33}"/>
              </a:ext>
            </a:extLst>
          </p:cNvPr>
          <p:cNvPicPr>
            <a:picLocks noChangeAspect="1"/>
          </p:cNvPicPr>
          <p:nvPr/>
        </p:nvPicPr>
        <p:blipFill>
          <a:blip r:embed="rId4"/>
          <a:stretch>
            <a:fillRect/>
          </a:stretch>
        </p:blipFill>
        <p:spPr>
          <a:xfrm>
            <a:off x="9867900" y="457200"/>
            <a:ext cx="2009775" cy="3248427"/>
          </a:xfrm>
          <a:prstGeom prst="rect">
            <a:avLst/>
          </a:prstGeom>
        </p:spPr>
      </p:pic>
      <p:pic>
        <p:nvPicPr>
          <p:cNvPr id="4100" name="Picture 4">
            <a:extLst>
              <a:ext uri="{FF2B5EF4-FFF2-40B4-BE49-F238E27FC236}">
                <a16:creationId xmlns:a16="http://schemas.microsoft.com/office/drawing/2014/main" id="{0AAE6BCD-41B1-00CF-8EEE-59AE9C359A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91575" y="3902785"/>
            <a:ext cx="2393240" cy="239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152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F8016-517F-21B5-84B7-EB9078960D7A}"/>
              </a:ext>
            </a:extLst>
          </p:cNvPr>
          <p:cNvSpPr txBox="1"/>
          <p:nvPr/>
        </p:nvSpPr>
        <p:spPr>
          <a:xfrm>
            <a:off x="351451" y="639058"/>
            <a:ext cx="6104554" cy="6247864"/>
          </a:xfrm>
          <a:prstGeom prst="rect">
            <a:avLst/>
          </a:prstGeom>
          <a:noFill/>
        </p:spPr>
        <p:txBody>
          <a:bodyPr wrap="square">
            <a:spAutoFit/>
          </a:bodyPr>
          <a:lstStyle>
            <a:defPPr/>
          </a:lstStyle>
          <a:p>
            <a:r>
              <a:rPr lang="en-US" sz="2200" b="1" i="0" err="1">
                <a:solidFill>
                  <a:srgbClr val="0F0F0F"/>
                </a:solidFill>
                <a:effectLst/>
                <a:latin typeface="Söhne"/>
              </a:rPr>
              <a:t>Kaynaklar</a:t>
            </a:r>
            <a:endParaRPr lang="en-US" sz="2200" b="1" i="0">
              <a:solidFill>
                <a:srgbClr val="0F0F0F"/>
              </a:solidFill>
              <a:effectLst/>
              <a:latin typeface="Söhne"/>
            </a:endParaRPr>
          </a:p>
          <a:p>
            <a:endParaRPr lang="en-US">
              <a:solidFill>
                <a:srgbClr val="0F0F0F"/>
              </a:solidFill>
              <a:latin typeface="Söhne"/>
            </a:endParaRPr>
          </a:p>
          <a:p>
            <a:r>
              <a:rPr lang="en-US">
                <a:solidFill>
                  <a:srgbClr val="0F0F0F"/>
                </a:solidFill>
                <a:latin typeface="Söhne"/>
              </a:rPr>
              <a:t>https://virtualtour.courtauld.ac.uk/edvardmunch/</a:t>
            </a:r>
          </a:p>
          <a:p>
            <a:endParaRPr lang="en-US">
              <a:solidFill>
                <a:srgbClr val="0F0F0F"/>
              </a:solidFill>
              <a:latin typeface="Söhne"/>
            </a:endParaRPr>
          </a:p>
          <a:p>
            <a:r>
              <a:rPr lang="en-US">
                <a:solidFill>
                  <a:srgbClr val="0F0F0F"/>
                </a:solidFill>
                <a:latin typeface="Söhne"/>
              </a:rPr>
              <a:t>Tate Modern Müzesi, Gleb Vysotski röpörtajı</a:t>
            </a:r>
          </a:p>
          <a:p>
            <a:endParaRPr lang="en-US">
              <a:solidFill>
                <a:srgbClr val="0F0F0F"/>
              </a:solidFill>
              <a:latin typeface="Söhne"/>
            </a:endParaRPr>
          </a:p>
          <a:p>
            <a:r>
              <a:rPr lang="en-US">
                <a:solidFill>
                  <a:srgbClr val="0F0F0F"/>
                </a:solidFill>
                <a:latin typeface="Söhne"/>
              </a:rPr>
              <a:t>“Edvard Munch: The Modern Eye” by Angela Lampe, Clément Chéroux, Tate Publishing, 2012. ISBN: 978-1849760584</a:t>
            </a:r>
          </a:p>
          <a:p>
            <a:endParaRPr lang="en-US">
              <a:solidFill>
                <a:srgbClr val="0F0F0F"/>
              </a:solidFill>
              <a:latin typeface="Söhne"/>
            </a:endParaRPr>
          </a:p>
          <a:p>
            <a:r>
              <a:rPr lang="en-US">
                <a:solidFill>
                  <a:srgbClr val="0F0F0F"/>
                </a:solidFill>
                <a:latin typeface="Söhne"/>
              </a:rPr>
              <a:t>https://www.artpublikamag.com/post/the-women-who-inspired-edvard-munch-s-paintings-love-and-pain-an-analysis</a:t>
            </a:r>
          </a:p>
          <a:p>
            <a:endParaRPr lang="en-US">
              <a:solidFill>
                <a:srgbClr val="0F0F0F"/>
              </a:solidFill>
              <a:latin typeface="Söhne"/>
            </a:endParaRPr>
          </a:p>
          <a:p>
            <a:r>
              <a:rPr lang="en-US">
                <a:solidFill>
                  <a:srgbClr val="0F0F0F"/>
                </a:solidFill>
                <a:latin typeface="Söhne"/>
              </a:rPr>
              <a:t>https://www.bbc.co.uk/programmes/articles/32ytpvFgnLxtZNynYJYWbP6/the-original-emoji-why-the-scream-is-still-an-icon-for-today</a:t>
            </a:r>
          </a:p>
          <a:p>
            <a:endParaRPr lang="en-US">
              <a:solidFill>
                <a:srgbClr val="0F0F0F"/>
              </a:solidFill>
              <a:latin typeface="Söhne"/>
            </a:endParaRPr>
          </a:p>
          <a:p>
            <a:r>
              <a:rPr lang="en-US">
                <a:solidFill>
                  <a:srgbClr val="0F0F0F"/>
                </a:solidFill>
                <a:latin typeface="Söhne"/>
              </a:rPr>
              <a:t>https://www.bbc.co.uk/news/science-environment-39697256</a:t>
            </a:r>
          </a:p>
          <a:p>
            <a:endParaRPr lang="en-US">
              <a:solidFill>
                <a:srgbClr val="0F0F0F"/>
              </a:solidFill>
              <a:latin typeface="Söhne"/>
            </a:endParaRPr>
          </a:p>
          <a:p>
            <a:r>
              <a:rPr lang="en-US">
                <a:solidFill>
                  <a:srgbClr val="0F0F0F"/>
                </a:solidFill>
                <a:latin typeface="Söhne"/>
              </a:rPr>
              <a:t>https://www.perceptivetravel.com/issues/0312/norway2.html</a:t>
            </a:r>
          </a:p>
          <a:p>
            <a:endParaRPr lang="en-US">
              <a:solidFill>
                <a:srgbClr val="0F0F0F"/>
              </a:solidFill>
              <a:latin typeface="Söhne"/>
            </a:endParaRPr>
          </a:p>
          <a:p>
            <a:r>
              <a:rPr lang="en-US">
                <a:solidFill>
                  <a:srgbClr val="0F0F0F"/>
                </a:solidFill>
                <a:latin typeface="Söhne"/>
              </a:rPr>
              <a:t>https://www.riseart.com/artist/131268/edvard-munch</a:t>
            </a:r>
          </a:p>
          <a:p>
            <a:endParaRPr lang="en-US">
              <a:solidFill>
                <a:srgbClr val="0F0F0F"/>
              </a:solidFill>
              <a:latin typeface="Söhne"/>
            </a:endParaRPr>
          </a:p>
        </p:txBody>
      </p:sp>
      <p:sp>
        <p:nvSpPr>
          <p:cNvPr id="5" name="TextBox 4">
            <a:extLst>
              <a:ext uri="{FF2B5EF4-FFF2-40B4-BE49-F238E27FC236}">
                <a16:creationId xmlns:a16="http://schemas.microsoft.com/office/drawing/2014/main" id="{DD966B96-2799-136D-4969-75B7E3982AA5}"/>
              </a:ext>
            </a:extLst>
          </p:cNvPr>
          <p:cNvSpPr txBox="1"/>
          <p:nvPr/>
        </p:nvSpPr>
        <p:spPr>
          <a:xfrm>
            <a:off x="6504604" y="669835"/>
            <a:ext cx="5470269" cy="6186309"/>
          </a:xfrm>
          <a:prstGeom prst="rect">
            <a:avLst/>
          </a:prstGeom>
          <a:noFill/>
        </p:spPr>
        <p:txBody>
          <a:bodyPr wrap="square">
            <a:spAutoFit/>
          </a:bodyPr>
          <a:lstStyle>
            <a:defPPr>
              <a:defRPr lang="en-US"/>
            </a:defPPr>
            <a:lvl1pPr>
              <a:defRPr b="0" i="0">
                <a:solidFill>
                  <a:srgbClr val="0F0F0F"/>
                </a:solidFill>
                <a:effectLst/>
                <a:latin typeface="Söhne"/>
              </a:defRPr>
            </a:lvl1pPr>
          </a:lstStyle>
          <a:p>
            <a:r>
              <a:rPr lang="en-US"/>
              <a:t>https://openartimages.com/search/edvard-munch#closeSharePanel</a:t>
            </a:r>
          </a:p>
          <a:p>
            <a:endParaRPr lang="en-US"/>
          </a:p>
          <a:p>
            <a:r>
              <a:rPr lang="en-US"/>
              <a:t>https://www.britishmuseum.org/blog/10-things-you-may-not-know-about-scream</a:t>
            </a:r>
          </a:p>
          <a:p>
            <a:endParaRPr lang="en-US"/>
          </a:p>
          <a:p>
            <a:r>
              <a:rPr lang="en-US"/>
              <a:t>https://www.widewalls.ch/magazine/paintings-by-edvard-munch-sold-auction</a:t>
            </a:r>
          </a:p>
          <a:p>
            <a:endParaRPr lang="en-US"/>
          </a:p>
          <a:p>
            <a:r>
              <a:rPr lang="en-US"/>
              <a:t>https://www.facebook.com/bymunch/photos/our-family-tree-starting-with-edvard-munchs-parents-christian-and-laura-christin/587352538135967/?paipv=0&amp;eav=AfZHxA3EN93UQ0ephaspoLg1PYvTvip18H_I4kjgSIEJgamqd0HgIs9mQG7a-B1zh0U&amp;_rdr</a:t>
            </a:r>
          </a:p>
          <a:p>
            <a:endParaRPr lang="en-US"/>
          </a:p>
          <a:p>
            <a:r>
              <a:rPr lang="en-US"/>
              <a:t>https://www.anothermag.com/art-photography/10393/19th-century-selfies-taken-by-edvard-munch</a:t>
            </a:r>
          </a:p>
          <a:p>
            <a:endParaRPr lang="en-US"/>
          </a:p>
          <a:p>
            <a:r>
              <a:rPr lang="en-US"/>
              <a:t>https://www.modernamuseet.se/stockholm/en/exhibitions/munch-by-himself/</a:t>
            </a:r>
          </a:p>
        </p:txBody>
      </p:sp>
    </p:spTree>
    <p:extLst>
      <p:ext uri="{BB962C8B-B14F-4D97-AF65-F5344CB8AC3E}">
        <p14:creationId xmlns:p14="http://schemas.microsoft.com/office/powerpoint/2010/main" val="17267394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66291-141A-F569-6F75-B511BD9C9CBF}"/>
              </a:ext>
            </a:extLst>
          </p:cNvPr>
          <p:cNvPicPr>
            <a:picLocks noChangeAspect="1"/>
          </p:cNvPicPr>
          <p:nvPr/>
        </p:nvPicPr>
        <p:blipFill>
          <a:blip r:embed="rId2"/>
          <a:stretch>
            <a:fillRect/>
          </a:stretch>
        </p:blipFill>
        <p:spPr>
          <a:xfrm>
            <a:off x="787241" y="641397"/>
            <a:ext cx="6217715" cy="6119489"/>
          </a:xfrm>
          <a:prstGeom prst="rect">
            <a:avLst/>
          </a:prstGeom>
        </p:spPr>
      </p:pic>
      <p:pic>
        <p:nvPicPr>
          <p:cNvPr id="4100" name="Picture 4" descr="Laura Cathrine Munch and her children, 1868. Sophie (top left), Edvard (top right), Andreas (bottom left), Laura (bottom right) and Inger (centre). Photo © Munchmuseet">
            <a:extLst>
              <a:ext uri="{FF2B5EF4-FFF2-40B4-BE49-F238E27FC236}">
                <a16:creationId xmlns:a16="http://schemas.microsoft.com/office/drawing/2014/main" id="{CF59A33D-B11A-B839-859F-6D2BB8E862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7943" y="0"/>
            <a:ext cx="4319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4BA88B-C847-D9DD-A040-10613E979709}"/>
              </a:ext>
            </a:extLst>
          </p:cNvPr>
          <p:cNvSpPr txBox="1"/>
          <p:nvPr/>
        </p:nvSpPr>
        <p:spPr>
          <a:xfrm>
            <a:off x="9219229" y="6135657"/>
            <a:ext cx="3647552" cy="430887"/>
          </a:xfrm>
          <a:prstGeom prst="rect">
            <a:avLst/>
          </a:prstGeom>
          <a:noFill/>
        </p:spPr>
        <p:txBody>
          <a:bodyPr wrap="square">
            <a:spAutoFit/>
          </a:bodyPr>
          <a:lstStyle>
            <a:defPPr/>
          </a:lstStyle>
          <a:p>
            <a:r>
              <a:rPr lang="en-US" sz="2200" b="1" i="1">
                <a:solidFill>
                  <a:srgbClr val="002060"/>
                </a:solidFill>
                <a:effectLst/>
                <a:latin typeface="-apple-system"/>
              </a:rPr>
              <a:t>1868</a:t>
            </a:r>
            <a:endParaRPr lang="en-US" sz="2200">
              <a:solidFill>
                <a:srgbClr val="002060"/>
              </a:solidFill>
            </a:endParaRPr>
          </a:p>
        </p:txBody>
      </p:sp>
    </p:spTree>
    <p:extLst>
      <p:ext uri="{BB962C8B-B14F-4D97-AF65-F5344CB8AC3E}">
        <p14:creationId xmlns:p14="http://schemas.microsoft.com/office/powerpoint/2010/main" val="4181025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058E4C8-0FB6-8A36-CB4D-91BE0551ED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7065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7BFE02-D50F-FE06-700C-B79FD7C825EF}"/>
              </a:ext>
            </a:extLst>
          </p:cNvPr>
          <p:cNvSpPr txBox="1"/>
          <p:nvPr/>
        </p:nvSpPr>
        <p:spPr>
          <a:xfrm>
            <a:off x="6782638" y="-80387"/>
            <a:ext cx="5600281" cy="1754326"/>
          </a:xfrm>
          <a:prstGeom prst="rect">
            <a:avLst/>
          </a:prstGeom>
          <a:noFill/>
        </p:spPr>
        <p:txBody>
          <a:bodyPr wrap="square">
            <a:spAutoFit/>
          </a:bodyPr>
          <a:lstStyle>
            <a:defPPr/>
          </a:lstStyle>
          <a:p>
            <a:r>
              <a:rPr lang="en-US" err="1">
                <a:solidFill>
                  <a:schemeClr val="bg1"/>
                </a:solidFill>
              </a:rPr>
              <a:t>Babası Christian, bir doktordu.</a:t>
            </a:r>
          </a:p>
          <a:p>
            <a:r>
              <a:rPr lang="en-US">
                <a:solidFill>
                  <a:schemeClr val="bg1"/>
                </a:solidFill>
              </a:rPr>
              <a:t>1861'de yarı yaşında bir kadın olan annesi Laura ile evlenmiştir.</a:t>
            </a:r>
          </a:p>
          <a:p>
            <a:r>
              <a:rPr lang="en-US" err="1">
                <a:solidFill>
                  <a:schemeClr val="bg1"/>
                </a:solidFill>
              </a:rPr>
              <a:t>Dedesi bir rahipti.</a:t>
            </a:r>
          </a:p>
          <a:p>
            <a:r>
              <a:rPr lang="en-US">
                <a:solidFill>
                  <a:schemeClr val="bg1"/>
                </a:solidFill>
              </a:rPr>
              <a:t>Edvard Munch, baskıcı ve dindar bir aile ortamında yaşamıştır.</a:t>
            </a:r>
          </a:p>
        </p:txBody>
      </p:sp>
      <p:sp>
        <p:nvSpPr>
          <p:cNvPr id="6" name="TextBox 5">
            <a:extLst>
              <a:ext uri="{FF2B5EF4-FFF2-40B4-BE49-F238E27FC236}">
                <a16:creationId xmlns:a16="http://schemas.microsoft.com/office/drawing/2014/main" id="{71573C1C-7BB3-E513-BEE5-4F2AECBF3ECC}"/>
              </a:ext>
            </a:extLst>
          </p:cNvPr>
          <p:cNvSpPr txBox="1"/>
          <p:nvPr/>
        </p:nvSpPr>
        <p:spPr>
          <a:xfrm>
            <a:off x="0" y="4826675"/>
            <a:ext cx="5732206" cy="2031325"/>
          </a:xfrm>
          <a:prstGeom prst="rect">
            <a:avLst/>
          </a:prstGeom>
          <a:noFill/>
        </p:spPr>
        <p:txBody>
          <a:bodyPr wrap="square">
            <a:spAutoFit/>
          </a:bodyPr>
          <a:lstStyle>
            <a:defPPr/>
          </a:lstStyle>
          <a:p>
            <a:r>
              <a:rPr lang="en-US" err="1">
                <a:solidFill>
                  <a:schemeClr val="bg1"/>
                </a:solidFill>
              </a:rPr>
              <a:t>Edvard'ın Johanne Sophie adında bir ablası ve üç küçük kardeşi vardı: </a:t>
            </a:r>
          </a:p>
          <a:p>
            <a:r>
              <a:rPr lang="en-US">
                <a:solidFill>
                  <a:schemeClr val="bg1"/>
                </a:solidFill>
              </a:rPr>
              <a:t>Peter Andreas, Laura Catherine ve Inger Marie. </a:t>
            </a:r>
          </a:p>
          <a:p>
            <a:r>
              <a:rPr lang="en-US">
                <a:solidFill>
                  <a:schemeClr val="bg1"/>
                </a:solidFill>
              </a:rPr>
              <a:t>Laura sanatsal açıdan yetenekliydi ve Edvard ile Sophie'yi teşvik etmiş olabilir. </a:t>
            </a:r>
          </a:p>
          <a:p>
            <a:r>
              <a:rPr lang="en-US" err="1">
                <a:solidFill>
                  <a:schemeClr val="bg1"/>
                </a:solidFill>
              </a:rPr>
              <a:t>Edvard'ın ressam Jacob Munch ve tarihçi Peter Andreas Munch ile akrabalığı vardı.</a:t>
            </a:r>
          </a:p>
        </p:txBody>
      </p:sp>
      <p:sp>
        <p:nvSpPr>
          <p:cNvPr id="8" name="TextBox 7">
            <a:extLst>
              <a:ext uri="{FF2B5EF4-FFF2-40B4-BE49-F238E27FC236}">
                <a16:creationId xmlns:a16="http://schemas.microsoft.com/office/drawing/2014/main" id="{D4A893F7-345D-8DBB-8E4A-1D8219C8D7F8}"/>
              </a:ext>
            </a:extLst>
          </p:cNvPr>
          <p:cNvSpPr txBox="1"/>
          <p:nvPr/>
        </p:nvSpPr>
        <p:spPr>
          <a:xfrm>
            <a:off x="7857812" y="6427113"/>
            <a:ext cx="3647552" cy="430887"/>
          </a:xfrm>
          <a:prstGeom prst="rect">
            <a:avLst/>
          </a:prstGeom>
          <a:noFill/>
        </p:spPr>
        <p:txBody>
          <a:bodyPr wrap="square">
            <a:spAutoFit/>
          </a:bodyPr>
          <a:lstStyle>
            <a:defPPr/>
          </a:lstStyle>
          <a:p>
            <a:r>
              <a:rPr lang="en-US" sz="2200" b="1" i="1">
                <a:solidFill>
                  <a:srgbClr val="002060"/>
                </a:solidFill>
                <a:effectLst/>
                <a:latin typeface="-apple-system"/>
              </a:rPr>
              <a:t>Death and the Child, 1899</a:t>
            </a:r>
            <a:endParaRPr lang="en-US" sz="2200">
              <a:solidFill>
                <a:srgbClr val="002060"/>
              </a:solidFill>
            </a:endParaRPr>
          </a:p>
        </p:txBody>
      </p:sp>
    </p:spTree>
    <p:extLst>
      <p:ext uri="{BB962C8B-B14F-4D97-AF65-F5344CB8AC3E}">
        <p14:creationId xmlns:p14="http://schemas.microsoft.com/office/powerpoint/2010/main" val="41312285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03C2A9-68C8-6F8C-B40E-6A7E2B4A545C}"/>
              </a:ext>
            </a:extLst>
          </p:cNvPr>
          <p:cNvSpPr txBox="1"/>
          <p:nvPr/>
        </p:nvSpPr>
        <p:spPr>
          <a:xfrm>
            <a:off x="4159988" y="633716"/>
            <a:ext cx="7769366" cy="6186309"/>
          </a:xfrm>
          <a:prstGeom prst="rect">
            <a:avLst/>
          </a:prstGeom>
          <a:noFill/>
        </p:spPr>
        <p:txBody>
          <a:bodyPr wrap="square">
            <a:spAutoFit/>
          </a:bodyPr>
          <a:lstStyle>
            <a:defPPr/>
          </a:lstStyle>
          <a:p>
            <a:r>
              <a:rPr lang="en-US">
                <a:solidFill>
                  <a:srgbClr val="002060"/>
                </a:solidFill>
              </a:rPr>
              <a:t>1 yaşındayken 1864’te aile, babasının Akershus Kalesi'ne sağlık görevlisi olarak atanması üzerine Oslo'ya taşındı. </a:t>
            </a:r>
          </a:p>
          <a:p>
            <a:endParaRPr lang="en-US">
              <a:solidFill>
                <a:srgbClr val="002060"/>
              </a:solidFill>
            </a:endParaRPr>
          </a:p>
          <a:p>
            <a:r>
              <a:rPr lang="en-US">
                <a:solidFill>
                  <a:srgbClr val="002060"/>
                </a:solidFill>
              </a:rPr>
              <a:t>5 yaşındayken 1868’de annesi tüberkülozdan öldü.</a:t>
            </a:r>
          </a:p>
          <a:p>
            <a:endParaRPr lang="en-US">
              <a:solidFill>
                <a:srgbClr val="002060"/>
              </a:solidFill>
            </a:endParaRPr>
          </a:p>
          <a:p>
            <a:r>
              <a:rPr lang="en-US" err="1">
                <a:solidFill>
                  <a:srgbClr val="002060"/>
                </a:solidFill>
              </a:rPr>
              <a:t>Annelerinin ölümünden sonra 5 kardeş, babası ve teyzesi Karen tarafından büyütüldü. Kışların çoğunda sık sık hasta olan ve okula gidemeyen Edvard; okul arkadaşları, babası ve teyzesi tarafından eğitildi. </a:t>
            </a:r>
          </a:p>
          <a:p>
            <a:r>
              <a:rPr lang="en-US" err="1">
                <a:solidFill>
                  <a:srgbClr val="002060"/>
                </a:solidFill>
              </a:rPr>
              <a:t>Babası, Edvard’a tarih ve edebiyat dersleri verdi ve çocuklarını canlı hayalet hikayeleri ve Edgar Allan Poe'nun hikayeleriyle eğlendirdi. Diğer taraftan babası hastalıklı bir dindardı. Edvar onun için şöyle yazdı: "Babam mizaç olarak gergin ve saplantılı bir şekilde dindardı; psikonevroz noktasına kadar. Ondan deliliğin tohumlarını miras aldım. Korku, üzüntü ve ölüm melekleri doğduğum günden beri yanımda durdu." </a:t>
            </a:r>
          </a:p>
          <a:p>
            <a:r>
              <a:rPr lang="en-US" err="1">
                <a:solidFill>
                  <a:srgbClr val="002060"/>
                </a:solidFill>
              </a:rPr>
              <a:t>Babası, annelerinin cennetten aşağıya baktığını ve onların kötü davranışlarından dolayı üzüldüğünü söyleyerek çocuklarını azarladı. Baskıcı dini ortam, Edvard'ın sağlık durumunun kötü olması ve canlı hayalet hikayeleri onun korkunç vizyonlarına ve kabuslarına ilham kaynağı oldu; çocuk ölümün sürekli olarak kendisine doğru ilerlediğini hissetti. </a:t>
            </a:r>
          </a:p>
        </p:txBody>
      </p:sp>
      <p:pic>
        <p:nvPicPr>
          <p:cNvPr id="6146" name="Picture 2" descr="Laura Cathrine Munch with little Edvard on her lap, 1864. Photo © Munchmuseet">
            <a:extLst>
              <a:ext uri="{FF2B5EF4-FFF2-40B4-BE49-F238E27FC236}">
                <a16:creationId xmlns:a16="http://schemas.microsoft.com/office/drawing/2014/main" id="{9052EABF-F1B4-6116-C2B2-6ADE711EAF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4181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961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50473-0021-AFEE-CDCF-206A99661012}"/>
              </a:ext>
            </a:extLst>
          </p:cNvPr>
          <p:cNvSpPr txBox="1"/>
          <p:nvPr/>
        </p:nvSpPr>
        <p:spPr>
          <a:xfrm>
            <a:off x="4226812" y="562475"/>
            <a:ext cx="7888988" cy="2585323"/>
          </a:xfrm>
          <a:prstGeom prst="rect">
            <a:avLst/>
          </a:prstGeom>
          <a:noFill/>
        </p:spPr>
        <p:txBody>
          <a:bodyPr wrap="square">
            <a:spAutoFit/>
          </a:bodyPr>
          <a:lstStyle>
            <a:defPPr/>
          </a:lstStyle>
          <a:p>
            <a:r>
              <a:rPr lang="en-US" err="1">
                <a:solidFill>
                  <a:srgbClr val="002060"/>
                </a:solidFill>
              </a:rPr>
              <a:t>Edvard’ın kardeşi Laura'ya erken yaşta akıl hastalığı teşhisi konuldu ve zaman zaman akıl hastanesinde tedavi gördü.</a:t>
            </a:r>
          </a:p>
          <a:p>
            <a:r>
              <a:rPr lang="en-US" err="1">
                <a:solidFill>
                  <a:srgbClr val="002060"/>
                </a:solidFill>
              </a:rPr>
              <a:t>Babasının askeri doktor maaşı çok düşüktü ve özel bir muayenehane de açamadı. Yoksulluk nedeniyle, sık sık bir ucuz daireden diğerine taşınıyorlardı. </a:t>
            </a:r>
          </a:p>
          <a:p>
            <a:r>
              <a:rPr lang="en-US" err="1">
                <a:solidFill>
                  <a:srgbClr val="002060"/>
                </a:solidFill>
              </a:rPr>
              <a:t>Edvard’ın ilk çizimleri ve sulu boyaları bu iç mekanları, ilaç şişeleri ve çizim aletleri gibi bireysel nesneleri ve ayrıca bazı manzaraları tasvir ediyordu. </a:t>
            </a:r>
          </a:p>
          <a:p>
            <a:endParaRPr lang="en-US">
              <a:solidFill>
                <a:srgbClr val="002060"/>
              </a:solidFill>
            </a:endParaRPr>
          </a:p>
        </p:txBody>
      </p:sp>
      <p:pic>
        <p:nvPicPr>
          <p:cNvPr id="5" name="Picture 4">
            <a:extLst>
              <a:ext uri="{FF2B5EF4-FFF2-40B4-BE49-F238E27FC236}">
                <a16:creationId xmlns:a16="http://schemas.microsoft.com/office/drawing/2014/main" id="{E0B9944B-1CA8-4C9E-A368-5A13275F9660}"/>
              </a:ext>
            </a:extLst>
          </p:cNvPr>
          <p:cNvPicPr>
            <a:picLocks noChangeAspect="1"/>
          </p:cNvPicPr>
          <p:nvPr/>
        </p:nvPicPr>
        <p:blipFill>
          <a:blip r:embed="rId2"/>
          <a:stretch>
            <a:fillRect/>
          </a:stretch>
        </p:blipFill>
        <p:spPr>
          <a:xfrm>
            <a:off x="433982" y="562475"/>
            <a:ext cx="3718918" cy="4475615"/>
          </a:xfrm>
          <a:prstGeom prst="rect">
            <a:avLst/>
          </a:prstGeom>
        </p:spPr>
      </p:pic>
      <p:sp>
        <p:nvSpPr>
          <p:cNvPr id="6" name="TextBox 5">
            <a:extLst>
              <a:ext uri="{FF2B5EF4-FFF2-40B4-BE49-F238E27FC236}">
                <a16:creationId xmlns:a16="http://schemas.microsoft.com/office/drawing/2014/main" id="{2EECAA90-FCDB-07DC-35C6-09BFEF8D12E4}"/>
              </a:ext>
            </a:extLst>
          </p:cNvPr>
          <p:cNvSpPr txBox="1"/>
          <p:nvPr/>
        </p:nvSpPr>
        <p:spPr>
          <a:xfrm>
            <a:off x="433982" y="5038090"/>
            <a:ext cx="3938041" cy="769441"/>
          </a:xfrm>
          <a:prstGeom prst="rect">
            <a:avLst/>
          </a:prstGeom>
          <a:noFill/>
        </p:spPr>
        <p:txBody>
          <a:bodyPr wrap="square">
            <a:spAutoFit/>
          </a:bodyPr>
          <a:lstStyle>
            <a:defPPr>
              <a:defRPr lang="en-US"/>
            </a:defPPr>
            <a:lvl1pPr>
              <a:defRPr sz="2200" b="1" i="1">
                <a:solidFill>
                  <a:srgbClr val="002060"/>
                </a:solidFill>
                <a:effectLst/>
                <a:latin typeface="-apple-system"/>
              </a:defRPr>
            </a:lvl1pPr>
          </a:lstStyle>
          <a:p>
            <a:r>
              <a:rPr lang="en-US"/>
              <a:t>Christian Munch on the Couch. Oil on unprimed paper, 1883</a:t>
            </a:r>
          </a:p>
        </p:txBody>
      </p:sp>
      <p:pic>
        <p:nvPicPr>
          <p:cNvPr id="2050" name="Picture 2" descr=" Edvard Munch: The Sick Child. Oil on canvas, 1927. Photo © Munchmuseet">
            <a:extLst>
              <a:ext uri="{FF2B5EF4-FFF2-40B4-BE49-F238E27FC236}">
                <a16:creationId xmlns:a16="http://schemas.microsoft.com/office/drawing/2014/main" id="{0D97A1B1-4155-7294-E0A6-597D13D1CC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9564" y="2686050"/>
            <a:ext cx="3792664" cy="37135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CF55C4D-BD35-6F4D-2F7B-5AB962762CD5}"/>
              </a:ext>
            </a:extLst>
          </p:cNvPr>
          <p:cNvSpPr txBox="1"/>
          <p:nvPr/>
        </p:nvSpPr>
        <p:spPr>
          <a:xfrm>
            <a:off x="4226812" y="2800282"/>
            <a:ext cx="3938041" cy="3970318"/>
          </a:xfrm>
          <a:prstGeom prst="rect">
            <a:avLst/>
          </a:prstGeom>
          <a:noFill/>
        </p:spPr>
        <p:txBody>
          <a:bodyPr wrap="square">
            <a:spAutoFit/>
          </a:bodyPr>
          <a:lstStyle>
            <a:defPPr/>
          </a:lstStyle>
          <a:p>
            <a:r>
              <a:rPr lang="en-US">
                <a:solidFill>
                  <a:srgbClr val="002060"/>
                </a:solidFill>
              </a:rPr>
              <a:t>Edvard, 13 yaşındayken yeni kurulan Sanat Derneği'nde diğer sanatçılarla ilk kez tanıştı ve burada Norveç peyzaj okulunun çalışmalarına hayran kaldı. Yağlıboya resim yapmaya başladı.</a:t>
            </a:r>
          </a:p>
          <a:p>
            <a:endParaRPr lang="en-US">
              <a:solidFill>
                <a:srgbClr val="002060"/>
              </a:solidFill>
            </a:endParaRPr>
          </a:p>
          <a:p>
            <a:r>
              <a:rPr lang="en-US">
                <a:solidFill>
                  <a:srgbClr val="002060"/>
                </a:solidFill>
              </a:rPr>
              <a:t>14 yaşındayken 1877’de çok sevdiği ablası Johanne Sophie öldü. </a:t>
            </a:r>
          </a:p>
          <a:p>
            <a:endParaRPr lang="en-US">
              <a:solidFill>
                <a:srgbClr val="002060"/>
              </a:solidFill>
            </a:endParaRPr>
          </a:p>
          <a:p>
            <a:r>
              <a:rPr lang="en-US" err="1">
                <a:solidFill>
                  <a:srgbClr val="002060"/>
                </a:solidFill>
              </a:rPr>
              <a:t>Beş kardeşten yalnızca Andreas evlendi ama düğünden birkaç ay sonra öldü. </a:t>
            </a:r>
          </a:p>
        </p:txBody>
      </p:sp>
      <p:sp>
        <p:nvSpPr>
          <p:cNvPr id="12" name="TextBox 11">
            <a:extLst>
              <a:ext uri="{FF2B5EF4-FFF2-40B4-BE49-F238E27FC236}">
                <a16:creationId xmlns:a16="http://schemas.microsoft.com/office/drawing/2014/main" id="{D39EACFA-53DA-93A3-BBB5-1439E0B9D8FC}"/>
              </a:ext>
            </a:extLst>
          </p:cNvPr>
          <p:cNvSpPr txBox="1"/>
          <p:nvPr/>
        </p:nvSpPr>
        <p:spPr>
          <a:xfrm>
            <a:off x="7933965" y="6427113"/>
            <a:ext cx="6096000" cy="430887"/>
          </a:xfrm>
          <a:prstGeom prst="rect">
            <a:avLst/>
          </a:prstGeom>
          <a:noFill/>
        </p:spPr>
        <p:txBody>
          <a:bodyPr wrap="square">
            <a:spAutoFit/>
          </a:bodyPr>
          <a:lstStyle>
            <a:defPPr>
              <a:defRPr lang="en-US"/>
            </a:defPPr>
            <a:lvl1pPr>
              <a:defRPr sz="2200" b="1" i="1">
                <a:solidFill>
                  <a:srgbClr val="002060"/>
                </a:solidFill>
                <a:effectLst/>
                <a:latin typeface="-apple-system"/>
              </a:defRPr>
            </a:lvl1pPr>
          </a:lstStyle>
          <a:p>
            <a:r>
              <a:rPr lang="en-US"/>
              <a:t>The Sick Child. Oil on canvas, 1927</a:t>
            </a:r>
          </a:p>
        </p:txBody>
      </p:sp>
    </p:spTree>
    <p:extLst>
      <p:ext uri="{BB962C8B-B14F-4D97-AF65-F5344CB8AC3E}">
        <p14:creationId xmlns:p14="http://schemas.microsoft.com/office/powerpoint/2010/main" val="8570295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82876E5-7B3C-39A5-33B2-237897CFD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797" y="493787"/>
            <a:ext cx="3698191" cy="43556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32D374-D07D-B7C1-338E-ECAFCA31B5F2}"/>
              </a:ext>
            </a:extLst>
          </p:cNvPr>
          <p:cNvSpPr txBox="1"/>
          <p:nvPr/>
        </p:nvSpPr>
        <p:spPr>
          <a:xfrm>
            <a:off x="739257" y="4981771"/>
            <a:ext cx="3647552" cy="430887"/>
          </a:xfrm>
          <a:prstGeom prst="rect">
            <a:avLst/>
          </a:prstGeom>
          <a:noFill/>
        </p:spPr>
        <p:txBody>
          <a:bodyPr wrap="square">
            <a:spAutoFit/>
          </a:bodyPr>
          <a:lstStyle>
            <a:defPPr/>
          </a:lstStyle>
          <a:p>
            <a:r>
              <a:rPr lang="en-US" sz="2200" b="1" i="1">
                <a:solidFill>
                  <a:srgbClr val="002060"/>
                </a:solidFill>
                <a:effectLst/>
                <a:latin typeface="-apple-system"/>
              </a:rPr>
              <a:t>Death and the Child, 1889</a:t>
            </a:r>
            <a:endParaRPr lang="en-US" sz="2200">
              <a:solidFill>
                <a:srgbClr val="002060"/>
              </a:solidFill>
            </a:endParaRPr>
          </a:p>
        </p:txBody>
      </p:sp>
      <p:sp>
        <p:nvSpPr>
          <p:cNvPr id="6" name="TextBox 5">
            <a:extLst>
              <a:ext uri="{FF2B5EF4-FFF2-40B4-BE49-F238E27FC236}">
                <a16:creationId xmlns:a16="http://schemas.microsoft.com/office/drawing/2014/main" id="{F803C2A9-68C8-6F8C-B40E-6A7E2B4A545C}"/>
              </a:ext>
            </a:extLst>
          </p:cNvPr>
          <p:cNvSpPr txBox="1"/>
          <p:nvPr/>
        </p:nvSpPr>
        <p:spPr>
          <a:xfrm>
            <a:off x="4159988" y="493787"/>
            <a:ext cx="7769366" cy="1477328"/>
          </a:xfrm>
          <a:prstGeom prst="rect">
            <a:avLst/>
          </a:prstGeom>
          <a:noFill/>
        </p:spPr>
        <p:txBody>
          <a:bodyPr wrap="square">
            <a:spAutoFit/>
          </a:bodyPr>
          <a:lstStyle>
            <a:defPPr/>
          </a:lstStyle>
          <a:p>
            <a:r>
              <a:rPr lang="en-US" err="1">
                <a:solidFill>
                  <a:srgbClr val="002060"/>
                </a:solidFill>
              </a:rPr>
              <a:t>Teyzesi Karen, babasına rağmen onun sanatsal çabalarını teşvik ediyor ve evde yaptığı resimlerin yanısıra 1880'de Kristiania'daki Kraliyet Sanat ve Tasarım Okulu'na kaydoluyor ve burada canlı modellerden çizimler yapabiliyor. Dışarıya çıkıp doğa resimleri ve iş yaparken ve gezerken çeşitli orta sınıftan insanları çiziyor.</a:t>
            </a:r>
          </a:p>
        </p:txBody>
      </p:sp>
      <p:pic>
        <p:nvPicPr>
          <p:cNvPr id="7" name="Picture 6">
            <a:extLst>
              <a:ext uri="{FF2B5EF4-FFF2-40B4-BE49-F238E27FC236}">
                <a16:creationId xmlns:a16="http://schemas.microsoft.com/office/drawing/2014/main" id="{EC50C0EB-AAD3-3E5A-2C01-C1001576330F}"/>
              </a:ext>
            </a:extLst>
          </p:cNvPr>
          <p:cNvPicPr>
            <a:picLocks noChangeAspect="1"/>
          </p:cNvPicPr>
          <p:nvPr/>
        </p:nvPicPr>
        <p:blipFill>
          <a:blip r:embed="rId3"/>
          <a:stretch>
            <a:fillRect/>
          </a:stretch>
        </p:blipFill>
        <p:spPr>
          <a:xfrm>
            <a:off x="5166768" y="2127282"/>
            <a:ext cx="5276849" cy="4080763"/>
          </a:xfrm>
          <a:prstGeom prst="rect">
            <a:avLst/>
          </a:prstGeom>
        </p:spPr>
      </p:pic>
      <p:sp>
        <p:nvSpPr>
          <p:cNvPr id="8" name="TextBox 7">
            <a:extLst>
              <a:ext uri="{FF2B5EF4-FFF2-40B4-BE49-F238E27FC236}">
                <a16:creationId xmlns:a16="http://schemas.microsoft.com/office/drawing/2014/main" id="{1A566208-AA84-5752-E303-7133CA2A4819}"/>
              </a:ext>
            </a:extLst>
          </p:cNvPr>
          <p:cNvSpPr txBox="1"/>
          <p:nvPr/>
        </p:nvSpPr>
        <p:spPr>
          <a:xfrm>
            <a:off x="5372909" y="6208045"/>
            <a:ext cx="5343524" cy="430887"/>
          </a:xfrm>
          <a:prstGeom prst="rect">
            <a:avLst/>
          </a:prstGeom>
          <a:noFill/>
        </p:spPr>
        <p:txBody>
          <a:bodyPr wrap="square">
            <a:spAutoFit/>
          </a:bodyPr>
          <a:lstStyle>
            <a:defPPr/>
          </a:lstStyle>
          <a:p>
            <a:r>
              <a:rPr lang="en-US" sz="2200" b="1" i="1">
                <a:solidFill>
                  <a:srgbClr val="002060"/>
                </a:solidFill>
                <a:latin typeface="-apple-system"/>
              </a:rPr>
              <a:t>Summer night, Inger on the beach, 1889</a:t>
            </a:r>
          </a:p>
        </p:txBody>
      </p:sp>
    </p:spTree>
    <p:extLst>
      <p:ext uri="{BB962C8B-B14F-4D97-AF65-F5344CB8AC3E}">
        <p14:creationId xmlns:p14="http://schemas.microsoft.com/office/powerpoint/2010/main" val="23107173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vard Munch: The Living Room, Fossveien 7. Watercolour, 1879. Foto © Munchmuseet ">
            <a:extLst>
              <a:ext uri="{FF2B5EF4-FFF2-40B4-BE49-F238E27FC236}">
                <a16:creationId xmlns:a16="http://schemas.microsoft.com/office/drawing/2014/main" id="{DF392759-2021-2019-75D8-1AB2673E7E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700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E79BC0-9786-2355-1593-765ACC4265F7}"/>
              </a:ext>
            </a:extLst>
          </p:cNvPr>
          <p:cNvSpPr txBox="1"/>
          <p:nvPr/>
        </p:nvSpPr>
        <p:spPr>
          <a:xfrm>
            <a:off x="805543" y="6161706"/>
            <a:ext cx="6096000" cy="400110"/>
          </a:xfrm>
          <a:prstGeom prst="rect">
            <a:avLst/>
          </a:prstGeom>
          <a:noFill/>
        </p:spPr>
        <p:txBody>
          <a:bodyPr wrap="square">
            <a:spAutoFit/>
          </a:bodyPr>
          <a:lstStyle>
            <a:defPPr/>
          </a:lstStyle>
          <a:p>
            <a:r>
              <a:rPr lang="en-US" sz="2000" b="1" i="0">
                <a:solidFill>
                  <a:srgbClr val="FFFF00"/>
                </a:solidFill>
                <a:effectLst/>
                <a:latin typeface="aktiv-grotesk"/>
              </a:rPr>
              <a:t>The Living Room, Fossveien 7. Watercolour, 1879</a:t>
            </a:r>
            <a:endParaRPr lang="en-US" sz="2000" b="1">
              <a:solidFill>
                <a:srgbClr val="FFFF00"/>
              </a:solidFill>
            </a:endParaRPr>
          </a:p>
        </p:txBody>
      </p:sp>
      <p:pic>
        <p:nvPicPr>
          <p:cNvPr id="3074" name="Picture 2" descr="Edvard Munch: Akerselva. Oil on unprimed cardboard, 1882. Photo © Munchmuseet">
            <a:extLst>
              <a:ext uri="{FF2B5EF4-FFF2-40B4-BE49-F238E27FC236}">
                <a16:creationId xmlns:a16="http://schemas.microsoft.com/office/drawing/2014/main" id="{4F1F9C0A-97E6-143F-2081-8D4CCB239D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7225" y="0"/>
            <a:ext cx="532765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AD69E6-3592-C32E-0585-0473882BB1ED}"/>
              </a:ext>
            </a:extLst>
          </p:cNvPr>
          <p:cNvSpPr txBox="1"/>
          <p:nvPr/>
        </p:nvSpPr>
        <p:spPr>
          <a:xfrm>
            <a:off x="7198519" y="3052672"/>
            <a:ext cx="6167436" cy="400110"/>
          </a:xfrm>
          <a:prstGeom prst="rect">
            <a:avLst/>
          </a:prstGeom>
          <a:noFill/>
        </p:spPr>
        <p:txBody>
          <a:bodyPr wrap="square">
            <a:spAutoFit/>
          </a:bodyPr>
          <a:lstStyle>
            <a:defPPr>
              <a:defRPr lang="en-US"/>
            </a:defPPr>
            <a:lvl1pPr>
              <a:defRPr sz="2000" b="1" i="0">
                <a:solidFill>
                  <a:srgbClr val="FFFF00"/>
                </a:solidFill>
                <a:effectLst/>
                <a:latin typeface="aktiv-grotesk"/>
              </a:defRPr>
            </a:lvl1pPr>
          </a:lstStyle>
          <a:p>
            <a:r>
              <a:rPr lang="en-US" err="1"/>
              <a:t>Akerselva. Oil on unprimed cardboard, 1882</a:t>
            </a:r>
          </a:p>
        </p:txBody>
      </p:sp>
      <p:pic>
        <p:nvPicPr>
          <p:cNvPr id="5" name="Picture 2" descr="Edvard Munch: At Karl Johan. Pen on paper, 1880. Photo © Munchmuseet">
            <a:extLst>
              <a:ext uri="{FF2B5EF4-FFF2-40B4-BE49-F238E27FC236}">
                <a16:creationId xmlns:a16="http://schemas.microsoft.com/office/drawing/2014/main" id="{AFFA218F-3FBF-A703-F427-F728CD4B51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1544" y="3571875"/>
            <a:ext cx="5433332" cy="3286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879EBF-9E2A-7814-DBB7-0DF53AB3B3A4}"/>
              </a:ext>
            </a:extLst>
          </p:cNvPr>
          <p:cNvSpPr txBox="1"/>
          <p:nvPr/>
        </p:nvSpPr>
        <p:spPr>
          <a:xfrm>
            <a:off x="7812769" y="6320788"/>
            <a:ext cx="6096000" cy="369332"/>
          </a:xfrm>
          <a:prstGeom prst="rect">
            <a:avLst/>
          </a:prstGeom>
          <a:noFill/>
        </p:spPr>
        <p:txBody>
          <a:bodyPr wrap="square">
            <a:spAutoFit/>
          </a:bodyPr>
          <a:lstStyle>
            <a:defPPr/>
          </a:lstStyle>
          <a:p>
            <a:r>
              <a:rPr lang="fi-FI" b="1" i="1">
                <a:solidFill>
                  <a:srgbClr val="002060"/>
                </a:solidFill>
                <a:effectLst/>
                <a:latin typeface="aktiv-grotesk"/>
              </a:rPr>
              <a:t>At Karl Johan. Pen on paper, 1880</a:t>
            </a:r>
            <a:endParaRPr lang="en-US" b="1" i="1">
              <a:solidFill>
                <a:srgbClr val="002060"/>
              </a:solidFill>
            </a:endParaRPr>
          </a:p>
        </p:txBody>
      </p:sp>
    </p:spTree>
    <p:extLst>
      <p:ext uri="{BB962C8B-B14F-4D97-AF65-F5344CB8AC3E}">
        <p14:creationId xmlns:p14="http://schemas.microsoft.com/office/powerpoint/2010/main" val="40892177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743BEF-DF46-D582-61E5-087A8D83FCF5}"/>
              </a:ext>
            </a:extLst>
          </p:cNvPr>
          <p:cNvSpPr txBox="1"/>
          <p:nvPr/>
        </p:nvSpPr>
        <p:spPr>
          <a:xfrm>
            <a:off x="1309397" y="4330570"/>
            <a:ext cx="4134465" cy="369332"/>
          </a:xfrm>
          <a:prstGeom prst="rect">
            <a:avLst/>
          </a:prstGeom>
          <a:noFill/>
        </p:spPr>
        <p:txBody>
          <a:bodyPr wrap="none" rtlCol="0">
            <a:spAutoFit/>
          </a:bodyPr>
          <a:lstStyle>
            <a:defPPr>
              <a:defRPr lang="en-US"/>
            </a:defPPr>
            <a:lvl1pPr>
              <a:defRPr/>
            </a:lvl1pPr>
          </a:lstStyle>
          <a:p>
            <a:r>
              <a:rPr lang="en-US"/>
              <a:t>Hos Landhandleren I Vrengen, 1888 </a:t>
            </a:r>
          </a:p>
        </p:txBody>
      </p:sp>
      <p:pic>
        <p:nvPicPr>
          <p:cNvPr id="5" name="Picture 4">
            <a:extLst>
              <a:ext uri="{FF2B5EF4-FFF2-40B4-BE49-F238E27FC236}">
                <a16:creationId xmlns:a16="http://schemas.microsoft.com/office/drawing/2014/main" id="{A77FE152-2777-660E-9278-37BFE385400D}"/>
              </a:ext>
            </a:extLst>
          </p:cNvPr>
          <p:cNvPicPr>
            <a:picLocks noChangeAspect="1"/>
          </p:cNvPicPr>
          <p:nvPr/>
        </p:nvPicPr>
        <p:blipFill>
          <a:blip r:embed="rId2"/>
          <a:stretch>
            <a:fillRect/>
          </a:stretch>
        </p:blipFill>
        <p:spPr>
          <a:xfrm>
            <a:off x="-1" y="788140"/>
            <a:ext cx="6430969" cy="3450485"/>
          </a:xfrm>
          <a:prstGeom prst="rect">
            <a:avLst/>
          </a:prstGeom>
        </p:spPr>
      </p:pic>
      <p:sp>
        <p:nvSpPr>
          <p:cNvPr id="7" name="TextBox 6">
            <a:extLst>
              <a:ext uri="{FF2B5EF4-FFF2-40B4-BE49-F238E27FC236}">
                <a16:creationId xmlns:a16="http://schemas.microsoft.com/office/drawing/2014/main" id="{895D6FD7-B865-0073-C6AA-50DB37247B00}"/>
              </a:ext>
            </a:extLst>
          </p:cNvPr>
          <p:cNvSpPr txBox="1"/>
          <p:nvPr/>
        </p:nvSpPr>
        <p:spPr>
          <a:xfrm>
            <a:off x="7993224" y="5455682"/>
            <a:ext cx="6096000" cy="369332"/>
          </a:xfrm>
          <a:prstGeom prst="rect">
            <a:avLst/>
          </a:prstGeom>
          <a:noFill/>
        </p:spPr>
        <p:txBody>
          <a:bodyPr wrap="square">
            <a:spAutoFit/>
          </a:bodyPr>
          <a:lstStyle>
            <a:defPPr/>
          </a:lstStyle>
          <a:p>
            <a:r>
              <a:rPr lang="en-US"/>
              <a:t>At Supper, 1883-1884</a:t>
            </a:r>
          </a:p>
        </p:txBody>
      </p:sp>
      <p:pic>
        <p:nvPicPr>
          <p:cNvPr id="9" name="Picture 8">
            <a:extLst>
              <a:ext uri="{FF2B5EF4-FFF2-40B4-BE49-F238E27FC236}">
                <a16:creationId xmlns:a16="http://schemas.microsoft.com/office/drawing/2014/main" id="{EBC50206-75E3-E6A7-7CAD-DE52B885E51A}"/>
              </a:ext>
            </a:extLst>
          </p:cNvPr>
          <p:cNvPicPr>
            <a:picLocks noChangeAspect="1"/>
          </p:cNvPicPr>
          <p:nvPr/>
        </p:nvPicPr>
        <p:blipFill>
          <a:blip r:embed="rId3"/>
          <a:stretch>
            <a:fillRect/>
          </a:stretch>
        </p:blipFill>
        <p:spPr>
          <a:xfrm>
            <a:off x="6458891" y="809625"/>
            <a:ext cx="5733109" cy="4531323"/>
          </a:xfrm>
          <a:prstGeom prst="rect">
            <a:avLst/>
          </a:prstGeom>
        </p:spPr>
      </p:pic>
    </p:spTree>
    <p:extLst>
      <p:ext uri="{BB962C8B-B14F-4D97-AF65-F5344CB8AC3E}">
        <p14:creationId xmlns:p14="http://schemas.microsoft.com/office/powerpoint/2010/main" val="13512432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DividendVTI">
  <a:themeElements>
    <a:clrScheme name="AnalogousFromLightSeed_2SEEDS">
      <a:dk1>
        <a:srgbClr val="000000"/>
      </a:dk1>
      <a:lt1>
        <a:srgbClr val="FFFFFF"/>
      </a:lt1>
      <a:dk2>
        <a:srgbClr val="22363C"/>
      </a:dk2>
      <a:lt2>
        <a:srgbClr val="E2E6E8"/>
      </a:lt2>
      <a:accent1>
        <a:srgbClr val="C18C78"/>
      </a:accent1>
      <a:accent2>
        <a:srgbClr val="CC9099"/>
      </a:accent2>
      <a:accent3>
        <a:srgbClr val="B19F77"/>
      </a:accent3>
      <a:accent4>
        <a:srgbClr val="6DAFA2"/>
      </a:accent4>
      <a:accent5>
        <a:srgbClr val="70ACBC"/>
      </a:accent5>
      <a:accent6>
        <a:srgbClr val="7893C1"/>
      </a:accent6>
      <a:hlink>
        <a:srgbClr val="5E8A9B"/>
      </a:hlink>
      <a:folHlink>
        <a:srgbClr val="7F7F7F"/>
      </a:folHlink>
    </a:clrScheme>
    <a:fontScheme name="Dividend">
      <a:majorFont>
        <a:latin typeface="Univers Condensed"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2714</TotalTime>
  <Words>2150</Words>
  <Application>Microsoft Office PowerPoint</Application>
  <PresentationFormat>Widescreen</PresentationFormat>
  <Paragraphs>147</Paragraphs>
  <Slides>29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aktiv-grotesk</vt:lpstr>
      <vt:lpstr>-apple-system</vt:lpstr>
      <vt:lpstr>Aptos</vt:lpstr>
      <vt:lpstr>futura-lt-w01-light</vt:lpstr>
      <vt:lpstr>Gill Sans MT</vt:lpstr>
      <vt:lpstr>Google Sans Text</vt:lpstr>
      <vt:lpstr>Helvetica Neue</vt:lpstr>
      <vt:lpstr>HelveticaNeue</vt:lpstr>
      <vt:lpstr>HelveticaNeueIt</vt:lpstr>
      <vt:lpstr>Linux Libertine</vt:lpstr>
      <vt:lpstr>Neuzeit Grotesk Regular</vt:lpstr>
      <vt:lpstr>Raleway</vt:lpstr>
      <vt:lpstr>Roboto</vt:lpstr>
      <vt:lpstr>Söhne</vt:lpstr>
      <vt:lpstr>Tahoma</vt:lpstr>
      <vt:lpstr>Univers</vt:lpstr>
      <vt:lpstr>Univers Condensed</vt:lpstr>
      <vt:lpstr>Wingdings 2</vt:lpstr>
      <vt:lpstr>DividendVTI</vt:lpstr>
      <vt:lpstr>Edvard Munch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Edvard Munch</dc:title>
  <dc:creator>Ozugur Uysal, Bengu</dc:creator>
  <cp:lastModifiedBy>Nihat Berker</cp:lastModifiedBy>
  <cp:revision>44</cp:revision>
  <dcterms:created xsi:type="dcterms:W3CDTF">2023-11-25T23:53:35Z</dcterms:created>
  <dcterms:modified xsi:type="dcterms:W3CDTF">2023-12-12T09:14:18Z</dcterms:modified>
</cp:coreProperties>
</file>