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63" r:id="rId4"/>
    <p:sldId id="265" r:id="rId5"/>
    <p:sldId id="266" r:id="rId6"/>
    <p:sldId id="264" r:id="rId7"/>
    <p:sldId id="267" r:id="rId8"/>
    <p:sldId id="26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660"/>
  </p:normalViewPr>
  <p:slideViewPr>
    <p:cSldViewPr snapToGrid="0">
      <p:cViewPr varScale="1">
        <p:scale>
          <a:sx n="78" d="100"/>
          <a:sy n="78" d="100"/>
        </p:scale>
        <p:origin x="2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889501-2220-9713-1111-B3C10B23996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0991762-D91A-62EE-D22E-7189F67F2A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8DC472D-9204-5E59-4074-A38AB25184D6}"/>
              </a:ext>
            </a:extLst>
          </p:cNvPr>
          <p:cNvSpPr>
            <a:spLocks noGrp="1"/>
          </p:cNvSpPr>
          <p:nvPr>
            <p:ph type="dt" sz="half" idx="10"/>
          </p:nvPr>
        </p:nvSpPr>
        <p:spPr/>
        <p:txBody>
          <a:bodyPr/>
          <a:lstStyle/>
          <a:p>
            <a:fld id="{89250CC5-6886-4F7C-BE30-0C2DB50206A1}" type="datetimeFigureOut">
              <a:rPr lang="tr-TR" smtClean="0"/>
              <a:t>12.12.2023</a:t>
            </a:fld>
            <a:endParaRPr lang="tr-TR"/>
          </a:p>
        </p:txBody>
      </p:sp>
      <p:sp>
        <p:nvSpPr>
          <p:cNvPr id="5" name="Alt Bilgi Yer Tutucusu 4">
            <a:extLst>
              <a:ext uri="{FF2B5EF4-FFF2-40B4-BE49-F238E27FC236}">
                <a16:creationId xmlns:a16="http://schemas.microsoft.com/office/drawing/2014/main" id="{131871E2-C2E9-1D50-3B29-024C0C393A5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E586346-81DC-68B5-662F-2575AD7BB9C0}"/>
              </a:ext>
            </a:extLst>
          </p:cNvPr>
          <p:cNvSpPr>
            <a:spLocks noGrp="1"/>
          </p:cNvSpPr>
          <p:nvPr>
            <p:ph type="sldNum" sz="quarter" idx="12"/>
          </p:nvPr>
        </p:nvSpPr>
        <p:spPr/>
        <p:txBody>
          <a:bodyPr/>
          <a:lstStyle/>
          <a:p>
            <a:fld id="{8C06AB28-356D-429E-934A-09F6964E61AD}" type="slidenum">
              <a:rPr lang="tr-TR" smtClean="0"/>
              <a:t>‹#›</a:t>
            </a:fld>
            <a:endParaRPr lang="tr-TR"/>
          </a:p>
        </p:txBody>
      </p:sp>
    </p:spTree>
    <p:extLst>
      <p:ext uri="{BB962C8B-B14F-4D97-AF65-F5344CB8AC3E}">
        <p14:creationId xmlns:p14="http://schemas.microsoft.com/office/powerpoint/2010/main" val="1020684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09A62D-93CA-4E40-C23C-945AF7A4DD1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9AF811A-6C9F-16B1-97B7-2212CE08B54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D7914C2-764D-1CE4-22EE-E1BADAA22525}"/>
              </a:ext>
            </a:extLst>
          </p:cNvPr>
          <p:cNvSpPr>
            <a:spLocks noGrp="1"/>
          </p:cNvSpPr>
          <p:nvPr>
            <p:ph type="dt" sz="half" idx="10"/>
          </p:nvPr>
        </p:nvSpPr>
        <p:spPr/>
        <p:txBody>
          <a:bodyPr/>
          <a:lstStyle/>
          <a:p>
            <a:fld id="{89250CC5-6886-4F7C-BE30-0C2DB50206A1}" type="datetimeFigureOut">
              <a:rPr lang="tr-TR" smtClean="0"/>
              <a:t>12.12.2023</a:t>
            </a:fld>
            <a:endParaRPr lang="tr-TR"/>
          </a:p>
        </p:txBody>
      </p:sp>
      <p:sp>
        <p:nvSpPr>
          <p:cNvPr id="5" name="Alt Bilgi Yer Tutucusu 4">
            <a:extLst>
              <a:ext uri="{FF2B5EF4-FFF2-40B4-BE49-F238E27FC236}">
                <a16:creationId xmlns:a16="http://schemas.microsoft.com/office/drawing/2014/main" id="{48F8C52C-3918-20AB-2B7E-A652B39A35D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3999453-6261-BE65-3E67-4CD074A59606}"/>
              </a:ext>
            </a:extLst>
          </p:cNvPr>
          <p:cNvSpPr>
            <a:spLocks noGrp="1"/>
          </p:cNvSpPr>
          <p:nvPr>
            <p:ph type="sldNum" sz="quarter" idx="12"/>
          </p:nvPr>
        </p:nvSpPr>
        <p:spPr/>
        <p:txBody>
          <a:bodyPr/>
          <a:lstStyle/>
          <a:p>
            <a:fld id="{8C06AB28-356D-429E-934A-09F6964E61AD}" type="slidenum">
              <a:rPr lang="tr-TR" smtClean="0"/>
              <a:t>‹#›</a:t>
            </a:fld>
            <a:endParaRPr lang="tr-TR"/>
          </a:p>
        </p:txBody>
      </p:sp>
    </p:spTree>
    <p:extLst>
      <p:ext uri="{BB962C8B-B14F-4D97-AF65-F5344CB8AC3E}">
        <p14:creationId xmlns:p14="http://schemas.microsoft.com/office/powerpoint/2010/main" val="1216092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2058B3D-4635-D8D0-E64B-490DFD04EDA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1F2BDB3-8A79-E890-0D7A-4ED92A292D6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3F7466E-9CF8-3144-FF62-99EF94FB38A1}"/>
              </a:ext>
            </a:extLst>
          </p:cNvPr>
          <p:cNvSpPr>
            <a:spLocks noGrp="1"/>
          </p:cNvSpPr>
          <p:nvPr>
            <p:ph type="dt" sz="half" idx="10"/>
          </p:nvPr>
        </p:nvSpPr>
        <p:spPr/>
        <p:txBody>
          <a:bodyPr/>
          <a:lstStyle/>
          <a:p>
            <a:fld id="{89250CC5-6886-4F7C-BE30-0C2DB50206A1}" type="datetimeFigureOut">
              <a:rPr lang="tr-TR" smtClean="0"/>
              <a:t>12.12.2023</a:t>
            </a:fld>
            <a:endParaRPr lang="tr-TR"/>
          </a:p>
        </p:txBody>
      </p:sp>
      <p:sp>
        <p:nvSpPr>
          <p:cNvPr id="5" name="Alt Bilgi Yer Tutucusu 4">
            <a:extLst>
              <a:ext uri="{FF2B5EF4-FFF2-40B4-BE49-F238E27FC236}">
                <a16:creationId xmlns:a16="http://schemas.microsoft.com/office/drawing/2014/main" id="{0CE1DCD4-0D12-F9CF-46D9-B59ED152ECA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5DF50B1-C010-9CBC-F6E5-3F19EFDB4E3C}"/>
              </a:ext>
            </a:extLst>
          </p:cNvPr>
          <p:cNvSpPr>
            <a:spLocks noGrp="1"/>
          </p:cNvSpPr>
          <p:nvPr>
            <p:ph type="sldNum" sz="quarter" idx="12"/>
          </p:nvPr>
        </p:nvSpPr>
        <p:spPr/>
        <p:txBody>
          <a:bodyPr/>
          <a:lstStyle/>
          <a:p>
            <a:fld id="{8C06AB28-356D-429E-934A-09F6964E61AD}" type="slidenum">
              <a:rPr lang="tr-TR" smtClean="0"/>
              <a:t>‹#›</a:t>
            </a:fld>
            <a:endParaRPr lang="tr-TR"/>
          </a:p>
        </p:txBody>
      </p:sp>
    </p:spTree>
    <p:extLst>
      <p:ext uri="{BB962C8B-B14F-4D97-AF65-F5344CB8AC3E}">
        <p14:creationId xmlns:p14="http://schemas.microsoft.com/office/powerpoint/2010/main" val="3592299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4FA8FA-C42D-6914-FC64-0C34787649B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F0000E0-1E18-8C68-3E6A-821021746CA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ADB8DBE-BF02-45E4-23A5-573B5314DE46}"/>
              </a:ext>
            </a:extLst>
          </p:cNvPr>
          <p:cNvSpPr>
            <a:spLocks noGrp="1"/>
          </p:cNvSpPr>
          <p:nvPr>
            <p:ph type="dt" sz="half" idx="10"/>
          </p:nvPr>
        </p:nvSpPr>
        <p:spPr/>
        <p:txBody>
          <a:bodyPr/>
          <a:lstStyle/>
          <a:p>
            <a:fld id="{89250CC5-6886-4F7C-BE30-0C2DB50206A1}" type="datetimeFigureOut">
              <a:rPr lang="tr-TR" smtClean="0"/>
              <a:t>12.12.2023</a:t>
            </a:fld>
            <a:endParaRPr lang="tr-TR"/>
          </a:p>
        </p:txBody>
      </p:sp>
      <p:sp>
        <p:nvSpPr>
          <p:cNvPr id="5" name="Alt Bilgi Yer Tutucusu 4">
            <a:extLst>
              <a:ext uri="{FF2B5EF4-FFF2-40B4-BE49-F238E27FC236}">
                <a16:creationId xmlns:a16="http://schemas.microsoft.com/office/drawing/2014/main" id="{0D049354-AF2A-C058-23E4-116B11F0224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F42B428-2E75-26F9-53C0-5A2DFA7A632F}"/>
              </a:ext>
            </a:extLst>
          </p:cNvPr>
          <p:cNvSpPr>
            <a:spLocks noGrp="1"/>
          </p:cNvSpPr>
          <p:nvPr>
            <p:ph type="sldNum" sz="quarter" idx="12"/>
          </p:nvPr>
        </p:nvSpPr>
        <p:spPr/>
        <p:txBody>
          <a:bodyPr/>
          <a:lstStyle/>
          <a:p>
            <a:fld id="{8C06AB28-356D-429E-934A-09F6964E61AD}" type="slidenum">
              <a:rPr lang="tr-TR" smtClean="0"/>
              <a:t>‹#›</a:t>
            </a:fld>
            <a:endParaRPr lang="tr-TR"/>
          </a:p>
        </p:txBody>
      </p:sp>
    </p:spTree>
    <p:extLst>
      <p:ext uri="{BB962C8B-B14F-4D97-AF65-F5344CB8AC3E}">
        <p14:creationId xmlns:p14="http://schemas.microsoft.com/office/powerpoint/2010/main" val="4230881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A521B6-DA6F-DD79-E785-9CF0BDC8110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E50F5C3-8085-4931-4EE8-0169493E8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E9A4E7B-4E19-AC52-C562-AFB5B93C6787}"/>
              </a:ext>
            </a:extLst>
          </p:cNvPr>
          <p:cNvSpPr>
            <a:spLocks noGrp="1"/>
          </p:cNvSpPr>
          <p:nvPr>
            <p:ph type="dt" sz="half" idx="10"/>
          </p:nvPr>
        </p:nvSpPr>
        <p:spPr/>
        <p:txBody>
          <a:bodyPr/>
          <a:lstStyle/>
          <a:p>
            <a:fld id="{89250CC5-6886-4F7C-BE30-0C2DB50206A1}" type="datetimeFigureOut">
              <a:rPr lang="tr-TR" smtClean="0"/>
              <a:t>12.12.2023</a:t>
            </a:fld>
            <a:endParaRPr lang="tr-TR"/>
          </a:p>
        </p:txBody>
      </p:sp>
      <p:sp>
        <p:nvSpPr>
          <p:cNvPr id="5" name="Alt Bilgi Yer Tutucusu 4">
            <a:extLst>
              <a:ext uri="{FF2B5EF4-FFF2-40B4-BE49-F238E27FC236}">
                <a16:creationId xmlns:a16="http://schemas.microsoft.com/office/drawing/2014/main" id="{A369DA9A-579D-4873-E5D0-75F32B4D14F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8CCF9A4-8BBD-F054-7490-668DD370A1E9}"/>
              </a:ext>
            </a:extLst>
          </p:cNvPr>
          <p:cNvSpPr>
            <a:spLocks noGrp="1"/>
          </p:cNvSpPr>
          <p:nvPr>
            <p:ph type="sldNum" sz="quarter" idx="12"/>
          </p:nvPr>
        </p:nvSpPr>
        <p:spPr/>
        <p:txBody>
          <a:bodyPr/>
          <a:lstStyle/>
          <a:p>
            <a:fld id="{8C06AB28-356D-429E-934A-09F6964E61AD}" type="slidenum">
              <a:rPr lang="tr-TR" smtClean="0"/>
              <a:t>‹#›</a:t>
            </a:fld>
            <a:endParaRPr lang="tr-TR"/>
          </a:p>
        </p:txBody>
      </p:sp>
    </p:spTree>
    <p:extLst>
      <p:ext uri="{BB962C8B-B14F-4D97-AF65-F5344CB8AC3E}">
        <p14:creationId xmlns:p14="http://schemas.microsoft.com/office/powerpoint/2010/main" val="2212093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9124AB-0FF2-943B-F777-7392A3FC056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0368765-5FB6-3E85-E9EF-C78F2F23FD2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F1921CA2-3E69-5562-A5FA-C35A8D015E2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6C51473-839A-3944-EBDD-37EA9B4C8C0E}"/>
              </a:ext>
            </a:extLst>
          </p:cNvPr>
          <p:cNvSpPr>
            <a:spLocks noGrp="1"/>
          </p:cNvSpPr>
          <p:nvPr>
            <p:ph type="dt" sz="half" idx="10"/>
          </p:nvPr>
        </p:nvSpPr>
        <p:spPr/>
        <p:txBody>
          <a:bodyPr/>
          <a:lstStyle/>
          <a:p>
            <a:fld id="{89250CC5-6886-4F7C-BE30-0C2DB50206A1}" type="datetimeFigureOut">
              <a:rPr lang="tr-TR" smtClean="0"/>
              <a:t>12.12.2023</a:t>
            </a:fld>
            <a:endParaRPr lang="tr-TR"/>
          </a:p>
        </p:txBody>
      </p:sp>
      <p:sp>
        <p:nvSpPr>
          <p:cNvPr id="6" name="Alt Bilgi Yer Tutucusu 5">
            <a:extLst>
              <a:ext uri="{FF2B5EF4-FFF2-40B4-BE49-F238E27FC236}">
                <a16:creationId xmlns:a16="http://schemas.microsoft.com/office/drawing/2014/main" id="{07206545-8E47-4949-7F8C-3E03BAEEF32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02BE971-6AC0-CFB6-8BDF-983D2197E49C}"/>
              </a:ext>
            </a:extLst>
          </p:cNvPr>
          <p:cNvSpPr>
            <a:spLocks noGrp="1"/>
          </p:cNvSpPr>
          <p:nvPr>
            <p:ph type="sldNum" sz="quarter" idx="12"/>
          </p:nvPr>
        </p:nvSpPr>
        <p:spPr/>
        <p:txBody>
          <a:bodyPr/>
          <a:lstStyle/>
          <a:p>
            <a:fld id="{8C06AB28-356D-429E-934A-09F6964E61AD}" type="slidenum">
              <a:rPr lang="tr-TR" smtClean="0"/>
              <a:t>‹#›</a:t>
            </a:fld>
            <a:endParaRPr lang="tr-TR"/>
          </a:p>
        </p:txBody>
      </p:sp>
    </p:spTree>
    <p:extLst>
      <p:ext uri="{BB962C8B-B14F-4D97-AF65-F5344CB8AC3E}">
        <p14:creationId xmlns:p14="http://schemas.microsoft.com/office/powerpoint/2010/main" val="3588423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E855CF-9793-8DC2-B217-F06E02D44DB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29E1918-7F23-38A1-9BB5-31A25911CC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A4EC355-2CCD-73C0-67ED-B0D297B5A23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81D0D0A-A60F-578D-5653-9E8B8AB3C6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7832C48-F1BC-12D5-2F3B-59849807A7A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4375BF2-29B3-61EA-311E-87627E2B183C}"/>
              </a:ext>
            </a:extLst>
          </p:cNvPr>
          <p:cNvSpPr>
            <a:spLocks noGrp="1"/>
          </p:cNvSpPr>
          <p:nvPr>
            <p:ph type="dt" sz="half" idx="10"/>
          </p:nvPr>
        </p:nvSpPr>
        <p:spPr/>
        <p:txBody>
          <a:bodyPr/>
          <a:lstStyle/>
          <a:p>
            <a:fld id="{89250CC5-6886-4F7C-BE30-0C2DB50206A1}" type="datetimeFigureOut">
              <a:rPr lang="tr-TR" smtClean="0"/>
              <a:t>12.12.2023</a:t>
            </a:fld>
            <a:endParaRPr lang="tr-TR"/>
          </a:p>
        </p:txBody>
      </p:sp>
      <p:sp>
        <p:nvSpPr>
          <p:cNvPr id="8" name="Alt Bilgi Yer Tutucusu 7">
            <a:extLst>
              <a:ext uri="{FF2B5EF4-FFF2-40B4-BE49-F238E27FC236}">
                <a16:creationId xmlns:a16="http://schemas.microsoft.com/office/drawing/2014/main" id="{0455F6A9-05A0-69E2-7B8F-D5FB4D48AC4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2717053-8495-EB8F-6F02-81356C28FA2D}"/>
              </a:ext>
            </a:extLst>
          </p:cNvPr>
          <p:cNvSpPr>
            <a:spLocks noGrp="1"/>
          </p:cNvSpPr>
          <p:nvPr>
            <p:ph type="sldNum" sz="quarter" idx="12"/>
          </p:nvPr>
        </p:nvSpPr>
        <p:spPr/>
        <p:txBody>
          <a:bodyPr/>
          <a:lstStyle/>
          <a:p>
            <a:fld id="{8C06AB28-356D-429E-934A-09F6964E61AD}" type="slidenum">
              <a:rPr lang="tr-TR" smtClean="0"/>
              <a:t>‹#›</a:t>
            </a:fld>
            <a:endParaRPr lang="tr-TR"/>
          </a:p>
        </p:txBody>
      </p:sp>
    </p:spTree>
    <p:extLst>
      <p:ext uri="{BB962C8B-B14F-4D97-AF65-F5344CB8AC3E}">
        <p14:creationId xmlns:p14="http://schemas.microsoft.com/office/powerpoint/2010/main" val="4022461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555F2A-C827-223E-82E0-DC0453E5294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B452AA2-EE5D-09FB-C8A5-6245A577463D}"/>
              </a:ext>
            </a:extLst>
          </p:cNvPr>
          <p:cNvSpPr>
            <a:spLocks noGrp="1"/>
          </p:cNvSpPr>
          <p:nvPr>
            <p:ph type="dt" sz="half" idx="10"/>
          </p:nvPr>
        </p:nvSpPr>
        <p:spPr/>
        <p:txBody>
          <a:bodyPr/>
          <a:lstStyle/>
          <a:p>
            <a:fld id="{89250CC5-6886-4F7C-BE30-0C2DB50206A1}" type="datetimeFigureOut">
              <a:rPr lang="tr-TR" smtClean="0"/>
              <a:t>12.12.2023</a:t>
            </a:fld>
            <a:endParaRPr lang="tr-TR"/>
          </a:p>
        </p:txBody>
      </p:sp>
      <p:sp>
        <p:nvSpPr>
          <p:cNvPr id="4" name="Alt Bilgi Yer Tutucusu 3">
            <a:extLst>
              <a:ext uri="{FF2B5EF4-FFF2-40B4-BE49-F238E27FC236}">
                <a16:creationId xmlns:a16="http://schemas.microsoft.com/office/drawing/2014/main" id="{72CC90EE-6BB1-3731-9A76-3C3E0AC36CB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A7F193C-7F07-5A15-0152-F095C85B0744}"/>
              </a:ext>
            </a:extLst>
          </p:cNvPr>
          <p:cNvSpPr>
            <a:spLocks noGrp="1"/>
          </p:cNvSpPr>
          <p:nvPr>
            <p:ph type="sldNum" sz="quarter" idx="12"/>
          </p:nvPr>
        </p:nvSpPr>
        <p:spPr/>
        <p:txBody>
          <a:bodyPr/>
          <a:lstStyle/>
          <a:p>
            <a:fld id="{8C06AB28-356D-429E-934A-09F6964E61AD}" type="slidenum">
              <a:rPr lang="tr-TR" smtClean="0"/>
              <a:t>‹#›</a:t>
            </a:fld>
            <a:endParaRPr lang="tr-TR"/>
          </a:p>
        </p:txBody>
      </p:sp>
    </p:spTree>
    <p:extLst>
      <p:ext uri="{BB962C8B-B14F-4D97-AF65-F5344CB8AC3E}">
        <p14:creationId xmlns:p14="http://schemas.microsoft.com/office/powerpoint/2010/main" val="2267565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6952A5F-3809-A46C-6796-E2D69BBF30E6}"/>
              </a:ext>
            </a:extLst>
          </p:cNvPr>
          <p:cNvSpPr>
            <a:spLocks noGrp="1"/>
          </p:cNvSpPr>
          <p:nvPr>
            <p:ph type="dt" sz="half" idx="10"/>
          </p:nvPr>
        </p:nvSpPr>
        <p:spPr/>
        <p:txBody>
          <a:bodyPr/>
          <a:lstStyle/>
          <a:p>
            <a:fld id="{89250CC5-6886-4F7C-BE30-0C2DB50206A1}" type="datetimeFigureOut">
              <a:rPr lang="tr-TR" smtClean="0"/>
              <a:t>12.12.2023</a:t>
            </a:fld>
            <a:endParaRPr lang="tr-TR"/>
          </a:p>
        </p:txBody>
      </p:sp>
      <p:sp>
        <p:nvSpPr>
          <p:cNvPr id="3" name="Alt Bilgi Yer Tutucusu 2">
            <a:extLst>
              <a:ext uri="{FF2B5EF4-FFF2-40B4-BE49-F238E27FC236}">
                <a16:creationId xmlns:a16="http://schemas.microsoft.com/office/drawing/2014/main" id="{29F60318-E60C-D2F9-02CB-D4A50538C5B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CBDDF18-BB8A-7819-E1FD-29AC07AB8998}"/>
              </a:ext>
            </a:extLst>
          </p:cNvPr>
          <p:cNvSpPr>
            <a:spLocks noGrp="1"/>
          </p:cNvSpPr>
          <p:nvPr>
            <p:ph type="sldNum" sz="quarter" idx="12"/>
          </p:nvPr>
        </p:nvSpPr>
        <p:spPr/>
        <p:txBody>
          <a:bodyPr/>
          <a:lstStyle/>
          <a:p>
            <a:fld id="{8C06AB28-356D-429E-934A-09F6964E61AD}" type="slidenum">
              <a:rPr lang="tr-TR" smtClean="0"/>
              <a:t>‹#›</a:t>
            </a:fld>
            <a:endParaRPr lang="tr-TR"/>
          </a:p>
        </p:txBody>
      </p:sp>
    </p:spTree>
    <p:extLst>
      <p:ext uri="{BB962C8B-B14F-4D97-AF65-F5344CB8AC3E}">
        <p14:creationId xmlns:p14="http://schemas.microsoft.com/office/powerpoint/2010/main" val="3905197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92ED55-B4E0-538A-E345-4E2EE9B246C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4904C64-3217-3DAA-7854-94B2A57D73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7DD5AE6-DC30-50C7-AA81-1BE79043E7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1008D2F-E1B0-B899-6F66-7143283C4BC8}"/>
              </a:ext>
            </a:extLst>
          </p:cNvPr>
          <p:cNvSpPr>
            <a:spLocks noGrp="1"/>
          </p:cNvSpPr>
          <p:nvPr>
            <p:ph type="dt" sz="half" idx="10"/>
          </p:nvPr>
        </p:nvSpPr>
        <p:spPr/>
        <p:txBody>
          <a:bodyPr/>
          <a:lstStyle/>
          <a:p>
            <a:fld id="{89250CC5-6886-4F7C-BE30-0C2DB50206A1}" type="datetimeFigureOut">
              <a:rPr lang="tr-TR" smtClean="0"/>
              <a:t>12.12.2023</a:t>
            </a:fld>
            <a:endParaRPr lang="tr-TR"/>
          </a:p>
        </p:txBody>
      </p:sp>
      <p:sp>
        <p:nvSpPr>
          <p:cNvPr id="6" name="Alt Bilgi Yer Tutucusu 5">
            <a:extLst>
              <a:ext uri="{FF2B5EF4-FFF2-40B4-BE49-F238E27FC236}">
                <a16:creationId xmlns:a16="http://schemas.microsoft.com/office/drawing/2014/main" id="{33F12FF8-30E6-2BBD-3D2C-A023C76478C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3B24FD5-1D19-14CD-E345-7849646B9FC0}"/>
              </a:ext>
            </a:extLst>
          </p:cNvPr>
          <p:cNvSpPr>
            <a:spLocks noGrp="1"/>
          </p:cNvSpPr>
          <p:nvPr>
            <p:ph type="sldNum" sz="quarter" idx="12"/>
          </p:nvPr>
        </p:nvSpPr>
        <p:spPr/>
        <p:txBody>
          <a:bodyPr/>
          <a:lstStyle/>
          <a:p>
            <a:fld id="{8C06AB28-356D-429E-934A-09F6964E61AD}" type="slidenum">
              <a:rPr lang="tr-TR" smtClean="0"/>
              <a:t>‹#›</a:t>
            </a:fld>
            <a:endParaRPr lang="tr-TR"/>
          </a:p>
        </p:txBody>
      </p:sp>
    </p:spTree>
    <p:extLst>
      <p:ext uri="{BB962C8B-B14F-4D97-AF65-F5344CB8AC3E}">
        <p14:creationId xmlns:p14="http://schemas.microsoft.com/office/powerpoint/2010/main" val="2791489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FF9DC0-1952-84AC-4FFD-4A1C34546AC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621DCAF-E1F5-87E6-19FB-4072AD69D2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p>
        </p:txBody>
      </p:sp>
      <p:sp>
        <p:nvSpPr>
          <p:cNvPr id="4" name="Metin Yer Tutucusu 3">
            <a:extLst>
              <a:ext uri="{FF2B5EF4-FFF2-40B4-BE49-F238E27FC236}">
                <a16:creationId xmlns:a16="http://schemas.microsoft.com/office/drawing/2014/main" id="{30C4759B-1CAC-F8B9-DFBA-506E7A098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A3190FC-8AC1-2FFE-A52A-86DC600ED457}"/>
              </a:ext>
            </a:extLst>
          </p:cNvPr>
          <p:cNvSpPr>
            <a:spLocks noGrp="1"/>
          </p:cNvSpPr>
          <p:nvPr>
            <p:ph type="dt" sz="half" idx="10"/>
          </p:nvPr>
        </p:nvSpPr>
        <p:spPr/>
        <p:txBody>
          <a:bodyPr/>
          <a:lstStyle/>
          <a:p>
            <a:fld id="{89250CC5-6886-4F7C-BE30-0C2DB50206A1}" type="datetimeFigureOut">
              <a:rPr lang="tr-TR" smtClean="0"/>
              <a:t>12.12.2023</a:t>
            </a:fld>
            <a:endParaRPr lang="tr-TR"/>
          </a:p>
        </p:txBody>
      </p:sp>
      <p:sp>
        <p:nvSpPr>
          <p:cNvPr id="6" name="Alt Bilgi Yer Tutucusu 5">
            <a:extLst>
              <a:ext uri="{FF2B5EF4-FFF2-40B4-BE49-F238E27FC236}">
                <a16:creationId xmlns:a16="http://schemas.microsoft.com/office/drawing/2014/main" id="{A8D3FD45-3C4E-267E-5827-4FB8B1CD73C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79390D2-4FDD-50D5-4167-8640DE1C70AB}"/>
              </a:ext>
            </a:extLst>
          </p:cNvPr>
          <p:cNvSpPr>
            <a:spLocks noGrp="1"/>
          </p:cNvSpPr>
          <p:nvPr>
            <p:ph type="sldNum" sz="quarter" idx="12"/>
          </p:nvPr>
        </p:nvSpPr>
        <p:spPr/>
        <p:txBody>
          <a:bodyPr/>
          <a:lstStyle/>
          <a:p>
            <a:fld id="{8C06AB28-356D-429E-934A-09F6964E61AD}" type="slidenum">
              <a:rPr lang="tr-TR" smtClean="0"/>
              <a:t>‹#›</a:t>
            </a:fld>
            <a:endParaRPr lang="tr-TR"/>
          </a:p>
        </p:txBody>
      </p:sp>
    </p:spTree>
    <p:extLst>
      <p:ext uri="{BB962C8B-B14F-4D97-AF65-F5344CB8AC3E}">
        <p14:creationId xmlns:p14="http://schemas.microsoft.com/office/powerpoint/2010/main" val="2592854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pixabay.com/ko/%EC%8A%A4%EC%9B%A8%EB%8D%B4-%ED%94%8C%EB%9E%98%EA%B7%B8-%EA%B5%AD%EA%B0%80-%EC%9C%A0%EB%9F%BD%EC%9D%98-%EC%8A%A4%EC%9B%A8%EB%8D%B4%EC%96%B4-%EC%9C%A0%EB%9F%BD-%EC%95%A0%EA%B5%AD%EC%9D%98-%EB%A1%9C%EA%B7%B8%EC%9D%B8-24192/"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schemeClr val="bg2">
                <a:shade val="45000"/>
                <a:satMod val="135000"/>
              </a:schemeClr>
              <a:prstClr val="white"/>
            </a:duotone>
            <a:extLst>
              <a:ext uri="{BEBA8EAE-BF5A-486C-A8C5-ECC9F3942E4B}">
                <a14:imgProps xmlns:a14="http://schemas.microsoft.com/office/drawing/2010/main">
                  <a14:imgLayer r:embed="rId14">
                    <a14:imgEffect>
                      <a14:sharpenSoften amount="-50000"/>
                    </a14:imgEffect>
                  </a14:imgLayer>
                </a14:imgProps>
              </a:ext>
              <a:ext uri="{837473B0-CC2E-450A-ABE3-18F120FF3D39}">
                <a1611:picAttrSrcUrl xmlns:a1611="http://schemas.microsoft.com/office/drawing/2016/11/main" r:id="rId15"/>
              </a:ext>
            </a:extLst>
          </a:blip>
          <a:srcRect/>
          <a:stretch>
            <a:fillRect t="-6000" b="-6000"/>
          </a:stretch>
        </a:blip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372E70B-5253-924D-865C-B1009C1E2F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EDA0AC4-0A2F-39F1-922C-55E89DEE79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71639FA-3309-0DA9-159C-A646F246A0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50CC5-6886-4F7C-BE30-0C2DB50206A1}" type="datetimeFigureOut">
              <a:rPr lang="tr-TR" smtClean="0"/>
              <a:t>12.12.2023</a:t>
            </a:fld>
            <a:endParaRPr lang="tr-TR"/>
          </a:p>
        </p:txBody>
      </p:sp>
      <p:sp>
        <p:nvSpPr>
          <p:cNvPr id="5" name="Alt Bilgi Yer Tutucusu 4">
            <a:extLst>
              <a:ext uri="{FF2B5EF4-FFF2-40B4-BE49-F238E27FC236}">
                <a16:creationId xmlns:a16="http://schemas.microsoft.com/office/drawing/2014/main" id="{E0372C26-AD81-8B08-18EC-288CC1F8CC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E702A2A-73CF-B576-1B3D-2A1E8B0027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6AB28-356D-429E-934A-09F6964E61AD}" type="slidenum">
              <a:rPr lang="tr-TR" smtClean="0"/>
              <a:t>‹#›</a:t>
            </a:fld>
            <a:endParaRPr lang="tr-TR"/>
          </a:p>
        </p:txBody>
      </p:sp>
    </p:spTree>
    <p:extLst>
      <p:ext uri="{BB962C8B-B14F-4D97-AF65-F5344CB8AC3E}">
        <p14:creationId xmlns:p14="http://schemas.microsoft.com/office/powerpoint/2010/main" val="438472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Swedish_literature" TargetMode="External"/><Relationship Id="rId2" Type="http://schemas.openxmlformats.org/officeDocument/2006/relationships/hyperlink" Target="https://www.bilgimnette.com/iskandinav-edebiyati.html"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B0E4AB-2B68-5EA3-5800-79C05F75ECFA}"/>
              </a:ext>
            </a:extLst>
          </p:cNvPr>
          <p:cNvSpPr>
            <a:spLocks noGrp="1"/>
          </p:cNvSpPr>
          <p:nvPr>
            <p:ph type="title"/>
          </p:nvPr>
        </p:nvSpPr>
        <p:spPr>
          <a:xfrm>
            <a:off x="0" y="2766218"/>
            <a:ext cx="10515600" cy="1325563"/>
          </a:xfrm>
        </p:spPr>
        <p:txBody>
          <a:bodyPr>
            <a:normAutofit/>
          </a:bodyPr>
          <a:lstStyle/>
          <a:p>
            <a:r>
              <a:rPr lang="tr-TR" sz="8000" b="1" dirty="0">
                <a:solidFill>
                  <a:schemeClr val="tx2"/>
                </a:solidFill>
                <a:latin typeface="+mn-lt"/>
              </a:rPr>
              <a:t>İSVEÇ 1800 - 1914</a:t>
            </a:r>
          </a:p>
        </p:txBody>
      </p:sp>
      <p:sp>
        <p:nvSpPr>
          <p:cNvPr id="3" name="İçerik Yer Tutucusu 2">
            <a:extLst>
              <a:ext uri="{FF2B5EF4-FFF2-40B4-BE49-F238E27FC236}">
                <a16:creationId xmlns:a16="http://schemas.microsoft.com/office/drawing/2014/main" id="{3FF802C8-318F-ED11-1BC4-3CEE937D816E}"/>
              </a:ext>
            </a:extLst>
          </p:cNvPr>
          <p:cNvSpPr>
            <a:spLocks noGrp="1"/>
          </p:cNvSpPr>
          <p:nvPr>
            <p:ph idx="1"/>
          </p:nvPr>
        </p:nvSpPr>
        <p:spPr>
          <a:xfrm>
            <a:off x="0" y="159799"/>
            <a:ext cx="12192000" cy="1766656"/>
          </a:xfrm>
        </p:spPr>
        <p:txBody>
          <a:bodyPr>
            <a:normAutofit/>
          </a:bodyPr>
          <a:lstStyle/>
          <a:p>
            <a:pPr marL="0" indent="0">
              <a:buNone/>
            </a:pPr>
            <a:r>
              <a:rPr lang="tr-TR" b="1" dirty="0">
                <a:solidFill>
                  <a:srgbClr val="C00000"/>
                </a:solidFill>
              </a:rPr>
              <a:t>KADİR HAS ÜNİVERSİTESİ 16. HERKESE AÇIK DERS</a:t>
            </a:r>
            <a:endParaRPr lang="tr-TR" dirty="0"/>
          </a:p>
          <a:p>
            <a:pPr marL="0" indent="0">
              <a:buNone/>
            </a:pPr>
            <a:r>
              <a:rPr lang="tr-TR" b="1" dirty="0">
                <a:solidFill>
                  <a:srgbClr val="C00000"/>
                </a:solidFill>
              </a:rPr>
              <a:t>Orta Üst Sınıfın Suçlulukları, Korkuları, Sözde Aydınlanması: </a:t>
            </a:r>
            <a:r>
              <a:rPr lang="tr-TR" b="1" dirty="0" err="1">
                <a:solidFill>
                  <a:srgbClr val="C00000"/>
                </a:solidFill>
              </a:rPr>
              <a:t>Ibsen</a:t>
            </a:r>
            <a:r>
              <a:rPr lang="tr-TR" b="1" dirty="0">
                <a:solidFill>
                  <a:srgbClr val="C00000"/>
                </a:solidFill>
              </a:rPr>
              <a:t> ve P. </a:t>
            </a:r>
            <a:r>
              <a:rPr lang="tr-TR" b="1" dirty="0" err="1">
                <a:solidFill>
                  <a:srgbClr val="C00000"/>
                </a:solidFill>
              </a:rPr>
              <a:t>Claudel</a:t>
            </a:r>
            <a:r>
              <a:rPr lang="tr-TR" b="1" dirty="0">
                <a:solidFill>
                  <a:srgbClr val="C00000"/>
                </a:solidFill>
              </a:rPr>
              <a:t> </a:t>
            </a:r>
          </a:p>
          <a:p>
            <a:pPr marL="0" indent="0">
              <a:buNone/>
            </a:pPr>
            <a:r>
              <a:rPr lang="tr-TR" b="1" dirty="0">
                <a:solidFill>
                  <a:srgbClr val="C00000"/>
                </a:solidFill>
              </a:rPr>
              <a:t>Prof. Dr. A Nihat Berker</a:t>
            </a:r>
          </a:p>
        </p:txBody>
      </p:sp>
      <p:sp>
        <p:nvSpPr>
          <p:cNvPr id="4" name="Metin kutusu 3">
            <a:extLst>
              <a:ext uri="{FF2B5EF4-FFF2-40B4-BE49-F238E27FC236}">
                <a16:creationId xmlns:a16="http://schemas.microsoft.com/office/drawing/2014/main" id="{DFA7629B-1A54-5678-114C-DB7E2E1E7474}"/>
              </a:ext>
            </a:extLst>
          </p:cNvPr>
          <p:cNvSpPr txBox="1"/>
          <p:nvPr/>
        </p:nvSpPr>
        <p:spPr>
          <a:xfrm>
            <a:off x="8691239" y="5095783"/>
            <a:ext cx="2592889" cy="954107"/>
          </a:xfrm>
          <a:prstGeom prst="rect">
            <a:avLst/>
          </a:prstGeom>
          <a:noFill/>
        </p:spPr>
        <p:txBody>
          <a:bodyPr wrap="none" rtlCol="0">
            <a:spAutoFit/>
          </a:bodyPr>
          <a:lstStyle/>
          <a:p>
            <a:r>
              <a:rPr lang="tr-TR" sz="2800" b="1" i="1" dirty="0"/>
              <a:t>Serhat Gürleyen</a:t>
            </a:r>
          </a:p>
          <a:p>
            <a:r>
              <a:rPr lang="tr-TR" sz="2800" b="1" i="1" dirty="0"/>
              <a:t>29 Kasım 2023</a:t>
            </a:r>
          </a:p>
        </p:txBody>
      </p:sp>
      <p:pic>
        <p:nvPicPr>
          <p:cNvPr id="5" name="Resim 4">
            <a:extLst>
              <a:ext uri="{FF2B5EF4-FFF2-40B4-BE49-F238E27FC236}">
                <a16:creationId xmlns:a16="http://schemas.microsoft.com/office/drawing/2014/main" id="{6EFC931B-11A2-74F8-850E-E7BB792E09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4203736"/>
            <a:ext cx="3790765" cy="2647936"/>
          </a:xfrm>
          <a:prstGeom prst="rect">
            <a:avLst/>
          </a:prstGeom>
          <a:noFill/>
          <a:ln>
            <a:noFill/>
          </a:ln>
        </p:spPr>
      </p:pic>
    </p:spTree>
    <p:extLst>
      <p:ext uri="{BB962C8B-B14F-4D97-AF65-F5344CB8AC3E}">
        <p14:creationId xmlns:p14="http://schemas.microsoft.com/office/powerpoint/2010/main" val="489225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3B218A8F-2581-FED9-EC64-91F57498570C}"/>
              </a:ext>
            </a:extLst>
          </p:cNvPr>
          <p:cNvSpPr>
            <a:spLocks noGrp="1"/>
          </p:cNvSpPr>
          <p:nvPr>
            <p:ph type="subTitle" idx="1"/>
          </p:nvPr>
        </p:nvSpPr>
        <p:spPr>
          <a:xfrm>
            <a:off x="-1978" y="5309706"/>
            <a:ext cx="12192000" cy="1188075"/>
          </a:xfrm>
        </p:spPr>
        <p:txBody>
          <a:bodyPr>
            <a:noAutofit/>
          </a:bodyPr>
          <a:lstStyle/>
          <a:p>
            <a:pPr algn="just"/>
            <a:r>
              <a:rPr lang="tr-TR" sz="2200" dirty="0"/>
              <a:t>İsveç, 19.yüzyılın başında, ekonomisi doğa koşullarına bağımlı,  fakir bir tarım ülkesi. Kralın, soyluların ve kilisenin güçlü olduğu, geleneksel erkeğin egemen olduğu bir toplum yapısına sahip.  Toplumun üçte ikisi tarım ile uğraşıyor. Nüfusun %90’ı kırsal kesimde yaşıyor</a:t>
            </a:r>
            <a:r>
              <a:rPr lang="tr-TR" dirty="0"/>
              <a:t>. </a:t>
            </a:r>
          </a:p>
        </p:txBody>
      </p:sp>
      <p:pic>
        <p:nvPicPr>
          <p:cNvPr id="1026" name="Picture 2" descr="A peasant family in the 19th century standing next to an oxcart filled with hay.">
            <a:extLst>
              <a:ext uri="{FF2B5EF4-FFF2-40B4-BE49-F238E27FC236}">
                <a16:creationId xmlns:a16="http://schemas.microsoft.com/office/drawing/2014/main" id="{090426DE-9337-C0AC-DF3B-0D86F3EAD1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710" y="594193"/>
            <a:ext cx="6097978" cy="4272378"/>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5">
            <a:extLst>
              <a:ext uri="{FF2B5EF4-FFF2-40B4-BE49-F238E27FC236}">
                <a16:creationId xmlns:a16="http://schemas.microsoft.com/office/drawing/2014/main" id="{79D1B2A8-55EF-6357-3196-C66B29E6BCCA}"/>
              </a:ext>
            </a:extLst>
          </p:cNvPr>
          <p:cNvSpPr txBox="1"/>
          <p:nvPr/>
        </p:nvSpPr>
        <p:spPr>
          <a:xfrm>
            <a:off x="39587" y="4926520"/>
            <a:ext cx="6097978" cy="369332"/>
          </a:xfrm>
          <a:prstGeom prst="rect">
            <a:avLst/>
          </a:prstGeom>
          <a:noFill/>
        </p:spPr>
        <p:txBody>
          <a:bodyPr wrap="square">
            <a:spAutoFit/>
          </a:bodyPr>
          <a:lstStyle/>
          <a:p>
            <a:r>
              <a:rPr lang="tr-TR" b="0" i="0" dirty="0">
                <a:solidFill>
                  <a:srgbClr val="1B1B1B"/>
                </a:solidFill>
                <a:effectLst/>
              </a:rPr>
              <a:t>Kaynak: </a:t>
            </a:r>
            <a:r>
              <a:rPr lang="tr-TR" b="0" i="0" dirty="0" err="1">
                <a:solidFill>
                  <a:srgbClr val="1B1B1B"/>
                </a:solidFill>
                <a:effectLst/>
              </a:rPr>
              <a:t>Ödeshög</a:t>
            </a:r>
            <a:r>
              <a:rPr lang="tr-TR" b="0" i="0" dirty="0">
                <a:solidFill>
                  <a:srgbClr val="1B1B1B"/>
                </a:solidFill>
                <a:effectLst/>
              </a:rPr>
              <a:t> </a:t>
            </a:r>
            <a:r>
              <a:rPr lang="tr-TR" b="0" i="0" dirty="0" err="1">
                <a:solidFill>
                  <a:srgbClr val="1B1B1B"/>
                </a:solidFill>
                <a:effectLst/>
              </a:rPr>
              <a:t>Local</a:t>
            </a:r>
            <a:r>
              <a:rPr lang="tr-TR" b="0" i="0" dirty="0">
                <a:solidFill>
                  <a:srgbClr val="1B1B1B"/>
                </a:solidFill>
                <a:effectLst/>
              </a:rPr>
              <a:t> </a:t>
            </a:r>
            <a:r>
              <a:rPr lang="tr-TR" b="0" i="0" dirty="0" err="1">
                <a:solidFill>
                  <a:srgbClr val="1B1B1B"/>
                </a:solidFill>
                <a:effectLst/>
              </a:rPr>
              <a:t>History</a:t>
            </a:r>
            <a:r>
              <a:rPr lang="tr-TR" b="0" i="0" dirty="0">
                <a:solidFill>
                  <a:srgbClr val="1B1B1B"/>
                </a:solidFill>
                <a:effectLst/>
              </a:rPr>
              <a:t> Archive</a:t>
            </a:r>
            <a:endParaRPr lang="tr-TR" dirty="0"/>
          </a:p>
        </p:txBody>
      </p:sp>
      <p:sp>
        <p:nvSpPr>
          <p:cNvPr id="7" name="Alt Başlık 2">
            <a:extLst>
              <a:ext uri="{FF2B5EF4-FFF2-40B4-BE49-F238E27FC236}">
                <a16:creationId xmlns:a16="http://schemas.microsoft.com/office/drawing/2014/main" id="{EA7DBA65-4084-D246-EB0F-74322FAF408A}"/>
              </a:ext>
            </a:extLst>
          </p:cNvPr>
          <p:cNvSpPr txBox="1">
            <a:spLocks/>
          </p:cNvSpPr>
          <p:nvPr/>
        </p:nvSpPr>
        <p:spPr>
          <a:xfrm>
            <a:off x="-1978" y="44991"/>
            <a:ext cx="12192000" cy="50919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tr-TR" b="1" dirty="0"/>
              <a:t>19. yüzyılın başında fakir bir  tarım toplumu</a:t>
            </a:r>
          </a:p>
        </p:txBody>
      </p:sp>
    </p:spTree>
    <p:extLst>
      <p:ext uri="{BB962C8B-B14F-4D97-AF65-F5344CB8AC3E}">
        <p14:creationId xmlns:p14="http://schemas.microsoft.com/office/powerpoint/2010/main" val="3465357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3B218A8F-2581-FED9-EC64-91F57498570C}"/>
              </a:ext>
            </a:extLst>
          </p:cNvPr>
          <p:cNvSpPr>
            <a:spLocks noGrp="1"/>
          </p:cNvSpPr>
          <p:nvPr>
            <p:ph type="subTitle" idx="1"/>
          </p:nvPr>
        </p:nvSpPr>
        <p:spPr>
          <a:xfrm>
            <a:off x="6360922" y="669742"/>
            <a:ext cx="5611157" cy="5903338"/>
          </a:xfrm>
        </p:spPr>
        <p:txBody>
          <a:bodyPr>
            <a:normAutofit/>
          </a:bodyPr>
          <a:lstStyle/>
          <a:p>
            <a:pPr algn="just"/>
            <a:r>
              <a:rPr lang="tr-TR" sz="2200" dirty="0"/>
              <a:t>Yüzyılın ilk yarısına, iki kata yakın artarak 5 milyona ulaşan nüfus, zayıf üretkenlik ve ardı ardına gelen kuraklıklar damgasını vuruyor.</a:t>
            </a:r>
          </a:p>
          <a:p>
            <a:pPr algn="just"/>
            <a:r>
              <a:rPr lang="tr-TR" sz="2200" dirty="0"/>
              <a:t>Kuraklık dönemlerinde toplumun %2’si açlık nedeniyle hayatını kaybediyor. Yiyecek bulamayan toplumda göçler başlıyor. </a:t>
            </a:r>
          </a:p>
          <a:p>
            <a:pPr algn="just"/>
            <a:r>
              <a:rPr lang="tr-TR" sz="2200" dirty="0"/>
              <a:t>19. yüzyılın ikinci yarısı ve 20. yüzyılın başlarında ABD’ye 1,3 milyon kişi (toplam nüfusun dörtte biri) göçüyor.  Göç olayından Norveç ve daha sınırlı olarak Danimarka da payına düşeni alıyor. </a:t>
            </a:r>
          </a:p>
        </p:txBody>
      </p:sp>
      <p:pic>
        <p:nvPicPr>
          <p:cNvPr id="3078" name="Picture 6">
            <a:extLst>
              <a:ext uri="{FF2B5EF4-FFF2-40B4-BE49-F238E27FC236}">
                <a16:creationId xmlns:a16="http://schemas.microsoft.com/office/drawing/2014/main" id="{26A28B41-C17A-67AA-2E7C-0BF4CF3519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08" y="669742"/>
            <a:ext cx="5791272" cy="5098338"/>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a:extLst>
              <a:ext uri="{FF2B5EF4-FFF2-40B4-BE49-F238E27FC236}">
                <a16:creationId xmlns:a16="http://schemas.microsoft.com/office/drawing/2014/main" id="{EC2C6531-D800-0F3F-A927-F066A95F2FCA}"/>
              </a:ext>
            </a:extLst>
          </p:cNvPr>
          <p:cNvSpPr>
            <a:spLocks noChangeAspect="1" noChangeArrowheads="1"/>
          </p:cNvSpPr>
          <p:nvPr/>
        </p:nvSpPr>
        <p:spPr bwMode="auto">
          <a:xfrm>
            <a:off x="4536374" y="2706584"/>
            <a:ext cx="2958936" cy="295893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9" name="Alt Başlık 2">
            <a:extLst>
              <a:ext uri="{FF2B5EF4-FFF2-40B4-BE49-F238E27FC236}">
                <a16:creationId xmlns:a16="http://schemas.microsoft.com/office/drawing/2014/main" id="{4CF2E32F-B3AE-F77A-53F3-8285F006A4BC}"/>
              </a:ext>
            </a:extLst>
          </p:cNvPr>
          <p:cNvSpPr txBox="1">
            <a:spLocks/>
          </p:cNvSpPr>
          <p:nvPr/>
        </p:nvSpPr>
        <p:spPr>
          <a:xfrm>
            <a:off x="-5419" y="45813"/>
            <a:ext cx="7873053" cy="50919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tr-TR" b="1" dirty="0"/>
              <a:t>Kuraklık, açlık ve göçler toplumu vuruyor</a:t>
            </a:r>
          </a:p>
        </p:txBody>
      </p:sp>
      <p:pic>
        <p:nvPicPr>
          <p:cNvPr id="6" name="Resim 5">
            <a:extLst>
              <a:ext uri="{FF2B5EF4-FFF2-40B4-BE49-F238E27FC236}">
                <a16:creationId xmlns:a16="http://schemas.microsoft.com/office/drawing/2014/main" id="{715EFE31-1DF8-874D-6B7E-A07EDD9DC22A}"/>
              </a:ext>
            </a:extLst>
          </p:cNvPr>
          <p:cNvPicPr>
            <a:picLocks noChangeAspect="1"/>
          </p:cNvPicPr>
          <p:nvPr/>
        </p:nvPicPr>
        <p:blipFill>
          <a:blip r:embed="rId3"/>
          <a:stretch>
            <a:fillRect/>
          </a:stretch>
        </p:blipFill>
        <p:spPr>
          <a:xfrm>
            <a:off x="39808" y="5063029"/>
            <a:ext cx="7354905" cy="1729279"/>
          </a:xfrm>
          <a:prstGeom prst="rect">
            <a:avLst/>
          </a:prstGeom>
        </p:spPr>
      </p:pic>
      <p:sp>
        <p:nvSpPr>
          <p:cNvPr id="10" name="Metin kutusu 9">
            <a:extLst>
              <a:ext uri="{FF2B5EF4-FFF2-40B4-BE49-F238E27FC236}">
                <a16:creationId xmlns:a16="http://schemas.microsoft.com/office/drawing/2014/main" id="{10228DA8-E72B-5E94-6DF3-4BAD24501DD3}"/>
              </a:ext>
            </a:extLst>
          </p:cNvPr>
          <p:cNvSpPr txBox="1"/>
          <p:nvPr/>
        </p:nvSpPr>
        <p:spPr>
          <a:xfrm>
            <a:off x="5831079" y="4290137"/>
            <a:ext cx="6321113" cy="646331"/>
          </a:xfrm>
          <a:prstGeom prst="rect">
            <a:avLst/>
          </a:prstGeom>
          <a:noFill/>
        </p:spPr>
        <p:txBody>
          <a:bodyPr wrap="square">
            <a:spAutoFit/>
          </a:bodyPr>
          <a:lstStyle/>
          <a:p>
            <a:r>
              <a:rPr lang="tr-TR" b="0" i="0" dirty="0">
                <a:solidFill>
                  <a:srgbClr val="1B1B1B"/>
                </a:solidFill>
                <a:effectLst/>
              </a:rPr>
              <a:t>Kaynak: Erik </a:t>
            </a:r>
            <a:r>
              <a:rPr lang="tr-TR" b="0" i="0" dirty="0" err="1">
                <a:solidFill>
                  <a:srgbClr val="1B1B1B"/>
                </a:solidFill>
                <a:effectLst/>
              </a:rPr>
              <a:t>Bengtsson</a:t>
            </a:r>
            <a:r>
              <a:rPr lang="tr-TR" b="0" i="0" dirty="0">
                <a:solidFill>
                  <a:srgbClr val="1B1B1B"/>
                </a:solidFill>
                <a:effectLst/>
              </a:rPr>
              <a:t>, </a:t>
            </a:r>
            <a:r>
              <a:rPr lang="tr-TR" sz="1800" dirty="0" err="1">
                <a:effectLst/>
                <a:latin typeface="GulliverRM"/>
              </a:rPr>
              <a:t>Investigaciones</a:t>
            </a:r>
            <a:r>
              <a:rPr lang="tr-TR" sz="1800" dirty="0">
                <a:effectLst/>
                <a:latin typeface="GulliverRM"/>
              </a:rPr>
              <a:t> de </a:t>
            </a:r>
            <a:r>
              <a:rPr lang="tr-TR" sz="1800" dirty="0" err="1">
                <a:effectLst/>
                <a:latin typeface="GulliverRM"/>
              </a:rPr>
              <a:t>Historia</a:t>
            </a:r>
            <a:r>
              <a:rPr lang="tr-TR" sz="1800" dirty="0">
                <a:effectLst/>
                <a:latin typeface="GulliverRM"/>
              </a:rPr>
              <a:t> </a:t>
            </a:r>
            <a:r>
              <a:rPr lang="tr-TR" sz="1800" dirty="0" err="1">
                <a:effectLst/>
                <a:latin typeface="GulliverRM"/>
              </a:rPr>
              <a:t>Económica</a:t>
            </a:r>
            <a:r>
              <a:rPr lang="tr-TR" sz="1800" dirty="0">
                <a:effectLst/>
                <a:latin typeface="GulliverRM"/>
              </a:rPr>
              <a:t>, </a:t>
            </a:r>
            <a:r>
              <a:rPr lang="tr-TR" dirty="0" err="1">
                <a:latin typeface="GulliverRM"/>
              </a:rPr>
              <a:t>I</a:t>
            </a:r>
            <a:r>
              <a:rPr lang="tr-TR" sz="1800" dirty="0" err="1">
                <a:effectLst/>
                <a:latin typeface="GulliverRM"/>
              </a:rPr>
              <a:t>nequality</a:t>
            </a:r>
            <a:r>
              <a:rPr lang="tr-TR" sz="1800" dirty="0">
                <a:effectLst/>
                <a:latin typeface="GulliverRM"/>
              </a:rPr>
              <a:t> </a:t>
            </a:r>
            <a:r>
              <a:rPr lang="tr-TR" sz="1800" dirty="0" err="1">
                <a:effectLst/>
                <a:latin typeface="GulliverRM"/>
              </a:rPr>
              <a:t>and</a:t>
            </a:r>
            <a:r>
              <a:rPr lang="tr-TR" sz="1800" dirty="0">
                <a:effectLst/>
                <a:latin typeface="GulliverRM"/>
              </a:rPr>
              <a:t> </a:t>
            </a:r>
            <a:r>
              <a:rPr lang="tr-TR" sz="1800" dirty="0" err="1">
                <a:effectLst/>
                <a:latin typeface="GulliverRM"/>
              </a:rPr>
              <a:t>working</a:t>
            </a:r>
            <a:r>
              <a:rPr lang="tr-TR" sz="1800" dirty="0">
                <a:effectLst/>
                <a:latin typeface="GulliverRM"/>
              </a:rPr>
              <a:t> </a:t>
            </a:r>
            <a:r>
              <a:rPr lang="tr-TR" sz="1800" dirty="0" err="1">
                <a:effectLst/>
                <a:latin typeface="GulliverRM"/>
              </a:rPr>
              <a:t>class</a:t>
            </a:r>
            <a:r>
              <a:rPr lang="tr-TR" sz="1800" dirty="0">
                <a:effectLst/>
                <a:latin typeface="GulliverRM"/>
              </a:rPr>
              <a:t> in </a:t>
            </a:r>
            <a:r>
              <a:rPr lang="tr-TR" sz="1800" dirty="0" err="1">
                <a:effectLst/>
                <a:latin typeface="GulliverRM"/>
              </a:rPr>
              <a:t>Scandinavia</a:t>
            </a:r>
            <a:r>
              <a:rPr lang="tr-TR" sz="1800" dirty="0">
                <a:effectLst/>
                <a:latin typeface="GulliverRM"/>
              </a:rPr>
              <a:t>.  </a:t>
            </a:r>
            <a:endParaRPr lang="tr-TR" dirty="0"/>
          </a:p>
        </p:txBody>
      </p:sp>
    </p:spTree>
    <p:extLst>
      <p:ext uri="{BB962C8B-B14F-4D97-AF65-F5344CB8AC3E}">
        <p14:creationId xmlns:p14="http://schemas.microsoft.com/office/powerpoint/2010/main" val="4210827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3B218A8F-2581-FED9-EC64-91F57498570C}"/>
              </a:ext>
            </a:extLst>
          </p:cNvPr>
          <p:cNvSpPr>
            <a:spLocks noGrp="1"/>
          </p:cNvSpPr>
          <p:nvPr>
            <p:ph type="subTitle" idx="1"/>
          </p:nvPr>
        </p:nvSpPr>
        <p:spPr>
          <a:xfrm>
            <a:off x="0" y="4200740"/>
            <a:ext cx="11774386" cy="1617616"/>
          </a:xfrm>
        </p:spPr>
        <p:txBody>
          <a:bodyPr>
            <a:noAutofit/>
          </a:bodyPr>
          <a:lstStyle/>
          <a:p>
            <a:pPr algn="just"/>
            <a:r>
              <a:rPr lang="tr-TR" sz="2200" dirty="0"/>
              <a:t>Tarımdan sanayiye  geçiş, 19. yüzyılın ikinci yarısında, özellikle 1870 sonrası hızlanıyor. 1750-1850 döneminde, tarımın payı 6 yüzde puan düşüşle %44’e inerken, 1850 -1900   döneminde 15 yüzde puan düşüşle %28’e geriliyor. Sanayinin payı 1850 öncesinde 100 yılda iki puan artarak %14’e çıkarken, 1950 sonrasında 50 yılda 17 yüzde puan artış ile %31’e yükseliyor. </a:t>
            </a:r>
          </a:p>
          <a:p>
            <a:pPr algn="just"/>
            <a:r>
              <a:rPr lang="tr-TR" sz="2200" dirty="0"/>
              <a:t>İsveç ekonomisinin daha hızlı büyüdüğü bu dönem gelir dağılımında bozulma ve ABD’ye göç ile eşanlı. Yükselmesi gelir dağılımının bozulması anlamına gelen </a:t>
            </a:r>
            <a:r>
              <a:rPr lang="tr-TR" sz="2200" dirty="0" err="1"/>
              <a:t>Gini</a:t>
            </a:r>
            <a:r>
              <a:rPr lang="tr-TR" sz="2200" dirty="0"/>
              <a:t> katsayısı 19. yüzyılın ikinci yarısında 4 baz puan artarak 0,91’e yükseliyor. ABD’ye göç 1870 - 1900 arası hızlanarak devam ediyor.  </a:t>
            </a:r>
          </a:p>
        </p:txBody>
      </p:sp>
      <p:sp>
        <p:nvSpPr>
          <p:cNvPr id="6" name="Metin kutusu 5">
            <a:extLst>
              <a:ext uri="{FF2B5EF4-FFF2-40B4-BE49-F238E27FC236}">
                <a16:creationId xmlns:a16="http://schemas.microsoft.com/office/drawing/2014/main" id="{79D1B2A8-55EF-6357-3196-C66B29E6BCCA}"/>
              </a:ext>
            </a:extLst>
          </p:cNvPr>
          <p:cNvSpPr txBox="1"/>
          <p:nvPr/>
        </p:nvSpPr>
        <p:spPr>
          <a:xfrm>
            <a:off x="-42555" y="3531215"/>
            <a:ext cx="11774385" cy="369332"/>
          </a:xfrm>
          <a:prstGeom prst="rect">
            <a:avLst/>
          </a:prstGeom>
          <a:noFill/>
        </p:spPr>
        <p:txBody>
          <a:bodyPr wrap="square">
            <a:spAutoFit/>
          </a:bodyPr>
          <a:lstStyle/>
          <a:p>
            <a:r>
              <a:rPr lang="tr-TR" b="0" i="0" dirty="0">
                <a:solidFill>
                  <a:srgbClr val="1B1B1B"/>
                </a:solidFill>
                <a:effectLst/>
              </a:rPr>
              <a:t>Kaynak:  </a:t>
            </a:r>
            <a:r>
              <a:rPr lang="tr-TR" sz="1800" dirty="0" err="1">
                <a:effectLst/>
                <a:latin typeface="Plantin"/>
              </a:rPr>
              <a:t>Scho</a:t>
            </a:r>
            <a:r>
              <a:rPr lang="tr-TR" sz="1800" dirty="0">
                <a:effectLst/>
                <a:latin typeface="Plantin"/>
              </a:rPr>
              <a:t> ̈n </a:t>
            </a:r>
            <a:r>
              <a:rPr lang="tr-TR" sz="1800" dirty="0" err="1">
                <a:effectLst/>
                <a:latin typeface="Plantin"/>
              </a:rPr>
              <a:t>and</a:t>
            </a:r>
            <a:r>
              <a:rPr lang="tr-TR" sz="1800" dirty="0">
                <a:effectLst/>
                <a:latin typeface="Plantin"/>
              </a:rPr>
              <a:t> </a:t>
            </a:r>
            <a:r>
              <a:rPr lang="tr-TR" sz="1800" dirty="0" err="1">
                <a:effectLst/>
                <a:latin typeface="Plantin"/>
              </a:rPr>
              <a:t>Krantz</a:t>
            </a:r>
            <a:r>
              <a:rPr lang="tr-TR" sz="1800" dirty="0">
                <a:effectLst/>
                <a:latin typeface="Plantin"/>
              </a:rPr>
              <a:t>, </a:t>
            </a:r>
            <a:r>
              <a:rPr lang="tr-TR" sz="1800" i="1" dirty="0" err="1">
                <a:effectLst/>
                <a:latin typeface="Plantin"/>
              </a:rPr>
              <a:t>Swedish</a:t>
            </a:r>
            <a:r>
              <a:rPr lang="tr-TR" sz="1800" i="1" dirty="0">
                <a:effectLst/>
                <a:latin typeface="Plantin"/>
              </a:rPr>
              <a:t> </a:t>
            </a:r>
            <a:r>
              <a:rPr lang="tr-TR" sz="1800" i="1" dirty="0" err="1">
                <a:effectLst/>
                <a:latin typeface="Plantin"/>
              </a:rPr>
              <a:t>historical</a:t>
            </a:r>
            <a:r>
              <a:rPr lang="tr-TR" sz="1800" i="1" dirty="0">
                <a:effectLst/>
                <a:latin typeface="Plantin"/>
              </a:rPr>
              <a:t> </a:t>
            </a:r>
            <a:r>
              <a:rPr lang="tr-TR" sz="1800" i="1" dirty="0" err="1">
                <a:effectLst/>
                <a:latin typeface="Plantin"/>
              </a:rPr>
              <a:t>national</a:t>
            </a:r>
            <a:r>
              <a:rPr lang="tr-TR" sz="1800" i="1" dirty="0">
                <a:effectLst/>
                <a:latin typeface="Plantin"/>
              </a:rPr>
              <a:t> </a:t>
            </a:r>
            <a:r>
              <a:rPr lang="tr-TR" sz="1800" i="1" dirty="0" err="1">
                <a:effectLst/>
                <a:latin typeface="Plantin"/>
              </a:rPr>
              <a:t>accounts</a:t>
            </a:r>
            <a:r>
              <a:rPr lang="tr-TR" i="1" dirty="0">
                <a:latin typeface="Plantin"/>
              </a:rPr>
              <a:t>;</a:t>
            </a:r>
            <a:r>
              <a:rPr lang="tr-TR" sz="1800" i="1" dirty="0">
                <a:effectLst/>
                <a:latin typeface="Plantin"/>
              </a:rPr>
              <a:t>  Erik </a:t>
            </a:r>
            <a:r>
              <a:rPr lang="tr-TR" sz="1800" i="1" dirty="0" err="1">
                <a:effectLst/>
                <a:latin typeface="Plantin"/>
              </a:rPr>
              <a:t>Bengtsson</a:t>
            </a:r>
            <a:r>
              <a:rPr lang="tr-TR" sz="1800" i="1" dirty="0">
                <a:effectLst/>
                <a:latin typeface="Plantin"/>
              </a:rPr>
              <a:t>, </a:t>
            </a:r>
            <a:r>
              <a:rPr lang="tr-TR" i="1" dirty="0" err="1">
                <a:latin typeface="Plantin"/>
              </a:rPr>
              <a:t>Wealth</a:t>
            </a:r>
            <a:r>
              <a:rPr lang="tr-TR" i="1" dirty="0">
                <a:latin typeface="Plantin"/>
              </a:rPr>
              <a:t> </a:t>
            </a:r>
            <a:r>
              <a:rPr lang="tr-TR" i="1" dirty="0" err="1">
                <a:latin typeface="Plantin"/>
              </a:rPr>
              <a:t>inequality</a:t>
            </a:r>
            <a:r>
              <a:rPr lang="tr-TR" i="1" dirty="0">
                <a:latin typeface="Plantin"/>
              </a:rPr>
              <a:t> in </a:t>
            </a:r>
            <a:r>
              <a:rPr lang="tr-TR" i="1" dirty="0" err="1">
                <a:latin typeface="Plantin"/>
              </a:rPr>
              <a:t>Sweden</a:t>
            </a:r>
            <a:endParaRPr lang="tr-TR" dirty="0"/>
          </a:p>
        </p:txBody>
      </p:sp>
      <p:sp>
        <p:nvSpPr>
          <p:cNvPr id="7" name="Alt Başlık 2">
            <a:extLst>
              <a:ext uri="{FF2B5EF4-FFF2-40B4-BE49-F238E27FC236}">
                <a16:creationId xmlns:a16="http://schemas.microsoft.com/office/drawing/2014/main" id="{D053900E-8149-ACE9-86BF-2797B0D57638}"/>
              </a:ext>
            </a:extLst>
          </p:cNvPr>
          <p:cNvSpPr txBox="1">
            <a:spLocks/>
          </p:cNvSpPr>
          <p:nvPr/>
        </p:nvSpPr>
        <p:spPr>
          <a:xfrm>
            <a:off x="-1978" y="44991"/>
            <a:ext cx="12192000" cy="50919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tr-TR" b="1" dirty="0"/>
              <a:t>Yüzyılın ikinci yarısında tarımdan kaçış ve sanayileşme öne çıkıyor </a:t>
            </a:r>
          </a:p>
        </p:txBody>
      </p:sp>
      <p:pic>
        <p:nvPicPr>
          <p:cNvPr id="4" name="Resim 3">
            <a:extLst>
              <a:ext uri="{FF2B5EF4-FFF2-40B4-BE49-F238E27FC236}">
                <a16:creationId xmlns:a16="http://schemas.microsoft.com/office/drawing/2014/main" id="{8B399866-3B2A-3D20-BA4D-FEE228D8F9F3}"/>
              </a:ext>
            </a:extLst>
          </p:cNvPr>
          <p:cNvPicPr>
            <a:picLocks noChangeAspect="1"/>
          </p:cNvPicPr>
          <p:nvPr/>
        </p:nvPicPr>
        <p:blipFill>
          <a:blip r:embed="rId2"/>
          <a:stretch>
            <a:fillRect/>
          </a:stretch>
        </p:blipFill>
        <p:spPr>
          <a:xfrm>
            <a:off x="-42555" y="554184"/>
            <a:ext cx="11402981" cy="2915733"/>
          </a:xfrm>
          <a:prstGeom prst="rect">
            <a:avLst/>
          </a:prstGeom>
        </p:spPr>
      </p:pic>
    </p:spTree>
    <p:extLst>
      <p:ext uri="{BB962C8B-B14F-4D97-AF65-F5344CB8AC3E}">
        <p14:creationId xmlns:p14="http://schemas.microsoft.com/office/powerpoint/2010/main" val="3775262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3B218A8F-2581-FED9-EC64-91F57498570C}"/>
              </a:ext>
            </a:extLst>
          </p:cNvPr>
          <p:cNvSpPr>
            <a:spLocks noGrp="1"/>
          </p:cNvSpPr>
          <p:nvPr>
            <p:ph type="subTitle" idx="1"/>
          </p:nvPr>
        </p:nvSpPr>
        <p:spPr>
          <a:xfrm>
            <a:off x="10134" y="3616075"/>
            <a:ext cx="11774386" cy="2829331"/>
          </a:xfrm>
        </p:spPr>
        <p:txBody>
          <a:bodyPr>
            <a:noAutofit/>
          </a:bodyPr>
          <a:lstStyle/>
          <a:p>
            <a:pPr algn="just"/>
            <a:r>
              <a:rPr lang="tr-TR" sz="2200" dirty="0"/>
              <a:t>Ekonomideki dönüşüm 1870 – 1914 arasında daha belirgin hale geldi. Bu süreçte kent nüfusunda artış, çalışan nüfusun eğitilmesi, ihracata dayalı bir sanayi ve yatırımların ivmelenmesi  öne çıktı. Tarihçiler bu yılları, yüzyılın altın  dönemi olarak isimlendiriyor. </a:t>
            </a:r>
          </a:p>
          <a:p>
            <a:pPr algn="just"/>
            <a:r>
              <a:rPr lang="tr-TR" sz="2200" dirty="0"/>
              <a:t>İsveç 1873 – 1931 arasında altın standardını benimseyerek parasını büyük ülkelere karşı parasını sabitledi.  Bu süreç ekonomik öngörülebilirliği artırarak ihracatçıyı destekledi. </a:t>
            </a:r>
          </a:p>
          <a:p>
            <a:pPr algn="just"/>
            <a:r>
              <a:rPr lang="tr-TR" sz="2200" dirty="0"/>
              <a:t>Bu süreçte politika sahnesinde güç kademeli olarak kral ve soylulardan geniş kitlelere geçti. Bildiğimiz anlamda demokrasiye geçiş, kadınların oy verme hakkının tanınması, ve meclisin halkın oyuyla seçilmesi ise birinci dünya savaşı sonrasında 1921 yılında gerçekleşti. </a:t>
            </a:r>
          </a:p>
          <a:p>
            <a:pPr algn="just"/>
            <a:endParaRPr lang="tr-TR" sz="2200" dirty="0"/>
          </a:p>
        </p:txBody>
      </p:sp>
      <p:sp>
        <p:nvSpPr>
          <p:cNvPr id="7" name="Alt Başlık 2">
            <a:extLst>
              <a:ext uri="{FF2B5EF4-FFF2-40B4-BE49-F238E27FC236}">
                <a16:creationId xmlns:a16="http://schemas.microsoft.com/office/drawing/2014/main" id="{D053900E-8149-ACE9-86BF-2797B0D57638}"/>
              </a:ext>
            </a:extLst>
          </p:cNvPr>
          <p:cNvSpPr txBox="1">
            <a:spLocks/>
          </p:cNvSpPr>
          <p:nvPr/>
        </p:nvSpPr>
        <p:spPr>
          <a:xfrm>
            <a:off x="-1978" y="44991"/>
            <a:ext cx="12192000" cy="50919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tr-TR" b="1" dirty="0"/>
              <a:t>Yüzyılın altın dönemi: 1870 – 1914</a:t>
            </a:r>
          </a:p>
        </p:txBody>
      </p:sp>
      <p:pic>
        <p:nvPicPr>
          <p:cNvPr id="4" name="Resim 3">
            <a:extLst>
              <a:ext uri="{FF2B5EF4-FFF2-40B4-BE49-F238E27FC236}">
                <a16:creationId xmlns:a16="http://schemas.microsoft.com/office/drawing/2014/main" id="{95087DFC-9C7C-55B1-169A-0CF529FDD8BD}"/>
              </a:ext>
            </a:extLst>
          </p:cNvPr>
          <p:cNvPicPr>
            <a:picLocks noChangeAspect="1"/>
          </p:cNvPicPr>
          <p:nvPr/>
        </p:nvPicPr>
        <p:blipFill>
          <a:blip r:embed="rId2"/>
          <a:stretch>
            <a:fillRect/>
          </a:stretch>
        </p:blipFill>
        <p:spPr>
          <a:xfrm>
            <a:off x="73908" y="421052"/>
            <a:ext cx="7060706" cy="2901003"/>
          </a:xfrm>
          <a:prstGeom prst="rect">
            <a:avLst/>
          </a:prstGeom>
        </p:spPr>
      </p:pic>
      <p:sp>
        <p:nvSpPr>
          <p:cNvPr id="8" name="Metin kutusu 7">
            <a:extLst>
              <a:ext uri="{FF2B5EF4-FFF2-40B4-BE49-F238E27FC236}">
                <a16:creationId xmlns:a16="http://schemas.microsoft.com/office/drawing/2014/main" id="{4A015908-A524-F1A4-C27B-7543C4FB7531}"/>
              </a:ext>
            </a:extLst>
          </p:cNvPr>
          <p:cNvSpPr txBox="1"/>
          <p:nvPr/>
        </p:nvSpPr>
        <p:spPr>
          <a:xfrm>
            <a:off x="-1979" y="3254997"/>
            <a:ext cx="11774385" cy="369332"/>
          </a:xfrm>
          <a:prstGeom prst="rect">
            <a:avLst/>
          </a:prstGeom>
          <a:noFill/>
        </p:spPr>
        <p:txBody>
          <a:bodyPr wrap="square">
            <a:spAutoFit/>
          </a:bodyPr>
          <a:lstStyle/>
          <a:p>
            <a:r>
              <a:rPr lang="tr-TR" b="0" i="0" dirty="0">
                <a:solidFill>
                  <a:srgbClr val="1B1B1B"/>
                </a:solidFill>
                <a:effectLst/>
              </a:rPr>
              <a:t>Kaynak:   </a:t>
            </a:r>
            <a:r>
              <a:rPr lang="tr-TR" b="0" i="0" dirty="0" err="1">
                <a:solidFill>
                  <a:srgbClr val="1B1B1B"/>
                </a:solidFill>
                <a:effectLst/>
              </a:rPr>
              <a:t>Structural</a:t>
            </a:r>
            <a:r>
              <a:rPr lang="tr-TR" b="0" i="0" dirty="0">
                <a:solidFill>
                  <a:srgbClr val="1B1B1B"/>
                </a:solidFill>
                <a:effectLst/>
              </a:rPr>
              <a:t> </a:t>
            </a:r>
            <a:r>
              <a:rPr lang="tr-TR" b="0" i="0" dirty="0" err="1">
                <a:solidFill>
                  <a:srgbClr val="1B1B1B"/>
                </a:solidFill>
                <a:effectLst/>
              </a:rPr>
              <a:t>change</a:t>
            </a:r>
            <a:r>
              <a:rPr lang="tr-TR" b="0" i="0" dirty="0">
                <a:solidFill>
                  <a:srgbClr val="1B1B1B"/>
                </a:solidFill>
                <a:effectLst/>
              </a:rPr>
              <a:t> </a:t>
            </a:r>
            <a:r>
              <a:rPr lang="tr-TR" b="0" i="0" dirty="0" err="1">
                <a:solidFill>
                  <a:srgbClr val="1B1B1B"/>
                </a:solidFill>
                <a:effectLst/>
              </a:rPr>
              <a:t>and</a:t>
            </a:r>
            <a:r>
              <a:rPr lang="tr-TR" b="0" i="0" dirty="0">
                <a:solidFill>
                  <a:srgbClr val="1B1B1B"/>
                </a:solidFill>
                <a:effectLst/>
              </a:rPr>
              <a:t> </a:t>
            </a:r>
            <a:r>
              <a:rPr lang="tr-TR" b="0" i="0" dirty="0" err="1">
                <a:solidFill>
                  <a:srgbClr val="1B1B1B"/>
                </a:solidFill>
                <a:effectLst/>
              </a:rPr>
              <a:t>economic</a:t>
            </a:r>
            <a:r>
              <a:rPr lang="tr-TR" b="0" i="0" dirty="0">
                <a:solidFill>
                  <a:srgbClr val="1B1B1B"/>
                </a:solidFill>
                <a:effectLst/>
              </a:rPr>
              <a:t> </a:t>
            </a:r>
            <a:r>
              <a:rPr lang="tr-TR" b="0" i="0" dirty="0" err="1">
                <a:solidFill>
                  <a:srgbClr val="1B1B1B"/>
                </a:solidFill>
                <a:effectLst/>
              </a:rPr>
              <a:t>growth</a:t>
            </a:r>
            <a:r>
              <a:rPr lang="tr-TR" b="0" i="0" dirty="0">
                <a:solidFill>
                  <a:srgbClr val="1B1B1B"/>
                </a:solidFill>
                <a:effectLst/>
              </a:rPr>
              <a:t>  </a:t>
            </a:r>
            <a:r>
              <a:rPr lang="tr-TR" b="0" i="0" dirty="0" err="1">
                <a:solidFill>
                  <a:srgbClr val="1B1B1B"/>
                </a:solidFill>
                <a:effectLst/>
              </a:rPr>
              <a:t>Sweden</a:t>
            </a:r>
            <a:r>
              <a:rPr lang="tr-TR" b="0" i="0" dirty="0">
                <a:solidFill>
                  <a:srgbClr val="1B1B1B"/>
                </a:solidFill>
                <a:effectLst/>
              </a:rPr>
              <a:t> in </a:t>
            </a:r>
            <a:r>
              <a:rPr lang="tr-TR" b="0" i="0" dirty="0" err="1">
                <a:solidFill>
                  <a:srgbClr val="1B1B1B"/>
                </a:solidFill>
                <a:effectLst/>
              </a:rPr>
              <a:t>the</a:t>
            </a:r>
            <a:r>
              <a:rPr lang="tr-TR" b="0" i="0" dirty="0">
                <a:solidFill>
                  <a:srgbClr val="1B1B1B"/>
                </a:solidFill>
                <a:effectLst/>
              </a:rPr>
              <a:t> 19th </a:t>
            </a:r>
            <a:r>
              <a:rPr lang="tr-TR" b="0" i="0" dirty="0" err="1">
                <a:solidFill>
                  <a:srgbClr val="1B1B1B"/>
                </a:solidFill>
                <a:effectLst/>
              </a:rPr>
              <a:t>century</a:t>
            </a:r>
            <a:r>
              <a:rPr lang="tr-TR" b="0" i="0" dirty="0">
                <a:solidFill>
                  <a:srgbClr val="1B1B1B"/>
                </a:solidFill>
                <a:effectLst/>
              </a:rPr>
              <a:t>.  </a:t>
            </a:r>
            <a:r>
              <a:rPr lang="tr-TR" b="0" i="0" dirty="0" err="1">
                <a:solidFill>
                  <a:srgbClr val="1B1B1B"/>
                </a:solidFill>
                <a:effectLst/>
              </a:rPr>
              <a:t>Lennart</a:t>
            </a:r>
            <a:r>
              <a:rPr lang="tr-TR" b="0" i="0" dirty="0">
                <a:solidFill>
                  <a:srgbClr val="1B1B1B"/>
                </a:solidFill>
                <a:effectLst/>
              </a:rPr>
              <a:t> </a:t>
            </a:r>
            <a:r>
              <a:rPr lang="tr-TR" b="0" i="0" dirty="0" err="1">
                <a:solidFill>
                  <a:srgbClr val="1B1B1B"/>
                </a:solidFill>
                <a:effectLst/>
              </a:rPr>
              <a:t>Jorberg</a:t>
            </a:r>
            <a:endParaRPr lang="tr-TR" dirty="0"/>
          </a:p>
        </p:txBody>
      </p:sp>
    </p:spTree>
    <p:extLst>
      <p:ext uri="{BB962C8B-B14F-4D97-AF65-F5344CB8AC3E}">
        <p14:creationId xmlns:p14="http://schemas.microsoft.com/office/powerpoint/2010/main" val="2894995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3B218A8F-2581-FED9-EC64-91F57498570C}"/>
              </a:ext>
            </a:extLst>
          </p:cNvPr>
          <p:cNvSpPr>
            <a:spLocks noGrp="1"/>
          </p:cNvSpPr>
          <p:nvPr>
            <p:ph type="subTitle" idx="1"/>
          </p:nvPr>
        </p:nvSpPr>
        <p:spPr>
          <a:xfrm>
            <a:off x="10137" y="4281701"/>
            <a:ext cx="11774386" cy="1590939"/>
          </a:xfrm>
        </p:spPr>
        <p:txBody>
          <a:bodyPr>
            <a:noAutofit/>
          </a:bodyPr>
          <a:lstStyle/>
          <a:p>
            <a:pPr algn="just"/>
            <a:r>
              <a:rPr lang="tr-TR" sz="2200" dirty="0"/>
              <a:t>Sanayileşme Avrupa’nın çoğu yerinde olduğu gıda, demir-çelik, kereste, tekstil gibi klasik sektörlerle başlıyor.  Açılan kanallar ve yapılan demir yolları ile  üretimin ve ticaretin serbest bir şekilde yapılması sağlanıyor. </a:t>
            </a:r>
          </a:p>
          <a:p>
            <a:pPr algn="just"/>
            <a:r>
              <a:rPr lang="tr-TR" sz="2200" dirty="0"/>
              <a:t>Külçe demir ve kereste İsveç’in temel ihraç ürünleri haline geliyor. Demir-çelik ihracatı Hollanda ile başlıyor. Daha sonra,  İngiltere büyük pazar haline geliyor. 20. yüzyılın başında artık ABD en büyük pazar. Kereste ihracatı daha genele yaygın ve ilerleyen yıllarda demir-çeliğin önüne geçecek. </a:t>
            </a:r>
          </a:p>
        </p:txBody>
      </p:sp>
      <p:sp>
        <p:nvSpPr>
          <p:cNvPr id="6" name="Metin kutusu 5">
            <a:extLst>
              <a:ext uri="{FF2B5EF4-FFF2-40B4-BE49-F238E27FC236}">
                <a16:creationId xmlns:a16="http://schemas.microsoft.com/office/drawing/2014/main" id="{79D1B2A8-55EF-6357-3196-C66B29E6BCCA}"/>
              </a:ext>
            </a:extLst>
          </p:cNvPr>
          <p:cNvSpPr txBox="1"/>
          <p:nvPr/>
        </p:nvSpPr>
        <p:spPr>
          <a:xfrm>
            <a:off x="0" y="3669909"/>
            <a:ext cx="10060378" cy="369332"/>
          </a:xfrm>
          <a:prstGeom prst="rect">
            <a:avLst/>
          </a:prstGeom>
          <a:noFill/>
        </p:spPr>
        <p:txBody>
          <a:bodyPr wrap="square">
            <a:spAutoFit/>
          </a:bodyPr>
          <a:lstStyle/>
          <a:p>
            <a:r>
              <a:rPr lang="tr-TR" b="0" i="0" dirty="0">
                <a:solidFill>
                  <a:srgbClr val="1B1B1B"/>
                </a:solidFill>
                <a:effectLst/>
              </a:rPr>
              <a:t>Kaynak:   </a:t>
            </a:r>
            <a:r>
              <a:rPr lang="tr-TR" b="0" i="0" dirty="0" err="1">
                <a:solidFill>
                  <a:srgbClr val="1B1B1B"/>
                </a:solidFill>
                <a:effectLst/>
              </a:rPr>
              <a:t>https</a:t>
            </a:r>
            <a:r>
              <a:rPr lang="tr-TR" b="0" i="0" dirty="0">
                <a:solidFill>
                  <a:srgbClr val="1B1B1B"/>
                </a:solidFill>
                <a:effectLst/>
              </a:rPr>
              <a:t>://</a:t>
            </a:r>
            <a:r>
              <a:rPr lang="tr-TR" b="0" i="0" dirty="0" err="1">
                <a:solidFill>
                  <a:srgbClr val="1B1B1B"/>
                </a:solidFill>
                <a:effectLst/>
              </a:rPr>
              <a:t>www.jernkontoret.se</a:t>
            </a:r>
            <a:r>
              <a:rPr lang="tr-TR" b="0" i="0" dirty="0">
                <a:solidFill>
                  <a:srgbClr val="1B1B1B"/>
                </a:solidFill>
                <a:effectLst/>
              </a:rPr>
              <a:t>/en/</a:t>
            </a:r>
            <a:r>
              <a:rPr lang="tr-TR" b="0" i="0" dirty="0" err="1">
                <a:solidFill>
                  <a:srgbClr val="1B1B1B"/>
                </a:solidFill>
                <a:effectLst/>
              </a:rPr>
              <a:t>the-steel-industry</a:t>
            </a:r>
            <a:r>
              <a:rPr lang="tr-TR" b="0" i="0" dirty="0">
                <a:solidFill>
                  <a:srgbClr val="1B1B1B"/>
                </a:solidFill>
                <a:effectLst/>
              </a:rPr>
              <a:t>/</a:t>
            </a:r>
            <a:r>
              <a:rPr lang="tr-TR" b="0" i="0" dirty="0" err="1">
                <a:solidFill>
                  <a:srgbClr val="1B1B1B"/>
                </a:solidFill>
                <a:effectLst/>
              </a:rPr>
              <a:t>the</a:t>
            </a:r>
            <a:r>
              <a:rPr lang="tr-TR" b="0" i="0" dirty="0">
                <a:solidFill>
                  <a:srgbClr val="1B1B1B"/>
                </a:solidFill>
                <a:effectLst/>
              </a:rPr>
              <a:t>-</a:t>
            </a:r>
            <a:r>
              <a:rPr lang="tr-TR" b="0" i="0" dirty="0" err="1">
                <a:solidFill>
                  <a:srgbClr val="1B1B1B"/>
                </a:solidFill>
                <a:effectLst/>
              </a:rPr>
              <a:t>history</a:t>
            </a:r>
            <a:r>
              <a:rPr lang="tr-TR" b="0" i="0" dirty="0">
                <a:solidFill>
                  <a:srgbClr val="1B1B1B"/>
                </a:solidFill>
                <a:effectLst/>
              </a:rPr>
              <a:t>-of-</a:t>
            </a:r>
            <a:r>
              <a:rPr lang="tr-TR" b="0" i="0" dirty="0" err="1">
                <a:solidFill>
                  <a:srgbClr val="1B1B1B"/>
                </a:solidFill>
                <a:effectLst/>
              </a:rPr>
              <a:t>swedish</a:t>
            </a:r>
            <a:r>
              <a:rPr lang="tr-TR" b="0" i="0" dirty="0">
                <a:solidFill>
                  <a:srgbClr val="1B1B1B"/>
                </a:solidFill>
                <a:effectLst/>
              </a:rPr>
              <a:t>-</a:t>
            </a:r>
            <a:r>
              <a:rPr lang="tr-TR" b="0" i="0" dirty="0" err="1">
                <a:solidFill>
                  <a:srgbClr val="1B1B1B"/>
                </a:solidFill>
                <a:effectLst/>
              </a:rPr>
              <a:t>steel-industry</a:t>
            </a:r>
            <a:r>
              <a:rPr lang="tr-TR" b="0" i="0" dirty="0">
                <a:solidFill>
                  <a:srgbClr val="1B1B1B"/>
                </a:solidFill>
                <a:effectLst/>
              </a:rPr>
              <a:t>/</a:t>
            </a:r>
            <a:endParaRPr lang="tr-TR" dirty="0"/>
          </a:p>
        </p:txBody>
      </p:sp>
      <p:pic>
        <p:nvPicPr>
          <p:cNvPr id="6148" name="Picture 4" descr="Interiör av lancashiresmedjan vid Axmar 1864.">
            <a:extLst>
              <a:ext uri="{FF2B5EF4-FFF2-40B4-BE49-F238E27FC236}">
                <a16:creationId xmlns:a16="http://schemas.microsoft.com/office/drawing/2014/main" id="{F7E10661-45AE-00E8-4C4F-2E9C39FB48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6" y="414459"/>
            <a:ext cx="7361137" cy="3255314"/>
          </a:xfrm>
          <a:prstGeom prst="rect">
            <a:avLst/>
          </a:prstGeom>
          <a:noFill/>
          <a:extLst>
            <a:ext uri="{909E8E84-426E-40DD-AFC4-6F175D3DCCD1}">
              <a14:hiddenFill xmlns:a14="http://schemas.microsoft.com/office/drawing/2010/main">
                <a:solidFill>
                  <a:srgbClr val="FFFFFF"/>
                </a:solidFill>
              </a14:hiddenFill>
            </a:ext>
          </a:extLst>
        </p:spPr>
      </p:pic>
      <p:sp>
        <p:nvSpPr>
          <p:cNvPr id="7" name="Alt Başlık 2">
            <a:extLst>
              <a:ext uri="{FF2B5EF4-FFF2-40B4-BE49-F238E27FC236}">
                <a16:creationId xmlns:a16="http://schemas.microsoft.com/office/drawing/2014/main" id="{D053900E-8149-ACE9-86BF-2797B0D57638}"/>
              </a:ext>
            </a:extLst>
          </p:cNvPr>
          <p:cNvSpPr txBox="1">
            <a:spLocks/>
          </p:cNvSpPr>
          <p:nvPr/>
        </p:nvSpPr>
        <p:spPr>
          <a:xfrm>
            <a:off x="-1978" y="44991"/>
            <a:ext cx="12192000" cy="50919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tr-TR" b="1" dirty="0"/>
              <a:t>Demir-çelik ve kereste uluslararası rekabetçi sektörler</a:t>
            </a:r>
          </a:p>
        </p:txBody>
      </p:sp>
    </p:spTree>
    <p:extLst>
      <p:ext uri="{BB962C8B-B14F-4D97-AF65-F5344CB8AC3E}">
        <p14:creationId xmlns:p14="http://schemas.microsoft.com/office/powerpoint/2010/main" val="1407700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3B218A8F-2581-FED9-EC64-91F57498570C}"/>
              </a:ext>
            </a:extLst>
          </p:cNvPr>
          <p:cNvSpPr>
            <a:spLocks noGrp="1"/>
          </p:cNvSpPr>
          <p:nvPr>
            <p:ph type="subTitle" idx="1"/>
          </p:nvPr>
        </p:nvSpPr>
        <p:spPr>
          <a:xfrm>
            <a:off x="-1978" y="811541"/>
            <a:ext cx="11774386" cy="5187814"/>
          </a:xfrm>
        </p:spPr>
        <p:txBody>
          <a:bodyPr>
            <a:noAutofit/>
          </a:bodyPr>
          <a:lstStyle/>
          <a:p>
            <a:pPr algn="just"/>
            <a:r>
              <a:rPr lang="tr-TR" sz="2200" dirty="0"/>
              <a:t>Yüzyılın ilk yarısında edebiyat alanına romantizm  egemen oldu. Alman romantikleri ve Kant’ın düşüncesinin egemen olduğu bu dönemde, yazarlar tarihe dönüp yeniden yorumladılar. </a:t>
            </a:r>
          </a:p>
          <a:p>
            <a:pPr algn="just"/>
            <a:r>
              <a:rPr lang="tr-TR" sz="2200" dirty="0"/>
              <a:t>Bu dönemin en ünlü şairleri  </a:t>
            </a:r>
            <a:r>
              <a:rPr lang="tr-TR" sz="2200" dirty="0" err="1"/>
              <a:t>Atterbum</a:t>
            </a:r>
            <a:r>
              <a:rPr lang="tr-TR" sz="2200" dirty="0"/>
              <a:t> ve </a:t>
            </a:r>
            <a:r>
              <a:rPr lang="tr-TR" sz="2200" dirty="0" err="1"/>
              <a:t>Stagnelius</a:t>
            </a:r>
            <a:r>
              <a:rPr lang="tr-TR" sz="2200" dirty="0"/>
              <a:t>. Düzyazıda ise roman türünün ilk örneğini veren </a:t>
            </a:r>
            <a:r>
              <a:rPr lang="tr-TR" sz="2200" dirty="0" err="1"/>
              <a:t>Bremer</a:t>
            </a:r>
            <a:r>
              <a:rPr lang="tr-TR" sz="2200" dirty="0"/>
              <a:t> öne çıkıyor. </a:t>
            </a:r>
          </a:p>
          <a:p>
            <a:pPr algn="just"/>
            <a:r>
              <a:rPr lang="tr-TR" sz="2200" dirty="0"/>
              <a:t>Yüzyılın ikinci yarısına, özellikle 1860 sonrasına gerçekçilik egemen oldu.  Darwin, </a:t>
            </a:r>
            <a:r>
              <a:rPr lang="tr-TR" sz="2200" dirty="0" err="1"/>
              <a:t>Spencer</a:t>
            </a:r>
            <a:r>
              <a:rPr lang="tr-TR" sz="2200" dirty="0"/>
              <a:t>, </a:t>
            </a:r>
            <a:r>
              <a:rPr lang="tr-TR" sz="2200" dirty="0" err="1"/>
              <a:t>Mill</a:t>
            </a:r>
            <a:r>
              <a:rPr lang="tr-TR" sz="2200" dirty="0"/>
              <a:t> gibi bilim adamları, </a:t>
            </a:r>
            <a:r>
              <a:rPr lang="tr-TR" sz="2200" dirty="0" err="1"/>
              <a:t>Zola’nın</a:t>
            </a:r>
            <a:r>
              <a:rPr lang="tr-TR" sz="2200" dirty="0"/>
              <a:t> geliştirdiği doğalcılık, </a:t>
            </a:r>
            <a:r>
              <a:rPr lang="tr-TR" sz="2200" dirty="0" err="1"/>
              <a:t>İbsen</a:t>
            </a:r>
            <a:r>
              <a:rPr lang="tr-TR" sz="2200" dirty="0"/>
              <a:t> ve </a:t>
            </a:r>
            <a:r>
              <a:rPr lang="tr-TR" sz="2200" dirty="0" err="1"/>
              <a:t>Bjernson’un</a:t>
            </a:r>
            <a:r>
              <a:rPr lang="tr-TR" sz="2200" dirty="0"/>
              <a:t> oyunları İsveç edebiyatının geleneksel kısıtlamalardan kurtulmasında etkili oldu.  </a:t>
            </a:r>
          </a:p>
          <a:p>
            <a:pPr algn="just"/>
            <a:r>
              <a:rPr lang="tr-TR" sz="2200" dirty="0"/>
              <a:t>Bu düşünce, akım ve yapıtların etkisiyle gelişen çağdaş </a:t>
            </a:r>
            <a:r>
              <a:rPr lang="tr-TR" sz="2200" dirty="0" err="1"/>
              <a:t>Isveç</a:t>
            </a:r>
            <a:r>
              <a:rPr lang="tr-TR" sz="2200" dirty="0"/>
              <a:t> edebiyatının ilk ve en önemli temsilcilerinden </a:t>
            </a:r>
            <a:r>
              <a:rPr lang="tr-TR" sz="2200" dirty="0" err="1"/>
              <a:t>August</a:t>
            </a:r>
            <a:r>
              <a:rPr lang="tr-TR" sz="2200" dirty="0"/>
              <a:t> </a:t>
            </a:r>
            <a:r>
              <a:rPr lang="tr-TR" sz="2200" dirty="0" err="1"/>
              <a:t>Strindberg’di</a:t>
            </a:r>
            <a:r>
              <a:rPr lang="tr-TR" sz="2200" dirty="0"/>
              <a:t>. Master </a:t>
            </a:r>
            <a:r>
              <a:rPr lang="tr-TR" sz="2200" dirty="0" err="1"/>
              <a:t>Olaf</a:t>
            </a:r>
            <a:r>
              <a:rPr lang="tr-TR" sz="2200" dirty="0"/>
              <a:t> (1872; </a:t>
            </a:r>
            <a:r>
              <a:rPr lang="tr-TR" sz="2200" dirty="0" err="1"/>
              <a:t>Olaf</a:t>
            </a:r>
            <a:r>
              <a:rPr lang="tr-TR" sz="2200" dirty="0"/>
              <a:t> Hoca, 1951) adlı oyunu ve </a:t>
            </a:r>
            <a:r>
              <a:rPr lang="tr-TR" sz="2200" dirty="0" err="1"/>
              <a:t>Röda</a:t>
            </a:r>
            <a:r>
              <a:rPr lang="tr-TR" sz="2200" dirty="0"/>
              <a:t> </a:t>
            </a:r>
            <a:r>
              <a:rPr lang="tr-TR" sz="2200" dirty="0" err="1"/>
              <a:t>rummet</a:t>
            </a:r>
            <a:r>
              <a:rPr lang="tr-TR" sz="2200" dirty="0"/>
              <a:t> (1879; Kırmızı Oda) adlı romanıyla çağdaş </a:t>
            </a:r>
            <a:r>
              <a:rPr lang="tr-TR" sz="2200" dirty="0" err="1"/>
              <a:t>Isveç</a:t>
            </a:r>
            <a:r>
              <a:rPr lang="tr-TR" sz="2200" dirty="0"/>
              <a:t> tiyatrosu ve romanının ilk örneklerini veren </a:t>
            </a:r>
            <a:r>
              <a:rPr lang="tr-TR" sz="2200" dirty="0" err="1"/>
              <a:t>Strindberg</a:t>
            </a:r>
            <a:r>
              <a:rPr lang="tr-TR" sz="2200" dirty="0"/>
              <a:t>, 1880’lerin bütün yazarlarını gölge de bıraktı. </a:t>
            </a:r>
          </a:p>
          <a:p>
            <a:pPr algn="just"/>
            <a:r>
              <a:rPr lang="tr-TR" sz="2200" dirty="0"/>
              <a:t>20. yüzyılın başına </a:t>
            </a:r>
            <a:r>
              <a:rPr lang="tr-TR" sz="2200" i="0" dirty="0">
                <a:solidFill>
                  <a:srgbClr val="202122"/>
                </a:solidFill>
                <a:effectLst/>
              </a:rPr>
              <a:t>Selma </a:t>
            </a:r>
            <a:r>
              <a:rPr lang="tr-TR" sz="2200" i="0" dirty="0" err="1">
                <a:solidFill>
                  <a:srgbClr val="202122"/>
                </a:solidFill>
                <a:effectLst/>
              </a:rPr>
              <a:t>Lagerlöf</a:t>
            </a:r>
            <a:r>
              <a:rPr lang="tr-TR" sz="2200" i="0" dirty="0">
                <a:solidFill>
                  <a:srgbClr val="202122"/>
                </a:solidFill>
                <a:effectLst/>
              </a:rPr>
              <a:t> damgasını vuruyor. </a:t>
            </a:r>
            <a:r>
              <a:rPr lang="tr-TR" sz="2200" dirty="0"/>
              <a:t>Efsane ve masallara dayanan yapıtlarıyla tanınan </a:t>
            </a:r>
            <a:r>
              <a:rPr lang="tr-TR" sz="2200" i="0" dirty="0" err="1">
                <a:solidFill>
                  <a:srgbClr val="202122"/>
                </a:solidFill>
                <a:effectLst/>
              </a:rPr>
              <a:t>Lagerlöf</a:t>
            </a:r>
            <a:r>
              <a:rPr lang="tr-TR" sz="2200" i="0" dirty="0">
                <a:solidFill>
                  <a:srgbClr val="202122"/>
                </a:solidFill>
                <a:effectLst/>
              </a:rPr>
              <a:t>  </a:t>
            </a:r>
            <a:r>
              <a:rPr lang="tr-TR" sz="2200" dirty="0"/>
              <a:t>Nobel Edebiyat Ödülü'nü alan ilk kadın yazar, ve ilk İsveçli yazar. Kadın hakları konusundaki çabaları, özgür cinsel tercihi, yeteneği ve mütevaziliğiyle  tanınan </a:t>
            </a:r>
            <a:r>
              <a:rPr lang="tr-TR" sz="2200" i="0" dirty="0" err="1">
                <a:solidFill>
                  <a:srgbClr val="202122"/>
                </a:solidFill>
                <a:effectLst/>
              </a:rPr>
              <a:t>Lagerlöf</a:t>
            </a:r>
            <a:r>
              <a:rPr lang="tr-TR" sz="2200" dirty="0"/>
              <a:t>, İsveç  kronuna resmi basılan ilk kadın. Türkiye’de Uçan Kazlar ve Kurtlar isimli çocuk kitapları ve Uçan Kaz adlı çizgi filmi ile tanınıyor. </a:t>
            </a:r>
          </a:p>
          <a:p>
            <a:pPr algn="just"/>
            <a:r>
              <a:rPr lang="tr-TR" sz="2200" dirty="0"/>
              <a:t> </a:t>
            </a:r>
          </a:p>
          <a:p>
            <a:pPr algn="just"/>
            <a:endParaRPr lang="tr-TR" sz="2200" dirty="0"/>
          </a:p>
        </p:txBody>
      </p:sp>
      <p:sp>
        <p:nvSpPr>
          <p:cNvPr id="7" name="Alt Başlık 2">
            <a:extLst>
              <a:ext uri="{FF2B5EF4-FFF2-40B4-BE49-F238E27FC236}">
                <a16:creationId xmlns:a16="http://schemas.microsoft.com/office/drawing/2014/main" id="{D053900E-8149-ACE9-86BF-2797B0D57638}"/>
              </a:ext>
            </a:extLst>
          </p:cNvPr>
          <p:cNvSpPr txBox="1">
            <a:spLocks/>
          </p:cNvSpPr>
          <p:nvPr/>
        </p:nvSpPr>
        <p:spPr>
          <a:xfrm>
            <a:off x="-1978" y="223407"/>
            <a:ext cx="12192000" cy="50919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tr-TR" b="1" dirty="0"/>
              <a:t> İsveç edebiyatı: Romantizmden gerçekçiliğe geçiş</a:t>
            </a:r>
          </a:p>
        </p:txBody>
      </p:sp>
      <p:sp>
        <p:nvSpPr>
          <p:cNvPr id="6" name="Metin kutusu 5">
            <a:extLst>
              <a:ext uri="{FF2B5EF4-FFF2-40B4-BE49-F238E27FC236}">
                <a16:creationId xmlns:a16="http://schemas.microsoft.com/office/drawing/2014/main" id="{BF1EA564-831F-86A6-91ED-EA8C4C0C23A5}"/>
              </a:ext>
            </a:extLst>
          </p:cNvPr>
          <p:cNvSpPr txBox="1"/>
          <p:nvPr/>
        </p:nvSpPr>
        <p:spPr>
          <a:xfrm>
            <a:off x="-41451" y="5925358"/>
            <a:ext cx="12191999" cy="646331"/>
          </a:xfrm>
          <a:prstGeom prst="rect">
            <a:avLst/>
          </a:prstGeom>
          <a:noFill/>
        </p:spPr>
        <p:txBody>
          <a:bodyPr wrap="square">
            <a:spAutoFit/>
          </a:bodyPr>
          <a:lstStyle/>
          <a:p>
            <a:r>
              <a:rPr lang="tr-TR" b="0" i="0" dirty="0">
                <a:solidFill>
                  <a:srgbClr val="1B1B1B"/>
                </a:solidFill>
                <a:effectLst/>
              </a:rPr>
              <a:t>Kaynak:   </a:t>
            </a:r>
            <a:r>
              <a:rPr lang="tr-TR" b="0" i="0" dirty="0">
                <a:solidFill>
                  <a:srgbClr val="1B1B1B"/>
                </a:solidFill>
                <a:effectLst/>
                <a:hlinkClick r:id="rId2"/>
              </a:rPr>
              <a:t>https://www.bilgimnette.com/iskandinav-edebiyati.html</a:t>
            </a:r>
            <a:r>
              <a:rPr lang="tr-TR" dirty="0">
                <a:solidFill>
                  <a:srgbClr val="1B1B1B"/>
                </a:solidFill>
              </a:rPr>
              <a:t>;</a:t>
            </a:r>
            <a:r>
              <a:rPr lang="tr-TR" b="0" i="0" dirty="0">
                <a:solidFill>
                  <a:srgbClr val="1B1B1B"/>
                </a:solidFill>
                <a:effectLst/>
              </a:rPr>
              <a:t>  </a:t>
            </a:r>
            <a:r>
              <a:rPr lang="tr-TR" b="0" i="0" dirty="0">
                <a:solidFill>
                  <a:srgbClr val="1B1B1B"/>
                </a:solidFill>
                <a:effectLst/>
                <a:hlinkClick r:id="rId3"/>
              </a:rPr>
              <a:t>https://en.wikipedia.org/wiki/Swedish_literature</a:t>
            </a:r>
            <a:endParaRPr lang="tr-TR" b="0" i="0" dirty="0">
              <a:solidFill>
                <a:srgbClr val="1B1B1B"/>
              </a:solidFill>
              <a:effectLst/>
            </a:endParaRPr>
          </a:p>
          <a:p>
            <a:endParaRPr lang="tr-TR" dirty="0"/>
          </a:p>
        </p:txBody>
      </p:sp>
      <p:sp>
        <p:nvSpPr>
          <p:cNvPr id="2" name="Metin kutusu 1">
            <a:extLst>
              <a:ext uri="{FF2B5EF4-FFF2-40B4-BE49-F238E27FC236}">
                <a16:creationId xmlns:a16="http://schemas.microsoft.com/office/drawing/2014/main" id="{B799964B-3EF9-A849-C630-F0D8F62A2283}"/>
              </a:ext>
            </a:extLst>
          </p:cNvPr>
          <p:cNvSpPr txBox="1"/>
          <p:nvPr/>
        </p:nvSpPr>
        <p:spPr>
          <a:xfrm>
            <a:off x="-133815" y="3345366"/>
            <a:ext cx="184731" cy="369332"/>
          </a:xfrm>
          <a:prstGeom prst="rect">
            <a:avLst/>
          </a:prstGeom>
          <a:noFill/>
        </p:spPr>
        <p:txBody>
          <a:bodyPr wrap="none" rtlCol="0">
            <a:spAutoFit/>
          </a:bodyPr>
          <a:lstStyle/>
          <a:p>
            <a:endParaRPr lang="tr-TR" dirty="0"/>
          </a:p>
        </p:txBody>
      </p:sp>
    </p:spTree>
    <p:extLst>
      <p:ext uri="{BB962C8B-B14F-4D97-AF65-F5344CB8AC3E}">
        <p14:creationId xmlns:p14="http://schemas.microsoft.com/office/powerpoint/2010/main" val="910103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A1CD02B-A2CB-0E42-5CF6-D5DB6EA74578}"/>
              </a:ext>
            </a:extLst>
          </p:cNvPr>
          <p:cNvSpPr>
            <a:spLocks noGrp="1"/>
          </p:cNvSpPr>
          <p:nvPr>
            <p:ph idx="1"/>
          </p:nvPr>
        </p:nvSpPr>
        <p:spPr>
          <a:xfrm>
            <a:off x="5397191" y="5421082"/>
            <a:ext cx="6010616" cy="669000"/>
          </a:xfrm>
        </p:spPr>
        <p:txBody>
          <a:bodyPr>
            <a:normAutofit fontScale="85000" lnSpcReduction="10000"/>
          </a:bodyPr>
          <a:lstStyle/>
          <a:p>
            <a:pPr marL="0" indent="0">
              <a:buNone/>
            </a:pPr>
            <a:r>
              <a:rPr lang="tr-TR" sz="4800" b="1" i="1" dirty="0"/>
              <a:t>Sabrınız İçin Teşekkürler…</a:t>
            </a:r>
          </a:p>
        </p:txBody>
      </p:sp>
    </p:spTree>
    <p:extLst>
      <p:ext uri="{BB962C8B-B14F-4D97-AF65-F5344CB8AC3E}">
        <p14:creationId xmlns:p14="http://schemas.microsoft.com/office/powerpoint/2010/main" val="4212912669"/>
      </p:ext>
    </p:extLst>
  </p:cSld>
  <p:clrMapOvr>
    <a:masterClrMapping/>
  </p:clrMapOvr>
</p:sld>
</file>

<file path=ppt/theme/theme1.xml><?xml version="1.0" encoding="utf-8"?>
<a:theme xmlns:a="http://schemas.openxmlformats.org/drawingml/2006/main" name="temaisvec">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aisvec" id="{26F050C8-C585-428F-BD6D-8A278CF87821}" vid="{4B0C22AE-BB47-4D0E-ADF8-9EFAD7FE24A7}"/>
    </a:ext>
  </a:extLst>
</a:theme>
</file>

<file path=docProps/app.xml><?xml version="1.0" encoding="utf-8"?>
<Properties xmlns="http://schemas.openxmlformats.org/officeDocument/2006/extended-properties" xmlns:vt="http://schemas.openxmlformats.org/officeDocument/2006/docPropsVTypes">
  <Template>Default Theme</Template>
  <TotalTime>1750</TotalTime>
  <Words>815</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GulliverRM</vt:lpstr>
      <vt:lpstr>Plantin</vt:lpstr>
      <vt:lpstr>temaisvec</vt:lpstr>
      <vt:lpstr>İSVEÇ 1800 - 1914</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Nihat Berker</cp:lastModifiedBy>
  <cp:revision>10</cp:revision>
  <dcterms:created xsi:type="dcterms:W3CDTF">2023-11-24T20:50:56Z</dcterms:created>
  <dcterms:modified xsi:type="dcterms:W3CDTF">2023-12-12T09:22:13Z</dcterms:modified>
</cp:coreProperties>
</file>