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83" r:id="rId4"/>
    <p:sldId id="259" r:id="rId5"/>
    <p:sldId id="275" r:id="rId6"/>
    <p:sldId id="265" r:id="rId7"/>
    <p:sldId id="273" r:id="rId8"/>
    <p:sldId id="263" r:id="rId9"/>
    <p:sldId id="274" r:id="rId10"/>
    <p:sldId id="261" r:id="rId11"/>
    <p:sldId id="276" r:id="rId12"/>
    <p:sldId id="277" r:id="rId13"/>
    <p:sldId id="278" r:id="rId14"/>
    <p:sldId id="279" r:id="rId15"/>
    <p:sldId id="280" r:id="rId16"/>
    <p:sldId id="262" r:id="rId17"/>
    <p:sldId id="266" r:id="rId18"/>
    <p:sldId id="267" r:id="rId19"/>
    <p:sldId id="268" r:id="rId20"/>
    <p:sldId id="270" r:id="rId21"/>
    <p:sldId id="271" r:id="rId22"/>
    <p:sldId id="281" r:id="rId23"/>
    <p:sldId id="282" r:id="rId24"/>
    <p:sldId id="272" r:id="rId25"/>
    <p:sldId id="284" r:id="rId26"/>
    <p:sldId id="285" r:id="rId27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0"/>
    <p:restoredTop sz="95897"/>
  </p:normalViewPr>
  <p:slideViewPr>
    <p:cSldViewPr snapToGrid="0">
      <p:cViewPr varScale="1">
        <p:scale>
          <a:sx n="78" d="100"/>
          <a:sy n="78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4DD8-EEA6-942B-E957-F8A5CA955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3F8F2-057B-5BA8-65C0-6F22ABD7F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A7716-0E3A-91F4-AD61-C2A949F9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7449-AB77-6E4D-9BDC-BB4DF0B11E87}" type="datetimeFigureOut">
              <a:rPr lang="en-TR" smtClean="0"/>
              <a:t>12/18/2023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792E2-3DB5-3BFA-76C2-4061FA53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5629E-AE00-DE16-6F3C-491719EA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33-49B1-8240-8ADD-2FC2F7BE73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47558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97621-ABD3-0406-1926-B735C2AC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8D6A4-7419-37A2-44FF-ABEF6C3E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59E8C-A28D-4F23-68F7-93BF3862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7449-AB77-6E4D-9BDC-BB4DF0B11E87}" type="datetimeFigureOut">
              <a:rPr lang="en-TR" smtClean="0"/>
              <a:t>12/18/2023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A8C4D-931D-DE5A-5737-A35FFC05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480CA-B360-867A-80A3-79AE5046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33-49B1-8240-8ADD-2FC2F7BE73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88285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2BA714-00E8-223C-BF69-80921DD59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7FB85-0D58-1745-11CE-F9BC999FA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589A9-44B5-E3C6-1ACF-608D99DC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7449-AB77-6E4D-9BDC-BB4DF0B11E87}" type="datetimeFigureOut">
              <a:rPr lang="en-TR" smtClean="0"/>
              <a:t>12/18/2023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740E3-9924-E701-73B5-3E087DDF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16B91-A741-541A-4FCD-D5FDFF18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33-49B1-8240-8ADD-2FC2F7BE73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275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B456D-0FE0-E92D-E6B7-011848D9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6C1D1-7682-3EEA-DF54-30FEE2B31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91984-B0B5-E153-8021-B511FB8E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7449-AB77-6E4D-9BDC-BB4DF0B11E87}" type="datetimeFigureOut">
              <a:rPr lang="en-TR" smtClean="0"/>
              <a:t>12/18/2023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6DBCC-9FE9-AFC6-2FB6-E3DEB0F2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0D151-9F5F-F740-368A-A55A5D2B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33-49B1-8240-8ADD-2FC2F7BE73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1983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508C-C1C7-6191-91FD-629E0FBC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4B56F-09CE-35A4-3227-3E825A7D6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39DBD-A129-F5F9-2DDA-6EEEC9C4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7449-AB77-6E4D-9BDC-BB4DF0B11E87}" type="datetimeFigureOut">
              <a:rPr lang="en-TR" smtClean="0"/>
              <a:t>12/18/2023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78DB2-DE91-FF00-0D11-79BF3B7C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E902C-4816-9503-5A3D-E53E38334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33-49B1-8240-8ADD-2FC2F7BE73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0528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8291-B6B6-519E-3640-5D7EE589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2B0A7-2BA3-4A1D-0FD1-DA5584AD3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36A47-DCA9-2713-B761-F91320363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BC1B9-EB1C-33F8-6770-0F4831CA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7449-AB77-6E4D-9BDC-BB4DF0B11E87}" type="datetimeFigureOut">
              <a:rPr lang="en-TR" smtClean="0"/>
              <a:t>12/18/2023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0C1A4-5139-D07D-E270-24EAD117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7D5A5-5701-C6AF-E479-A5B54DD9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33-49B1-8240-8ADD-2FC2F7BE73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1433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72FF-61B4-DCC9-5EEF-4B93A37D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40DCF-F76F-E1C2-0588-779363BCB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0FFC0-75DC-E158-BFD0-1B61E8BC3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ECC5A-7A7F-3DF5-BB45-B7A79BE54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173BF-71B5-B8D7-524E-03F006A33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13BC9-EEE4-6504-420F-40DBF02A3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7449-AB77-6E4D-9BDC-BB4DF0B11E87}" type="datetimeFigureOut">
              <a:rPr lang="en-TR" smtClean="0"/>
              <a:t>12/18/2023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5AB06D-027D-5B8B-03E8-A6E6CD56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1B499-810F-C173-129E-5571DBBC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33-49B1-8240-8ADD-2FC2F7BE73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585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5D18-089E-08DD-F037-390767B9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272CD-6A64-D815-FC1D-09B99883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7449-AB77-6E4D-9BDC-BB4DF0B11E87}" type="datetimeFigureOut">
              <a:rPr lang="en-TR" smtClean="0"/>
              <a:t>12/18/2023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73A74-8074-F325-D655-0D8D5C5C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D0964-AB75-2453-7F56-4E860920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33-49B1-8240-8ADD-2FC2F7BE73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4227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B8F47-7027-704C-7671-AC035316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7449-AB77-6E4D-9BDC-BB4DF0B11E87}" type="datetimeFigureOut">
              <a:rPr lang="en-TR" smtClean="0"/>
              <a:t>12/18/2023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AAFDE-E341-A0E0-B764-4DD56302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E9A24-3762-B4DA-BEEA-6846282D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33-49B1-8240-8ADD-2FC2F7BE73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5604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6F67-1697-EF9A-A3A2-275798BA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C8D5-DE60-72D0-2EEF-6F53AE95F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703FC-C3CE-1DF7-FE1D-F09E4F83F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33074-3527-1F74-6CBE-C9F8E362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7449-AB77-6E4D-9BDC-BB4DF0B11E87}" type="datetimeFigureOut">
              <a:rPr lang="en-TR" smtClean="0"/>
              <a:t>12/18/2023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65FB3-2480-EC06-C27C-BF1B5819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7612D-86BD-9F32-3CB1-C649D1A9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33-49B1-8240-8ADD-2FC2F7BE73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8599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0B29-72AB-0C32-EB45-26C57AAC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60EA70-A813-A991-E7AF-20A9B4BB1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38A2E-D303-C987-2375-88E51538E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6F103-2131-07CA-B3D0-85423A01C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7449-AB77-6E4D-9BDC-BB4DF0B11E87}" type="datetimeFigureOut">
              <a:rPr lang="en-TR" smtClean="0"/>
              <a:t>12/18/2023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8DDAD-CBE9-C7E9-D50D-E1F00B44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73315-CFD7-A1B0-D9C1-DC1E862A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D733-49B1-8240-8ADD-2FC2F7BE73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8974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72AE-BAB7-DC0A-4463-FC49E588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16D50-6CCB-2EE7-5053-EC4B7414A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45FF0-CD81-34BB-515C-D25EF155F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27449-AB77-6E4D-9BDC-BB4DF0B11E87}" type="datetimeFigureOut">
              <a:rPr lang="en-TR" smtClean="0"/>
              <a:t>12/18/2023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47E1-3B3F-C03F-92FA-6A2B263AC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5BEB4-D57C-34F2-1947-11D43C1AE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D733-49B1-8240-8ADD-2FC2F7BE73A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8735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r.wikipedia.org/wiki/K%C4%B1%C5%9F_Sava%C5%9F%C4%B1" TargetMode="External"/><Relationship Id="rId13" Type="http://schemas.openxmlformats.org/officeDocument/2006/relationships/hyperlink" Target="https://tr.wikipedia.org/wiki/%C4%B0sve%C3%A7#cite_note-75" TargetMode="External"/><Relationship Id="rId3" Type="http://schemas.openxmlformats.org/officeDocument/2006/relationships/hyperlink" Target="https://tr.wikipedia.org/wiki/II._D%C3%BCnya_Sava%C5%9F%C4%B1" TargetMode="External"/><Relationship Id="rId7" Type="http://schemas.openxmlformats.org/officeDocument/2006/relationships/hyperlink" Target="https://tr.wikipedia.org/wiki/%C4%B0sve%C3%A7#cite_note-72" TargetMode="External"/><Relationship Id="rId12" Type="http://schemas.openxmlformats.org/officeDocument/2006/relationships/hyperlink" Target="https://tr.wikipedia.org/wiki/NATO" TargetMode="External"/><Relationship Id="rId2" Type="http://schemas.openxmlformats.org/officeDocument/2006/relationships/hyperlink" Target="https://tr.wikipedia.org/wiki/Norve%C3%A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r.wikipedia.org/wiki/%C4%B0sve%C3%A7#cite_note-71" TargetMode="External"/><Relationship Id="rId11" Type="http://schemas.openxmlformats.org/officeDocument/2006/relationships/hyperlink" Target="https://tr.wikipedia.org/wiki/Mikoyan-Gurevi%C3%A7_MiG-15" TargetMode="External"/><Relationship Id="rId5" Type="http://schemas.openxmlformats.org/officeDocument/2006/relationships/hyperlink" Target="https://tr.wikipedia.org/wiki/%C4%B0sve%C3%A7#cite_note-70" TargetMode="External"/><Relationship Id="rId10" Type="http://schemas.openxmlformats.org/officeDocument/2006/relationships/hyperlink" Target="https://tr.wikipedia.org/wiki/%C4%B0sve%C3%A7#cite_note-74" TargetMode="External"/><Relationship Id="rId4" Type="http://schemas.openxmlformats.org/officeDocument/2006/relationships/hyperlink" Target="https://tr.wikipedia.org/wiki/Nazi_Almanyas%C4%B1" TargetMode="External"/><Relationship Id="rId9" Type="http://schemas.openxmlformats.org/officeDocument/2006/relationships/hyperlink" Target="https://tr.wikipedia.org/wiki/Finlandiy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r.wikipedia.org/wiki/Avrupa_Birli%C4%9Fi" TargetMode="External"/><Relationship Id="rId13" Type="http://schemas.openxmlformats.org/officeDocument/2006/relationships/hyperlink" Target="https://tr.wikipedia.org/wiki/T%C3%BCrkiye" TargetMode="External"/><Relationship Id="rId3" Type="http://schemas.openxmlformats.org/officeDocument/2006/relationships/hyperlink" Target="https://tr.wikipedia.org/wiki/Olof_Palme" TargetMode="External"/><Relationship Id="rId7" Type="http://schemas.openxmlformats.org/officeDocument/2006/relationships/hyperlink" Target="https://tr.wikipedia.org/wiki/So%C4%9Fuk_Sava%C5%9F" TargetMode="External"/><Relationship Id="rId12" Type="http://schemas.openxmlformats.org/officeDocument/2006/relationships/hyperlink" Target="https://tr.wikipedia.org/wiki/Jens_Stoltenberg" TargetMode="External"/><Relationship Id="rId2" Type="http://schemas.openxmlformats.org/officeDocument/2006/relationships/hyperlink" Target="https://tr.wikipedia.org/wiki/Sovyetler_Birli%C4%9Fi" TargetMode="External"/><Relationship Id="rId16" Type="http://schemas.openxmlformats.org/officeDocument/2006/relationships/hyperlink" Target="https://tr.wikipedia.org/wiki/%C4%B0sve%C3%A7#cite_note-7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r.wikipedia.org/wiki/Birle%C5%9Fmi%C5%9F_Milletler" TargetMode="External"/><Relationship Id="rId11" Type="http://schemas.openxmlformats.org/officeDocument/2006/relationships/hyperlink" Target="https://tr.wikipedia.org/wiki/%C4%B0sve%C3%A7#cite_note-76" TargetMode="External"/><Relationship Id="rId5" Type="http://schemas.openxmlformats.org/officeDocument/2006/relationships/hyperlink" Target="https://tr.wikipedia.org/wiki/Kambo%C3%A7ya" TargetMode="External"/><Relationship Id="rId15" Type="http://schemas.openxmlformats.org/officeDocument/2006/relationships/hyperlink" Target="https://tr.wikipedia.org/wiki/Rusya" TargetMode="External"/><Relationship Id="rId10" Type="http://schemas.openxmlformats.org/officeDocument/2006/relationships/hyperlink" Target="https://tr.wikipedia.org/wiki/NATO" TargetMode="External"/><Relationship Id="rId4" Type="http://schemas.openxmlformats.org/officeDocument/2006/relationships/hyperlink" Target="https://tr.wikipedia.org/wiki/K%C3%BCba" TargetMode="External"/><Relationship Id="rId9" Type="http://schemas.openxmlformats.org/officeDocument/2006/relationships/hyperlink" Target="https://tr.wikipedia.org/wiki/Rusya%27n%C4%B1n_Ukrayna%27y%C4%B1_i%C5%9Fgali" TargetMode="External"/><Relationship Id="rId14" Type="http://schemas.openxmlformats.org/officeDocument/2006/relationships/hyperlink" Target="https://tr.wikipedia.org/wiki/PKK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r.wikipedia.org/wiki/PKK" TargetMode="External"/><Relationship Id="rId3" Type="http://schemas.openxmlformats.org/officeDocument/2006/relationships/hyperlink" Target="https://tr.wikipedia.org/wiki/Rusya%27n%C4%B1n_Ukrayna%27y%C4%B1_i%C5%9Fgali" TargetMode="External"/><Relationship Id="rId7" Type="http://schemas.openxmlformats.org/officeDocument/2006/relationships/hyperlink" Target="https://tr.wikipedia.org/wiki/T%C3%BCrkiye" TargetMode="External"/><Relationship Id="rId2" Type="http://schemas.openxmlformats.org/officeDocument/2006/relationships/hyperlink" Target="https://tr.wikipedia.org/wiki/Avrupa_Birli%C4%9Fi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r.wikipedia.org/wiki/Jens_Stoltenberg" TargetMode="External"/><Relationship Id="rId5" Type="http://schemas.openxmlformats.org/officeDocument/2006/relationships/hyperlink" Target="https://tr.wikipedia.org/wiki/%C4%B0sve%C3%A7#cite_note-76" TargetMode="External"/><Relationship Id="rId4" Type="http://schemas.openxmlformats.org/officeDocument/2006/relationships/hyperlink" Target="https://tr.wikipedia.org/wiki/NAT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r.wikipedia.org/wiki/Finlandiya" TargetMode="External"/><Relationship Id="rId13" Type="http://schemas.openxmlformats.org/officeDocument/2006/relationships/hyperlink" Target="https://tr.wikipedia.org/wiki/%C4%B0ngilizce" TargetMode="External"/><Relationship Id="rId18" Type="http://schemas.openxmlformats.org/officeDocument/2006/relationships/hyperlink" Target="https://tr.wikipedia.org/wiki/T._J._Pelouze" TargetMode="External"/><Relationship Id="rId3" Type="http://schemas.openxmlformats.org/officeDocument/2006/relationships/hyperlink" Target="https://tr.wikipedia.org/wiki/Alfred_Nobel" TargetMode="External"/><Relationship Id="rId7" Type="http://schemas.openxmlformats.org/officeDocument/2006/relationships/hyperlink" Target="https://tr.wikipedia.org/wiki/Stokholm" TargetMode="External"/><Relationship Id="rId12" Type="http://schemas.openxmlformats.org/officeDocument/2006/relationships/hyperlink" Target="https://tr.wikipedia.org/wiki/Frans%C4%B1zca" TargetMode="External"/><Relationship Id="rId17" Type="http://schemas.openxmlformats.org/officeDocument/2006/relationships/hyperlink" Target="https://tr.wikipedia.org/wiki/Paris" TargetMode="External"/><Relationship Id="rId2" Type="http://schemas.openxmlformats.org/officeDocument/2006/relationships/hyperlink" Target="https://tr.wikipedia.org/wiki/Stockholm" TargetMode="External"/><Relationship Id="rId16" Type="http://schemas.openxmlformats.org/officeDocument/2006/relationships/hyperlink" Target="https://tr.wikipedia.org/wiki/Kimya_m%C3%BChendisli%C4%9Fi" TargetMode="External"/><Relationship Id="rId20" Type="http://schemas.openxmlformats.org/officeDocument/2006/relationships/hyperlink" Target="https://tr.wikipedia.org/wiki/Ascanio_Sobrero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r.wikipedia.org/wiki/%C3%96d%C3%BCl" TargetMode="External"/><Relationship Id="rId11" Type="http://schemas.openxmlformats.org/officeDocument/2006/relationships/hyperlink" Target="https://tr.wikipedia.org/wiki/Rus%C3%A7a" TargetMode="External"/><Relationship Id="rId5" Type="http://schemas.openxmlformats.org/officeDocument/2006/relationships/hyperlink" Target="https://tr.wikipedia.org/wiki/Hizmet" TargetMode="External"/><Relationship Id="rId15" Type="http://schemas.openxmlformats.org/officeDocument/2006/relationships/hyperlink" Target="https://tr.wikipedia.org/wiki/%C5%9Eiir" TargetMode="External"/><Relationship Id="rId10" Type="http://schemas.openxmlformats.org/officeDocument/2006/relationships/hyperlink" Target="https://tr.wikipedia.org/wiki/%C4%B0sve%C3%A7%C3%A7e" TargetMode="External"/><Relationship Id="rId19" Type="http://schemas.openxmlformats.org/officeDocument/2006/relationships/hyperlink" Target="https://tr.wikipedia.org/wiki/Nitrogliserin" TargetMode="External"/><Relationship Id="rId4" Type="http://schemas.openxmlformats.org/officeDocument/2006/relationships/hyperlink" Target="https://tr.wikipedia.org/wiki/Dernek" TargetMode="External"/><Relationship Id="rId9" Type="http://schemas.openxmlformats.org/officeDocument/2006/relationships/hyperlink" Target="https://tr.wikipedia.org/wiki/Sankt-Peterburg" TargetMode="External"/><Relationship Id="rId14" Type="http://schemas.openxmlformats.org/officeDocument/2006/relationships/hyperlink" Target="https://tr.wikipedia.org/wiki/Almanca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r.wikipedia.org/wiki/%C4%B0ngilizler" TargetMode="External"/><Relationship Id="rId13" Type="http://schemas.openxmlformats.org/officeDocument/2006/relationships/hyperlink" Target="https://tr.wikipedia.org/wiki/Fizik" TargetMode="External"/><Relationship Id="rId18" Type="http://schemas.openxmlformats.org/officeDocument/2006/relationships/hyperlink" Target="https://tr.wikipedia.org/wiki/Bar%C4%B1%C5%9F" TargetMode="External"/><Relationship Id="rId3" Type="http://schemas.openxmlformats.org/officeDocument/2006/relationships/hyperlink" Target="https://tr.wikipedia.org/wiki/K%C4%B1r%C4%B1m_Sava%C5%9F%C4%B1" TargetMode="External"/><Relationship Id="rId21" Type="http://schemas.openxmlformats.org/officeDocument/2006/relationships/hyperlink" Target="https://tr.wikipedia.org/wiki/Nobelyum" TargetMode="External"/><Relationship Id="rId7" Type="http://schemas.openxmlformats.org/officeDocument/2006/relationships/hyperlink" Target="https://tr.wikipedia.org/wiki/Paris" TargetMode="External"/><Relationship Id="rId12" Type="http://schemas.openxmlformats.org/officeDocument/2006/relationships/hyperlink" Target="https://tr.wikipedia.org/wiki/Nobel_%C3%96d%C3%BCl%C3%BC" TargetMode="External"/><Relationship Id="rId17" Type="http://schemas.openxmlformats.org/officeDocument/2006/relationships/hyperlink" Target="https://tr.wikipedia.org/wiki/Edebiyat" TargetMode="External"/><Relationship Id="rId2" Type="http://schemas.openxmlformats.org/officeDocument/2006/relationships/hyperlink" Target="https://tr.wikipedia.org/wiki/Sankt-Peterburg" TargetMode="External"/><Relationship Id="rId16" Type="http://schemas.openxmlformats.org/officeDocument/2006/relationships/hyperlink" Target="https://tr.wikipedia.org/wiki/Fizyoloji" TargetMode="External"/><Relationship Id="rId20" Type="http://schemas.openxmlformats.org/officeDocument/2006/relationships/hyperlink" Target="https://tr.wikipedia.org/wiki/Ekonomi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r.wikipedia.org/wiki/Nitrogliserin" TargetMode="External"/><Relationship Id="rId11" Type="http://schemas.openxmlformats.org/officeDocument/2006/relationships/hyperlink" Target="https://tr.wikipedia.org/wiki/San_Remo" TargetMode="External"/><Relationship Id="rId5" Type="http://schemas.openxmlformats.org/officeDocument/2006/relationships/hyperlink" Target="https://tr.wikipedia.org/wiki/M%C3%A4laren_G%C3%B6l%C3%BC" TargetMode="External"/><Relationship Id="rId15" Type="http://schemas.openxmlformats.org/officeDocument/2006/relationships/hyperlink" Target="https://tr.wikipedia.org/wiki/T%C4%B1p" TargetMode="External"/><Relationship Id="rId10" Type="http://schemas.openxmlformats.org/officeDocument/2006/relationships/hyperlink" Target="https://tr.wikipedia.org/wiki/%C4%B0talya" TargetMode="External"/><Relationship Id="rId19" Type="http://schemas.openxmlformats.org/officeDocument/2006/relationships/hyperlink" Target="https://tr.wikipedia.org/wiki/Nobel_Vakf%C4%B1" TargetMode="External"/><Relationship Id="rId4" Type="http://schemas.openxmlformats.org/officeDocument/2006/relationships/hyperlink" Target="https://tr.wikipedia.org/wiki/Stokholm" TargetMode="External"/><Relationship Id="rId9" Type="http://schemas.openxmlformats.org/officeDocument/2006/relationships/hyperlink" Target="https://tr.wikipedia.org/wiki/Fransa" TargetMode="External"/><Relationship Id="rId14" Type="http://schemas.openxmlformats.org/officeDocument/2006/relationships/hyperlink" Target="https://tr.wikipedia.org/wiki/Kimy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r.wikipedia.org/wiki/D%C3%BCnya_Sa%C4%9Fl%C4%B1k_%C3%96rg%C3%BCt%C3%BC" TargetMode="External"/><Relationship Id="rId3" Type="http://schemas.openxmlformats.org/officeDocument/2006/relationships/hyperlink" Target="https://tr.wikipedia.org/w/index.php?title=D%C3%BCnya_Kalk%C4%B1nma_G%C3%B6stergeleri&amp;action=edit&amp;redlink=1" TargetMode="External"/><Relationship Id="rId7" Type="http://schemas.openxmlformats.org/officeDocument/2006/relationships/hyperlink" Target="https://tr.wikipedia.org/wiki/Freedom_House" TargetMode="External"/><Relationship Id="rId2" Type="http://schemas.openxmlformats.org/officeDocument/2006/relationships/hyperlink" Target="https://tr.wikipedia.org/wiki/Gallup_(%C5%9Firket)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r.wikipedia.org/w/index.php?title=D%C3%BCnya_%C3%87ap%C4%B1nda_Y%C3%B6netim_G%C3%B6stergeleri&amp;action=edit&amp;redlink=1" TargetMode="External"/><Relationship Id="rId5" Type="http://schemas.openxmlformats.org/officeDocument/2006/relationships/hyperlink" Target="https://tr.wikipedia.org/w/index.php?title=K%C4%B1r%C4%B1lgan_Durumlar_Endeksi&amp;action=edit&amp;redlink=1" TargetMode="External"/><Relationship Id="rId10" Type="http://schemas.openxmlformats.org/officeDocument/2006/relationships/hyperlink" Target="https://tr.wikipedia.org/wiki/Uluslararas%C4%B1_Af_%C3%96rg%C3%BCt%C3%BC" TargetMode="External"/><Relationship Id="rId4" Type="http://schemas.openxmlformats.org/officeDocument/2006/relationships/hyperlink" Target="https://tr.wikipedia.org/wiki/Uluslararas%C4%B1_Telekom%C3%BCnikasyon_Birli%C4%9Fi" TargetMode="External"/><Relationship Id="rId9" Type="http://schemas.openxmlformats.org/officeDocument/2006/relationships/hyperlink" Target="https://tr.wikipedia.org/w/index.php?title=D%C3%BCnya_de%C4%9Ferler_anketi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r.wikipedia.org/wiki/Legatum_Refah_Endeksi#cite_note-1" TargetMode="External"/><Relationship Id="rId3" Type="http://schemas.openxmlformats.org/officeDocument/2006/relationships/hyperlink" Target="https://tr.wikipedia.org/wiki/Ya%C5%9Fam_kalitesi" TargetMode="External"/><Relationship Id="rId7" Type="http://schemas.openxmlformats.org/officeDocument/2006/relationships/hyperlink" Target="https://tr.wikipedia.org/wiki/G%C3%BCney_Sudan" TargetMode="External"/><Relationship Id="rId2" Type="http://schemas.openxmlformats.org/officeDocument/2006/relationships/hyperlink" Target="https://tr.wikipedia.org/wiki/Ekonomik_b%C3%BCy%C3%BCm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r.wikipedia.org/wiki/%C4%B0sve%C3%A7" TargetMode="External"/><Relationship Id="rId5" Type="http://schemas.openxmlformats.org/officeDocument/2006/relationships/hyperlink" Target="https://tr.wikipedia.org/wiki/Norve%C3%A7" TargetMode="External"/><Relationship Id="rId4" Type="http://schemas.openxmlformats.org/officeDocument/2006/relationships/hyperlink" Target="https://tr.wikipedia.org/wiki/Danimark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/index.php?title=Stockholm_Uluslararas%C4%B1_Bar%C4%B1%C5%9F_Ara%C5%9Ft%C4%B1rmalar%C4%B1_Enstit%C3%BCs%C3%BC&amp;action=edit&amp;redlink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r.wikipedia.org/wiki/%C4%B0hracat" TargetMode="External"/><Relationship Id="rId4" Type="http://schemas.openxmlformats.org/officeDocument/2006/relationships/hyperlink" Target="https://tr.wikipedia.org/wiki/%C3%9Clkeler_liste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8591-D60E-AB4E-0F7A-D4D75F1F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722" y="1089177"/>
            <a:ext cx="7716078" cy="2647936"/>
          </a:xfrm>
        </p:spPr>
        <p:txBody>
          <a:bodyPr/>
          <a:lstStyle/>
          <a:p>
            <a:r>
              <a:rPr lang="en-TR" b="1" dirty="0">
                <a:solidFill>
                  <a:srgbClr val="0070C0"/>
                </a:solidFill>
              </a:rPr>
              <a:t>                  İSVEÇ SİLAH SANAYİ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873EB-AC93-0C6F-DDFC-3ECFA6AF3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214191"/>
            <a:ext cx="5181600" cy="1962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0070C0"/>
                </a:solidFill>
              </a:rPr>
              <a:t>KADİR HAS ÜNİVERSİTESİ 16. HERKESE AÇIK DERS</a:t>
            </a:r>
            <a:endParaRPr lang="tr-T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0070C0"/>
                </a:solidFill>
              </a:rPr>
              <a:t>Orta Üst Sınıfın Suçlulukları, Korkuları, Sözde Aydınlanması: </a:t>
            </a:r>
            <a:r>
              <a:rPr lang="tr-TR" b="1" dirty="0" err="1">
                <a:solidFill>
                  <a:srgbClr val="0070C0"/>
                </a:solidFill>
              </a:rPr>
              <a:t>Ibsen</a:t>
            </a:r>
            <a:r>
              <a:rPr lang="tr-TR" b="1" dirty="0">
                <a:solidFill>
                  <a:srgbClr val="0070C0"/>
                </a:solidFill>
              </a:rPr>
              <a:t> ve P. </a:t>
            </a:r>
            <a:r>
              <a:rPr lang="tr-TR" b="1" dirty="0" err="1">
                <a:solidFill>
                  <a:srgbClr val="0070C0"/>
                </a:solidFill>
              </a:rPr>
              <a:t>Claudel</a:t>
            </a:r>
            <a:r>
              <a:rPr lang="tr-TR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tr-TR" b="1" dirty="0">
                <a:solidFill>
                  <a:srgbClr val="0070C0"/>
                </a:solidFill>
              </a:rPr>
              <a:t>Prof. Dr. A Nihat Berker</a:t>
            </a:r>
          </a:p>
          <a:p>
            <a:endParaRPr lang="en-TR" dirty="0"/>
          </a:p>
        </p:txBody>
      </p:sp>
      <p:sp>
        <p:nvSpPr>
          <p:cNvPr id="5" name="Metin kutusu 3">
            <a:extLst>
              <a:ext uri="{FF2B5EF4-FFF2-40B4-BE49-F238E27FC236}">
                <a16:creationId xmlns:a16="http://schemas.microsoft.com/office/drawing/2014/main" id="{4A1A6755-02AF-A629-6287-9ACA2448BA32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8617226" y="5180792"/>
            <a:ext cx="2776529" cy="996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 err="1">
                <a:solidFill>
                  <a:srgbClr val="0070C0"/>
                </a:solidFill>
              </a:rPr>
              <a:t>A.Dilara</a:t>
            </a:r>
            <a:r>
              <a:rPr lang="tr-TR" sz="2800" b="1" i="1" dirty="0">
                <a:solidFill>
                  <a:srgbClr val="0070C0"/>
                </a:solidFill>
              </a:rPr>
              <a:t> Şencan</a:t>
            </a:r>
          </a:p>
          <a:p>
            <a:r>
              <a:rPr lang="tr-TR" b="1" i="1" dirty="0">
                <a:solidFill>
                  <a:srgbClr val="0070C0"/>
                </a:solidFill>
              </a:rPr>
              <a:t>13</a:t>
            </a:r>
            <a:r>
              <a:rPr lang="tr-TR" sz="2800" b="1" i="1" dirty="0">
                <a:solidFill>
                  <a:srgbClr val="0070C0"/>
                </a:solidFill>
              </a:rPr>
              <a:t> </a:t>
            </a:r>
            <a:r>
              <a:rPr lang="tr-TR" b="1" i="1" dirty="0">
                <a:solidFill>
                  <a:srgbClr val="0070C0"/>
                </a:solidFill>
              </a:rPr>
              <a:t>Aralık</a:t>
            </a:r>
            <a:r>
              <a:rPr lang="tr-TR" sz="2800" b="1" i="1" dirty="0">
                <a:solidFill>
                  <a:srgbClr val="0070C0"/>
                </a:solidFill>
              </a:rPr>
              <a:t> 2023</a:t>
            </a:r>
          </a:p>
        </p:txBody>
      </p:sp>
      <p:pic>
        <p:nvPicPr>
          <p:cNvPr id="6" name="Resim 4">
            <a:extLst>
              <a:ext uri="{FF2B5EF4-FFF2-40B4-BE49-F238E27FC236}">
                <a16:creationId xmlns:a16="http://schemas.microsoft.com/office/drawing/2014/main" id="{DD6CD9F1-C9AC-F07A-3C1B-37B32B9C6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177"/>
            <a:ext cx="3790765" cy="264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83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9069-EED8-0580-AA6F-5B3A6703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Stockholm International Peace Research Institute (Stockholm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Uluslararası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Barış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Araştırmaları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Enstitüsü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) SIPRI</a:t>
            </a:r>
            <a:b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712B1-AA2F-E5FA-B6E4-32EB169EB1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SIPRI: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bağımsız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bir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araştırma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enstitüsüdür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r>
              <a:rPr lang="en-US" dirty="0" err="1">
                <a:solidFill>
                  <a:srgbClr val="374151"/>
                </a:solidFill>
                <a:latin typeface="Söhne"/>
              </a:rPr>
              <a:t>S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oğuk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savaş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döneminde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, 1966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yılında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uluslararası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barış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ve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güvenliğe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katkıda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bulunmak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amacıyla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kuruldu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dirty="0" err="1">
                <a:solidFill>
                  <a:srgbClr val="374151"/>
                </a:solidFill>
                <a:latin typeface="Söhne"/>
              </a:rPr>
              <a:t>K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uruluş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amacı</a:t>
            </a:r>
            <a:r>
              <a:rPr lang="en-US" dirty="0">
                <a:solidFill>
                  <a:srgbClr val="374151"/>
                </a:solidFill>
                <a:latin typeface="Söhne"/>
              </a:rPr>
              <a:t>: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silahlanma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yarışlarını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kontrol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etmek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askeri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harcamaları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azaltmak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ve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dünya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genelinde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barışa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yönelik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politikaları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desteklemekti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D509A-9247-28F7-32B2-17D54DBF14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SIPRI'nin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kuruluşu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, o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dönemde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yaşanan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silahlanma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yarışları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ve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nükleer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tehditlere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karşı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küresel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bir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bilincin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arttığı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bir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döneme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denk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gelir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Enstitü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dünya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genelindeki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silahlanma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eğilimlerini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ve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askeri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harcamaları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objektif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bir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şekilde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analiz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etmeyi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amaçlayarak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politika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yapıcılara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ve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kamuoyuna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bilgi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sağlamayı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hedefledi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77630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4F17-EB17-2D9B-1100-AD84F0878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İSVEÇ DIŞ POLİTİKASI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56C57-82CB-9D57-11B8-70175FFDB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52330"/>
            <a:ext cx="9637643" cy="5426765"/>
          </a:xfrm>
        </p:spPr>
        <p:txBody>
          <a:bodyPr>
            <a:noAutofit/>
          </a:bodyPr>
          <a:lstStyle/>
          <a:p>
            <a:pPr algn="l"/>
            <a:r>
              <a:rPr lang="en-US" sz="1800" b="0" i="0" dirty="0">
                <a:solidFill>
                  <a:srgbClr val="202122"/>
                </a:solidFill>
                <a:effectLst/>
              </a:rPr>
              <a:t>20.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yüzyıl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boyunca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dış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politikası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barış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zamanında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uyumsuzluk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savaş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zamanında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tarafsızlık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ilkesine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dayanıyordu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.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hükûmeti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savaş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durumunda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tarafsızlığın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mümkün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olabilmesi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için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barış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zamanlarında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bağımsız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uyumsuzluk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rotası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izledi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algn="l"/>
            <a:r>
              <a:rPr lang="en-US" sz="1800" b="0" i="0" dirty="0" err="1">
                <a:solidFill>
                  <a:srgbClr val="202122"/>
                </a:solidFill>
                <a:effectLst/>
              </a:rPr>
              <a:t>İsveç'in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tarafsızlık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doktrini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, 1814'te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İsveç'in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1800" b="0" i="0" u="none" strike="noStrike" dirty="0">
                <a:solidFill>
                  <a:srgbClr val="3366CC"/>
                </a:solidFill>
                <a:effectLst/>
                <a:hlinkClick r:id="rId2" tooltip="Norveç"/>
              </a:rPr>
              <a:t>Norveç'e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karşı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yürüttüğü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harekâtın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sona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ermesinden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bu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yana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ülke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savaş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durumunda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olmadığı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için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genellikle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19.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yüzyıla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kadar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uzanır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. </a:t>
            </a:r>
          </a:p>
          <a:p>
            <a:pPr algn="l"/>
            <a:r>
              <a:rPr lang="en-US" sz="1800" b="0" i="0" u="none" strike="noStrike" dirty="0">
                <a:solidFill>
                  <a:srgbClr val="3366CC"/>
                </a:solidFill>
                <a:effectLst/>
                <a:hlinkClick r:id="rId3" tooltip="II. Dünya Savaşı"/>
              </a:rPr>
              <a:t>2. Dünya Savaşı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sırasında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ne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müttefik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ne de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eksen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güçlerine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katıldı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. Bu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bazen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tartışıldı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çünkü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belirli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durumlarda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1800" b="0" i="0" u="none" strike="noStrike" dirty="0">
                <a:solidFill>
                  <a:srgbClr val="3366CC"/>
                </a:solidFill>
                <a:effectLst/>
                <a:hlinkClick r:id="rId4" tooltip="Nazi Almanyası"/>
              </a:rPr>
              <a:t>Nazi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rejiminin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kendi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demiryolu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sistemini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asker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malları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özellikle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de Alman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savaş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makinesi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için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hayati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önem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taşıyan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kuzey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İsveç'teki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madenlerden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gelen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demir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cevherini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taşımak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için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kullanmasına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izin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verdi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.</a:t>
            </a:r>
            <a:r>
              <a:rPr lang="en-US" sz="1800" b="0" i="0" u="none" strike="noStrike" baseline="30000" dirty="0">
                <a:solidFill>
                  <a:srgbClr val="3366CC"/>
                </a:solidFill>
                <a:effectLst/>
                <a:hlinkClick r:id="rId5"/>
              </a:rPr>
              <a:t>[70]</a:t>
            </a:r>
            <a:r>
              <a:rPr lang="en-US" sz="1800" b="0" i="0" u="none" strike="noStrike" baseline="30000" dirty="0">
                <a:solidFill>
                  <a:srgbClr val="3366CC"/>
                </a:solidFill>
                <a:effectLst/>
                <a:hlinkClick r:id="rId6"/>
              </a:rPr>
              <a:t>[71]</a:t>
            </a:r>
            <a:r>
              <a:rPr lang="en-US" sz="1800" b="0" i="0" u="none" strike="noStrike" baseline="30000" dirty="0">
                <a:solidFill>
                  <a:srgbClr val="3366CC"/>
                </a:solidFill>
                <a:effectLst/>
                <a:hlinkClick r:id="rId7"/>
              </a:rPr>
              <a:t>[72]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Ancak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, </a:t>
            </a:r>
            <a:r>
              <a:rPr lang="en-US" sz="1800" b="0" i="0" u="none" strike="noStrike" dirty="0">
                <a:solidFill>
                  <a:srgbClr val="3366CC"/>
                </a:solidFill>
                <a:effectLst/>
                <a:hlinkClick r:id="rId8" tooltip="Kış Savaşı"/>
              </a:rPr>
              <a:t>Kış Savaşı'nda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1800" b="0" i="0" u="none" strike="noStrike" dirty="0">
                <a:solidFill>
                  <a:srgbClr val="3366CC"/>
                </a:solidFill>
                <a:effectLst/>
                <a:hlinkClick r:id="rId9" tooltip="Finlandiya"/>
              </a:rPr>
              <a:t>Finlandiya'nın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savunmasına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dolaylı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olarak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da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katkıda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bulundu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1943'ten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sonra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İsveç'te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Norveç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Danimarka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birliklerinin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eğitimine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izin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verdi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algn="l"/>
            <a:r>
              <a:rPr lang="en-US" sz="1800" b="0" i="0" dirty="0">
                <a:solidFill>
                  <a:srgbClr val="202122"/>
                </a:solidFill>
                <a:effectLst/>
              </a:rPr>
              <a:t>Erken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Soğuk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Savaş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döneminde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uluslararası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ilişkilerde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bağlantısızlık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düşük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profil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politikasını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güçlü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ulusal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savunmaya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dayalı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güvenlik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politikasıyla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birleştirdi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.</a:t>
            </a:r>
            <a:endParaRPr lang="en-US" sz="1800" baseline="30000" dirty="0">
              <a:solidFill>
                <a:srgbClr val="3366CC"/>
              </a:solidFill>
            </a:endParaRPr>
          </a:p>
          <a:p>
            <a:pPr algn="l"/>
            <a:r>
              <a:rPr lang="en-US" sz="18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ordusunun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işlevi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saldırıyı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caydırmaktı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.</a:t>
            </a:r>
            <a:r>
              <a:rPr lang="en-US" sz="1800" b="0" i="0" u="none" strike="noStrike" baseline="30000" dirty="0">
                <a:solidFill>
                  <a:srgbClr val="3366CC"/>
                </a:solidFill>
                <a:effectLst/>
                <a:hlinkClick r:id="rId10"/>
              </a:rPr>
              <a:t>[</a:t>
            </a:r>
            <a:endParaRPr lang="en-US" sz="1800" b="0" i="0" u="none" strike="noStrike" baseline="30000" dirty="0">
              <a:solidFill>
                <a:srgbClr val="3366CC"/>
              </a:solidFill>
              <a:effectLst/>
            </a:endParaRPr>
          </a:p>
          <a:p>
            <a:pPr algn="l"/>
            <a:r>
              <a:rPr lang="en-US" sz="1800" b="0" i="0" dirty="0" err="1">
                <a:solidFill>
                  <a:srgbClr val="202122"/>
                </a:solidFill>
                <a:effectLst/>
              </a:rPr>
              <a:t>özellikle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istihbarat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alışverişi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alanında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Batı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bloğu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ile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nispeten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yakın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gayri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resmi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ilişkileri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sürdürdü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. 1952'de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DC-3'ü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Baltık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Denizi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üzerinde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Sovyet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1800" b="0" i="0" u="none" strike="noStrike" dirty="0">
                <a:solidFill>
                  <a:srgbClr val="3366CC"/>
                </a:solidFill>
                <a:effectLst/>
                <a:hlinkClick r:id="rId11" tooltip="Mikoyan-Gureviç MiG-15"/>
              </a:rPr>
              <a:t>MiG-15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savaş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uçağı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tarafından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düşürüldü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.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Daha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sonra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yapılan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araştırmalar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uçağın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aslında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1800" b="0" i="0" u="none" strike="noStrike" dirty="0">
                <a:solidFill>
                  <a:srgbClr val="3366CC"/>
                </a:solidFill>
                <a:effectLst/>
                <a:hlinkClick r:id="rId12" tooltip="NATO"/>
              </a:rPr>
              <a:t>NATO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için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bilgi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topladığını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ortaya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rgbClr val="202122"/>
                </a:solidFill>
                <a:effectLst/>
              </a:rPr>
              <a:t>çıkardı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.</a:t>
            </a:r>
            <a:r>
              <a:rPr lang="en-US" sz="1800" b="0" i="0" u="none" strike="noStrike" baseline="30000" dirty="0">
                <a:solidFill>
                  <a:srgbClr val="3366CC"/>
                </a:solidFill>
                <a:effectLst/>
                <a:hlinkClick r:id="rId13"/>
              </a:rPr>
              <a:t>[75]</a:t>
            </a:r>
            <a:r>
              <a:rPr lang="en-US" sz="1800" b="0" i="0" dirty="0">
                <a:solidFill>
                  <a:srgbClr val="202122"/>
                </a:solidFill>
                <a:effectLst/>
              </a:rPr>
              <a:t> </a:t>
            </a:r>
            <a:endParaRPr lang="en-TR" sz="1800" dirty="0"/>
          </a:p>
        </p:txBody>
      </p:sp>
    </p:spTree>
    <p:extLst>
      <p:ext uri="{BB962C8B-B14F-4D97-AF65-F5344CB8AC3E}">
        <p14:creationId xmlns:p14="http://schemas.microsoft.com/office/powerpoint/2010/main" val="35667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D3DD-562E-B51F-F52F-C7F02E1C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İSVEÇ DIŞ POLİTİKASI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55953-8A29-1074-86AC-12F60FEBF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597887" cy="435133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0" i="0" dirty="0" err="1">
                <a:solidFill>
                  <a:srgbClr val="202122"/>
                </a:solidFill>
                <a:effectLst/>
              </a:rPr>
              <a:t>Başka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uçak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Catalina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arama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kurtarma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uçağı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da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birkaç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gün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sonra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gönderilmiş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u="none" strike="noStrike" dirty="0">
                <a:solidFill>
                  <a:srgbClr val="3366CC"/>
                </a:solidFill>
                <a:effectLst/>
                <a:hlinkClick r:id="rId2" tooltip="Sovyetler Birliği"/>
              </a:rPr>
              <a:t>Sovyetler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tarafından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da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düşürülmüştür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.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Başbakan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u="none" strike="noStrike" dirty="0">
                <a:solidFill>
                  <a:srgbClr val="3366CC"/>
                </a:solidFill>
                <a:effectLst/>
                <a:hlinkClick r:id="rId3" tooltip="Olof Palme"/>
              </a:rPr>
              <a:t>Olof Palme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, 1970'lerde </a:t>
            </a:r>
            <a:r>
              <a:rPr lang="en-US" sz="7200" b="0" i="0" u="none" strike="noStrike" dirty="0">
                <a:solidFill>
                  <a:srgbClr val="3366CC"/>
                </a:solidFill>
                <a:effectLst/>
                <a:hlinkClick r:id="rId4" tooltip="Küba"/>
              </a:rPr>
              <a:t>Küba'ya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resmi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ziyarette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bulundu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bu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ziyaret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sırasında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Fulgencio Batista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hükûmetini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kınadı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konuşmasında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çağdaş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Küba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u="none" strike="noStrike" dirty="0">
                <a:solidFill>
                  <a:srgbClr val="3366CC"/>
                </a:solidFill>
                <a:effectLst/>
                <a:hlinkClick r:id="rId5" tooltip="Kamboçya"/>
              </a:rPr>
              <a:t>Kamboçyalı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devrimcileri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övdü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algn="l"/>
            <a:r>
              <a:rPr lang="en-US" sz="7200" b="0" i="0" dirty="0">
                <a:solidFill>
                  <a:srgbClr val="202122"/>
                </a:solidFill>
                <a:effectLst/>
              </a:rPr>
              <a:t>1960'ların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sonlarından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itibaren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uluslararası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ilişkilerde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daha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önemli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bağımsız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rol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oynamaya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çalıştı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.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Özellikle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u="none" strike="noStrike" dirty="0">
                <a:solidFill>
                  <a:srgbClr val="3366CC"/>
                </a:solidFill>
                <a:effectLst/>
                <a:hlinkClick r:id="rId6" tooltip="Birleşmiş Milletler"/>
              </a:rPr>
              <a:t>Birleşmiş Milletler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aracılığıyla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uluslararası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barış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çabalarına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önemli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ölçüde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dahil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oldu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Üçüncü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Dünya'yı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destekledi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algn="l"/>
            <a:r>
              <a:rPr lang="en-US" sz="7200" b="0" i="0" dirty="0">
                <a:solidFill>
                  <a:srgbClr val="202122"/>
                </a:solidFill>
                <a:effectLst/>
              </a:rPr>
              <a:t>27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Ekim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1981'de, </a:t>
            </a:r>
            <a:r>
              <a:rPr lang="en-US" sz="7200" b="0" i="0" u="none" strike="noStrike" dirty="0">
                <a:solidFill>
                  <a:srgbClr val="3366CC"/>
                </a:solidFill>
                <a:effectLst/>
                <a:hlinkClick r:id="rId2" tooltip="Sovyetler Birliği"/>
              </a:rPr>
              <a:t>Sovyetler Birliği'nden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Viski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sınıfı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denizaltı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(</a:t>
            </a:r>
            <a:r>
              <a:rPr lang="en-US" sz="7200" b="0" i="1" dirty="0">
                <a:solidFill>
                  <a:srgbClr val="202122"/>
                </a:solidFill>
                <a:effectLst/>
              </a:rPr>
              <a:t>U 137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),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ülkenin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güneyindeki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Karlskrona'daki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deniz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üssünün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yakınında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karaya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oturdu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.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Araştırma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denizaltının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seyir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hatası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nedeniyle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mi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yoksa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düşmanın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askeri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potansiyeline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karşı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casusluk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mu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yaptığı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konusunda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hiçbir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zaman net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şekilde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ortaya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çıkmadı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. Olay,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ile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Sovyetler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Birliği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arasında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diplomatik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krizi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tetikledi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. 1986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yılında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Olof Palme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suikastının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ardından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u="none" strike="noStrike" dirty="0">
                <a:solidFill>
                  <a:srgbClr val="3366CC"/>
                </a:solidFill>
                <a:effectLst/>
                <a:hlinkClick r:id="rId7" tooltip="Soğuk Savaş"/>
              </a:rPr>
              <a:t>Soğuk Savaş'ın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sona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ermesiyle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daha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geleneksel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dış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politika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yaklaşımı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benimsemiştir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.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Bununla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birlikte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ülke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barışı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koruma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misyonlarında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aktif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olmaya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devam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ediyor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hatırı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sayılır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dış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yardım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bütçesini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koruyor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algn="l"/>
            <a:r>
              <a:rPr lang="en-US" sz="7200" b="0" i="0" dirty="0">
                <a:solidFill>
                  <a:srgbClr val="202122"/>
                </a:solidFill>
                <a:effectLst/>
              </a:rPr>
              <a:t>1995'ten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beri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, </a:t>
            </a:r>
            <a:r>
              <a:rPr lang="en-US" sz="7200" b="0" i="0" u="none" strike="noStrike" dirty="0">
                <a:solidFill>
                  <a:srgbClr val="3366CC"/>
                </a:solidFill>
                <a:effectLst/>
                <a:hlinkClick r:id="rId8" tooltip="Avrupa Birliği"/>
              </a:rPr>
              <a:t>Avrupa Birliği'nin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üyesidir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yeni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dünya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güvenlik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durumunun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sonucu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olarak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İsveç'in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Avrupa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güvenlik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işbirliğinde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daha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aktif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rol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oynamasıyla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ülkenin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dış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politika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doktrini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kısmen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değiştirilmiştir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. </a:t>
            </a:r>
            <a:r>
              <a:rPr lang="en-US" sz="7200" b="0" i="0" u="none" strike="noStrike" dirty="0">
                <a:solidFill>
                  <a:srgbClr val="3366CC"/>
                </a:solidFill>
                <a:effectLst/>
                <a:hlinkClick r:id="rId9" tooltip="Rusya'nın Ukrayna'yı işgali"/>
              </a:rPr>
              <a:t>2022'de Rusya'nın Ukrayna'yı işgaline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yanıt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olarak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, </a:t>
            </a:r>
            <a:r>
              <a:rPr lang="en-US" sz="7200" b="0" i="0" u="none" strike="noStrike" dirty="0">
                <a:solidFill>
                  <a:srgbClr val="3366CC"/>
                </a:solidFill>
                <a:effectLst/>
                <a:hlinkClick r:id="rId10" tooltip="NATO"/>
              </a:rPr>
              <a:t>NATO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ittifakına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resmen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katılmak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için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harekete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geçti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.</a:t>
            </a:r>
            <a:r>
              <a:rPr lang="en-US" sz="7200" b="0" i="0" u="none" strike="noStrike" baseline="30000" dirty="0">
                <a:solidFill>
                  <a:srgbClr val="3366CC"/>
                </a:solidFill>
                <a:effectLst/>
                <a:hlinkClick r:id="rId11"/>
              </a:rPr>
              <a:t>[76]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NATO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genel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sekreteri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u="none" strike="noStrike" dirty="0">
                <a:solidFill>
                  <a:srgbClr val="3366CC"/>
                </a:solidFill>
                <a:effectLst/>
                <a:hlinkClick r:id="rId12" tooltip="Jens Stoltenberg"/>
              </a:rPr>
              <a:t>Jens Stoltenberg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sadece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birkaç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haftalık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hızlı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üyelik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sürecinden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bahsetti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ancak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NATO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üyesi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u="none" strike="noStrike" dirty="0">
                <a:solidFill>
                  <a:srgbClr val="3366CC"/>
                </a:solidFill>
                <a:effectLst/>
                <a:hlinkClick r:id="rId13" tooltip="Türkiye"/>
              </a:rPr>
              <a:t>Türkiye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İsveç'in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u="none" strike="noStrike" dirty="0">
                <a:solidFill>
                  <a:srgbClr val="3366CC"/>
                </a:solidFill>
                <a:effectLst/>
                <a:hlinkClick r:id="rId14" tooltip="PKK"/>
              </a:rPr>
              <a:t>PKK'ya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karşı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harekete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geçmesini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İsveç'in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bazı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teröristleri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iade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etmesini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talep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ederek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İsveç'in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ittifaka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katılmasını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defalarca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engelledi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.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Türkiye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, 2022'de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Ukrayna'yı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işgalinden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bu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yana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u="none" strike="noStrike" dirty="0">
                <a:solidFill>
                  <a:srgbClr val="3366CC"/>
                </a:solidFill>
                <a:effectLst/>
                <a:hlinkClick r:id="rId15" tooltip="Rusya"/>
              </a:rPr>
              <a:t>Rusya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ile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bağlarını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7200" b="0" i="0" dirty="0" err="1">
                <a:solidFill>
                  <a:srgbClr val="202122"/>
                </a:solidFill>
                <a:effectLst/>
              </a:rPr>
              <a:t>sürdürüyor</a:t>
            </a:r>
            <a:r>
              <a:rPr lang="en-US" sz="7200" b="0" i="0" dirty="0">
                <a:solidFill>
                  <a:srgbClr val="202122"/>
                </a:solidFill>
                <a:effectLst/>
              </a:rPr>
              <a:t>.</a:t>
            </a:r>
            <a:r>
              <a:rPr lang="en-US" sz="7200" b="0" i="0" u="none" strike="noStrike" baseline="30000" dirty="0">
                <a:solidFill>
                  <a:srgbClr val="3366CC"/>
                </a:solidFill>
                <a:effectLst/>
                <a:hlinkClick r:id="rId16"/>
              </a:rPr>
              <a:t>[77]</a:t>
            </a:r>
            <a:endParaRPr lang="en-US" sz="7200" b="0" i="0" dirty="0">
              <a:solidFill>
                <a:srgbClr val="202122"/>
              </a:solidFill>
              <a:effectLst/>
            </a:endParaRPr>
          </a:p>
          <a:p>
            <a:br>
              <a:rPr lang="en-US" sz="7200" dirty="0"/>
            </a:br>
            <a:endParaRPr lang="en-TR" sz="7200" dirty="0"/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372351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84B8-AE55-BD01-177B-E496F0AF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İSVEÇ DIŞ POLİTİKASI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FCBC-3E0E-81B5-9238-480BD594A1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0" i="0" dirty="0">
                <a:solidFill>
                  <a:srgbClr val="202122"/>
                </a:solidFill>
                <a:effectLst/>
              </a:rPr>
              <a:t>1995'ten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beri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, </a:t>
            </a:r>
            <a:r>
              <a:rPr lang="en-US" sz="2800" b="0" i="0" u="none" strike="noStrike" dirty="0">
                <a:solidFill>
                  <a:srgbClr val="3366CC"/>
                </a:solidFill>
                <a:effectLst/>
                <a:hlinkClick r:id="rId2" tooltip="Avrupa Birliği"/>
              </a:rPr>
              <a:t>Avrupa Birliği'nin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üyesidir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yeni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dünya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güvenlik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durumunun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sonucu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olarak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İsveç'in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Avrupa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güvenlik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işbirliğinde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daha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aktif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rol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oynamasıyla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ülkenin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dış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politika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doktrini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kısmen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değiştirilmiştir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. </a:t>
            </a:r>
          </a:p>
          <a:p>
            <a:r>
              <a:rPr lang="en-US" sz="2800" b="0" i="0" u="none" strike="noStrike" dirty="0">
                <a:solidFill>
                  <a:srgbClr val="3366CC"/>
                </a:solidFill>
                <a:effectLst/>
                <a:hlinkClick r:id="rId3" tooltip="Rusya'nın Ukrayna'yı işgali"/>
              </a:rPr>
              <a:t>2022'de Rusya'nın Ukrayna'yı işgaline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yanıt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olarak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, </a:t>
            </a:r>
            <a:r>
              <a:rPr lang="en-US" sz="2800" b="0" i="0" u="none" strike="noStrike" dirty="0">
                <a:solidFill>
                  <a:srgbClr val="3366CC"/>
                </a:solidFill>
                <a:effectLst/>
                <a:hlinkClick r:id="rId4" tooltip="NATO"/>
              </a:rPr>
              <a:t>NATO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ittifakına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resmen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katılmak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için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harekete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geçti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.</a:t>
            </a:r>
            <a:r>
              <a:rPr lang="en-US" sz="2800" b="0" i="0" u="none" strike="noStrike" baseline="30000" dirty="0">
                <a:solidFill>
                  <a:srgbClr val="3366CC"/>
                </a:solidFill>
                <a:effectLst/>
                <a:hlinkClick r:id="rId5"/>
              </a:rPr>
              <a:t>[76]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 NATO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genel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sekreteri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2800" b="0" i="0" u="none" strike="noStrike" dirty="0">
                <a:solidFill>
                  <a:srgbClr val="3366CC"/>
                </a:solidFill>
                <a:effectLst/>
                <a:hlinkClick r:id="rId6" tooltip="Jens Stoltenberg"/>
              </a:rPr>
              <a:t>Jens Stoltenberg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sadece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birkaç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haftalık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hızlı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üyelik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sürecinden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bahsetti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ancak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NATO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üyesi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2800" b="0" i="0" u="none" strike="noStrike" dirty="0">
                <a:solidFill>
                  <a:srgbClr val="3366CC"/>
                </a:solidFill>
                <a:effectLst/>
                <a:hlinkClick r:id="rId7" tooltip="Türkiye"/>
              </a:rPr>
              <a:t>Türkiye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İsveç'in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2800" b="0" i="0" u="none" strike="noStrike" dirty="0">
                <a:solidFill>
                  <a:srgbClr val="3366CC"/>
                </a:solidFill>
                <a:effectLst/>
                <a:hlinkClick r:id="rId8" tooltip="PKK"/>
              </a:rPr>
              <a:t>PKK'ya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karşı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harekete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geçmesini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İsveç'in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bazı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teröristleri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iade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etmesini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talep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ederek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İsveç'in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ittifaka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katılmasını</a:t>
            </a:r>
            <a:r>
              <a:rPr lang="en-US" dirty="0">
                <a:solidFill>
                  <a:srgbClr val="202122"/>
                </a:solidFill>
              </a:rPr>
              <a:t> 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202122"/>
                </a:solidFill>
                <a:effectLst/>
              </a:rPr>
              <a:t>engelledi</a:t>
            </a:r>
            <a:r>
              <a:rPr lang="en-US" sz="2800" b="0" i="0" dirty="0">
                <a:solidFill>
                  <a:srgbClr val="202122"/>
                </a:solidFill>
                <a:effectLst/>
              </a:rPr>
              <a:t>. 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60946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52D70-8912-8501-6E90-78AC0C6E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>
                <a:solidFill>
                  <a:schemeClr val="accent1"/>
                </a:solidFill>
              </a:rPr>
              <a:t>İSVEÇ SİLAH İHRACATI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7D3CC-D9E2-0368-F940-F61EA5AB7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922026" cy="4351338"/>
          </a:xfrm>
        </p:spPr>
        <p:txBody>
          <a:bodyPr>
            <a:normAutofit/>
          </a:bodyPr>
          <a:lstStyle/>
          <a:p>
            <a:r>
              <a:rPr lang="en-US" sz="2400" b="1" i="0" dirty="0" err="1">
                <a:effectLst/>
              </a:rPr>
              <a:t>İsveç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hükümeti</a:t>
            </a:r>
            <a:r>
              <a:rPr lang="en-US" sz="2400" b="1" i="0" dirty="0">
                <a:effectLst/>
              </a:rPr>
              <a:t>, </a:t>
            </a:r>
            <a:r>
              <a:rPr lang="en-US" sz="2400" b="1" i="0" dirty="0" err="1">
                <a:effectLst/>
              </a:rPr>
              <a:t>silah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satışları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ve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dış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ticareti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konusundaki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bilgileri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halka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sunmak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için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çeşitli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mekanizmalar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kullanır</a:t>
            </a:r>
            <a:r>
              <a:rPr lang="en-US" sz="2400" b="1" i="0" dirty="0">
                <a:effectLst/>
              </a:rPr>
              <a:t>. </a:t>
            </a:r>
            <a:r>
              <a:rPr lang="en-US" sz="2400" b="1" i="0" dirty="0" err="1">
                <a:effectLst/>
              </a:rPr>
              <a:t>İsveç'te</a:t>
            </a:r>
            <a:r>
              <a:rPr lang="en-US" sz="2400" b="1" i="0" dirty="0">
                <a:effectLst/>
              </a:rPr>
              <a:t>, </a:t>
            </a:r>
            <a:r>
              <a:rPr lang="en-US" sz="2400" b="1" i="0" dirty="0" err="1">
                <a:effectLst/>
              </a:rPr>
              <a:t>bu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bilgileri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sağlamak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ve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süreci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düzenlemek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için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çeşitli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bağımsız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kurumlar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ve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yasal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düzenlemeler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bulunmaktadır</a:t>
            </a:r>
            <a:r>
              <a:rPr lang="en-US" sz="2400" b="1" i="0" dirty="0">
                <a:effectLst/>
              </a:rPr>
              <a:t>. </a:t>
            </a:r>
            <a:r>
              <a:rPr lang="en-US" sz="2400" b="1" i="0" dirty="0" err="1">
                <a:effectLst/>
              </a:rPr>
              <a:t>İşte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bu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sürecin</a:t>
            </a:r>
            <a:r>
              <a:rPr lang="en-US" sz="2400" b="1" i="0" dirty="0">
                <a:effectLst/>
              </a:rPr>
              <a:t> </a:t>
            </a:r>
            <a:r>
              <a:rPr lang="en-US" sz="2400" b="1" i="0" dirty="0" err="1">
                <a:effectLst/>
              </a:rPr>
              <a:t>bazı</a:t>
            </a:r>
            <a:r>
              <a:rPr lang="en-US" sz="2400" b="1" i="0" dirty="0">
                <a:effectLst/>
              </a:rPr>
              <a:t> ana </a:t>
            </a:r>
            <a:r>
              <a:rPr lang="en-US" sz="2400" b="1" i="0" dirty="0" err="1">
                <a:effectLst/>
              </a:rPr>
              <a:t>unsurları</a:t>
            </a:r>
            <a:r>
              <a:rPr lang="en-US" sz="2400" b="1" i="0" dirty="0">
                <a:effectLst/>
              </a:rPr>
              <a:t>:</a:t>
            </a:r>
            <a:endParaRPr lang="en-TR" sz="2400" b="1" dirty="0"/>
          </a:p>
        </p:txBody>
      </p:sp>
    </p:spTree>
    <p:extLst>
      <p:ext uri="{BB962C8B-B14F-4D97-AF65-F5344CB8AC3E}">
        <p14:creationId xmlns:p14="http://schemas.microsoft.com/office/powerpoint/2010/main" val="1843702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811733E-DCE8-F15D-71E8-D1205BD06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661"/>
            <a:ext cx="10750826" cy="5958302"/>
          </a:xfrm>
        </p:spPr>
        <p:txBody>
          <a:bodyPr>
            <a:normAutofit fontScale="85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US" b="1" i="0" dirty="0" err="1">
                <a:effectLst/>
              </a:rPr>
              <a:t>İhracat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Kontrol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Mekanizmaları</a:t>
            </a:r>
            <a:r>
              <a:rPr lang="en-US" b="1" i="0" dirty="0">
                <a:effectLst/>
              </a:rPr>
              <a:t>: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İsveç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silah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ihracatını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düzenlemek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için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katı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kontrol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mekanizmalarına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sahiptir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Hükümet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Savunma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Malzemesi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İhracatı</a:t>
            </a:r>
            <a:r>
              <a:rPr lang="en-US" b="0" i="0" dirty="0">
                <a:effectLst/>
              </a:rPr>
              <a:t> İle </a:t>
            </a:r>
            <a:r>
              <a:rPr lang="en-US" b="0" i="0" dirty="0" err="1">
                <a:effectLst/>
              </a:rPr>
              <a:t>İlgili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Yasal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Düzenlemeler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Kontroller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gibi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belirli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yasal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düzenlemeleri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uygular</a:t>
            </a:r>
            <a:r>
              <a:rPr lang="en-US" b="0" i="0" dirty="0">
                <a:effectLst/>
              </a:rPr>
              <a:t>. Bu </a:t>
            </a:r>
            <a:r>
              <a:rPr lang="en-US" b="0" i="0" dirty="0" err="1">
                <a:effectLst/>
              </a:rPr>
              <a:t>düzenlemeler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silah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ihracatının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nasıl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değerlendirileceğini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hangi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kriterlere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göre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karar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verileceğini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belirler</a:t>
            </a:r>
            <a:r>
              <a:rPr lang="en-US" b="0" i="0" dirty="0"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effectLst/>
              </a:rPr>
              <a:t>Bağımsız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Değerlendirme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ve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Kontrol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Kuruluşları</a:t>
            </a:r>
            <a:r>
              <a:rPr lang="en-US" b="1" i="0" dirty="0">
                <a:effectLst/>
              </a:rPr>
              <a:t>: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İsveç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silah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satışları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konusunda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bağımsız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bir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değerlendirme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sürecine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sahiptir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İhracat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başvuruları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savunma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endüstrisi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şirketleri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tarafından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yapılır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ardından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bağımsız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bir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kontrol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sürecinden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geçer</a:t>
            </a:r>
            <a:r>
              <a:rPr lang="en-US" b="0" i="0" dirty="0">
                <a:effectLst/>
              </a:rPr>
              <a:t>. Bu </a:t>
            </a:r>
            <a:r>
              <a:rPr lang="en-US" b="0" i="0" dirty="0" err="1">
                <a:effectLst/>
              </a:rPr>
              <a:t>süreç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savunma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endüstrisi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şirketlerinin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faaliyetlerini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değerlendirmeyi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ihracat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başvurularını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incelemeyi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içerir</a:t>
            </a:r>
            <a:r>
              <a:rPr lang="en-US" b="0" i="0" dirty="0"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effectLst/>
              </a:rPr>
              <a:t>Transparanlık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ve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Kamu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Bilgilendirme</a:t>
            </a:r>
            <a:r>
              <a:rPr lang="en-US" b="1" i="0" dirty="0">
                <a:effectLst/>
              </a:rPr>
              <a:t>: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İsveç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Hükümeti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silah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satışları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konusunda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açık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şeffaf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bir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politika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izler</a:t>
            </a:r>
            <a:r>
              <a:rPr lang="en-US" b="0" i="0" dirty="0">
                <a:effectLst/>
              </a:rPr>
              <a:t>. Bu, </a:t>
            </a:r>
            <a:r>
              <a:rPr lang="en-US" b="0" i="0" dirty="0" err="1">
                <a:effectLst/>
              </a:rPr>
              <a:t>hükümetin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silah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ihracat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kararları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istatistikleri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hakkında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düzenli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olarak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bilgi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sunmasını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içerir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Halka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açık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raporlar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istatistikler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silah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satışlarına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dair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bilgiye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erişimi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kolaylaştırır</a:t>
            </a:r>
            <a:r>
              <a:rPr lang="en-US" b="0" i="0" dirty="0"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b="1" i="0" dirty="0" err="1">
                <a:effectLst/>
              </a:rPr>
              <a:t>Parlamento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Denetimi</a:t>
            </a:r>
            <a:r>
              <a:rPr lang="en-US" b="1" i="0" dirty="0">
                <a:effectLst/>
              </a:rPr>
              <a:t>: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İsveç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Parlamentosu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hükümetin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silah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satışları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dış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ticaret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konusundaki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politikalarını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denetler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Parlamentoya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silah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satışlarına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ilişkin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önemli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kararlar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politika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değişiklikleri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hakkında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düzenli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olarak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bilgi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sunulur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Parlamentonun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konuda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denetim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yapabilmesi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demokratik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bir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sürecin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bir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parçasıdır</a:t>
            </a:r>
            <a:r>
              <a:rPr lang="en-US" b="0" i="0" dirty="0">
                <a:effectLst/>
              </a:rPr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86774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AAF0B-E84E-98B9-A2CC-1AEAC746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>
                <a:solidFill>
                  <a:srgbClr val="0070C0"/>
                </a:solidFill>
              </a:rPr>
              <a:t>İsveç ve Silah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C3CC-EF7D-5196-9739-087D1FAA76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b="0" i="0" dirty="0" err="1">
                <a:solidFill>
                  <a:srgbClr val="374151"/>
                </a:solidFill>
                <a:effectLst/>
              </a:rPr>
              <a:t>İsveç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,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nötr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bir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dış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politika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izleyen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ve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askeri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harcamalarını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sınırlayan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bir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ülke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olarak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bilinir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.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Ancak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,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savunma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sanayisi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ve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silah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üretimi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konusunda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da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bazı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önemli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firmalara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374151"/>
                </a:solidFill>
                <a:effectLst/>
              </a:rPr>
              <a:t>sahiptir</a:t>
            </a:r>
            <a:r>
              <a:rPr lang="en-US" sz="2400" b="0" i="0" dirty="0">
                <a:solidFill>
                  <a:srgbClr val="374151"/>
                </a:solidFill>
                <a:effectLst/>
              </a:rPr>
              <a:t>. </a:t>
            </a:r>
            <a:endParaRPr lang="en-US" sz="2400" dirty="0">
              <a:solidFill>
                <a:srgbClr val="374151"/>
              </a:solidFill>
              <a:latin typeface="Century" panose="02040604050505020304" pitchFamily="18" charset="0"/>
            </a:endParaRPr>
          </a:p>
          <a:p>
            <a:r>
              <a:rPr lang="en-US" sz="2400" dirty="0" err="1">
                <a:solidFill>
                  <a:srgbClr val="374151"/>
                </a:solidFill>
              </a:rPr>
              <a:t>İsveç</a:t>
            </a:r>
            <a:r>
              <a:rPr lang="en-US" sz="2400" dirty="0">
                <a:solidFill>
                  <a:srgbClr val="374151"/>
                </a:solidFill>
              </a:rPr>
              <a:t>, </a:t>
            </a:r>
            <a:r>
              <a:rPr lang="en-US" sz="2400" dirty="0" err="1">
                <a:solidFill>
                  <a:srgbClr val="374151"/>
                </a:solidFill>
              </a:rPr>
              <a:t>genel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olarak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savunma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sanayisinde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kendi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ihtiyaçlarını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karşılamak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için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çalışsa</a:t>
            </a:r>
            <a:r>
              <a:rPr lang="en-US" sz="2400" dirty="0">
                <a:solidFill>
                  <a:srgbClr val="374151"/>
                </a:solidFill>
              </a:rPr>
              <a:t> da, </a:t>
            </a:r>
            <a:r>
              <a:rPr lang="en-US" sz="2400" dirty="0" err="1">
                <a:solidFill>
                  <a:srgbClr val="374151"/>
                </a:solidFill>
              </a:rPr>
              <a:t>aynı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zamanda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ihraç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edilen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bazı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silah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sistemleriyle</a:t>
            </a:r>
            <a:r>
              <a:rPr lang="en-US" sz="2400" dirty="0">
                <a:solidFill>
                  <a:srgbClr val="374151"/>
                </a:solidFill>
              </a:rPr>
              <a:t> de </a:t>
            </a:r>
            <a:r>
              <a:rPr lang="en-US" sz="2400" dirty="0" err="1">
                <a:solidFill>
                  <a:srgbClr val="374151"/>
                </a:solidFill>
              </a:rPr>
              <a:t>tanınır</a:t>
            </a:r>
            <a:r>
              <a:rPr lang="en-US" sz="2400" dirty="0">
                <a:solidFill>
                  <a:srgbClr val="374151"/>
                </a:solidFill>
              </a:rPr>
              <a:t>. </a:t>
            </a:r>
            <a:r>
              <a:rPr lang="en-US" sz="2400" dirty="0" err="1">
                <a:solidFill>
                  <a:srgbClr val="374151"/>
                </a:solidFill>
              </a:rPr>
              <a:t>Ancak</a:t>
            </a:r>
            <a:r>
              <a:rPr lang="en-US" sz="2400" dirty="0">
                <a:solidFill>
                  <a:srgbClr val="374151"/>
                </a:solidFill>
              </a:rPr>
              <a:t>, </a:t>
            </a:r>
            <a:r>
              <a:rPr lang="en-US" sz="2400" dirty="0" err="1">
                <a:solidFill>
                  <a:srgbClr val="374151"/>
                </a:solidFill>
              </a:rPr>
              <a:t>ülkenin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genel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dış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politikası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nedeniyle</a:t>
            </a:r>
            <a:r>
              <a:rPr lang="en-US" sz="2400" dirty="0">
                <a:solidFill>
                  <a:srgbClr val="374151"/>
                </a:solidFill>
              </a:rPr>
              <a:t>, </a:t>
            </a:r>
            <a:r>
              <a:rPr lang="en-US" sz="2400" dirty="0" err="1">
                <a:solidFill>
                  <a:srgbClr val="374151"/>
                </a:solidFill>
              </a:rPr>
              <a:t>silah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satışları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konusunda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dikkatli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bir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yaklaşım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benimser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ve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genellikle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sıkı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kontrol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mekanizmalarını</a:t>
            </a:r>
            <a:r>
              <a:rPr lang="en-US" sz="2400" dirty="0">
                <a:solidFill>
                  <a:srgbClr val="374151"/>
                </a:solidFill>
              </a:rPr>
              <a:t> </a:t>
            </a:r>
            <a:r>
              <a:rPr lang="en-US" sz="2400" dirty="0" err="1">
                <a:solidFill>
                  <a:srgbClr val="374151"/>
                </a:solidFill>
              </a:rPr>
              <a:t>benimser</a:t>
            </a:r>
            <a:r>
              <a:rPr lang="en-US" sz="2400" dirty="0">
                <a:solidFill>
                  <a:srgbClr val="374151"/>
                </a:solidFill>
              </a:rPr>
              <a:t>.</a:t>
            </a:r>
            <a:endParaRPr lang="en-TR" sz="2400" dirty="0">
              <a:solidFill>
                <a:srgbClr val="37415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AC601-F1DD-1457-12B3-E12434ACD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</p:spPr>
        <p:txBody>
          <a:bodyPr>
            <a:normAutofit fontScale="25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US" sz="7400" b="1" i="0" dirty="0">
                <a:solidFill>
                  <a:srgbClr val="374151"/>
                </a:solidFill>
                <a:effectLst/>
              </a:rPr>
              <a:t>Saab Group: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İsveç'in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en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büyük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savunma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ve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güvenlik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şirketlerinden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biridir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. Saab,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uçaklar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,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savaş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gemileri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, radar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sistemleri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,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savunma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elektroniği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ve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diğer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savunma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sistemleri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konusunda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faaliyet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gösterir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7400" b="1" i="0" dirty="0" err="1">
                <a:solidFill>
                  <a:srgbClr val="374151"/>
                </a:solidFill>
                <a:effectLst/>
              </a:rPr>
              <a:t>Bofors</a:t>
            </a:r>
            <a:r>
              <a:rPr lang="en-US" sz="7400" b="1" i="0" dirty="0">
                <a:solidFill>
                  <a:srgbClr val="374151"/>
                </a:solidFill>
                <a:effectLst/>
              </a:rPr>
              <a:t>: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Saab'ın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bir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iştiraki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olan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Bofors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,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topçu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sistemleri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ve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diğer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top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sistemleri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konusunda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uzmanlaşmıştır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.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Özellikle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tanksavar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topları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ve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diğer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top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sistemleri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üretiminde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bilinir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7400" b="1" i="0" dirty="0">
                <a:solidFill>
                  <a:srgbClr val="374151"/>
                </a:solidFill>
                <a:effectLst/>
              </a:rPr>
              <a:t>H&amp;K (Heckler &amp; Koch AB):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İsveç'te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bir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şubesi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bulunan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Alman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menşeli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Heckler &amp; Koch,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hafif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silahlar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ve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piyade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silahları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üretiminde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faaliyet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gösterir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7400" b="1" i="0" dirty="0" err="1">
                <a:solidFill>
                  <a:srgbClr val="374151"/>
                </a:solidFill>
                <a:effectLst/>
              </a:rPr>
              <a:t>CelsiusTech</a:t>
            </a:r>
            <a:r>
              <a:rPr lang="en-US" sz="7400" b="1" i="0" dirty="0">
                <a:solidFill>
                  <a:srgbClr val="374151"/>
                </a:solidFill>
                <a:effectLst/>
              </a:rPr>
              <a:t> Systems (</a:t>
            </a:r>
            <a:r>
              <a:rPr lang="en-US" sz="7400" b="1" i="0" dirty="0" err="1">
                <a:solidFill>
                  <a:srgbClr val="374151"/>
                </a:solidFill>
                <a:effectLst/>
              </a:rPr>
              <a:t>Şu</a:t>
            </a:r>
            <a:r>
              <a:rPr lang="en-US" sz="7400" b="1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1" i="0" dirty="0" err="1">
                <a:solidFill>
                  <a:srgbClr val="374151"/>
                </a:solidFill>
                <a:effectLst/>
              </a:rPr>
              <a:t>anda</a:t>
            </a:r>
            <a:r>
              <a:rPr lang="en-US" sz="7400" b="1" i="0" dirty="0">
                <a:solidFill>
                  <a:srgbClr val="374151"/>
                </a:solidFill>
                <a:effectLst/>
              </a:rPr>
              <a:t> Saab </a:t>
            </a:r>
            <a:r>
              <a:rPr lang="en-US" sz="7400" b="1" i="0" dirty="0" err="1">
                <a:solidFill>
                  <a:srgbClr val="374151"/>
                </a:solidFill>
                <a:effectLst/>
              </a:rPr>
              <a:t>tarafından</a:t>
            </a:r>
            <a:r>
              <a:rPr lang="en-US" sz="7400" b="1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1" i="0" dirty="0" err="1">
                <a:solidFill>
                  <a:srgbClr val="374151"/>
                </a:solidFill>
                <a:effectLst/>
              </a:rPr>
              <a:t>devralındı</a:t>
            </a:r>
            <a:r>
              <a:rPr lang="en-US" sz="7400" b="1" i="0" dirty="0">
                <a:solidFill>
                  <a:srgbClr val="374151"/>
                </a:solidFill>
                <a:effectLst/>
              </a:rPr>
              <a:t>):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Savunma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elektroniği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alanında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faaliyet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gösteren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bir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şirketti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. Radar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sistemleri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ve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diğer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askeri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elektronik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ürünleri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üretiyordu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7400" b="1" i="0" dirty="0">
                <a:solidFill>
                  <a:srgbClr val="374151"/>
                </a:solidFill>
                <a:effectLst/>
              </a:rPr>
              <a:t>FFV Ordnance: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Hafif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silahlar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ve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mühimmat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üretiminde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uzmanlaşmış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bir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şirkettir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.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Çeşitli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türlerdeki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makineli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tüfekler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,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tabancalar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ve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diğer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küçük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silahları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374151"/>
                </a:solidFill>
                <a:effectLst/>
              </a:rPr>
              <a:t>üretir</a:t>
            </a:r>
            <a:r>
              <a:rPr lang="en-US" sz="7400" b="0" i="0" dirty="0">
                <a:solidFill>
                  <a:srgbClr val="374151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89199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6647-7067-AB70-3EA0-67AB5C39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90869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70C0"/>
                </a:solidFill>
                <a:effectLst/>
                <a:latin typeface="independent serif"/>
              </a:rPr>
              <a:t>1814 : </a:t>
            </a:r>
            <a:br>
              <a:rPr lang="en-US" b="1" i="0" dirty="0">
                <a:solidFill>
                  <a:srgbClr val="0070C0"/>
                </a:solidFill>
                <a:effectLst/>
                <a:latin typeface="independent serif"/>
              </a:rPr>
            </a:br>
            <a:r>
              <a:rPr lang="en-US" b="1" i="0" dirty="0" err="1">
                <a:solidFill>
                  <a:srgbClr val="0070C0"/>
                </a:solidFill>
                <a:effectLst/>
                <a:latin typeface="independent serif"/>
              </a:rPr>
              <a:t>İsveç</a:t>
            </a:r>
            <a:r>
              <a:rPr lang="en-US" b="1" i="0" dirty="0">
                <a:solidFill>
                  <a:srgbClr val="0070C0"/>
                </a:solidFill>
                <a:effectLst/>
                <a:latin typeface="independent serif"/>
              </a:rPr>
              <a:t> 1814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independent serif"/>
              </a:rPr>
              <a:t>yılından</a:t>
            </a:r>
            <a:r>
              <a:rPr lang="en-US" b="1" i="0" dirty="0">
                <a:solidFill>
                  <a:srgbClr val="0070C0"/>
                </a:solidFill>
                <a:effectLst/>
                <a:latin typeface="independent serif"/>
              </a:rPr>
              <a:t>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independent serif"/>
              </a:rPr>
              <a:t>beri</a:t>
            </a:r>
            <a:r>
              <a:rPr lang="en-US" b="1" i="0" dirty="0">
                <a:solidFill>
                  <a:srgbClr val="0070C0"/>
                </a:solidFill>
                <a:effectLst/>
                <a:latin typeface="independent serif"/>
              </a:rPr>
              <a:t>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independent serif"/>
              </a:rPr>
              <a:t>savaşmıyor</a:t>
            </a:r>
            <a:b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FD082-ADF9-C701-95AA-F30FF07592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İsveç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,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dünya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genelinde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barış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ve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demokrasi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kavramlarının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güçlü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olduğu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ülkelerden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biri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</a:t>
            </a:r>
          </a:p>
          <a:p>
            <a:pPr algn="l"/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1814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yılında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komşusu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Norveç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ile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yaşadığı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çatışmadan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beri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İsveç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,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herhangi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bir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silahlı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çatışmanın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tarafı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olmadı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</a:t>
            </a:r>
          </a:p>
          <a:p>
            <a:pPr algn="l"/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Buna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karşın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ülkenin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dikkatlerden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kaçmayan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 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bir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savunma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sanayisi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bulunuyor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 Stockholm 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yönetimi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aynı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zamanda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ciddi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bir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silah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ihracatçısı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4140927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BBBB-BE79-6B27-3084-C34F9C7A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b="1" dirty="0">
                <a:solidFill>
                  <a:srgbClr val="0070C0"/>
                </a:solidFill>
              </a:rPr>
              <a:t>Avrupada En Önemli Güç İDİ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71384-4A17-CE38-8DFB-9A6F503317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İsveç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, her ne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kadar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1814'den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beri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savaşmayıp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birçok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sorunda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tarafsız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kalmayı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tercih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etse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bile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öncesinde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önemli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bir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askeri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güçtü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</a:t>
            </a:r>
          </a:p>
          <a:p>
            <a:pPr algn="l"/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İsveç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ordusu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, 16, 17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ve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18'inci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yüzyıllarda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Avrupa'daki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önemli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askeri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güçlerden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biriydi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</a:t>
            </a:r>
          </a:p>
          <a:p>
            <a:pPr algn="l"/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Almanya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,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Polonya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,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Rusya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topraklarında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büyük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çaplı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askeri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harekatlar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düzenlemişti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İsveç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ordusu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</a:t>
            </a:r>
          </a:p>
          <a:p>
            <a:pPr algn="l"/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Osmanlı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devleti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bile 18.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yüzyılda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ordusunu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güçlendirmek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için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İsveç'ten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askeri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danışmanlar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getirmişti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A7290-C5EB-A672-732F-84BA1FB49C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Ciddi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bir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askeri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geleneğe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sahip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olan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İsveç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, 200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yıldır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bunu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pratik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savaşa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dökmese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bile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savunma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sanayisini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canlı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tutarak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sürdürüyor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</a:t>
            </a:r>
          </a:p>
          <a:p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Geliştirdiği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ileri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teknoloji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ürünü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silahları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ABD,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İngiltere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,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Norveç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gibi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ülkelerle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ortak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üretim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yoluyla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geliştiriyor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</a:t>
            </a:r>
            <a:endParaRPr lang="en-TR" dirty="0"/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541247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9A2E-4B7A-5D82-6EE5-E50B5F60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>
                <a:solidFill>
                  <a:srgbClr val="0070C0"/>
                </a:solidFill>
              </a:rPr>
              <a:t>İSVEÇ SİLAH SANAYİ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C850B-7977-66B1-29D8-81A48EA9AC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b="1" i="0" dirty="0">
                <a:solidFill>
                  <a:srgbClr val="281E1E"/>
                </a:solidFill>
                <a:effectLst/>
                <a:latin typeface="independent serif"/>
              </a:rPr>
              <a:t>II. </a:t>
            </a:r>
            <a:r>
              <a:rPr lang="en-US" b="1" i="0" dirty="0" err="1">
                <a:solidFill>
                  <a:srgbClr val="281E1E"/>
                </a:solidFill>
                <a:effectLst/>
                <a:latin typeface="independent serif"/>
              </a:rPr>
              <a:t>Dünya</a:t>
            </a:r>
            <a:r>
              <a:rPr lang="en-US" b="1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1" i="0" dirty="0" err="1">
                <a:solidFill>
                  <a:srgbClr val="281E1E"/>
                </a:solidFill>
                <a:effectLst/>
                <a:latin typeface="independent serif"/>
              </a:rPr>
              <a:t>Savaşı'ndan</a:t>
            </a:r>
            <a:r>
              <a:rPr lang="en-US" b="1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1" i="0" dirty="0" err="1">
                <a:solidFill>
                  <a:srgbClr val="281E1E"/>
                </a:solidFill>
                <a:effectLst/>
                <a:latin typeface="independent serif"/>
              </a:rPr>
              <a:t>beri</a:t>
            </a:r>
            <a:r>
              <a:rPr lang="en-US" b="1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1" i="0" dirty="0" err="1">
                <a:solidFill>
                  <a:srgbClr val="281E1E"/>
                </a:solidFill>
                <a:effectLst/>
                <a:latin typeface="independent serif"/>
              </a:rPr>
              <a:t>savaş</a:t>
            </a:r>
            <a:r>
              <a:rPr lang="en-US" b="1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1" i="0" dirty="0" err="1">
                <a:solidFill>
                  <a:srgbClr val="281E1E"/>
                </a:solidFill>
                <a:effectLst/>
                <a:latin typeface="independent serif"/>
              </a:rPr>
              <a:t>uçağı</a:t>
            </a:r>
            <a:r>
              <a:rPr lang="en-US" b="1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1" i="0" dirty="0" err="1">
                <a:solidFill>
                  <a:srgbClr val="281E1E"/>
                </a:solidFill>
                <a:effectLst/>
                <a:latin typeface="independent serif"/>
              </a:rPr>
              <a:t>üretiyor</a:t>
            </a:r>
            <a:endParaRPr lang="en-US" b="0" i="0" dirty="0">
              <a:solidFill>
                <a:srgbClr val="281E1E"/>
              </a:solidFill>
              <a:effectLst/>
              <a:latin typeface="independent serif"/>
            </a:endParaRPr>
          </a:p>
          <a:p>
            <a:pPr algn="l"/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1937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yılında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kurulan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İsveçli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havacılık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ve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savunma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sanayi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şirketi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Saab,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ticari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amaçla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otomobil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ürettiği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kadar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1940'lardan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beri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çeşitli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tiplerde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savaş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uçakları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üretiyor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</a:t>
            </a:r>
          </a:p>
          <a:p>
            <a:pPr algn="l"/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Saab JAS 39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Gripen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adlı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çok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maksatlı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savaş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uçağı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son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geliştirilenlerden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</a:t>
            </a:r>
          </a:p>
          <a:p>
            <a:pPr algn="l"/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Bu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uçağın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yine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İsveç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Hava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Kuvvetleri'ndeki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Saab 35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Draken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ve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Saab 37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Viggen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uçaklarının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yerini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alması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için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tasarlandığı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belirtiliyor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</a:t>
            </a:r>
          </a:p>
          <a:p>
            <a:pPr algn="l"/>
            <a:b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</a:br>
            <a:endParaRPr lang="en-US" b="0" i="0" dirty="0">
              <a:solidFill>
                <a:srgbClr val="281E1E"/>
              </a:solidFill>
              <a:effectLst/>
              <a:latin typeface="independent serif"/>
            </a:endParaRPr>
          </a:p>
          <a:p>
            <a:endParaRPr lang="en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8EADE-5E1B-EFA6-1299-C595B0F28D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b="1" i="0" dirty="0">
                <a:solidFill>
                  <a:srgbClr val="281E1E"/>
                </a:solidFill>
                <a:effectLst/>
                <a:latin typeface="independent serif"/>
              </a:rPr>
              <a:t>350 </a:t>
            </a:r>
            <a:r>
              <a:rPr lang="en-US" b="1" i="0" dirty="0" err="1">
                <a:solidFill>
                  <a:srgbClr val="281E1E"/>
                </a:solidFill>
                <a:effectLst/>
                <a:latin typeface="independent serif"/>
              </a:rPr>
              <a:t>yıldır</a:t>
            </a:r>
            <a:r>
              <a:rPr lang="en-US" b="1" i="0" dirty="0">
                <a:solidFill>
                  <a:srgbClr val="281E1E"/>
                </a:solidFill>
                <a:effectLst/>
                <a:latin typeface="independent serif"/>
              </a:rPr>
              <a:t> top </a:t>
            </a:r>
            <a:r>
              <a:rPr lang="en-US" b="1" i="0" dirty="0" err="1">
                <a:solidFill>
                  <a:srgbClr val="281E1E"/>
                </a:solidFill>
                <a:effectLst/>
                <a:latin typeface="independent serif"/>
              </a:rPr>
              <a:t>üretiyor</a:t>
            </a:r>
            <a:endParaRPr lang="en-US" b="0" i="0" dirty="0">
              <a:solidFill>
                <a:srgbClr val="281E1E"/>
              </a:solidFill>
              <a:effectLst/>
              <a:latin typeface="independent serif"/>
            </a:endParaRPr>
          </a:p>
          <a:p>
            <a:pPr algn="l"/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İsveç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Bofors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firması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neredeyse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350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yıldan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beri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demir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ve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top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üreten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bir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firma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</a:t>
            </a:r>
          </a:p>
          <a:p>
            <a:pPr algn="l"/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Bofors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topları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gemilerde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de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kullanılıyor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Bofors'un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40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mm'lik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uçaksavar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topu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da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bulunuyor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95449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F69EB-E835-1976-8CB1-E3920C8B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TR" dirty="0">
                <a:solidFill>
                  <a:srgbClr val="0070C0"/>
                </a:solidFill>
              </a:rPr>
              <a:t>KÜRESEL REFAH ENDEKSİ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8289D-9A82-A71A-7911-30D22D38AB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55983" y="681038"/>
            <a:ext cx="12443792" cy="6037814"/>
          </a:xfrm>
        </p:spPr>
      </p:pic>
    </p:spTree>
    <p:extLst>
      <p:ext uri="{BB962C8B-B14F-4D97-AF65-F5344CB8AC3E}">
        <p14:creationId xmlns:p14="http://schemas.microsoft.com/office/powerpoint/2010/main" val="1061882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2300-F542-0D23-C76B-07055CC4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>
                <a:solidFill>
                  <a:srgbClr val="0070C0"/>
                </a:solidFill>
              </a:rPr>
              <a:t>İSVEÇ SİLAH SANAYİ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CEB27-A720-88C6-F136-8AFD82F6B0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en-US" sz="7400" b="1" i="0" dirty="0" err="1">
                <a:solidFill>
                  <a:srgbClr val="281E1E"/>
                </a:solidFill>
                <a:effectLst/>
              </a:rPr>
              <a:t>Akıllı</a:t>
            </a:r>
            <a:r>
              <a:rPr lang="en-US" sz="7400" b="1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1" i="0" dirty="0" err="1">
                <a:solidFill>
                  <a:srgbClr val="281E1E"/>
                </a:solidFill>
                <a:effectLst/>
              </a:rPr>
              <a:t>mühimmattan</a:t>
            </a:r>
            <a:r>
              <a:rPr lang="en-US" sz="7400" b="1" i="0" dirty="0">
                <a:solidFill>
                  <a:srgbClr val="281E1E"/>
                </a:solidFill>
                <a:effectLst/>
              </a:rPr>
              <a:t>, </a:t>
            </a:r>
            <a:r>
              <a:rPr lang="en-US" sz="7400" b="1" i="0" dirty="0" err="1">
                <a:solidFill>
                  <a:srgbClr val="281E1E"/>
                </a:solidFill>
                <a:effectLst/>
              </a:rPr>
              <a:t>füzeye</a:t>
            </a:r>
            <a:r>
              <a:rPr lang="en-US" sz="7400" b="1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1" i="0" dirty="0" err="1">
                <a:solidFill>
                  <a:srgbClr val="281E1E"/>
                </a:solidFill>
                <a:effectLst/>
              </a:rPr>
              <a:t>kadar</a:t>
            </a:r>
            <a:r>
              <a:rPr lang="en-US" sz="7400" b="1" i="0" dirty="0">
                <a:solidFill>
                  <a:srgbClr val="281E1E"/>
                </a:solidFill>
                <a:effectLst/>
              </a:rPr>
              <a:t> her </a:t>
            </a:r>
            <a:r>
              <a:rPr lang="en-US" sz="7400" b="1" i="0" dirty="0" err="1">
                <a:solidFill>
                  <a:srgbClr val="281E1E"/>
                </a:solidFill>
                <a:effectLst/>
              </a:rPr>
              <a:t>türlü</a:t>
            </a:r>
            <a:r>
              <a:rPr lang="en-US" sz="7400" b="1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1" i="0" dirty="0" err="1">
                <a:solidFill>
                  <a:srgbClr val="281E1E"/>
                </a:solidFill>
                <a:effectLst/>
              </a:rPr>
              <a:t>silahı</a:t>
            </a:r>
            <a:r>
              <a:rPr lang="en-US" sz="7400" b="1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1" i="0" dirty="0" err="1">
                <a:solidFill>
                  <a:srgbClr val="281E1E"/>
                </a:solidFill>
                <a:effectLst/>
              </a:rPr>
              <a:t>üretiyor</a:t>
            </a:r>
            <a:endParaRPr lang="en-US" sz="7400" b="0" i="0" dirty="0">
              <a:solidFill>
                <a:srgbClr val="281E1E"/>
              </a:solidFill>
              <a:effectLst/>
            </a:endParaRPr>
          </a:p>
          <a:p>
            <a:pPr algn="l"/>
            <a:r>
              <a:rPr lang="en-US" sz="7400" b="0" i="0" dirty="0" err="1">
                <a:solidFill>
                  <a:srgbClr val="281E1E"/>
                </a:solidFill>
                <a:effectLst/>
              </a:rPr>
              <a:t>İsveç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savunma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firmaları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tarafından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üretilen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ve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dünyada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da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rağbet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gören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silah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sistemlerinden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bazıları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şöyle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:</a:t>
            </a:r>
          </a:p>
          <a:p>
            <a:pPr algn="l"/>
            <a:r>
              <a:rPr lang="en-US" sz="7400" b="0" i="0" dirty="0">
                <a:solidFill>
                  <a:srgbClr val="281E1E"/>
                </a:solidFill>
                <a:effectLst/>
              </a:rPr>
              <a:t>"Carl Gustav Geri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Tepmesiz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Tüfekleri</a:t>
            </a:r>
            <a:endParaRPr lang="en-US" sz="7400" b="0" i="0" dirty="0">
              <a:solidFill>
                <a:srgbClr val="281E1E"/>
              </a:solidFill>
              <a:effectLst/>
            </a:endParaRPr>
          </a:p>
          <a:p>
            <a:pPr algn="l"/>
            <a:r>
              <a:rPr lang="en-US" sz="7400" b="0" i="0" dirty="0">
                <a:solidFill>
                  <a:srgbClr val="281E1E"/>
                </a:solidFill>
                <a:effectLst/>
              </a:rPr>
              <a:t>Combat Vehicle 90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zırhlı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aracı</a:t>
            </a:r>
            <a:endParaRPr lang="en-US" sz="7400" b="0" i="0" dirty="0">
              <a:solidFill>
                <a:srgbClr val="281E1E"/>
              </a:solidFill>
              <a:effectLst/>
            </a:endParaRPr>
          </a:p>
          <a:p>
            <a:pPr algn="l"/>
            <a:r>
              <a:rPr lang="en-US" sz="7400" b="0" i="0" dirty="0">
                <a:solidFill>
                  <a:srgbClr val="281E1E"/>
                </a:solidFill>
                <a:effectLst/>
              </a:rPr>
              <a:t>AT4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tanksavar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silahı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:  ABD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ile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ortak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üretiliyor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.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Ukrayna’ya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bunlardan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beş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bin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adet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gönderilmesi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planlanıyor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.</a:t>
            </a:r>
          </a:p>
          <a:p>
            <a:pPr algn="l"/>
            <a:r>
              <a:rPr lang="en-US" sz="7400" b="0" i="0" dirty="0">
                <a:solidFill>
                  <a:srgbClr val="281E1E"/>
                </a:solidFill>
                <a:effectLst/>
              </a:rPr>
              <a:t>M982 Excalibur (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akıllı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mühimmat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): ABD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ile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ortak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üretilen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güdümlü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155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milimetrelik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top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mühimmatı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. </a:t>
            </a:r>
          </a:p>
          <a:p>
            <a:pPr algn="l"/>
            <a:r>
              <a:rPr lang="en-US" sz="7400" b="0" i="0" dirty="0" err="1">
                <a:solidFill>
                  <a:srgbClr val="281E1E"/>
                </a:solidFill>
                <a:effectLst/>
              </a:rPr>
              <a:t>Ikv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91 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zırhlı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araç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: Tank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imhasında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kullanılan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tanka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benzeyen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bir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zırhlı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araç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.</a:t>
            </a:r>
          </a:p>
          <a:p>
            <a:pPr algn="l"/>
            <a:r>
              <a:rPr lang="en-US" sz="7400" b="0" i="0" dirty="0">
                <a:solidFill>
                  <a:srgbClr val="281E1E"/>
                </a:solidFill>
                <a:effectLst/>
              </a:rPr>
              <a:t>RBS 70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kısa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menzilli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hava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savunma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sistemi</a:t>
            </a:r>
            <a:endParaRPr lang="en-US" sz="7400" b="0" i="0" dirty="0">
              <a:solidFill>
                <a:srgbClr val="281E1E"/>
              </a:solidFill>
              <a:effectLst/>
            </a:endParaRPr>
          </a:p>
          <a:p>
            <a:pPr algn="l"/>
            <a:r>
              <a:rPr lang="en-US" sz="7400" b="0" i="0" dirty="0">
                <a:solidFill>
                  <a:srgbClr val="281E1E"/>
                </a:solidFill>
                <a:effectLst/>
              </a:rPr>
              <a:t>RBS-15 anti-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gemi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füzesi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: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Havadan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ve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denizden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atılabiliyor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. Son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versiyonu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olan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 Mk.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III'ün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kara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hedeflerini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de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vurma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kabiliyeti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 </a:t>
            </a:r>
            <a:r>
              <a:rPr lang="en-US" sz="7400" b="0" i="0" dirty="0" err="1">
                <a:solidFill>
                  <a:srgbClr val="281E1E"/>
                </a:solidFill>
                <a:effectLst/>
              </a:rPr>
              <a:t>bulunuyor</a:t>
            </a:r>
            <a:r>
              <a:rPr lang="en-US" sz="7400" b="0" i="0" dirty="0">
                <a:solidFill>
                  <a:srgbClr val="281E1E"/>
                </a:solidFill>
                <a:effectLst/>
              </a:rPr>
              <a:t>." </a:t>
            </a:r>
          </a:p>
          <a:p>
            <a:pPr algn="l"/>
            <a:br>
              <a:rPr lang="en-US" sz="7400" b="0" i="0" dirty="0">
                <a:solidFill>
                  <a:srgbClr val="281E1E"/>
                </a:solidFill>
                <a:effectLst/>
              </a:rPr>
            </a:br>
            <a:endParaRPr lang="en-US" sz="7400" b="0" i="0" dirty="0">
              <a:solidFill>
                <a:srgbClr val="281E1E"/>
              </a:solidFill>
              <a:effectLst/>
            </a:endParaRP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926635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11C52-94FC-17E4-B29A-7CF159AD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>
                <a:solidFill>
                  <a:srgbClr val="0070C0"/>
                </a:solidFill>
              </a:rPr>
              <a:t>İSVEÇ SİLAH SANAYİNDE NEDEN GÜÇLÜ?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7EDC3-6C28-A250-7437-80CD77B588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b="1" i="0" dirty="0">
                <a:solidFill>
                  <a:srgbClr val="281E1E"/>
                </a:solidFill>
                <a:effectLst/>
                <a:latin typeface="independent serif"/>
              </a:rPr>
              <a:t>"</a:t>
            </a:r>
            <a:r>
              <a:rPr lang="en-US" b="1" i="0" dirty="0" err="1">
                <a:solidFill>
                  <a:srgbClr val="281E1E"/>
                </a:solidFill>
                <a:effectLst/>
                <a:latin typeface="independent serif"/>
              </a:rPr>
              <a:t>Silah</a:t>
            </a:r>
            <a:r>
              <a:rPr lang="en-US" b="1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1" i="0" dirty="0" err="1">
                <a:solidFill>
                  <a:srgbClr val="281E1E"/>
                </a:solidFill>
                <a:effectLst/>
                <a:latin typeface="independent serif"/>
              </a:rPr>
              <a:t>sanayisinin</a:t>
            </a:r>
            <a:r>
              <a:rPr lang="en-US" b="1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1" i="0" dirty="0" err="1">
                <a:solidFill>
                  <a:srgbClr val="281E1E"/>
                </a:solidFill>
                <a:effectLst/>
                <a:latin typeface="independent serif"/>
              </a:rPr>
              <a:t>gelişmiş</a:t>
            </a:r>
            <a:r>
              <a:rPr lang="en-US" b="1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1" i="0" dirty="0" err="1">
                <a:solidFill>
                  <a:srgbClr val="281E1E"/>
                </a:solidFill>
                <a:effectLst/>
                <a:latin typeface="independent serif"/>
              </a:rPr>
              <a:t>olmasında</a:t>
            </a:r>
            <a:r>
              <a:rPr lang="en-US" b="1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1" i="0" dirty="0" err="1">
                <a:solidFill>
                  <a:srgbClr val="281E1E"/>
                </a:solidFill>
                <a:effectLst/>
                <a:latin typeface="independent serif"/>
              </a:rPr>
              <a:t>Rusya</a:t>
            </a:r>
            <a:r>
              <a:rPr lang="en-US" b="1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independent serif"/>
              </a:rPr>
              <a:t>korkusu</a:t>
            </a:r>
            <a:r>
              <a:rPr lang="en-US" b="1" i="0" dirty="0">
                <a:solidFill>
                  <a:srgbClr val="0070C0"/>
                </a:solidFill>
                <a:effectLst/>
                <a:latin typeface="independent serif"/>
              </a:rPr>
              <a:t> MU </a:t>
            </a:r>
            <a:r>
              <a:rPr lang="en-US" b="1" i="0" dirty="0" err="1">
                <a:solidFill>
                  <a:srgbClr val="281E1E"/>
                </a:solidFill>
                <a:effectLst/>
                <a:latin typeface="independent serif"/>
              </a:rPr>
              <a:t>etkili</a:t>
            </a:r>
            <a:r>
              <a:rPr lang="en-US" b="1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1" i="0" dirty="0" err="1">
                <a:solidFill>
                  <a:srgbClr val="281E1E"/>
                </a:solidFill>
                <a:effectLst/>
                <a:latin typeface="independent serif"/>
              </a:rPr>
              <a:t>oldu</a:t>
            </a:r>
            <a:r>
              <a:rPr lang="en-US" b="1" i="0" dirty="0">
                <a:solidFill>
                  <a:srgbClr val="281E1E"/>
                </a:solidFill>
                <a:effectLst/>
                <a:latin typeface="independent serif"/>
              </a:rPr>
              <a:t>"</a:t>
            </a:r>
            <a:endParaRPr lang="en-US" b="0" i="0" dirty="0">
              <a:solidFill>
                <a:srgbClr val="281E1E"/>
              </a:solidFill>
              <a:effectLst/>
              <a:latin typeface="independent serif"/>
            </a:endParaRPr>
          </a:p>
          <a:p>
            <a:br>
              <a:rPr lang="en-US" dirty="0"/>
            </a:b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Finlandiya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geçmişte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Rus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egemenliğinde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kaldı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ve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1939'da  Rus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saldırısına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uğraması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İsveç'in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,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Finlandiya'dan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sonra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sıranın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kendisine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geleceği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endişesiyle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bir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yandan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 "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tarafsızlık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politikası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”</a:t>
            </a:r>
            <a:r>
              <a:rPr lang="en-US" dirty="0">
                <a:solidFill>
                  <a:srgbClr val="281E1E"/>
                </a:solidFill>
                <a:latin typeface="independent serif"/>
              </a:rPr>
              <a:t> </a:t>
            </a:r>
            <a:r>
              <a:rPr lang="en-US" dirty="0" err="1">
                <a:solidFill>
                  <a:srgbClr val="281E1E"/>
                </a:solidFill>
                <a:latin typeface="independent serif"/>
              </a:rPr>
              <a:t>ve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savunmasını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hep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güçlü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tutmak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istedi</a:t>
            </a:r>
            <a:endParaRPr lang="en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B68B0-B297-ECAA-DF2E-67369883A8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TR" dirty="0"/>
              <a:t>Ekonomi Politikaları:</a:t>
            </a:r>
          </a:p>
          <a:p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dijitalleşmeye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ve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yazılıma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önem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vermesi</a:t>
            </a:r>
            <a:endParaRPr lang="en-US" b="0" i="0" dirty="0">
              <a:solidFill>
                <a:srgbClr val="281E1E"/>
              </a:solidFill>
              <a:effectLst/>
              <a:latin typeface="independent serif"/>
            </a:endParaRPr>
          </a:p>
          <a:p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"Bu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alanlarda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yapılan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çalışmalar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savunma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sanayisinin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daha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fazla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gelişmesinde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katkıları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oldu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”</a:t>
            </a:r>
          </a:p>
          <a:p>
            <a:endParaRPr lang="en-US" dirty="0">
              <a:solidFill>
                <a:srgbClr val="281E1E"/>
              </a:solidFill>
              <a:latin typeface="independent serif"/>
            </a:endParaRPr>
          </a:p>
          <a:p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ülkenin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geçmişten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beri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çelik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ve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demir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üretiminde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gelişmiş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olması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da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yatıyor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Sonuç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olarak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silah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sanayisinin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temelinde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ve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hammaddesinde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de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bu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sektörler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yatıyor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4204218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46296-23B7-551A-F0ED-EC30A986F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65513"/>
            <a:ext cx="10412896" cy="3811450"/>
          </a:xfrm>
        </p:spPr>
        <p:txBody>
          <a:bodyPr>
            <a:normAutofit/>
          </a:bodyPr>
          <a:lstStyle/>
          <a:p>
            <a:r>
              <a:rPr lang="en-US" dirty="0"/>
              <a:t>20. </a:t>
            </a:r>
            <a:r>
              <a:rPr lang="en-US" dirty="0" err="1"/>
              <a:t>yüzyılın</a:t>
            </a:r>
            <a:r>
              <a:rPr lang="en-US" dirty="0"/>
              <a:t> </a:t>
            </a:r>
            <a:r>
              <a:rPr lang="en-US" dirty="0" err="1"/>
              <a:t>başından</a:t>
            </a:r>
            <a:r>
              <a:rPr lang="en-US" dirty="0"/>
              <a:t> </a:t>
            </a:r>
            <a:r>
              <a:rPr lang="en-US" dirty="0" err="1"/>
              <a:t>itibaren</a:t>
            </a:r>
            <a:r>
              <a:rPr lang="en-US" dirty="0"/>
              <a:t> </a:t>
            </a:r>
            <a:r>
              <a:rPr lang="en-US" dirty="0" err="1"/>
              <a:t>İsveç</a:t>
            </a:r>
            <a:r>
              <a:rPr lang="en-US" dirty="0"/>
              <a:t> </a:t>
            </a:r>
            <a:r>
              <a:rPr lang="en-US" dirty="0" err="1"/>
              <a:t>sanayisi</a:t>
            </a:r>
            <a:r>
              <a:rPr lang="en-US" dirty="0"/>
              <a:t> </a:t>
            </a:r>
            <a:r>
              <a:rPr lang="en-US" dirty="0" err="1"/>
              <a:t>ormancılık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maden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sektörlerden</a:t>
            </a:r>
            <a:r>
              <a:rPr lang="en-US" dirty="0"/>
              <a:t>, </a:t>
            </a:r>
            <a:r>
              <a:rPr lang="en-US" dirty="0" err="1"/>
              <a:t>bilişim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teknolojinin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kullanılarak</a:t>
            </a:r>
            <a:r>
              <a:rPr lang="en-US" dirty="0"/>
              <a:t>,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geliştirmenin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planda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, </a:t>
            </a:r>
            <a:r>
              <a:rPr lang="en-US" dirty="0" err="1"/>
              <a:t>katma</a:t>
            </a:r>
            <a:r>
              <a:rPr lang="en-US" dirty="0"/>
              <a:t> </a:t>
            </a:r>
            <a:r>
              <a:rPr lang="en-US" dirty="0" err="1"/>
              <a:t>değeri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sektörlere</a:t>
            </a:r>
            <a:r>
              <a:rPr lang="en-US" dirty="0"/>
              <a:t> </a:t>
            </a:r>
            <a:r>
              <a:rPr lang="en-US" dirty="0" err="1"/>
              <a:t>geçmiştir</a:t>
            </a:r>
            <a:r>
              <a:rPr lang="en-US" dirty="0"/>
              <a:t>. Bu </a:t>
            </a:r>
            <a:r>
              <a:rPr lang="en-US" dirty="0" err="1"/>
              <a:t>değişim</a:t>
            </a:r>
            <a:r>
              <a:rPr lang="en-US" dirty="0"/>
              <a:t> </a:t>
            </a:r>
            <a:r>
              <a:rPr lang="en-US" dirty="0" err="1"/>
              <a:t>sürecinde</a:t>
            </a:r>
            <a:r>
              <a:rPr lang="en-US" dirty="0"/>
              <a:t> </a:t>
            </a:r>
            <a:r>
              <a:rPr lang="en-US" dirty="0" err="1"/>
              <a:t>tekstil</a:t>
            </a:r>
            <a:r>
              <a:rPr lang="en-US" dirty="0"/>
              <a:t>, </a:t>
            </a:r>
            <a:r>
              <a:rPr lang="en-US" dirty="0" err="1"/>
              <a:t>demir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çelik</a:t>
            </a:r>
            <a:r>
              <a:rPr lang="en-US" dirty="0"/>
              <a:t> </a:t>
            </a:r>
            <a:r>
              <a:rPr lang="en-US" dirty="0" err="1"/>
              <a:t>sektörleri</a:t>
            </a:r>
            <a:r>
              <a:rPr lang="en-US" dirty="0"/>
              <a:t> </a:t>
            </a:r>
            <a:r>
              <a:rPr lang="en-US" dirty="0" err="1"/>
              <a:t>küçülürken</a:t>
            </a:r>
            <a:r>
              <a:rPr lang="en-US" dirty="0"/>
              <a:t>, </a:t>
            </a:r>
            <a:r>
              <a:rPr lang="en-US" dirty="0" err="1"/>
              <a:t>gemi</a:t>
            </a:r>
            <a:r>
              <a:rPr lang="en-US" dirty="0"/>
              <a:t> </a:t>
            </a:r>
            <a:r>
              <a:rPr lang="en-US" dirty="0" err="1"/>
              <a:t>inşa</a:t>
            </a:r>
            <a:r>
              <a:rPr lang="en-US" dirty="0"/>
              <a:t> </a:t>
            </a:r>
            <a:r>
              <a:rPr lang="en-US" dirty="0" err="1"/>
              <a:t>sektörü</a:t>
            </a:r>
            <a:r>
              <a:rPr lang="en-US" dirty="0"/>
              <a:t> </a:t>
            </a:r>
            <a:r>
              <a:rPr lang="en-US" dirty="0" err="1"/>
              <a:t>tamamen</a:t>
            </a:r>
            <a:r>
              <a:rPr lang="en-US" dirty="0"/>
              <a:t> yok </a:t>
            </a:r>
            <a:r>
              <a:rPr lang="en-US" dirty="0" err="1"/>
              <a:t>olmuştur</a:t>
            </a:r>
            <a:r>
              <a:rPr lang="en-US" dirty="0"/>
              <a:t>. </a:t>
            </a:r>
            <a:r>
              <a:rPr lang="en-US" dirty="0" err="1"/>
              <a:t>Ekonomisi</a:t>
            </a:r>
            <a:r>
              <a:rPr lang="en-US" dirty="0"/>
              <a:t> </a:t>
            </a:r>
            <a:r>
              <a:rPr lang="en-US" dirty="0" err="1"/>
              <a:t>hızla</a:t>
            </a:r>
            <a:r>
              <a:rPr lang="en-US" dirty="0"/>
              <a:t> </a:t>
            </a:r>
            <a:r>
              <a:rPr lang="en-US" dirty="0" err="1"/>
              <a:t>büyüyen</a:t>
            </a:r>
            <a:r>
              <a:rPr lang="en-US" dirty="0"/>
              <a:t> </a:t>
            </a:r>
            <a:r>
              <a:rPr lang="en-US" dirty="0" err="1"/>
              <a:t>İsveç</a:t>
            </a:r>
            <a:r>
              <a:rPr lang="en-US" dirty="0"/>
              <a:t>, </a:t>
            </a:r>
            <a:r>
              <a:rPr lang="en-US" dirty="0" err="1"/>
              <a:t>halen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iletişime</a:t>
            </a:r>
            <a:r>
              <a:rPr lang="en-US" dirty="0"/>
              <a:t> (ICT)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ülkelerden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haline</a:t>
            </a:r>
            <a:r>
              <a:rPr lang="en-US" dirty="0"/>
              <a:t> </a:t>
            </a:r>
            <a:r>
              <a:rPr lang="en-US" dirty="0" err="1"/>
              <a:t>gelmiştir</a:t>
            </a:r>
            <a:r>
              <a:rPr lang="en-US" dirty="0"/>
              <a:t>. </a:t>
            </a:r>
            <a:endParaRPr lang="en-T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6C8335-8BCC-69F3-78C0-426FD8F4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TR" dirty="0">
                <a:solidFill>
                  <a:srgbClr val="0070C0"/>
                </a:solidFill>
              </a:rPr>
              <a:t>İSVEÇ  SANAYİ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994830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6A2F4-CE7F-9872-971D-10587563D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443" y="1277385"/>
            <a:ext cx="10333383" cy="558061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İsveç</a:t>
            </a:r>
            <a:r>
              <a:rPr lang="en-US" dirty="0"/>
              <a:t> </a:t>
            </a:r>
            <a:r>
              <a:rPr lang="en-US" dirty="0" err="1"/>
              <a:t>ekonomisinin</a:t>
            </a:r>
            <a:r>
              <a:rPr lang="en-US" dirty="0"/>
              <a:t> </a:t>
            </a:r>
            <a:r>
              <a:rPr lang="en-US" dirty="0" err="1"/>
              <a:t>gelişmesinde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oynayan</a:t>
            </a:r>
            <a:r>
              <a:rPr lang="en-US" dirty="0"/>
              <a:t> </a:t>
            </a:r>
            <a:r>
              <a:rPr lang="en-US" dirty="0" err="1"/>
              <a:t>kilit</a:t>
            </a:r>
            <a:r>
              <a:rPr lang="en-US" dirty="0"/>
              <a:t> </a:t>
            </a:r>
            <a:r>
              <a:rPr lang="en-US" dirty="0" err="1"/>
              <a:t>sektörlerin</a:t>
            </a:r>
            <a:r>
              <a:rPr lang="en-US" dirty="0"/>
              <a:t> </a:t>
            </a:r>
            <a:r>
              <a:rPr lang="en-US" dirty="0" err="1"/>
              <a:t>başında</a:t>
            </a:r>
            <a:r>
              <a:rPr lang="en-US" dirty="0"/>
              <a:t> </a:t>
            </a:r>
            <a:r>
              <a:rPr lang="en-US" b="1" dirty="0" err="1"/>
              <a:t>bilişim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telekomünikasyon</a:t>
            </a:r>
            <a:r>
              <a:rPr lang="en-US" b="1" dirty="0"/>
              <a:t> </a:t>
            </a:r>
            <a:r>
              <a:rPr lang="en-US" dirty="0" err="1"/>
              <a:t>sektörleri</a:t>
            </a:r>
            <a:r>
              <a:rPr lang="en-US" dirty="0"/>
              <a:t> </a:t>
            </a:r>
            <a:r>
              <a:rPr lang="en-US" dirty="0" err="1"/>
              <a:t>gelmektedir</a:t>
            </a:r>
            <a:r>
              <a:rPr lang="en-US" dirty="0"/>
              <a:t>. </a:t>
            </a:r>
          </a:p>
          <a:p>
            <a:r>
              <a:rPr lang="en-US" dirty="0" err="1"/>
              <a:t>İsveç</a:t>
            </a:r>
            <a:r>
              <a:rPr lang="en-US" dirty="0"/>
              <a:t> </a:t>
            </a:r>
            <a:r>
              <a:rPr lang="en-US" dirty="0" err="1"/>
              <a:t>güçlü</a:t>
            </a:r>
            <a:r>
              <a:rPr lang="en-US" dirty="0"/>
              <a:t> </a:t>
            </a:r>
            <a:r>
              <a:rPr lang="en-US" dirty="0" err="1"/>
              <a:t>dijital</a:t>
            </a:r>
            <a:r>
              <a:rPr lang="en-US" dirty="0"/>
              <a:t>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yatırımcıları</a:t>
            </a:r>
            <a:r>
              <a:rPr lang="en-US" dirty="0"/>
              <a:t>, </a:t>
            </a:r>
            <a:r>
              <a:rPr lang="en-US" dirty="0" err="1"/>
              <a:t>startup’ları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şirketlerden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güçlü</a:t>
            </a:r>
            <a:r>
              <a:rPr lang="en-US" dirty="0"/>
              <a:t> </a:t>
            </a:r>
            <a:r>
              <a:rPr lang="en-US" dirty="0" err="1"/>
              <a:t>kümesi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dijital</a:t>
            </a:r>
            <a:r>
              <a:rPr lang="en-US" dirty="0"/>
              <a:t> </a:t>
            </a:r>
            <a:r>
              <a:rPr lang="en-US" dirty="0" err="1"/>
              <a:t>buluşlar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ortam</a:t>
            </a:r>
            <a:r>
              <a:rPr lang="en-US" dirty="0"/>
              <a:t> </a:t>
            </a:r>
            <a:r>
              <a:rPr lang="en-US" dirty="0" err="1"/>
              <a:t>yaratmaktadır</a:t>
            </a:r>
            <a:r>
              <a:rPr lang="en-US" dirty="0"/>
              <a:t>. </a:t>
            </a:r>
          </a:p>
          <a:p>
            <a:r>
              <a:rPr lang="en-US" dirty="0"/>
              <a:t>Skype, Spotify, Klarna, Mojang, </a:t>
            </a:r>
            <a:r>
              <a:rPr lang="en-US" dirty="0" err="1"/>
              <a:t>iZettle</a:t>
            </a:r>
            <a:r>
              <a:rPr lang="en-US" dirty="0"/>
              <a:t>, </a:t>
            </a:r>
            <a:r>
              <a:rPr lang="en-US" dirty="0" err="1"/>
              <a:t>Kry</a:t>
            </a:r>
            <a:r>
              <a:rPr lang="en-US" dirty="0"/>
              <a:t>, </a:t>
            </a:r>
            <a:r>
              <a:rPr lang="en-US" dirty="0" err="1"/>
              <a:t>Trustly</a:t>
            </a:r>
            <a:r>
              <a:rPr lang="en-US" dirty="0"/>
              <a:t>, </a:t>
            </a:r>
            <a:r>
              <a:rPr lang="en-US" dirty="0" err="1"/>
              <a:t>Truecaller</a:t>
            </a:r>
            <a:r>
              <a:rPr lang="en-US" dirty="0"/>
              <a:t>, </a:t>
            </a:r>
            <a:r>
              <a:rPr lang="en-US" dirty="0" err="1"/>
              <a:t>Yubico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bütçeli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yazılımın</a:t>
            </a:r>
            <a:r>
              <a:rPr lang="en-US" dirty="0"/>
              <a:t> </a:t>
            </a:r>
            <a:r>
              <a:rPr lang="en-US" dirty="0" err="1"/>
              <a:t>kurucusu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İsveçli</a:t>
            </a:r>
            <a:r>
              <a:rPr lang="en-US" dirty="0"/>
              <a:t> </a:t>
            </a:r>
            <a:r>
              <a:rPr lang="en-US" dirty="0" err="1"/>
              <a:t>girişimciler</a:t>
            </a:r>
            <a:r>
              <a:rPr lang="en-US" dirty="0"/>
              <a:t> </a:t>
            </a:r>
            <a:r>
              <a:rPr lang="en-US" dirty="0" err="1"/>
              <a:t>sayesinde</a:t>
            </a:r>
            <a:r>
              <a:rPr lang="en-US" dirty="0"/>
              <a:t> </a:t>
            </a:r>
            <a:r>
              <a:rPr lang="en-US" dirty="0" err="1"/>
              <a:t>Stokholm</a:t>
            </a:r>
            <a:r>
              <a:rPr lang="en-US" dirty="0"/>
              <a:t> </a:t>
            </a:r>
            <a:r>
              <a:rPr lang="en-US" dirty="0" err="1"/>
              <a:t>Avrupa’da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bütçeli</a:t>
            </a:r>
            <a:r>
              <a:rPr lang="en-US" dirty="0"/>
              <a:t> start-</a:t>
            </a:r>
            <a:r>
              <a:rPr lang="en-US" dirty="0" err="1"/>
              <a:t>up’lara</a:t>
            </a:r>
            <a:r>
              <a:rPr lang="en-US" dirty="0"/>
              <a:t> </a:t>
            </a:r>
            <a:r>
              <a:rPr lang="en-US" dirty="0" err="1"/>
              <a:t>sahip</a:t>
            </a:r>
            <a:endParaRPr lang="en-US" dirty="0"/>
          </a:p>
          <a:p>
            <a:r>
              <a:rPr lang="en-US" dirty="0" err="1"/>
              <a:t>İsveç</a:t>
            </a:r>
            <a:r>
              <a:rPr lang="en-US" dirty="0"/>
              <a:t>, </a:t>
            </a:r>
            <a:r>
              <a:rPr lang="en-US" dirty="0" err="1"/>
              <a:t>yazılım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bilişim</a:t>
            </a:r>
            <a:r>
              <a:rPr lang="en-US" dirty="0"/>
              <a:t> </a:t>
            </a:r>
            <a:r>
              <a:rPr lang="en-US" dirty="0" err="1"/>
              <a:t>sektöründe</a:t>
            </a:r>
            <a:r>
              <a:rPr lang="en-US" dirty="0"/>
              <a:t> </a:t>
            </a:r>
            <a:r>
              <a:rPr lang="en-US" dirty="0" err="1"/>
              <a:t>Silikon</a:t>
            </a:r>
            <a:r>
              <a:rPr lang="en-US" dirty="0"/>
              <a:t> </a:t>
            </a:r>
            <a:r>
              <a:rPr lang="en-US" dirty="0" err="1"/>
              <a:t>Vadisi’nden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dünyadaki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verimli</a:t>
            </a:r>
            <a:r>
              <a:rPr lang="en-US" dirty="0"/>
              <a:t>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teknoloji</a:t>
            </a:r>
            <a:r>
              <a:rPr lang="en-US" dirty="0"/>
              <a:t> </a:t>
            </a:r>
            <a:r>
              <a:rPr lang="en-US" dirty="0" err="1"/>
              <a:t>merkezi</a:t>
            </a:r>
            <a:r>
              <a:rPr lang="en-US" dirty="0"/>
              <a:t>. </a:t>
            </a:r>
          </a:p>
          <a:p>
            <a:r>
              <a:rPr lang="en-US" dirty="0" err="1"/>
              <a:t>İsveç’te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-Ge </a:t>
            </a:r>
            <a:r>
              <a:rPr lang="en-US" dirty="0" err="1"/>
              <a:t>faaliyetlerine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önemin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ayrılan</a:t>
            </a:r>
            <a:r>
              <a:rPr lang="en-US" dirty="0"/>
              <a:t> </a:t>
            </a:r>
            <a:r>
              <a:rPr lang="en-US" dirty="0" err="1"/>
              <a:t>kaynağın</a:t>
            </a:r>
            <a:r>
              <a:rPr lang="en-US" dirty="0"/>
              <a:t> </a:t>
            </a:r>
            <a:r>
              <a:rPr lang="en-US" dirty="0" err="1"/>
              <a:t>bilişim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telekominikasyon</a:t>
            </a:r>
            <a:r>
              <a:rPr lang="en-US" dirty="0"/>
              <a:t> </a:t>
            </a:r>
            <a:r>
              <a:rPr lang="en-US" dirty="0" err="1"/>
              <a:t>sektörlerinin</a:t>
            </a:r>
            <a:r>
              <a:rPr lang="en-US" dirty="0"/>
              <a:t> </a:t>
            </a:r>
            <a:r>
              <a:rPr lang="en-US" dirty="0" err="1"/>
              <a:t>gelişimini</a:t>
            </a:r>
            <a:r>
              <a:rPr lang="en-US" dirty="0"/>
              <a:t> </a:t>
            </a:r>
            <a:r>
              <a:rPr lang="en-US" dirty="0" err="1"/>
              <a:t>destekleyen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unsurlardan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değerlendirilmektedir</a:t>
            </a:r>
            <a:r>
              <a:rPr lang="en-US" dirty="0"/>
              <a:t>. </a:t>
            </a:r>
            <a:endParaRPr lang="en-TR" dirty="0"/>
          </a:p>
          <a:p>
            <a:endParaRPr lang="en-T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D4BBD4-59A2-1F16-AE14-66F90045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r>
              <a:rPr lang="en-TR" dirty="0">
                <a:solidFill>
                  <a:srgbClr val="0070C0"/>
                </a:solidFill>
              </a:rPr>
              <a:t>İSVEÇ SİLAH SANAYİ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329671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3444-9379-1410-A07D-C5B39CC0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0070C0"/>
                </a:solidFill>
                <a:effectLst/>
                <a:latin typeface="independent serif"/>
              </a:rPr>
              <a:t>Silah</a:t>
            </a:r>
            <a:r>
              <a:rPr lang="en-US" b="1" i="0" dirty="0">
                <a:solidFill>
                  <a:srgbClr val="0070C0"/>
                </a:solidFill>
                <a:effectLst/>
                <a:latin typeface="independent serif"/>
              </a:rPr>
              <a:t>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independent serif"/>
              </a:rPr>
              <a:t>ihracatında</a:t>
            </a:r>
            <a:r>
              <a:rPr lang="en-US" b="1" i="0" dirty="0">
                <a:solidFill>
                  <a:srgbClr val="0070C0"/>
                </a:solidFill>
                <a:effectLst/>
                <a:latin typeface="independent serif"/>
              </a:rPr>
              <a:t> 15.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independent serif"/>
              </a:rPr>
              <a:t>sırada</a:t>
            </a:r>
            <a:b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B2FD-A905-E743-11FA-E76A233D65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İsveç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merkezli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olarak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faaliyetlerini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yürüten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ve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uluslararası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resmi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silah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transferlerini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izleyen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Stockholm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Uluslararası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Barış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Araştırmaları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Enstitüsü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(Stockholm International Peace Research Institute- SIPRI) 2020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yılını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kapsayan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raporuna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göre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2016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ile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2020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yılları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arasında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çok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silah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ihraç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eden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ülkeler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arasında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İsveç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15.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sırada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yer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 </a:t>
            </a:r>
            <a:r>
              <a:rPr lang="en-US" b="0" i="0" dirty="0" err="1">
                <a:solidFill>
                  <a:srgbClr val="281E1E"/>
                </a:solidFill>
                <a:effectLst/>
                <a:latin typeface="independent serif"/>
              </a:rPr>
              <a:t>aldı</a:t>
            </a:r>
            <a: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  <a:t>.</a:t>
            </a:r>
          </a:p>
          <a:p>
            <a:pPr marL="0" indent="0" algn="l">
              <a:buNone/>
            </a:pPr>
            <a:br>
              <a:rPr lang="en-US" b="0" i="0" dirty="0">
                <a:solidFill>
                  <a:srgbClr val="281E1E"/>
                </a:solidFill>
                <a:effectLst/>
                <a:latin typeface="independent serif"/>
              </a:rPr>
            </a:br>
            <a:endParaRPr lang="en-US" b="0" i="0" dirty="0">
              <a:solidFill>
                <a:srgbClr val="281E1E"/>
              </a:solidFill>
              <a:effectLst/>
              <a:latin typeface="independent serif"/>
            </a:endParaRP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562350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D96A-FF08-1F65-C5BC-4C3E0EDDA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>
                <a:solidFill>
                  <a:srgbClr val="0070C0"/>
                </a:solidFill>
              </a:rPr>
              <a:t>İSVEÇ, SİLAH ve NOBEL ÖDÜLÜ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13CB7-1675-891D-C0B5-9D82EC4261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i="0" dirty="0">
                <a:solidFill>
                  <a:srgbClr val="0070C0"/>
                </a:solidFill>
                <a:effectLst/>
                <a:cs typeface="Calibri" panose="020F0502020204030204" pitchFamily="34" charset="0"/>
              </a:rPr>
              <a:t>Nobel </a:t>
            </a:r>
            <a:r>
              <a:rPr lang="en-US" sz="2000" b="1" i="0" dirty="0" err="1">
                <a:solidFill>
                  <a:srgbClr val="0070C0"/>
                </a:solidFill>
                <a:effectLst/>
                <a:cs typeface="Calibri" panose="020F0502020204030204" pitchFamily="34" charset="0"/>
              </a:rPr>
              <a:t>Ödülü</a:t>
            </a:r>
            <a:r>
              <a:rPr lang="en-US" sz="2000" dirty="0">
                <a:solidFill>
                  <a:srgbClr val="0070C0"/>
                </a:solidFill>
                <a:cs typeface="Calibri" panose="020F0502020204030204" pitchFamily="34" charset="0"/>
              </a:rPr>
              <a:t>: </a:t>
            </a:r>
          </a:p>
          <a:p>
            <a:pPr algn="l"/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27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Kasım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1895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tarihli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ve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30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Aralık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1896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tarihinde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 </a:t>
            </a:r>
            <a:r>
              <a:rPr lang="en-US" sz="1400" b="0" i="0" u="none" strike="noStrike" dirty="0" err="1">
                <a:solidFill>
                  <a:srgbClr val="3366CC"/>
                </a:solidFill>
                <a:effectLst/>
                <a:cs typeface="Calibri" panose="020F0502020204030204" pitchFamily="34" charset="0"/>
                <a:hlinkClick r:id="rId2" tooltip="Stockholm"/>
              </a:rPr>
              <a:t>Stockholm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'de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açıklanan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vasiyetnamesiyle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 </a:t>
            </a:r>
            <a:r>
              <a:rPr lang="en-US" sz="1400" b="0" i="0" u="none" strike="noStrike" dirty="0">
                <a:solidFill>
                  <a:srgbClr val="3366CC"/>
                </a:solidFill>
                <a:effectLst/>
                <a:cs typeface="Calibri" panose="020F0502020204030204" pitchFamily="34" charset="0"/>
                <a:hlinkClick r:id="rId3" tooltip="Alfred Nobel"/>
              </a:rPr>
              <a:t>Alfred Nobel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 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tarafından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kurulan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 </a:t>
            </a:r>
            <a:r>
              <a:rPr lang="en-US" sz="1400" b="0" i="0" u="none" strike="noStrike" dirty="0">
                <a:solidFill>
                  <a:srgbClr val="3366CC"/>
                </a:solidFill>
                <a:effectLst/>
                <a:cs typeface="Calibri" panose="020F0502020204030204" pitchFamily="34" charset="0"/>
                <a:hlinkClick r:id="rId4" tooltip="Dernek"/>
              </a:rPr>
              <a:t>derneğin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 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verdiği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,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insanlığa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 </a:t>
            </a:r>
            <a:r>
              <a:rPr lang="en-US" sz="1400" b="0" i="0" u="none" strike="noStrike" dirty="0">
                <a:solidFill>
                  <a:srgbClr val="3366CC"/>
                </a:solidFill>
                <a:effectLst/>
                <a:cs typeface="Calibri" panose="020F0502020204030204" pitchFamily="34" charset="0"/>
                <a:hlinkClick r:id="rId5" tooltip="Hizmet"/>
              </a:rPr>
              <a:t>hizmet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 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edenleri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 </a:t>
            </a:r>
            <a:r>
              <a:rPr lang="en-US" sz="1400" b="0" i="0" u="none" strike="noStrike" dirty="0">
                <a:solidFill>
                  <a:srgbClr val="3366CC"/>
                </a:solidFill>
                <a:effectLst/>
                <a:cs typeface="Calibri" panose="020F0502020204030204" pitchFamily="34" charset="0"/>
                <a:hlinkClick r:id="rId6" tooltip="Ödül"/>
              </a:rPr>
              <a:t>ödüllendirmek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 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amacını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taşıyan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prestijli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bir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ödüldür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. </a:t>
            </a:r>
          </a:p>
          <a:p>
            <a:pPr algn="l"/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İlk Nobel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Ödülleri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1901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tarihinde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verilmeye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başlanmıştır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. </a:t>
            </a:r>
          </a:p>
          <a:p>
            <a:pPr algn="l"/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Nobel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Ödülleri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her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yıl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Alfred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Nobel'in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ölüm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yıl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dönümü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olan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10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Aralık'ta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400" b="0" i="0" dirty="0" err="1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verilir</a:t>
            </a:r>
            <a:r>
              <a:rPr lang="en-US" sz="1400" b="0" i="0" dirty="0">
                <a:solidFill>
                  <a:srgbClr val="202122"/>
                </a:solidFill>
                <a:effectLst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br>
              <a:rPr lang="en-US" sz="1400" dirty="0"/>
            </a:br>
            <a:endParaRPr lang="en-TR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6A142-730C-5F6D-F953-555DBA96B7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5600" b="1" dirty="0">
                <a:solidFill>
                  <a:srgbClr val="0070C0"/>
                </a:solidFill>
                <a:cs typeface="Calibri" panose="020F0502020204030204" pitchFamily="34" charset="0"/>
              </a:rPr>
              <a:t>Alfred Nobel:</a:t>
            </a:r>
          </a:p>
          <a:p>
            <a:pPr>
              <a:lnSpc>
                <a:spcPct val="110000"/>
              </a:lnSpc>
            </a:pPr>
            <a:r>
              <a:rPr lang="en-US" sz="5600" dirty="0">
                <a:cs typeface="Calibri" panose="020F0502020204030204" pitchFamily="34" charset="0"/>
              </a:rPr>
              <a:t>1833'te </a:t>
            </a:r>
            <a:r>
              <a:rPr lang="en-US" sz="5600" dirty="0" err="1">
                <a:cs typeface="Calibri" panose="020F0502020204030204" pitchFamily="34" charset="0"/>
              </a:rPr>
              <a:t>varlıklı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bir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aileden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gelen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anne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ile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mühendis</a:t>
            </a:r>
            <a:r>
              <a:rPr lang="en-US" sz="5600" dirty="0">
                <a:cs typeface="Calibri" panose="020F0502020204030204" pitchFamily="34" charset="0"/>
              </a:rPr>
              <a:t> baba </a:t>
            </a:r>
            <a:r>
              <a:rPr lang="en-US" sz="5600" dirty="0" err="1">
                <a:cs typeface="Calibri" panose="020F0502020204030204" pitchFamily="34" charset="0"/>
              </a:rPr>
              <a:t>nın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oğlu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olarak</a:t>
            </a:r>
            <a:r>
              <a:rPr lang="en-US" sz="5600" dirty="0">
                <a:cs typeface="Calibri" panose="020F0502020204030204" pitchFamily="34" charset="0"/>
              </a:rPr>
              <a:t> </a:t>
            </a:r>
            <a:r>
              <a:rPr lang="en-US" sz="5600" dirty="0" err="1">
                <a:cs typeface="Calibri" panose="020F0502020204030204" pitchFamily="34" charset="0"/>
                <a:hlinkClick r:id="rId7" tooltip="Stokhol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Stokholm</a:t>
            </a:r>
            <a:r>
              <a:rPr lang="en-US" sz="5600" dirty="0" err="1">
                <a:cs typeface="Calibri" panose="020F0502020204030204" pitchFamily="34" charset="0"/>
              </a:rPr>
              <a:t>’de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doğdu</a:t>
            </a:r>
            <a:r>
              <a:rPr lang="en-US" sz="5600" dirty="0"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n-US" sz="5600" dirty="0">
                <a:cs typeface="Calibri" panose="020F0502020204030204" pitchFamily="34" charset="0"/>
              </a:rPr>
              <a:t>Nobel </a:t>
            </a:r>
            <a:r>
              <a:rPr lang="en-US" sz="5600" dirty="0" err="1">
                <a:cs typeface="Calibri" panose="020F0502020204030204" pitchFamily="34" charset="0"/>
              </a:rPr>
              <a:t>ailesi</a:t>
            </a:r>
            <a:r>
              <a:rPr lang="en-US" sz="5600" dirty="0">
                <a:cs typeface="Calibri" panose="020F0502020204030204" pitchFamily="34" charset="0"/>
              </a:rPr>
              <a:t>, </a:t>
            </a:r>
            <a:r>
              <a:rPr lang="en-US" sz="5600" dirty="0" err="1">
                <a:cs typeface="Calibri" panose="020F0502020204030204" pitchFamily="34" charset="0"/>
              </a:rPr>
              <a:t>babasının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iflas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etmesiyle</a:t>
            </a:r>
            <a:r>
              <a:rPr lang="en-US" sz="5600" dirty="0">
                <a:cs typeface="Calibri" panose="020F0502020204030204" pitchFamily="34" charset="0"/>
              </a:rPr>
              <a:t> 1837'de </a:t>
            </a:r>
            <a:r>
              <a:rPr lang="en-US" sz="5600" dirty="0" err="1">
                <a:cs typeface="Calibri" panose="020F0502020204030204" pitchFamily="34" charset="0"/>
                <a:hlinkClick r:id="rId8" tooltip="Finlandiy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Finlandiya</a:t>
            </a:r>
            <a:r>
              <a:rPr lang="en-US" sz="5600" dirty="0" err="1">
                <a:cs typeface="Calibri" panose="020F0502020204030204" pitchFamily="34" charset="0"/>
              </a:rPr>
              <a:t>'ya</a:t>
            </a:r>
            <a:r>
              <a:rPr lang="en-US" sz="5600" dirty="0">
                <a:cs typeface="Calibri" panose="020F0502020204030204" pitchFamily="34" charset="0"/>
              </a:rPr>
              <a:t>, 1842 </a:t>
            </a:r>
            <a:r>
              <a:rPr lang="en-US" sz="5600" dirty="0" err="1">
                <a:cs typeface="Calibri" panose="020F0502020204030204" pitchFamily="34" charset="0"/>
              </a:rPr>
              <a:t>yılında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ise</a:t>
            </a:r>
            <a:r>
              <a:rPr lang="en-US" sz="5600" dirty="0">
                <a:cs typeface="Calibri" panose="020F0502020204030204" pitchFamily="34" charset="0"/>
              </a:rPr>
              <a:t> </a:t>
            </a:r>
            <a:r>
              <a:rPr lang="en-US" sz="5600" dirty="0">
                <a:cs typeface="Calibri" panose="020F0502020204030204" pitchFamily="34" charset="0"/>
                <a:hlinkClick r:id="rId9" tooltip="Sankt-Peterbu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Sankt-</a:t>
            </a:r>
            <a:r>
              <a:rPr lang="en-US" sz="5600" dirty="0" err="1">
                <a:cs typeface="Calibri" panose="020F0502020204030204" pitchFamily="34" charset="0"/>
                <a:hlinkClick r:id="rId9" tooltip="Sankt-Peterbu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Peterburg</a:t>
            </a:r>
            <a:r>
              <a:rPr lang="en-US" sz="5600" dirty="0" err="1">
                <a:cs typeface="Calibri" panose="020F0502020204030204" pitchFamily="34" charset="0"/>
              </a:rPr>
              <a:t>'a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taşınır</a:t>
            </a:r>
            <a:r>
              <a:rPr lang="en-US" sz="5600" dirty="0"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5600" dirty="0">
                <a:cs typeface="Calibri" panose="020F0502020204030204" pitchFamily="34" charset="0"/>
              </a:rPr>
              <a:t> St. </a:t>
            </a:r>
            <a:r>
              <a:rPr lang="en-US" sz="5600" dirty="0" err="1">
                <a:cs typeface="Calibri" panose="020F0502020204030204" pitchFamily="34" charset="0"/>
              </a:rPr>
              <a:t>Petersburg'da</a:t>
            </a:r>
            <a:r>
              <a:rPr lang="en-US" sz="5600" dirty="0">
                <a:cs typeface="Calibri" panose="020F0502020204030204" pitchFamily="34" charset="0"/>
              </a:rPr>
              <a:t> baba Nobel </a:t>
            </a:r>
            <a:r>
              <a:rPr lang="en-US" sz="5600" dirty="0" err="1">
                <a:cs typeface="Calibri" panose="020F0502020204030204" pitchFamily="34" charset="0"/>
              </a:rPr>
              <a:t>bir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atölye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açar</a:t>
            </a:r>
            <a:r>
              <a:rPr lang="en-US" sz="5600" dirty="0">
                <a:cs typeface="Calibri" panose="020F0502020204030204" pitchFamily="34" charset="0"/>
              </a:rPr>
              <a:t>, </a:t>
            </a:r>
            <a:r>
              <a:rPr lang="en-US" sz="5600" dirty="0" err="1">
                <a:cs typeface="Calibri" panose="020F0502020204030204" pitchFamily="34" charset="0"/>
              </a:rPr>
              <a:t>büyük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başarı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kazanır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ve</a:t>
            </a:r>
            <a:r>
              <a:rPr lang="en-US" sz="5600" dirty="0">
                <a:cs typeface="Calibri" panose="020F0502020204030204" pitchFamily="34" charset="0"/>
              </a:rPr>
              <a:t> Rus </a:t>
            </a:r>
            <a:r>
              <a:rPr lang="en-US" sz="5600" dirty="0" err="1">
                <a:cs typeface="Calibri" panose="020F0502020204030204" pitchFamily="34" charset="0"/>
              </a:rPr>
              <a:t>ordusu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için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silah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üretmeye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başlar</a:t>
            </a:r>
            <a:r>
              <a:rPr lang="en-US" sz="5600" dirty="0"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5600" dirty="0">
                <a:cs typeface="Calibri" panose="020F0502020204030204" pitchFamily="34" charset="0"/>
              </a:rPr>
              <a:t>Alfred Nobel, </a:t>
            </a:r>
            <a:r>
              <a:rPr lang="en-US" sz="5600" dirty="0" err="1">
                <a:cs typeface="Calibri" panose="020F0502020204030204" pitchFamily="34" charset="0"/>
              </a:rPr>
              <a:t>özel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öğretmenler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tarafından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eğitilir</a:t>
            </a:r>
            <a:r>
              <a:rPr lang="en-US" sz="5600" dirty="0">
                <a:cs typeface="Calibri" panose="020F0502020204030204" pitchFamily="34" charset="0"/>
              </a:rPr>
              <a:t>. 17 </a:t>
            </a:r>
            <a:r>
              <a:rPr lang="en-US" sz="5600" dirty="0" err="1">
                <a:cs typeface="Calibri" panose="020F0502020204030204" pitchFamily="34" charset="0"/>
              </a:rPr>
              <a:t>yaşına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geldiğinde</a:t>
            </a:r>
            <a:r>
              <a:rPr lang="en-US" sz="5600" dirty="0">
                <a:cs typeface="Calibri" panose="020F0502020204030204" pitchFamily="34" charset="0"/>
              </a:rPr>
              <a:t> </a:t>
            </a:r>
            <a:r>
              <a:rPr lang="en-US" sz="5600" dirty="0">
                <a:cs typeface="Calibri" panose="020F0502020204030204" pitchFamily="34" charset="0"/>
                <a:hlinkClick r:id="rId10" tooltip="İsveçç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İsveççe</a:t>
            </a:r>
            <a:r>
              <a:rPr lang="en-US" sz="5600" dirty="0">
                <a:cs typeface="Calibri" panose="020F0502020204030204" pitchFamily="34" charset="0"/>
              </a:rPr>
              <a:t>, </a:t>
            </a:r>
            <a:r>
              <a:rPr lang="en-US" sz="5600" dirty="0">
                <a:cs typeface="Calibri" panose="020F0502020204030204" pitchFamily="34" charset="0"/>
                <a:hlinkClick r:id="rId11" tooltip="Rusç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Rusça</a:t>
            </a:r>
            <a:r>
              <a:rPr lang="en-US" sz="5600" dirty="0">
                <a:cs typeface="Calibri" panose="020F0502020204030204" pitchFamily="34" charset="0"/>
              </a:rPr>
              <a:t>, </a:t>
            </a:r>
            <a:r>
              <a:rPr lang="en-US" sz="5600" dirty="0">
                <a:cs typeface="Calibri" panose="020F0502020204030204" pitchFamily="34" charset="0"/>
                <a:hlinkClick r:id="rId12" tooltip="Fransız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Fransızca</a:t>
            </a:r>
            <a:r>
              <a:rPr lang="en-US" sz="5600" dirty="0">
                <a:cs typeface="Calibri" panose="020F0502020204030204" pitchFamily="34" charset="0"/>
              </a:rPr>
              <a:t>, </a:t>
            </a:r>
            <a:r>
              <a:rPr lang="en-US" sz="5600" dirty="0">
                <a:cs typeface="Calibri" panose="020F0502020204030204" pitchFamily="34" charset="0"/>
                <a:hlinkClick r:id="rId13" tooltip="İngiliz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İngilizce</a:t>
            </a:r>
            <a:r>
              <a:rPr lang="en-US" sz="5600" dirty="0">
                <a:cs typeface="Calibri" panose="020F0502020204030204" pitchFamily="34" charset="0"/>
              </a:rPr>
              <a:t> </a:t>
            </a:r>
            <a:r>
              <a:rPr lang="en-US" sz="5600" dirty="0" err="1">
                <a:cs typeface="Calibri" panose="020F0502020204030204" pitchFamily="34" charset="0"/>
              </a:rPr>
              <a:t>ve</a:t>
            </a:r>
            <a:r>
              <a:rPr lang="en-US" sz="5600" dirty="0">
                <a:cs typeface="Calibri" panose="020F0502020204030204" pitchFamily="34" charset="0"/>
              </a:rPr>
              <a:t> </a:t>
            </a:r>
            <a:r>
              <a:rPr lang="en-US" sz="5600" dirty="0" err="1">
                <a:cs typeface="Calibri" panose="020F0502020204030204" pitchFamily="34" charset="0"/>
                <a:hlinkClick r:id="rId14" tooltip="Alman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Almanca</a:t>
            </a:r>
            <a:r>
              <a:rPr lang="en-US" sz="5600" dirty="0" err="1">
                <a:cs typeface="Calibri" panose="020F0502020204030204" pitchFamily="34" charset="0"/>
              </a:rPr>
              <a:t>'yı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akıcı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bir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şekilde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konuşabilmektedir</a:t>
            </a:r>
            <a:r>
              <a:rPr lang="en-US" sz="5600" dirty="0">
                <a:cs typeface="Calibri" panose="020F0502020204030204" pitchFamily="34" charset="0"/>
              </a:rPr>
              <a:t>. </a:t>
            </a:r>
            <a:r>
              <a:rPr lang="en-US" sz="5600" dirty="0" err="1">
                <a:cs typeface="Calibri" panose="020F0502020204030204" pitchFamily="34" charset="0"/>
              </a:rPr>
              <a:t>Fizik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ve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kimyanın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yanı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sıra</a:t>
            </a:r>
            <a:r>
              <a:rPr lang="en-US" sz="5600" dirty="0">
                <a:cs typeface="Calibri" panose="020F0502020204030204" pitchFamily="34" charset="0"/>
              </a:rPr>
              <a:t>, </a:t>
            </a:r>
            <a:r>
              <a:rPr lang="en-US" sz="5600" dirty="0" err="1">
                <a:cs typeface="Calibri" panose="020F0502020204030204" pitchFamily="34" charset="0"/>
              </a:rPr>
              <a:t>İngiliz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edebiyatına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ve</a:t>
            </a:r>
            <a:r>
              <a:rPr lang="en-US" sz="5600" dirty="0">
                <a:cs typeface="Calibri" panose="020F0502020204030204" pitchFamily="34" charset="0"/>
              </a:rPr>
              <a:t> </a:t>
            </a:r>
            <a:r>
              <a:rPr lang="en-US" sz="5600" dirty="0">
                <a:cs typeface="Calibri" panose="020F0502020204030204" pitchFamily="34" charset="0"/>
                <a:hlinkClick r:id="rId15" tooltip="Şii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şiire</a:t>
            </a:r>
            <a:r>
              <a:rPr lang="en-US" sz="5600" dirty="0">
                <a:cs typeface="Calibri" panose="020F0502020204030204" pitchFamily="34" charset="0"/>
              </a:rPr>
              <a:t> de </a:t>
            </a:r>
            <a:r>
              <a:rPr lang="en-US" sz="5600" dirty="0" err="1">
                <a:cs typeface="Calibri" panose="020F0502020204030204" pitchFamily="34" charset="0"/>
              </a:rPr>
              <a:t>ilgi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duymaktadır</a:t>
            </a:r>
            <a:r>
              <a:rPr lang="en-US" sz="5600" dirty="0"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5600" dirty="0" err="1">
                <a:cs typeface="Calibri" panose="020F0502020204030204" pitchFamily="34" charset="0"/>
              </a:rPr>
              <a:t>Babası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onu</a:t>
            </a:r>
            <a:r>
              <a:rPr lang="en-US" sz="5600" dirty="0">
                <a:cs typeface="Calibri" panose="020F0502020204030204" pitchFamily="34" charset="0"/>
              </a:rPr>
              <a:t> </a:t>
            </a:r>
            <a:r>
              <a:rPr lang="en-US" sz="5600" dirty="0">
                <a:cs typeface="Calibri" panose="020F0502020204030204" pitchFamily="34" charset="0"/>
                <a:hlinkClick r:id="rId16" tooltip="Kimya mühendisliğ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kimya mühendisliği</a:t>
            </a:r>
            <a:r>
              <a:rPr lang="en-US" sz="5600" dirty="0">
                <a:cs typeface="Calibri" panose="020F0502020204030204" pitchFamily="34" charset="0"/>
              </a:rPr>
              <a:t> </a:t>
            </a:r>
            <a:r>
              <a:rPr lang="en-US" sz="5600" dirty="0" err="1">
                <a:cs typeface="Calibri" panose="020F0502020204030204" pitchFamily="34" charset="0"/>
              </a:rPr>
              <a:t>eğitimi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görmesi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için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yurtdışına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gönderir</a:t>
            </a:r>
            <a:r>
              <a:rPr lang="en-US" sz="5600" dirty="0">
                <a:cs typeface="Calibri" panose="020F0502020204030204" pitchFamily="34" charset="0"/>
              </a:rPr>
              <a:t>.  </a:t>
            </a:r>
            <a:r>
              <a:rPr lang="en-US" sz="5600" dirty="0" err="1">
                <a:cs typeface="Calibri" panose="020F0502020204030204" pitchFamily="34" charset="0"/>
                <a:hlinkClick r:id="rId17" tooltip="Par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Paris</a:t>
            </a:r>
            <a:r>
              <a:rPr lang="en-US" sz="5600" dirty="0" err="1">
                <a:cs typeface="Calibri" panose="020F0502020204030204" pitchFamily="34" charset="0"/>
              </a:rPr>
              <a:t>'te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dönemin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ünlü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kimyageri</a:t>
            </a:r>
            <a:r>
              <a:rPr lang="en-US" sz="5600" dirty="0">
                <a:cs typeface="Calibri" panose="020F0502020204030204" pitchFamily="34" charset="0"/>
              </a:rPr>
              <a:t> </a:t>
            </a:r>
            <a:r>
              <a:rPr lang="en-US" sz="5600" dirty="0">
                <a:cs typeface="Calibri" panose="020F0502020204030204" pitchFamily="34" charset="0"/>
                <a:hlinkClick r:id="rId18" tooltip="T. J. Pelouz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 J. </a:t>
            </a:r>
            <a:r>
              <a:rPr lang="en-US" sz="5600" dirty="0" err="1">
                <a:cs typeface="Calibri" panose="020F0502020204030204" pitchFamily="34" charset="0"/>
                <a:hlinkClick r:id="rId18" tooltip="T. J. Pelouz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Pelouze</a:t>
            </a:r>
            <a:r>
              <a:rPr lang="en-US" sz="5600" dirty="0" err="1">
                <a:cs typeface="Calibri" panose="020F0502020204030204" pitchFamily="34" charset="0"/>
              </a:rPr>
              <a:t>'nin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laboratuvarında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çalışır</a:t>
            </a:r>
            <a:r>
              <a:rPr lang="en-US" sz="5600" dirty="0">
                <a:cs typeface="Calibri" panose="020F0502020204030204" pitchFamily="34" charset="0"/>
              </a:rPr>
              <a:t>. </a:t>
            </a:r>
            <a:r>
              <a:rPr lang="en-US" sz="5600" dirty="0" err="1">
                <a:cs typeface="Calibri" panose="020F0502020204030204" pitchFamily="34" charset="0"/>
              </a:rPr>
              <a:t>Burada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güçlü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bir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patlayıcı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sıvı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olan</a:t>
            </a:r>
            <a:r>
              <a:rPr lang="en-US" sz="5600" dirty="0">
                <a:cs typeface="Calibri" panose="020F0502020204030204" pitchFamily="34" charset="0"/>
              </a:rPr>
              <a:t> </a:t>
            </a:r>
            <a:r>
              <a:rPr lang="en-US" sz="5600" dirty="0">
                <a:cs typeface="Calibri" panose="020F0502020204030204" pitchFamily="34" charset="0"/>
                <a:hlinkClick r:id="rId19" tooltip="Nitrogliser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nitrogliserini</a:t>
            </a:r>
            <a:r>
              <a:rPr lang="en-US" sz="5600" dirty="0">
                <a:cs typeface="Calibri" panose="020F0502020204030204" pitchFamily="34" charset="0"/>
              </a:rPr>
              <a:t> </a:t>
            </a:r>
            <a:r>
              <a:rPr lang="en-US" sz="5600" dirty="0" err="1">
                <a:cs typeface="Calibri" panose="020F0502020204030204" pitchFamily="34" charset="0"/>
              </a:rPr>
              <a:t>keşfeden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İtalyan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kimyager</a:t>
            </a:r>
            <a:r>
              <a:rPr lang="en-US" sz="5600" dirty="0">
                <a:cs typeface="Calibri" panose="020F0502020204030204" pitchFamily="34" charset="0"/>
              </a:rPr>
              <a:t> </a:t>
            </a:r>
            <a:r>
              <a:rPr lang="en-US" sz="5600" dirty="0">
                <a:cs typeface="Calibri" panose="020F0502020204030204" pitchFamily="34" charset="0"/>
                <a:hlinkClick r:id="rId20" tooltip="Ascanio Sobre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Ascanio Sobrero</a:t>
            </a:r>
            <a:r>
              <a:rPr lang="en-US" sz="5600" dirty="0">
                <a:cs typeface="Calibri" panose="020F0502020204030204" pitchFamily="34" charset="0"/>
              </a:rPr>
              <a:t> </a:t>
            </a:r>
            <a:r>
              <a:rPr lang="en-US" sz="5600" dirty="0" err="1">
                <a:cs typeface="Calibri" panose="020F0502020204030204" pitchFamily="34" charset="0"/>
              </a:rPr>
              <a:t>ile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tanışır</a:t>
            </a:r>
            <a:r>
              <a:rPr lang="en-US" sz="5600" dirty="0"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en-US" sz="5600" dirty="0">
                <a:cs typeface="Calibri" panose="020F0502020204030204" pitchFamily="34" charset="0"/>
              </a:rPr>
              <a:t>Alfred Nobel de </a:t>
            </a:r>
            <a:r>
              <a:rPr lang="en-US" sz="5600" dirty="0" err="1">
                <a:cs typeface="Calibri" panose="020F0502020204030204" pitchFamily="34" charset="0"/>
              </a:rPr>
              <a:t>nitrogliserin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ile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ilgilenmektedir</a:t>
            </a:r>
            <a:r>
              <a:rPr lang="en-US" sz="5600" dirty="0">
                <a:cs typeface="Calibri" panose="020F0502020204030204" pitchFamily="34" charset="0"/>
              </a:rPr>
              <a:t>. </a:t>
            </a:r>
            <a:r>
              <a:rPr lang="en-US" sz="5600" dirty="0" err="1">
                <a:cs typeface="Calibri" panose="020F0502020204030204" pitchFamily="34" charset="0"/>
              </a:rPr>
              <a:t>Nitrogliserin</a:t>
            </a:r>
            <a:r>
              <a:rPr lang="en-US" sz="5600" dirty="0">
                <a:cs typeface="Calibri" panose="020F0502020204030204" pitchFamily="34" charset="0"/>
              </a:rPr>
              <a:t>, </a:t>
            </a:r>
            <a:r>
              <a:rPr lang="en-US" sz="5600" dirty="0" err="1">
                <a:cs typeface="Calibri" panose="020F0502020204030204" pitchFamily="34" charset="0"/>
              </a:rPr>
              <a:t>baruttan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daha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güçlü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olmasına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karşın</a:t>
            </a:r>
            <a:r>
              <a:rPr lang="en-US" sz="5600" dirty="0">
                <a:cs typeface="Calibri" panose="020F0502020204030204" pitchFamily="34" charset="0"/>
              </a:rPr>
              <a:t>, </a:t>
            </a:r>
            <a:r>
              <a:rPr lang="en-US" sz="5600" dirty="0" err="1">
                <a:cs typeface="Calibri" panose="020F0502020204030204" pitchFamily="34" charset="0"/>
              </a:rPr>
              <a:t>basınç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ve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sıcaklığın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etkisiyle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kolayca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patlamaktadır</a:t>
            </a:r>
            <a:r>
              <a:rPr lang="en-US" sz="5600" dirty="0">
                <a:cs typeface="Calibri" panose="020F0502020204030204" pitchFamily="34" charset="0"/>
              </a:rPr>
              <a:t>. </a:t>
            </a:r>
            <a:r>
              <a:rPr lang="en-US" sz="5600" dirty="0" err="1">
                <a:cs typeface="Calibri" panose="020F0502020204030204" pitchFamily="34" charset="0"/>
              </a:rPr>
              <a:t>Nobel'e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göre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bu</a:t>
            </a:r>
            <a:r>
              <a:rPr lang="en-US" sz="5600" dirty="0">
                <a:cs typeface="Calibri" panose="020F0502020204030204" pitchFamily="34" charset="0"/>
              </a:rPr>
              <a:t> durum </a:t>
            </a:r>
            <a:r>
              <a:rPr lang="en-US" sz="5600" dirty="0" err="1">
                <a:cs typeface="Calibri" panose="020F0502020204030204" pitchFamily="34" charset="0"/>
              </a:rPr>
              <a:t>nitrogliserinin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pratik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kullanımını</a:t>
            </a:r>
            <a:r>
              <a:rPr lang="en-US" sz="5600" dirty="0">
                <a:cs typeface="Calibri" panose="020F0502020204030204" pitchFamily="34" charset="0"/>
              </a:rPr>
              <a:t> </a:t>
            </a:r>
            <a:r>
              <a:rPr lang="en-US" sz="5600" dirty="0" err="1">
                <a:cs typeface="Calibri" panose="020F0502020204030204" pitchFamily="34" charset="0"/>
              </a:rPr>
              <a:t>sınırlandırmaktadır</a:t>
            </a:r>
            <a:r>
              <a:rPr lang="en-US" sz="5600" dirty="0">
                <a:cs typeface="Calibri" panose="020F0502020204030204" pitchFamily="34" charset="0"/>
              </a:rPr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358483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7B6F-FEDF-84CA-4696-DA5DD4A3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>
                <a:solidFill>
                  <a:srgbClr val="0070C0"/>
                </a:solidFill>
              </a:rPr>
              <a:t>İSVEÇ, SİLAH ve NOBEL ÖDÜLÜ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9C1D-D224-09B2-C027-65E79541EA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5600" b="1" i="0" dirty="0">
                <a:solidFill>
                  <a:srgbClr val="0070C0"/>
                </a:solidFill>
                <a:effectLst/>
              </a:rPr>
              <a:t>Alfred Nobel:</a:t>
            </a:r>
          </a:p>
          <a:p>
            <a:pPr algn="l"/>
            <a:r>
              <a:rPr lang="en-US" sz="5600" b="0" i="0" dirty="0">
                <a:solidFill>
                  <a:srgbClr val="202122"/>
                </a:solidFill>
                <a:effectLst/>
              </a:rPr>
              <a:t>1852'de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ailesi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tarafından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2" tooltip="Sankt-Peterburg"/>
              </a:rPr>
              <a:t>Sankt-</a:t>
            </a:r>
            <a:r>
              <a:rPr lang="en-US" sz="5600" b="0" i="0" u="none" strike="noStrike" dirty="0" err="1">
                <a:solidFill>
                  <a:srgbClr val="3366CC"/>
                </a:solidFill>
                <a:effectLst/>
                <a:hlinkClick r:id="rId2" tooltip="Sankt-Peterburg"/>
              </a:rPr>
              <a:t>Peterburg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'a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geri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çağrılınca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,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nitrogliserin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ile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ilgili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çalışmalarına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burada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devam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eder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Ancak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3" tooltip="Kırım Savaşı"/>
              </a:rPr>
              <a:t>Kırım </a:t>
            </a:r>
            <a:r>
              <a:rPr lang="en-US" sz="5600" b="0" i="0" u="none" strike="noStrike" dirty="0" err="1">
                <a:solidFill>
                  <a:srgbClr val="3366CC"/>
                </a:solidFill>
                <a:effectLst/>
                <a:hlinkClick r:id="rId3" tooltip="Kırım Savaşı"/>
              </a:rPr>
              <a:t>Savaşı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'nın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sona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ermesini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takiben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Rus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ordusu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baba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Nobel'in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işletmesinden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silah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sipariş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etmeyi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keser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Baba Nobel,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kez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daha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iflas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eder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Bunun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üzerine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baba Nobel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iki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oğlu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Alfred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Emil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ile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birlikte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 err="1">
                <a:solidFill>
                  <a:srgbClr val="3366CC"/>
                </a:solidFill>
                <a:effectLst/>
                <a:hlinkClick r:id="rId4" tooltip="Stokholm"/>
              </a:rPr>
              <a:t>Stokholm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'e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geri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döner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</a:p>
          <a:p>
            <a:pPr algn="l"/>
            <a:r>
              <a:rPr lang="en-US" sz="5600" b="0" i="0" dirty="0">
                <a:solidFill>
                  <a:srgbClr val="202122"/>
                </a:solidFill>
                <a:effectLst/>
              </a:rPr>
              <a:t>Alfred Nobel, 1863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yılından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itibaren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nitrogliserin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ile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ilgili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çalışmalarına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 err="1">
                <a:solidFill>
                  <a:srgbClr val="3366CC"/>
                </a:solidFill>
                <a:effectLst/>
                <a:hlinkClick r:id="rId4" tooltip="Stokholm"/>
              </a:rPr>
              <a:t>Stokholm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'de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devam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eder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1864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yılında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çalışmalarını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yürütürken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patlama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olur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Kazada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küçük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kardeşi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Emil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ile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birlikte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dört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kişi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hayatını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kaybeder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Alfred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Nobel'in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4" tooltip="Stokholm"/>
              </a:rPr>
              <a:t>Stokholm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şehri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sınırları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dahilinde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çalışma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yapması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yasaklanır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Bunun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üzerine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Alfred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çalışmalarına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5" tooltip="Mälaren Gölü"/>
              </a:rPr>
              <a:t>Mälaren Gölü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yakınlarındaki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mavnada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devam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eder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algn="l"/>
            <a:r>
              <a:rPr lang="en-US" sz="5600" b="0" i="0" u="none" strike="noStrike" dirty="0" err="1">
                <a:solidFill>
                  <a:srgbClr val="3366CC"/>
                </a:solidFill>
                <a:effectLst/>
                <a:hlinkClick r:id="rId6" tooltip="Nitrogliserin"/>
              </a:rPr>
              <a:t>Nitrogliserin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'i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patlayıcı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madde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olarak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kullanma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yollarını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araştırdı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1863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yılında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 err="1">
                <a:solidFill>
                  <a:srgbClr val="3366CC"/>
                </a:solidFill>
                <a:effectLst/>
                <a:hlinkClick r:id="rId4" tooltip="Stokholm"/>
              </a:rPr>
              <a:t>Stokholm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'de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az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miktarda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nitrogliserin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yapmaya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başladı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Birkaç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ay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süren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araştırmaların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sonunda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patlama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ile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laboratuvar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yıkıldı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algn="l"/>
            <a:r>
              <a:rPr lang="en-US" sz="5600" b="0" i="0" dirty="0">
                <a:solidFill>
                  <a:srgbClr val="202122"/>
                </a:solidFill>
                <a:effectLst/>
              </a:rPr>
              <a:t>1865'te yeni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fabrika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kurdu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süre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sonra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ikinci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fabrikasını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da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açtı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1864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yılında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araştırmalarının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sonucunu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aldı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dinamit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barutunu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buldu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Araştırmalarına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devam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eden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Nobel, 1877'de </a:t>
            </a:r>
            <a:r>
              <a:rPr lang="en-US" sz="5600" b="0" i="1" dirty="0" err="1">
                <a:solidFill>
                  <a:srgbClr val="202122"/>
                </a:solidFill>
                <a:effectLst/>
              </a:rPr>
              <a:t>Balistit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adını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verdiği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yeni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çeşit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barut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tasarladı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1879'da,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7" tooltip="Paris"/>
              </a:rPr>
              <a:t>Paris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yakınlarındaki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Servan'da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laboratuvar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kuran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Nobel,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buradaki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çalışmaları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sırasında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1" dirty="0" err="1">
                <a:solidFill>
                  <a:srgbClr val="202122"/>
                </a:solidFill>
                <a:effectLst/>
              </a:rPr>
              <a:t>dumansız</a:t>
            </a:r>
            <a:r>
              <a:rPr lang="en-US" sz="5600" b="0" i="1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1" dirty="0" err="1">
                <a:solidFill>
                  <a:srgbClr val="202122"/>
                </a:solidFill>
                <a:effectLst/>
              </a:rPr>
              <a:t>barut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adını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verdiği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eşit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miktarlarda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nitrogliserinle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nitroselüloz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karışımından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oluşan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itici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barutu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buldu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endParaRPr lang="en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0CE42-4FF6-9DB4-FEB4-CFB319572F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en-US" sz="5600" b="0" i="0" dirty="0" err="1">
                <a:solidFill>
                  <a:srgbClr val="202122"/>
                </a:solidFill>
                <a:effectLst/>
              </a:rPr>
              <a:t>Birkaç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yıl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sonra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1" dirty="0" err="1">
                <a:solidFill>
                  <a:srgbClr val="202122"/>
                </a:solidFill>
                <a:effectLst/>
              </a:rPr>
              <a:t>kordit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adlı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patlayıcı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madde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konusunda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8" tooltip="İngilizler"/>
              </a:rPr>
              <a:t>İngiliz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hükûmeti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aleyhine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dava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açtı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ancak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davayı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kaybetti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Bu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dönemde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 err="1">
                <a:solidFill>
                  <a:srgbClr val="3366CC"/>
                </a:solidFill>
                <a:effectLst/>
                <a:hlinkClick r:id="rId9" tooltip="Fransa"/>
              </a:rPr>
              <a:t>Fransa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'ya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karşı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kurulan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ittifakta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İtalya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ile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işbirliği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yapan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Nobel,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aleyhindeki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kampanyalar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sonucunda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 err="1">
                <a:solidFill>
                  <a:srgbClr val="3366CC"/>
                </a:solidFill>
                <a:effectLst/>
                <a:hlinkClick r:id="rId7" tooltip="Paris"/>
              </a:rPr>
              <a:t>Paris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'i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terk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ederek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 err="1">
                <a:solidFill>
                  <a:srgbClr val="3366CC"/>
                </a:solidFill>
                <a:effectLst/>
                <a:hlinkClick r:id="rId10" tooltip="İtalya"/>
              </a:rPr>
              <a:t>İtalya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'nın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11" tooltip="San Remo"/>
              </a:rPr>
              <a:t>San Remo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şehrine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yerleşti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laboratuvarını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da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oraya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taşıdı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algn="l"/>
            <a:r>
              <a:rPr lang="en-US" sz="5600" b="0" i="0" dirty="0">
                <a:solidFill>
                  <a:srgbClr val="202122"/>
                </a:solidFill>
                <a:effectLst/>
              </a:rPr>
              <a:t>Nobel,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11" tooltip="San Remo"/>
              </a:rPr>
              <a:t>San </a:t>
            </a:r>
            <a:r>
              <a:rPr lang="en-US" sz="5600" b="0" i="0" u="none" strike="noStrike" dirty="0" err="1">
                <a:solidFill>
                  <a:srgbClr val="3366CC"/>
                </a:solidFill>
                <a:effectLst/>
                <a:hlinkClick r:id="rId11" tooltip="San Remo"/>
              </a:rPr>
              <a:t>Remo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'da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1896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yılında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beyin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kanaması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sonucu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öldü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Buluşları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insan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oğlunun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yıkım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gücünü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arttırdı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Geri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kalan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yaşamında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sürekli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bunun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pişmanlığını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yaşadığı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söylenmektedir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algn="l"/>
            <a:r>
              <a:rPr lang="en-US" sz="5600" b="0" i="0" dirty="0" err="1">
                <a:solidFill>
                  <a:srgbClr val="202122"/>
                </a:solidFill>
                <a:effectLst/>
              </a:rPr>
              <a:t>Öldüğünde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ise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gazete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manşette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şu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başlığı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kullandı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, '' </a:t>
            </a:r>
            <a:r>
              <a:rPr lang="en-US" sz="5600" b="0" i="1" dirty="0" err="1">
                <a:solidFill>
                  <a:srgbClr val="202122"/>
                </a:solidFill>
                <a:effectLst/>
              </a:rPr>
              <a:t>Ölüm</a:t>
            </a:r>
            <a:r>
              <a:rPr lang="en-US" sz="5600" b="0" i="1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1" dirty="0" err="1">
                <a:solidFill>
                  <a:srgbClr val="202122"/>
                </a:solidFill>
                <a:effectLst/>
              </a:rPr>
              <a:t>taciri</a:t>
            </a:r>
            <a:r>
              <a:rPr lang="en-US" sz="5600" b="0" i="1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1" dirty="0" err="1">
                <a:solidFill>
                  <a:srgbClr val="202122"/>
                </a:solidFill>
                <a:effectLst/>
              </a:rPr>
              <a:t>öldü</a:t>
            </a:r>
            <a:r>
              <a:rPr lang="en-US" sz="5600" b="0" i="1" dirty="0">
                <a:solidFill>
                  <a:srgbClr val="202122"/>
                </a:solidFill>
                <a:effectLst/>
              </a:rPr>
              <a:t> ! ( Le </a:t>
            </a:r>
            <a:r>
              <a:rPr lang="en-US" sz="5600" b="0" i="1" dirty="0" err="1">
                <a:solidFill>
                  <a:srgbClr val="202122"/>
                </a:solidFill>
                <a:effectLst/>
              </a:rPr>
              <a:t>marchand</a:t>
            </a:r>
            <a:r>
              <a:rPr lang="en-US" sz="5600" b="0" i="1" dirty="0">
                <a:solidFill>
                  <a:srgbClr val="202122"/>
                </a:solidFill>
                <a:effectLst/>
              </a:rPr>
              <a:t> de la mort </a:t>
            </a:r>
            <a:r>
              <a:rPr lang="en-US" sz="5600" b="0" i="1" dirty="0" err="1">
                <a:solidFill>
                  <a:srgbClr val="202122"/>
                </a:solidFill>
                <a:effectLst/>
              </a:rPr>
              <a:t>est</a:t>
            </a:r>
            <a:r>
              <a:rPr lang="en-US" sz="5600" b="0" i="1" dirty="0">
                <a:solidFill>
                  <a:srgbClr val="202122"/>
                </a:solidFill>
                <a:effectLst/>
              </a:rPr>
              <a:t> mort )''.</a:t>
            </a:r>
            <a:endParaRPr lang="en-US" sz="5600" b="0" i="0" dirty="0">
              <a:solidFill>
                <a:srgbClr val="202122"/>
              </a:solidFill>
              <a:effectLst/>
            </a:endParaRPr>
          </a:p>
          <a:p>
            <a:pPr algn="l"/>
            <a:r>
              <a:rPr lang="en-US" sz="5600" b="0" i="0" dirty="0" err="1">
                <a:solidFill>
                  <a:srgbClr val="202122"/>
                </a:solidFill>
                <a:effectLst/>
              </a:rPr>
              <a:t>Vasiyetinde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mirasının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12" tooltip="Nobel Ödülü"/>
              </a:rPr>
              <a:t>Nobel Ödüllerinin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enstitüleştirilmesi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yönünde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kullanılmasını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33.200.000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kronunun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her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yıl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insanlığa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hizmette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bulunanlara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sunulmasını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istemiştir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algn="l"/>
            <a:r>
              <a:rPr lang="en-US" sz="5600" b="0" i="0" dirty="0">
                <a:solidFill>
                  <a:srgbClr val="202122"/>
                </a:solidFill>
                <a:effectLst/>
              </a:rPr>
              <a:t>Bu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ödüller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,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13" tooltip="Fizik"/>
              </a:rPr>
              <a:t>fizik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,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14" tooltip="Kimya"/>
              </a:rPr>
              <a:t>kimya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,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15" tooltip="Tıp"/>
              </a:rPr>
              <a:t>tıp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veya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16" tooltip="Fizyoloji"/>
              </a:rPr>
              <a:t>fizyoloji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,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17" tooltip="Edebiyat"/>
              </a:rPr>
              <a:t>edebiyat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ve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18" tooltip="Barış"/>
              </a:rPr>
              <a:t>barışa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hizmet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olmak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üzere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toplam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beş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dalda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verilecekti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Nobel'in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bu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vasiyeti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önceleri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büyük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tartışma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yarattı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</a:t>
            </a:r>
          </a:p>
          <a:p>
            <a:pPr algn="l"/>
            <a:r>
              <a:rPr lang="en-US" sz="5600" b="0" i="0" dirty="0">
                <a:solidFill>
                  <a:srgbClr val="202122"/>
                </a:solidFill>
                <a:effectLst/>
              </a:rPr>
              <a:t>1900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yılında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hükûmetinin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19" tooltip="Nobel Vakfı"/>
              </a:rPr>
              <a:t>Nobel </a:t>
            </a:r>
            <a:r>
              <a:rPr lang="en-US" sz="5600" b="0" i="0" u="none" strike="noStrike" dirty="0" err="1">
                <a:solidFill>
                  <a:srgbClr val="3366CC"/>
                </a:solidFill>
                <a:effectLst/>
                <a:hlinkClick r:id="rId19" tooltip="Nobel Vakfı"/>
              </a:rPr>
              <a:t>Vakfı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'nı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kurmasıyla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, Nobel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Ödülleri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düzenli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olarak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verilmeye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başlandı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Daha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sonra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1968'de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İsveç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Bankası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Alfred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Nobel'in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anısına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20" tooltip="Ekonomi"/>
              </a:rPr>
              <a:t>ekonomi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ödülü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vermeyi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kararlaştırdı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ödül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ilk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kez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1969'da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verildi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algn="l"/>
            <a:r>
              <a:rPr lang="en-US" sz="5600" b="0" i="0" dirty="0" err="1">
                <a:solidFill>
                  <a:srgbClr val="202122"/>
                </a:solidFill>
                <a:effectLst/>
              </a:rPr>
              <a:t>Sentetik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bir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element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olan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u="none" strike="noStrike" dirty="0">
                <a:solidFill>
                  <a:srgbClr val="3366CC"/>
                </a:solidFill>
                <a:effectLst/>
                <a:hlinkClick r:id="rId21" tooltip="Nobelyum"/>
              </a:rPr>
              <a:t>Nobelyum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 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onun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anısına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bu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isim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ile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anılmıştır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pPr algn="l"/>
            <a:r>
              <a:rPr lang="en-US" sz="5600" b="0" i="0" dirty="0">
                <a:solidFill>
                  <a:srgbClr val="202122"/>
                </a:solidFill>
                <a:effectLst/>
              </a:rPr>
              <a:t>Nobel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ödülleri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her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sene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Alfred Bernard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Nobel'ın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ölüm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tarihi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olan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10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Aralık'ta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5600" b="0" i="0" dirty="0" err="1">
                <a:solidFill>
                  <a:srgbClr val="202122"/>
                </a:solidFill>
                <a:effectLst/>
              </a:rPr>
              <a:t>verilmektedir</a:t>
            </a:r>
            <a:r>
              <a:rPr lang="en-US" sz="5600" b="0" i="0" dirty="0">
                <a:solidFill>
                  <a:srgbClr val="202122"/>
                </a:solidFill>
                <a:effectLst/>
              </a:rPr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03940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0AE90D39-E918-D1E1-F0DD-E21940ECC7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4062" y="357809"/>
            <a:ext cx="10015208" cy="5819154"/>
          </a:xfrm>
        </p:spPr>
      </p:pic>
    </p:spTree>
    <p:extLst>
      <p:ext uri="{BB962C8B-B14F-4D97-AF65-F5344CB8AC3E}">
        <p14:creationId xmlns:p14="http://schemas.microsoft.com/office/powerpoint/2010/main" val="31764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81E3-30F1-46B5-F43D-23D1763C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910"/>
          </a:xfrm>
        </p:spPr>
        <p:txBody>
          <a:bodyPr>
            <a:normAutofit fontScale="90000"/>
          </a:bodyPr>
          <a:lstStyle/>
          <a:p>
            <a:r>
              <a:rPr lang="en-TR" dirty="0">
                <a:solidFill>
                  <a:srgbClr val="0070C0"/>
                </a:solidFill>
              </a:rPr>
              <a:t>İSVEÇ EKONOMİSİ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EC8DE-F7FD-7F8F-B907-7C96B665C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74035"/>
            <a:ext cx="5181600" cy="5705061"/>
          </a:xfrm>
        </p:spPr>
        <p:txBody>
          <a:bodyPr>
            <a:noAutofit/>
          </a:bodyPr>
          <a:lstStyle/>
          <a:p>
            <a:r>
              <a:rPr lang="en-US" sz="2400" b="0" i="0" dirty="0">
                <a:solidFill>
                  <a:srgbClr val="1A1B1B"/>
                </a:solidFill>
                <a:effectLst/>
              </a:rPr>
              <a:t>Legatum Global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Refah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Endeksi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2021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yılı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verilerine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göre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zirvede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84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puanla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Danimarka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ve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Norveç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bulunuyor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. </a:t>
            </a:r>
          </a:p>
          <a:p>
            <a:r>
              <a:rPr lang="en-US" sz="2400" b="0" i="0" dirty="0" err="1">
                <a:solidFill>
                  <a:srgbClr val="0070C0"/>
                </a:solidFill>
                <a:effectLst/>
              </a:rPr>
              <a:t>İsveç</a:t>
            </a:r>
            <a:r>
              <a:rPr lang="en-US" sz="2400" b="0" i="0" dirty="0">
                <a:solidFill>
                  <a:srgbClr val="0070C0"/>
                </a:solidFill>
                <a:effectLst/>
              </a:rPr>
              <a:t>,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Finlandiya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ve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İsviçre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83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puanla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bu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ülkeleri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takip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ediyor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.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Türkiye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ise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167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ülke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içinde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56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puan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ile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 93. </a:t>
            </a:r>
            <a:r>
              <a:rPr lang="en-US" sz="2400" b="0" i="0" dirty="0" err="1">
                <a:solidFill>
                  <a:srgbClr val="1A1B1B"/>
                </a:solidFill>
                <a:effectLst/>
              </a:rPr>
              <a:t>sırada</a:t>
            </a:r>
            <a:r>
              <a:rPr lang="en-US" sz="2400" b="0" i="0" dirty="0">
                <a:solidFill>
                  <a:srgbClr val="1A1B1B"/>
                </a:solidFill>
                <a:effectLst/>
              </a:rPr>
              <a:t>.</a:t>
            </a:r>
          </a:p>
          <a:p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2018 Legatum 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Refah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Endeksi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dünya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çapında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149 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ülkede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analiz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edilen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104 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farklı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değişkene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dayanmaktadır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. Kaynak 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veriler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arasında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2" tooltip="Gallup (şirket)"/>
              </a:rPr>
              <a:t>Gallup Dünya Anketi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2400" dirty="0">
                <a:solidFill>
                  <a:srgbClr val="D73333"/>
                </a:solidFill>
                <a:latin typeface="Arial" panose="020B0604020202020204" pitchFamily="34" charset="0"/>
                <a:hlinkClick r:id="rId3" tooltip="Dünya Kalkınma Göstergeleri (sayfa mevcut değil)"/>
              </a:rPr>
              <a:t>Dünya Kalkınma Göstergeleri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4" tooltip="Uluslararası Telekomünikasyon Birliği"/>
              </a:rPr>
              <a:t>Uluslararası Telekomünikasyon Birliği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2400" dirty="0">
                <a:solidFill>
                  <a:srgbClr val="D73333"/>
                </a:solidFill>
                <a:latin typeface="Arial" panose="020B0604020202020204" pitchFamily="34" charset="0"/>
                <a:hlinkClick r:id="rId5" tooltip="Kırılgan Durumlar Endeksi (sayfa mevcut değil)"/>
              </a:rPr>
              <a:t>Kırılgan Devletler Endeksi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2400" dirty="0">
                <a:solidFill>
                  <a:srgbClr val="D73333"/>
                </a:solidFill>
                <a:latin typeface="Arial" panose="020B0604020202020204" pitchFamily="34" charset="0"/>
                <a:hlinkClick r:id="rId6" tooltip="Dünya Çapında Yönetim Göstergeleri (sayfa mevcut değil)"/>
              </a:rPr>
              <a:t>Dünya Çapında Yönetişim Göstergeleri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7" tooltip="Freedom House"/>
              </a:rPr>
              <a:t>Freedom House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8" tooltip="Dünya Sağlık Örgütü"/>
              </a:rPr>
              <a:t>Dünya Sağlık Örgütü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2400" dirty="0">
                <a:solidFill>
                  <a:srgbClr val="D73333"/>
                </a:solidFill>
                <a:latin typeface="Arial" panose="020B0604020202020204" pitchFamily="34" charset="0"/>
                <a:hlinkClick r:id="rId9" tooltip="Dünya değerler anketi (sayfa mevcut değil)"/>
              </a:rPr>
              <a:t>Dünya Değerler Araştırması</a:t>
            </a:r>
            <a:r>
              <a:rPr lang="en-US" sz="2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en-US" sz="2400" dirty="0">
                <a:solidFill>
                  <a:srgbClr val="3366CC"/>
                </a:solidFill>
                <a:latin typeface="Arial" panose="020B0604020202020204" pitchFamily="34" charset="0"/>
                <a:hlinkClick r:id="rId10" tooltip="Uluslararası Af Örgütü"/>
              </a:rPr>
              <a:t>Uluslararası Af Örgütü</a:t>
            </a:r>
            <a:endParaRPr lang="en-TR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DF8B67-74C1-6D27-9AEC-357D88332C05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172200" y="471902"/>
            <a:ext cx="5181600" cy="5705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gruplandırılmıştır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 9 alt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endeks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şunlardır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Ekonomik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Kalite</a:t>
            </a:r>
            <a:endParaRPr lang="en-US" sz="4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İş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çevresi</a:t>
            </a:r>
            <a:endParaRPr lang="en-US" sz="4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Yönetim</a:t>
            </a:r>
            <a:endParaRPr lang="en-US" sz="4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Eğitim</a:t>
            </a:r>
            <a:endParaRPr lang="en-US" sz="4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Sağlık</a:t>
            </a:r>
            <a:endParaRPr lang="en-US" sz="4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Güvenlik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ve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Güvenlik</a:t>
            </a:r>
            <a:endParaRPr lang="en-US" sz="4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Kişisel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özgürlük</a:t>
            </a:r>
            <a:endParaRPr lang="en-US" sz="4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Sosyal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sermaye</a:t>
            </a:r>
            <a:endParaRPr lang="en-US" sz="4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Doğal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çevre</a:t>
            </a:r>
            <a:endParaRPr lang="en-US" sz="4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Örneğin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Kişisel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Özgürlük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konuşma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ve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din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özgürlüğünü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göçmenlere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ve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etnik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ve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ırksal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azınlıklara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yönelik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ulusal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hoşgörüyü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içerir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Sosyal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Sermaye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alt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endeksi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gönüllü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hayır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kurumlarına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bağışta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bulunan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yabancılara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yardım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eden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ve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ailelerine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ve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arkadaşlarına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güvenebileceklerini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hisseden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vatandaşların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yüzdesini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02122"/>
                </a:solidFill>
                <a:latin typeface="Arial" panose="020B0604020202020204" pitchFamily="34" charset="0"/>
              </a:rPr>
              <a:t>içerir</a:t>
            </a:r>
            <a:r>
              <a:rPr lang="en-US" sz="4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49191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3C037B-1A24-557C-6508-C08BC8A74F79}"/>
              </a:ext>
            </a:extLst>
          </p:cNvPr>
          <p:cNvSpPr txBox="1"/>
          <p:nvPr/>
        </p:nvSpPr>
        <p:spPr>
          <a:xfrm>
            <a:off x="755374" y="1859340"/>
            <a:ext cx="99192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Legatum </a:t>
            </a:r>
            <a:r>
              <a:rPr lang="en-U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Refah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Endeksi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özel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yatırım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şirketi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Legatum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tarafından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kurulan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kısmen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finanse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edilen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bağımsız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eğitim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yardım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kuruluşu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olan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Legatum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Enstitüsü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tarafından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geliştirilen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yıllık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sıralamadır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Sıralama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zenginlik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Ekonomik büyüme"/>
              </a:rPr>
              <a:t>ekonomik büyüme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eğitim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sağlık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kişisel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refah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Yaşam kalitesi"/>
              </a:rPr>
              <a:t>yaşam kalitesi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gibi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çeşitli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faktörlere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dayanmaktadır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2021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sıralaması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itibarıyla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167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ülke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bölge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sıralanırken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listenin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başında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Danimarka"/>
              </a:rPr>
              <a:t>Danimarka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ardından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Norveç"/>
              </a:rPr>
              <a:t>Norveç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İsveç"/>
              </a:rPr>
              <a:t>İsveç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geldi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Güney Sudan"/>
              </a:rPr>
              <a:t>Güney Sudan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167.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sırada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son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sırada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aldı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2013'te ilk 30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ülkeden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27'si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demokratik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idi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/>
              </a:rPr>
              <a:t>[1]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5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8C86-96C7-366A-735B-3AFD706C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>
                <a:solidFill>
                  <a:srgbClr val="0070C0"/>
                </a:solidFill>
              </a:rPr>
              <a:t>İSVEÇ EKONOMİSİ (2022 )Kaynak: TC Ticaret Bakanlığı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887766-7074-6CC6-C33D-AFFCF0E9C8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99503"/>
            <a:ext cx="7737088" cy="3803581"/>
          </a:xfrm>
        </p:spPr>
      </p:pic>
    </p:spTree>
    <p:extLst>
      <p:ext uri="{BB962C8B-B14F-4D97-AF65-F5344CB8AC3E}">
        <p14:creationId xmlns:p14="http://schemas.microsoft.com/office/powerpoint/2010/main" val="95950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1F61-07C5-9D86-6D00-C2EF05E7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DÜNYA EKONOMİSİ (IMF GSYH 2021)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4F4365-4B00-F5A6-084A-2F37A94A3F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21474" y="1311964"/>
            <a:ext cx="7959847" cy="5387009"/>
          </a:xfrm>
        </p:spPr>
      </p:pic>
    </p:spTree>
    <p:extLst>
      <p:ext uri="{BB962C8B-B14F-4D97-AF65-F5344CB8AC3E}">
        <p14:creationId xmlns:p14="http://schemas.microsoft.com/office/powerpoint/2010/main" val="309732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D6B6-91E0-2CD5-B4C4-90704463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Askeri Harcamalar  2013-2022 (Kaynak SIPRI)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8D11A2-9C59-176A-558B-7092807E66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2166730"/>
            <a:ext cx="10515599" cy="3796747"/>
          </a:xfrm>
        </p:spPr>
      </p:pic>
    </p:spTree>
    <p:extLst>
      <p:ext uri="{BB962C8B-B14F-4D97-AF65-F5344CB8AC3E}">
        <p14:creationId xmlns:p14="http://schemas.microsoft.com/office/powerpoint/2010/main" val="177824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923C11-EC5F-8E53-E615-7DB50BDDBB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65733"/>
            <a:ext cx="7013712" cy="632653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D55E8-F5A6-751B-005C-BB6C03F8B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1912" y="265733"/>
            <a:ext cx="3501887" cy="5911230"/>
          </a:xfrm>
        </p:spPr>
        <p:txBody>
          <a:bodyPr>
            <a:noAutofit/>
          </a:bodyPr>
          <a:lstStyle/>
          <a:p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u="none" strike="noStrike" dirty="0">
                <a:solidFill>
                  <a:srgbClr val="D73333"/>
                </a:solidFill>
                <a:effectLst/>
                <a:latin typeface="Arial" panose="020B0604020202020204" pitchFamily="34" charset="0"/>
                <a:hlinkClick r:id="rId3" tooltip="Stockholm Uluslararası Barış Araştırmaları Enstitüsü (sayfa mevcut değil)"/>
              </a:rPr>
              <a:t>Stockholm Uluslararası Barış Araştırmaları </a:t>
            </a:r>
            <a:r>
              <a:rPr lang="en-US" sz="2400" b="0" i="0" u="none" strike="noStrike" dirty="0" err="1">
                <a:solidFill>
                  <a:srgbClr val="D73333"/>
                </a:solidFill>
                <a:effectLst/>
                <a:latin typeface="Arial" panose="020B0604020202020204" pitchFamily="34" charset="0"/>
                <a:hlinkClick r:id="rId3" tooltip="Stockholm Uluslararası Barış Araştırmaları Enstitüsü (sayfa mevcut değil)"/>
              </a:rPr>
              <a:t>Enstitüsü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'nden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elde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edilen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bilgiler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doğrultusunda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Ülkeler listesi"/>
              </a:rPr>
              <a:t>dünya ülkelerinden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fazla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silah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İhracat"/>
              </a:rPr>
              <a:t>ihracatı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yapan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ülkeler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ancak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toplam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silah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ihracatlarının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miktarını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tespit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edebilmek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için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ham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bir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araç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yoktur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rakamlar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milyon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dolar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dır</a:t>
            </a:r>
            <a:endParaRPr lang="en-TR" sz="2400" dirty="0"/>
          </a:p>
        </p:txBody>
      </p:sp>
    </p:spTree>
    <p:extLst>
      <p:ext uri="{BB962C8B-B14F-4D97-AF65-F5344CB8AC3E}">
        <p14:creationId xmlns:p14="http://schemas.microsoft.com/office/powerpoint/2010/main" val="1169543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6200</TotalTime>
  <Words>2867</Words>
  <Application>Microsoft Office PowerPoint</Application>
  <PresentationFormat>Widescreen</PresentationFormat>
  <Paragraphs>141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Century</vt:lpstr>
      <vt:lpstr>Google Sans</vt:lpstr>
      <vt:lpstr>independent serif</vt:lpstr>
      <vt:lpstr>Söhne</vt:lpstr>
      <vt:lpstr>Office Theme</vt:lpstr>
      <vt:lpstr>                  İSVEÇ SİLAH SANAYİ </vt:lpstr>
      <vt:lpstr>KÜRESEL REFAH ENDEKSİ </vt:lpstr>
      <vt:lpstr>PowerPoint Presentation</vt:lpstr>
      <vt:lpstr>İSVEÇ EKONOMİSİ</vt:lpstr>
      <vt:lpstr>PowerPoint Presentation</vt:lpstr>
      <vt:lpstr>İSVEÇ EKONOMİSİ (2022 )Kaynak: TC Ticaret Bakanlığı</vt:lpstr>
      <vt:lpstr>DÜNYA EKONOMİSİ (IMF GSYH 2021)</vt:lpstr>
      <vt:lpstr>Askeri Harcamalar  2013-2022 (Kaynak SIPRI)</vt:lpstr>
      <vt:lpstr>PowerPoint Presentation</vt:lpstr>
      <vt:lpstr>Stockholm International Peace Research Institute (Stockholm Uluslararası Barış Araştırmaları Enstitüsü) SIPRI </vt:lpstr>
      <vt:lpstr>İSVEÇ DIŞ POLİTİKASI</vt:lpstr>
      <vt:lpstr>İSVEÇ DIŞ POLİTİKASI</vt:lpstr>
      <vt:lpstr>İSVEÇ DIŞ POLİTİKASI</vt:lpstr>
      <vt:lpstr>İSVEÇ SİLAH İHRACATI</vt:lpstr>
      <vt:lpstr>PowerPoint Presentation</vt:lpstr>
      <vt:lpstr>İsveç ve Silah</vt:lpstr>
      <vt:lpstr>1814 :  İsveç 1814 yılından beri savaşmıyor </vt:lpstr>
      <vt:lpstr>Avrupada En Önemli Güç İDİ</vt:lpstr>
      <vt:lpstr>İSVEÇ SİLAH SANAYİ</vt:lpstr>
      <vt:lpstr>İSVEÇ SİLAH SANAYİ</vt:lpstr>
      <vt:lpstr>İSVEÇ SİLAH SANAYİNDE NEDEN GÜÇLÜ?</vt:lpstr>
      <vt:lpstr>İSVEÇ  SANAYİ</vt:lpstr>
      <vt:lpstr>İSVEÇ SİLAH SANAYİ</vt:lpstr>
      <vt:lpstr>Silah ihracatında 15. sırada </vt:lpstr>
      <vt:lpstr>İSVEÇ, SİLAH ve NOBEL ÖDÜLÜ</vt:lpstr>
      <vt:lpstr>İSVEÇ, SİLAH ve NOBEL ÖDÜLÜ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İSVEÇ SİLAH SANAYİ</dc:title>
  <dc:creator>dilara sencan</dc:creator>
  <cp:lastModifiedBy>Nihat Berker</cp:lastModifiedBy>
  <cp:revision>3</cp:revision>
  <dcterms:created xsi:type="dcterms:W3CDTF">2023-12-13T07:11:32Z</dcterms:created>
  <dcterms:modified xsi:type="dcterms:W3CDTF">2023-12-18T12:54:30Z</dcterms:modified>
</cp:coreProperties>
</file>