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2" r:id="rId5"/>
    <p:sldId id="271" r:id="rId6"/>
    <p:sldId id="275" r:id="rId7"/>
    <p:sldId id="268" r:id="rId8"/>
    <p:sldId id="276" r:id="rId9"/>
    <p:sldId id="277" r:id="rId10"/>
    <p:sldId id="278" r:id="rId11"/>
    <p:sldId id="279" r:id="rId12"/>
    <p:sldId id="281" r:id="rId13"/>
    <p:sldId id="282" r:id="rId14"/>
    <p:sldId id="283" r:id="rId15"/>
    <p:sldId id="285" r:id="rId16"/>
    <p:sldId id="286" r:id="rId17"/>
    <p:sldId id="266" r:id="rId18"/>
    <p:sldId id="287"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A46DC-BDDC-4360-97BF-BF36F328B370}" v="96" dt="2024-02-14T10:59:35.431"/>
    <p1510:client id="{BBE71B1E-B832-45AC-8341-9F20CCBF848A}" v="457" dt="2024-02-14T12:01:4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80" autoAdjust="0"/>
    <p:restoredTop sz="94598" autoAdjust="0"/>
  </p:normalViewPr>
  <p:slideViewPr>
    <p:cSldViewPr snapToGrid="0">
      <p:cViewPr varScale="1">
        <p:scale>
          <a:sx n="73" d="100"/>
          <a:sy n="73" d="100"/>
        </p:scale>
        <p:origin x="72" y="152"/>
      </p:cViewPr>
      <p:guideLst>
        <p:guide orient="horz" pos="30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6_2" csCatId="accent6" phldr="1"/>
      <dgm:spPr/>
      <dgm:t>
        <a:bodyPr/>
        <a:lstStyle/>
        <a:p>
          <a:endParaRPr lang="en-US"/>
        </a:p>
      </dgm:t>
    </dgm:pt>
    <dgm:pt modelId="{AE62509E-8FD5-4BC0-8484-49407DA07B2D}">
      <dgm:prSet phldrT="[Text]" phldr="0"/>
      <dgm:spPr/>
      <dgm:t>
        <a:bodyPr/>
        <a:lstStyle/>
        <a:p>
          <a:r>
            <a:rPr lang="en-US" dirty="0">
              <a:latin typeface="Dante"/>
            </a:rPr>
            <a:t>1891</a:t>
          </a:r>
          <a:endParaRPr lang="en-US" dirty="0"/>
        </a:p>
      </dgm:t>
    </dgm:pt>
    <dgm:pt modelId="{8F2C679D-77AF-46F9-9ACE-1E1D440B1883}" type="parTrans" cxnId="{B681E0E7-0B3A-4DB8-BF19-F9AE0E1C787B}">
      <dgm:prSet/>
      <dgm:spPr/>
      <dgm:t>
        <a:bodyPr/>
        <a:lstStyle/>
        <a:p>
          <a:endParaRPr lang="en-US"/>
        </a:p>
      </dgm:t>
    </dgm:pt>
    <dgm:pt modelId="{5C2CB4AF-F88D-4FBE-A40E-0CC048A23B9E}" type="sibTrans" cxnId="{B681E0E7-0B3A-4DB8-BF19-F9AE0E1C787B}">
      <dgm:prSet/>
      <dgm:spPr/>
      <dgm:t>
        <a:bodyPr/>
        <a:lstStyle/>
        <a:p>
          <a:endParaRPr lang="en-US"/>
        </a:p>
      </dgm:t>
    </dgm:pt>
    <dgm:pt modelId="{54A260F9-80FA-4E2A-BE87-2C0670B83857}">
      <dgm:prSet phldrT="[Text]" custT="1"/>
      <dgm:spPr/>
      <dgm:t>
        <a:bodyPr/>
        <a:lstStyle/>
        <a:p>
          <a:pPr algn="ctr"/>
          <a:r>
            <a:rPr lang="en-US" sz="1600" dirty="0"/>
            <a:t>27 y</a:t>
          </a:r>
          <a:r>
            <a:rPr lang="tr-TR" sz="1600" dirty="0"/>
            <a:t>ıllık bir aradan sonra, bir gemi seyahati sonrası</a:t>
          </a:r>
          <a:r>
            <a:rPr lang="en-US" sz="1600" dirty="0"/>
            <a:t> </a:t>
          </a:r>
          <a:r>
            <a:rPr lang="tr-TR" sz="1600" dirty="0"/>
            <a:t>Christiania’ya (Oslo) dönüş ve yerleşme kararı. </a:t>
          </a:r>
          <a:endParaRPr lang="en-US" sz="1600" dirty="0"/>
        </a:p>
      </dgm:t>
    </dgm:pt>
    <dgm:pt modelId="{3E4E3177-8F1B-40ED-B20A-6A6F0041E180}" type="parTrans" cxnId="{0D49E980-DE7B-46C8-A240-0AF3E38E1055}">
      <dgm:prSet/>
      <dgm:spPr/>
      <dgm:t>
        <a:bodyPr/>
        <a:lstStyle/>
        <a:p>
          <a:endParaRPr lang="en-US"/>
        </a:p>
      </dgm:t>
    </dgm:pt>
    <dgm:pt modelId="{BA9E60E0-CF2E-4096-A9F4-556713DB9AE4}" type="sibTrans" cxnId="{0D49E980-DE7B-46C8-A240-0AF3E38E1055}">
      <dgm:prSet/>
      <dgm:spPr/>
      <dgm:t>
        <a:bodyPr/>
        <a:lstStyle/>
        <a:p>
          <a:endParaRPr lang="en-US"/>
        </a:p>
      </dgm:t>
    </dgm:pt>
    <dgm:pt modelId="{20928AAA-F457-4A09-8AAC-A82210983FBE}">
      <dgm:prSet phldrT="[Text]" phldr="0"/>
      <dgm:spPr/>
      <dgm:t>
        <a:bodyPr/>
        <a:lstStyle/>
        <a:p>
          <a:r>
            <a:rPr lang="tr-TR" dirty="0"/>
            <a:t>1892-3</a:t>
          </a:r>
          <a:endParaRPr lang="en-US" dirty="0"/>
        </a:p>
      </dgm:t>
    </dgm:pt>
    <dgm:pt modelId="{915085CE-2C78-4B64-8FF4-E48DB7BD55D2}" type="parTrans" cxnId="{BA476174-221B-4A3D-B4E2-5FCC084B59D3}">
      <dgm:prSet/>
      <dgm:spPr/>
      <dgm:t>
        <a:bodyPr/>
        <a:lstStyle/>
        <a:p>
          <a:endParaRPr lang="en-US"/>
        </a:p>
      </dgm:t>
    </dgm:pt>
    <dgm:pt modelId="{EB5D5454-A5E9-4E37-B514-DFC5324A66C0}" type="sibTrans" cxnId="{BA476174-221B-4A3D-B4E2-5FCC084B59D3}">
      <dgm:prSet/>
      <dgm:spPr/>
      <dgm:t>
        <a:bodyPr/>
        <a:lstStyle/>
        <a:p>
          <a:endParaRPr lang="en-US"/>
        </a:p>
      </dgm:t>
    </dgm:pt>
    <dgm:pt modelId="{9C6534A9-4C27-4998-80A5-DF23882CAE25}">
      <dgm:prSet phldrT="[Text]" custT="1"/>
      <dgm:spPr/>
      <dgm:t>
        <a:bodyPr/>
        <a:lstStyle/>
        <a:p>
          <a:pPr algn="ctr"/>
          <a:r>
            <a:rPr lang="tr-TR" sz="1600" b="0" i="0" u="none" dirty="0"/>
            <a:t>Oğlunun meşhur şair </a:t>
          </a:r>
          <a:r>
            <a:rPr lang="en-US" sz="1600" b="0" i="0" u="none" dirty="0" err="1"/>
            <a:t>Bjørnson</a:t>
          </a:r>
          <a:r>
            <a:rPr lang="tr-TR" sz="1600" b="0" i="0" u="none" dirty="0"/>
            <a:t>’</a:t>
          </a:r>
          <a:r>
            <a:rPr lang="en-US" sz="1600" b="0" i="0" u="none" dirty="0"/>
            <a:t>u</a:t>
          </a:r>
          <a:r>
            <a:rPr lang="tr-TR" sz="1600" b="0" i="0" u="none" dirty="0"/>
            <a:t>n kızıyla evliliği ve torununun doğumu. Yeni oyunlar.</a:t>
          </a:r>
          <a:endParaRPr lang="en-US" sz="1600" dirty="0"/>
        </a:p>
      </dgm:t>
    </dgm:pt>
    <dgm:pt modelId="{0AA7231B-9394-4732-A7BE-3EB3CF2F8D70}" type="parTrans" cxnId="{82290D4D-2346-4E6C-B254-B9EAA4D01A23}">
      <dgm:prSet/>
      <dgm:spPr/>
      <dgm:t>
        <a:bodyPr/>
        <a:lstStyle/>
        <a:p>
          <a:endParaRPr lang="en-US"/>
        </a:p>
      </dgm:t>
    </dgm:pt>
    <dgm:pt modelId="{83B69D46-737C-4589-B359-6BD9DD58BC91}" type="sibTrans" cxnId="{82290D4D-2346-4E6C-B254-B9EAA4D01A23}">
      <dgm:prSet/>
      <dgm:spPr/>
      <dgm:t>
        <a:bodyPr/>
        <a:lstStyle/>
        <a:p>
          <a:endParaRPr lang="en-US"/>
        </a:p>
      </dgm:t>
    </dgm:pt>
    <dgm:pt modelId="{03738E35-4243-4E7D-A93F-C07DA3901E78}">
      <dgm:prSet phldrT="[Text]" phldr="0"/>
      <dgm:spPr/>
      <dgm:t>
        <a:bodyPr/>
        <a:lstStyle/>
        <a:p>
          <a:r>
            <a:rPr lang="tr-TR" dirty="0"/>
            <a:t>1898</a:t>
          </a:r>
          <a:endParaRPr lang="en-US" dirty="0"/>
        </a:p>
      </dgm:t>
    </dgm:pt>
    <dgm:pt modelId="{DABBAF6C-D1C9-42E1-B928-5ACDE3D21AB0}" type="parTrans" cxnId="{E41AD5BE-76F3-4A9E-8059-7FC968661703}">
      <dgm:prSet/>
      <dgm:spPr/>
      <dgm:t>
        <a:bodyPr/>
        <a:lstStyle/>
        <a:p>
          <a:endParaRPr lang="en-US"/>
        </a:p>
      </dgm:t>
    </dgm:pt>
    <dgm:pt modelId="{6BF5896A-A334-45B0-B451-09159F55B184}" type="sibTrans" cxnId="{E41AD5BE-76F3-4A9E-8059-7FC968661703}">
      <dgm:prSet/>
      <dgm:spPr/>
      <dgm:t>
        <a:bodyPr/>
        <a:lstStyle/>
        <a:p>
          <a:endParaRPr lang="en-US"/>
        </a:p>
      </dgm:t>
    </dgm:pt>
    <dgm:pt modelId="{34C8CD19-04E2-4488-965F-DC841C470D45}">
      <dgm:prSet phldrT="[Text]" custT="1"/>
      <dgm:spPr/>
      <dgm:t>
        <a:bodyPr/>
        <a:lstStyle/>
        <a:p>
          <a:pPr algn="ctr"/>
          <a:r>
            <a:rPr lang="tr-TR" sz="1600" b="0" i="0" u="none" dirty="0"/>
            <a:t>70. yaş günü. Tüm dünyadan tebrikler, kutlamalar. Toplu Eserleri yayınlanmaya başlıyor.</a:t>
          </a:r>
          <a:endParaRPr lang="en-US" sz="1600" dirty="0"/>
        </a:p>
      </dgm:t>
    </dgm:pt>
    <dgm:pt modelId="{CD5F7DE2-2AD1-4CE8-AAC7-AD9C8E180CEA}" type="parTrans" cxnId="{07030C4E-4D62-4240-B10F-E41B801C763E}">
      <dgm:prSet/>
      <dgm:spPr/>
      <dgm:t>
        <a:bodyPr/>
        <a:lstStyle/>
        <a:p>
          <a:endParaRPr lang="en-US"/>
        </a:p>
      </dgm:t>
    </dgm:pt>
    <dgm:pt modelId="{7CE5955C-EC28-4D1B-9459-0C5458B1797D}" type="sibTrans" cxnId="{07030C4E-4D62-4240-B10F-E41B801C763E}">
      <dgm:prSet/>
      <dgm:spPr/>
      <dgm:t>
        <a:bodyPr/>
        <a:lstStyle/>
        <a:p>
          <a:endParaRPr lang="en-US"/>
        </a:p>
      </dgm:t>
    </dgm:pt>
    <dgm:pt modelId="{5288893C-FA8E-4BB1-8E73-26873A414237}">
      <dgm:prSet phldrT="[Text]"/>
      <dgm:spPr/>
      <dgm:t>
        <a:bodyPr/>
        <a:lstStyle/>
        <a:p>
          <a:r>
            <a:rPr lang="tr-TR" dirty="0"/>
            <a:t>1899</a:t>
          </a:r>
          <a:endParaRPr lang="en-US" dirty="0"/>
        </a:p>
      </dgm:t>
    </dgm:pt>
    <dgm:pt modelId="{B96E404D-37DE-46A2-BF80-78A08CBF262C}" type="parTrans" cxnId="{2B790330-501D-4967-B757-4F5FFA10F871}">
      <dgm:prSet/>
      <dgm:spPr/>
      <dgm:t>
        <a:bodyPr/>
        <a:lstStyle/>
        <a:p>
          <a:endParaRPr lang="en-US"/>
        </a:p>
      </dgm:t>
    </dgm:pt>
    <dgm:pt modelId="{0A063199-9DB1-476C-880B-768BF300FB2E}" type="sibTrans" cxnId="{2B790330-501D-4967-B757-4F5FFA10F871}">
      <dgm:prSet/>
      <dgm:spPr/>
      <dgm:t>
        <a:bodyPr/>
        <a:lstStyle/>
        <a:p>
          <a:endParaRPr lang="en-US"/>
        </a:p>
      </dgm:t>
    </dgm:pt>
    <dgm:pt modelId="{6CCA4A94-29B0-4EAA-B861-22692384A554}">
      <dgm:prSet custT="1"/>
      <dgm:spPr/>
      <dgm:t>
        <a:bodyPr/>
        <a:lstStyle/>
        <a:p>
          <a:pPr algn="ctr"/>
          <a:r>
            <a:rPr lang="tr-TR" sz="1600" b="0" i="0" u="none" dirty="0"/>
            <a:t>Biz Ölüler Uyanınca yayınlanıyor.</a:t>
          </a:r>
          <a:endParaRPr lang="en-US" sz="2000" dirty="0"/>
        </a:p>
      </dgm:t>
    </dgm:pt>
    <dgm:pt modelId="{B8BDE3BD-4D0B-40DA-AA95-BDBEBBCA1CDA}" type="parTrans" cxnId="{8D3C67E3-E138-4DBB-B8C4-D984728BC1A3}">
      <dgm:prSet/>
      <dgm:spPr/>
      <dgm:t>
        <a:bodyPr/>
        <a:lstStyle/>
        <a:p>
          <a:endParaRPr lang="en-US"/>
        </a:p>
      </dgm:t>
    </dgm:pt>
    <dgm:pt modelId="{5F79D881-14E3-4A52-A40A-6D76566D3CC2}" type="sibTrans" cxnId="{8D3C67E3-E138-4DBB-B8C4-D984728BC1A3}">
      <dgm:prSet/>
      <dgm:spPr/>
      <dgm:t>
        <a:bodyPr/>
        <a:lstStyle/>
        <a:p>
          <a:endParaRPr lang="en-US"/>
        </a:p>
      </dgm:t>
    </dgm:pt>
    <dgm:pt modelId="{9BB36EC9-B49F-4E8C-9669-24D262457FB4}">
      <dgm:prSet/>
      <dgm:spPr/>
      <dgm:t>
        <a:bodyPr/>
        <a:lstStyle/>
        <a:p>
          <a:r>
            <a:rPr lang="tr-TR" dirty="0"/>
            <a:t>1900-1906</a:t>
          </a:r>
          <a:endParaRPr lang="en-US" dirty="0"/>
        </a:p>
      </dgm:t>
    </dgm:pt>
    <dgm:pt modelId="{334ACDC4-05D9-4755-B597-C8B2F00F76FE}" type="parTrans" cxnId="{1BD00E8E-75B0-4C19-AF90-1633569336BC}">
      <dgm:prSet/>
      <dgm:spPr/>
      <dgm:t>
        <a:bodyPr/>
        <a:lstStyle/>
        <a:p>
          <a:endParaRPr lang="en-US"/>
        </a:p>
      </dgm:t>
    </dgm:pt>
    <dgm:pt modelId="{0A0D465C-2D43-497B-AFD2-C0939F0FB42D}" type="sibTrans" cxnId="{1BD00E8E-75B0-4C19-AF90-1633569336BC}">
      <dgm:prSet/>
      <dgm:spPr/>
      <dgm:t>
        <a:bodyPr/>
        <a:lstStyle/>
        <a:p>
          <a:endParaRPr lang="en-US"/>
        </a:p>
      </dgm:t>
    </dgm:pt>
    <dgm:pt modelId="{730A1EF9-E4EF-4CEB-B84A-A954C3FCB278}">
      <dgm:prSet custT="1"/>
      <dgm:spPr/>
      <dgm:t>
        <a:bodyPr/>
        <a:lstStyle/>
        <a:p>
          <a:r>
            <a:rPr lang="tr-TR" sz="1600" dirty="0"/>
            <a:t>Kalp krizi</a:t>
          </a:r>
          <a:r>
            <a:rPr lang="en-US" sz="1600" dirty="0"/>
            <a:t>/</a:t>
          </a:r>
          <a:r>
            <a:rPr lang="tr-TR" sz="1600" dirty="0"/>
            <a:t>inme geçiriyor. İkinci kez tekrarlıyor. Ölümü.</a:t>
          </a:r>
          <a:endParaRPr lang="en-US" sz="1600" dirty="0"/>
        </a:p>
      </dgm:t>
    </dgm:pt>
    <dgm:pt modelId="{3BBDC8A2-B24E-4C3D-9DD4-42634791D226}" type="parTrans" cxnId="{D1AE091D-633F-45A6-8A5E-F0B36947447F}">
      <dgm:prSet/>
      <dgm:spPr/>
      <dgm:t>
        <a:bodyPr/>
        <a:lstStyle/>
        <a:p>
          <a:endParaRPr lang="en-US"/>
        </a:p>
      </dgm:t>
    </dgm:pt>
    <dgm:pt modelId="{540AEC5A-6E4C-47A2-8622-CD87D60F5F5F}" type="sibTrans" cxnId="{D1AE091D-633F-45A6-8A5E-F0B36947447F}">
      <dgm:prSet/>
      <dgm:spPr/>
      <dgm:t>
        <a:bodyPr/>
        <a:lstStyle/>
        <a:p>
          <a:endParaRPr lang="en-US"/>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5"/>
      <dgm:spPr/>
    </dgm:pt>
    <dgm:pt modelId="{EAA550E8-D286-40B4-9B20-40DE0FCA02CE}" type="pres">
      <dgm:prSet presAssocID="{AE62509E-8FD5-4BC0-8484-49407DA07B2D}" presName="ConnectLine" presStyleLbl="alignNode1" presStyleIdx="0" presStyleCnt="5"/>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5">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5"/>
      <dgm:spPr/>
    </dgm:pt>
    <dgm:pt modelId="{14186A17-7B9F-4674-AD57-FF0C87A3CB32}" type="pres">
      <dgm:prSet presAssocID="{20928AAA-F457-4A09-8AAC-A82210983FBE}" presName="ConnectLine" presStyleLbl="alignNode1" presStyleIdx="1" presStyleCnt="5"/>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5" custScaleX="106668" custScaleY="100868">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5">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5"/>
      <dgm:spPr/>
    </dgm:pt>
    <dgm:pt modelId="{F1C3FD7B-71E0-4012-B7CE-2C80433ED975}" type="pres">
      <dgm:prSet presAssocID="{03738E35-4243-4E7D-A93F-C07DA3901E78}" presName="ConnectLine" presStyleLbl="alignNode1" presStyleIdx="2" presStyleCnt="5"/>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5">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5">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45422C2E-F22E-4377-A7C3-B2A968FB8B04}" type="pres">
      <dgm:prSet presAssocID="{6BF5896A-A334-45B0-B451-09159F55B184}" presName="spaceBetweenRectangles" presStyleCnt="0"/>
      <dgm:spPr/>
    </dgm:pt>
    <dgm:pt modelId="{F158923C-2E31-42BC-A158-0ADDD3FA3388}" type="pres">
      <dgm:prSet presAssocID="{5288893C-FA8E-4BB1-8E73-26873A414237}" presName="composite" presStyleCnt="0"/>
      <dgm:spPr/>
    </dgm:pt>
    <dgm:pt modelId="{7F9CA9FA-4656-43AA-9088-3A5299B6A66C}" type="pres">
      <dgm:prSet presAssocID="{5288893C-FA8E-4BB1-8E73-26873A414237}" presName="ConnectorPoint" presStyleLbl="fgAcc1" presStyleIdx="3" presStyleCnt="5"/>
      <dgm:spPr/>
    </dgm:pt>
    <dgm:pt modelId="{E3DD767A-D2C6-4F85-B6F9-67493CDF5DDF}" type="pres">
      <dgm:prSet presAssocID="{5288893C-FA8E-4BB1-8E73-26873A414237}" presName="ConnectLine" presStyleLbl="alignNode1" presStyleIdx="3" presStyleCnt="5"/>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FC439593-481B-46FA-89EC-8E39AB07FC34}" type="pres">
      <dgm:prSet presAssocID="{5288893C-FA8E-4BB1-8E73-26873A414237}" presName="FlexibleEmptyPlaceHolder" presStyleCnt="0"/>
      <dgm:spPr/>
    </dgm:pt>
    <dgm:pt modelId="{2395288F-A4FC-4947-ABF3-216F88503A21}" type="pres">
      <dgm:prSet presAssocID="{5288893C-FA8E-4BB1-8E73-26873A414237}" presName="L2TextContainer" presStyleLbl="bgAcc1" presStyleIdx="3" presStyleCnt="5" custLinFactNeighborY="16">
        <dgm:presLayoutVars>
          <dgm:chMax val="0"/>
          <dgm:chPref val="0"/>
          <dgm:bulletEnabled val="1"/>
        </dgm:presLayoutVars>
      </dgm:prSet>
      <dgm:spPr/>
    </dgm:pt>
    <dgm:pt modelId="{76410C0E-CB2F-430A-B274-9F5EE09585B6}" type="pres">
      <dgm:prSet presAssocID="{5288893C-FA8E-4BB1-8E73-26873A414237}" presName="L1TextContainer" presStyleLbl="revTx" presStyleIdx="3" presStyleCnt="5">
        <dgm:presLayoutVars>
          <dgm:chMax val="1"/>
          <dgm:chPref val="1"/>
          <dgm:bulletEnabled val="1"/>
        </dgm:presLayoutVars>
      </dgm:prSet>
      <dgm:spPr/>
    </dgm:pt>
    <dgm:pt modelId="{AE7FE0DD-2FBD-4561-8F59-0C3ACCC3B694}" type="pres">
      <dgm:prSet presAssocID="{5288893C-FA8E-4BB1-8E73-26873A414237}" presName="EmptyPlaceHolder" presStyleCnt="0"/>
      <dgm:spPr/>
    </dgm:pt>
    <dgm:pt modelId="{35FD1076-866B-4C25-94BD-E9687AA9EF21}" type="pres">
      <dgm:prSet presAssocID="{0A063199-9DB1-476C-880B-768BF300FB2E}" presName="spaceBetweenRectangles" presStyleCnt="0"/>
      <dgm:spPr/>
    </dgm:pt>
    <dgm:pt modelId="{20497FE6-1CDA-4BC8-A583-3CCD319BBCD6}" type="pres">
      <dgm:prSet presAssocID="{9BB36EC9-B49F-4E8C-9669-24D262457FB4}" presName="composite" presStyleCnt="0"/>
      <dgm:spPr/>
    </dgm:pt>
    <dgm:pt modelId="{2A5782FC-85F7-4E30-BD9B-C6E24B4F7635}" type="pres">
      <dgm:prSet presAssocID="{9BB36EC9-B49F-4E8C-9669-24D262457FB4}" presName="ConnectorPoint" presStyleLbl="fgAcc1" presStyleIdx="4" presStyleCnt="5"/>
      <dgm:spPr/>
    </dgm:pt>
    <dgm:pt modelId="{55062874-43DA-4B4F-A5B5-0A05359E69E0}" type="pres">
      <dgm:prSet presAssocID="{9BB36EC9-B49F-4E8C-9669-24D262457FB4}" presName="ConnectLine" presStyleLbl="alignNode1" presStyleIdx="4" presStyleCnt="5"/>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888F0997-5A7F-4C57-94D1-2AB869F0E86A}" type="pres">
      <dgm:prSet presAssocID="{9BB36EC9-B49F-4E8C-9669-24D262457FB4}" presName="FlexibleEmptyPlaceHolder" presStyleCnt="0"/>
      <dgm:spPr/>
    </dgm:pt>
    <dgm:pt modelId="{C983C8FD-9287-44FA-9998-FE4092BFF282}" type="pres">
      <dgm:prSet presAssocID="{9BB36EC9-B49F-4E8C-9669-24D262457FB4}" presName="L2TextContainer" presStyleLbl="bgAcc1" presStyleIdx="4" presStyleCnt="5">
        <dgm:presLayoutVars>
          <dgm:chMax val="0"/>
          <dgm:chPref val="0"/>
          <dgm:bulletEnabled val="1"/>
        </dgm:presLayoutVars>
      </dgm:prSet>
      <dgm:spPr/>
    </dgm:pt>
    <dgm:pt modelId="{74E23094-0FB1-49E0-82F5-3A55AD2613CA}" type="pres">
      <dgm:prSet presAssocID="{9BB36EC9-B49F-4E8C-9669-24D262457FB4}" presName="L1TextContainer" presStyleLbl="revTx" presStyleIdx="4" presStyleCnt="5">
        <dgm:presLayoutVars>
          <dgm:chMax val="1"/>
          <dgm:chPref val="1"/>
          <dgm:bulletEnabled val="1"/>
        </dgm:presLayoutVars>
      </dgm:prSet>
      <dgm:spPr/>
    </dgm:pt>
    <dgm:pt modelId="{F291354D-2FFA-4D2F-B155-0818C6327B24}" type="pres">
      <dgm:prSet presAssocID="{9BB36EC9-B49F-4E8C-9669-24D262457FB4}"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520CD30B-FE94-4DC7-8049-336899103CFE}" type="presOf" srcId="{6CCA4A94-29B0-4EAA-B861-22692384A554}" destId="{2395288F-A4FC-4947-ABF3-216F88503A21}" srcOrd="0" destOrd="0" presId="urn:microsoft.com/office/officeart/2017/3/layout/HorizontalPathTimeline#2"/>
    <dgm:cxn modelId="{AFD6421C-D431-4323-846D-01046A009A1C}" type="presOf" srcId="{9BB36EC9-B49F-4E8C-9669-24D262457FB4}" destId="{74E23094-0FB1-49E0-82F5-3A55AD2613CA}" srcOrd="0" destOrd="0" presId="urn:microsoft.com/office/officeart/2017/3/layout/HorizontalPathTimeline#2"/>
    <dgm:cxn modelId="{D1AE091D-633F-45A6-8A5E-F0B36947447F}" srcId="{9BB36EC9-B49F-4E8C-9669-24D262457FB4}" destId="{730A1EF9-E4EF-4CEB-B84A-A954C3FCB278}" srcOrd="0" destOrd="0" parTransId="{3BBDC8A2-B24E-4C3D-9DD4-42634791D226}" sibTransId="{540AEC5A-6E4C-47A2-8622-CD87D60F5F5F}"/>
    <dgm:cxn modelId="{ABC35420-2881-483F-B687-1FB2F346360F}" type="presOf" srcId="{44D67ED0-6EEA-48F6-A9C1-BE754AABC76A}" destId="{93C358AC-5BA0-4CB6-B22F-1B95FA53D0F3}" srcOrd="0" destOrd="0" presId="urn:microsoft.com/office/officeart/2017/3/layout/HorizontalPathTimeline#2"/>
    <dgm:cxn modelId="{2B790330-501D-4967-B757-4F5FFA10F871}" srcId="{44D67ED0-6EEA-48F6-A9C1-BE754AABC76A}" destId="{5288893C-FA8E-4BB1-8E73-26873A414237}" srcOrd="3" destOrd="0" parTransId="{B96E404D-37DE-46A2-BF80-78A08CBF262C}" sibTransId="{0A063199-9DB1-476C-880B-768BF300FB2E}"/>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0088271-8170-4078-803A-3444D8C8800E}" type="presOf" srcId="{730A1EF9-E4EF-4CEB-B84A-A954C3FCB278}" destId="{C983C8FD-9287-44FA-9998-FE4092BFF282}" srcOrd="0" destOrd="0" presId="urn:microsoft.com/office/officeart/2017/3/layout/HorizontalPathTimeline#2"/>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1BD00E8E-75B0-4C19-AF90-1633569336BC}" srcId="{44D67ED0-6EEA-48F6-A9C1-BE754AABC76A}" destId="{9BB36EC9-B49F-4E8C-9669-24D262457FB4}" srcOrd="4" destOrd="0" parTransId="{334ACDC4-05D9-4755-B597-C8B2F00F76FE}" sibTransId="{0A0D465C-2D43-497B-AFD2-C0939F0FB42D}"/>
    <dgm:cxn modelId="{45AF1AB7-42B7-4C0D-8306-AFAABE7D0A75}" type="presOf" srcId="{5288893C-FA8E-4BB1-8E73-26873A414237}" destId="{76410C0E-CB2F-430A-B274-9F5EE09585B6}" srcOrd="0" destOrd="0" presId="urn:microsoft.com/office/officeart/2017/3/layout/HorizontalPathTimeline#2"/>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8D3C67E3-E138-4DBB-B8C4-D984728BC1A3}" srcId="{5288893C-FA8E-4BB1-8E73-26873A414237}" destId="{6CCA4A94-29B0-4EAA-B861-22692384A554}" srcOrd="0" destOrd="0" parTransId="{B8BDE3BD-4D0B-40DA-AA95-BDBEBBCA1CDA}" sibTransId="{5F79D881-14E3-4A52-A40A-6D76566D3CC2}"/>
    <dgm:cxn modelId="{B681E0E7-0B3A-4DB8-BF19-F9AE0E1C787B}" srcId="{44D67ED0-6EEA-48F6-A9C1-BE754AABC76A}" destId="{AE62509E-8FD5-4BC0-8484-49407DA07B2D}" srcOrd="0" destOrd="0" parTransId="{8F2C679D-77AF-46F9-9ACE-1E1D440B1883}" sibTransId="{5C2CB4AF-F88D-4FBE-A40E-0CC048A23B9E}"/>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5B37AEB7-6FE1-43BD-943D-3FAF4E4699D4}" type="presParOf" srcId="{EE6F6E1A-AC88-44BD-8034-0C2734A7943C}" destId="{45422C2E-F22E-4377-A7C3-B2A968FB8B04}" srcOrd="5" destOrd="0" presId="urn:microsoft.com/office/officeart/2017/3/layout/HorizontalPathTimeline#2"/>
    <dgm:cxn modelId="{80CE192D-F865-4689-BA41-61C9B0AE4898}" type="presParOf" srcId="{EE6F6E1A-AC88-44BD-8034-0C2734A7943C}" destId="{F158923C-2E31-42BC-A158-0ADDD3FA3388}" srcOrd="6" destOrd="0" presId="urn:microsoft.com/office/officeart/2017/3/layout/HorizontalPathTimeline#2"/>
    <dgm:cxn modelId="{949CFC52-BB25-4075-BC2B-75AE2A2C38CA}" type="presParOf" srcId="{F158923C-2E31-42BC-A158-0ADDD3FA3388}" destId="{7F9CA9FA-4656-43AA-9088-3A5299B6A66C}" srcOrd="0" destOrd="0" presId="urn:microsoft.com/office/officeart/2017/3/layout/HorizontalPathTimeline#2"/>
    <dgm:cxn modelId="{FC3AB81F-7281-43B5-9920-1CE7FBF19C45}" type="presParOf" srcId="{F158923C-2E31-42BC-A158-0ADDD3FA3388}" destId="{E3DD767A-D2C6-4F85-B6F9-67493CDF5DDF}" srcOrd="1" destOrd="0" presId="urn:microsoft.com/office/officeart/2017/3/layout/HorizontalPathTimeline#2"/>
    <dgm:cxn modelId="{95E82803-EDA5-4114-B842-36374E491FB2}" type="presParOf" srcId="{F158923C-2E31-42BC-A158-0ADDD3FA3388}" destId="{FC439593-481B-46FA-89EC-8E39AB07FC34}" srcOrd="2" destOrd="0" presId="urn:microsoft.com/office/officeart/2017/3/layout/HorizontalPathTimeline#2"/>
    <dgm:cxn modelId="{41CF890E-BEA6-43F3-BC20-7C6BDD41419C}" type="presParOf" srcId="{F158923C-2E31-42BC-A158-0ADDD3FA3388}" destId="{2395288F-A4FC-4947-ABF3-216F88503A21}" srcOrd="3" destOrd="0" presId="urn:microsoft.com/office/officeart/2017/3/layout/HorizontalPathTimeline#2"/>
    <dgm:cxn modelId="{F7C3B8CD-786C-4D78-8AA9-9D70D01E6375}" type="presParOf" srcId="{F158923C-2E31-42BC-A158-0ADDD3FA3388}" destId="{76410C0E-CB2F-430A-B274-9F5EE09585B6}" srcOrd="4" destOrd="0" presId="urn:microsoft.com/office/officeart/2017/3/layout/HorizontalPathTimeline#2"/>
    <dgm:cxn modelId="{AE20CFF6-6693-4D68-918B-D1B47574B28A}" type="presParOf" srcId="{F158923C-2E31-42BC-A158-0ADDD3FA3388}" destId="{AE7FE0DD-2FBD-4561-8F59-0C3ACCC3B694}" srcOrd="5" destOrd="0" presId="urn:microsoft.com/office/officeart/2017/3/layout/HorizontalPathTimeline#2"/>
    <dgm:cxn modelId="{D1425A80-560F-4D3D-A982-050EBE94A223}" type="presParOf" srcId="{EE6F6E1A-AC88-44BD-8034-0C2734A7943C}" destId="{35FD1076-866B-4C25-94BD-E9687AA9EF21}" srcOrd="7" destOrd="0" presId="urn:microsoft.com/office/officeart/2017/3/layout/HorizontalPathTimeline#2"/>
    <dgm:cxn modelId="{04680A79-E991-4FD4-AFCD-8440FF7BFFBA}" type="presParOf" srcId="{EE6F6E1A-AC88-44BD-8034-0C2734A7943C}" destId="{20497FE6-1CDA-4BC8-A583-3CCD319BBCD6}" srcOrd="8" destOrd="0" presId="urn:microsoft.com/office/officeart/2017/3/layout/HorizontalPathTimeline#2"/>
    <dgm:cxn modelId="{18AA3053-450D-45BE-890F-260C0CDC4FB2}" type="presParOf" srcId="{20497FE6-1CDA-4BC8-A583-3CCD319BBCD6}" destId="{2A5782FC-85F7-4E30-BD9B-C6E24B4F7635}" srcOrd="0" destOrd="0" presId="urn:microsoft.com/office/officeart/2017/3/layout/HorizontalPathTimeline#2"/>
    <dgm:cxn modelId="{3C55D8FE-6139-4FDE-9BEF-254BB0463B23}" type="presParOf" srcId="{20497FE6-1CDA-4BC8-A583-3CCD319BBCD6}" destId="{55062874-43DA-4B4F-A5B5-0A05359E69E0}" srcOrd="1" destOrd="0" presId="urn:microsoft.com/office/officeart/2017/3/layout/HorizontalPathTimeline#2"/>
    <dgm:cxn modelId="{B2EE73BB-5877-42F7-9CB0-CE68C442FBCD}" type="presParOf" srcId="{20497FE6-1CDA-4BC8-A583-3CCD319BBCD6}" destId="{888F0997-5A7F-4C57-94D1-2AB869F0E86A}" srcOrd="2" destOrd="0" presId="urn:microsoft.com/office/officeart/2017/3/layout/HorizontalPathTimeline#2"/>
    <dgm:cxn modelId="{4A0FA6FD-3D4D-473E-923B-E840F6D2D80D}" type="presParOf" srcId="{20497FE6-1CDA-4BC8-A583-3CCD319BBCD6}" destId="{C983C8FD-9287-44FA-9998-FE4092BFF282}" srcOrd="3" destOrd="0" presId="urn:microsoft.com/office/officeart/2017/3/layout/HorizontalPathTimeline#2"/>
    <dgm:cxn modelId="{85B54BDA-DAB4-427C-ADEB-DD2B51B2758F}" type="presParOf" srcId="{20497FE6-1CDA-4BC8-A583-3CCD319BBCD6}" destId="{74E23094-0FB1-49E0-82F5-3A55AD2613CA}" srcOrd="4" destOrd="0" presId="urn:microsoft.com/office/officeart/2017/3/layout/HorizontalPathTimeline#2"/>
    <dgm:cxn modelId="{2CD3C2D5-D3B3-47FF-B5CF-313AFD971748}" type="presParOf" srcId="{20497FE6-1CDA-4BC8-A583-3CCD319BBCD6}" destId="{F291354D-2FFA-4D2F-B155-0818C6327B24}"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088642"/>
          <a:ext cx="10515600" cy="174053"/>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756023" y="1348914"/>
          <a:ext cx="0" cy="826754"/>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215241" y="390260"/>
          <a:ext cx="3081563" cy="95865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195" tIns="57493" rIns="152195" bIns="57493" numCol="1" spcCol="1270" anchor="ctr" anchorCtr="0">
          <a:noAutofit/>
        </a:bodyPr>
        <a:lstStyle/>
        <a:p>
          <a:pPr marL="0" lvl="0" indent="0" algn="ctr" defTabSz="711200">
            <a:lnSpc>
              <a:spcPct val="90000"/>
            </a:lnSpc>
            <a:spcBef>
              <a:spcPct val="0"/>
            </a:spcBef>
            <a:spcAft>
              <a:spcPct val="35000"/>
            </a:spcAft>
            <a:buNone/>
          </a:pPr>
          <a:r>
            <a:rPr lang="en-US" sz="1600" kern="1200" dirty="0"/>
            <a:t>27 y</a:t>
          </a:r>
          <a:r>
            <a:rPr lang="tr-TR" sz="1600" kern="1200" dirty="0"/>
            <a:t>ıllık bir aradan sonra, bir gemi seyahati sonrası</a:t>
          </a:r>
          <a:r>
            <a:rPr lang="en-US" sz="1600" kern="1200" dirty="0"/>
            <a:t> </a:t>
          </a:r>
          <a:r>
            <a:rPr lang="tr-TR" sz="1600" kern="1200" dirty="0"/>
            <a:t>Christiania’ya (Oslo) dönüş ve yerleşme kararı. </a:t>
          </a:r>
          <a:endParaRPr lang="en-US" sz="1600" kern="1200" dirty="0"/>
        </a:p>
      </dsp:txBody>
      <dsp:txXfrm>
        <a:off x="215241" y="390260"/>
        <a:ext cx="3081563" cy="958654"/>
      </dsp:txXfrm>
    </dsp:sp>
    <dsp:sp modelId="{5C96A5F5-16B2-4AEA-9591-B66C220F4A65}">
      <dsp:nvSpPr>
        <dsp:cNvPr id="0" name=""/>
        <dsp:cNvSpPr/>
      </dsp:nvSpPr>
      <dsp:spPr>
        <a:xfrm>
          <a:off x="355312"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155700">
            <a:lnSpc>
              <a:spcPct val="90000"/>
            </a:lnSpc>
            <a:spcBef>
              <a:spcPct val="0"/>
            </a:spcBef>
            <a:spcAft>
              <a:spcPct val="35000"/>
            </a:spcAft>
            <a:buNone/>
          </a:pPr>
          <a:r>
            <a:rPr lang="en-US" sz="2600" kern="1200" dirty="0">
              <a:latin typeface="Dante"/>
            </a:rPr>
            <a:t>1891</a:t>
          </a:r>
          <a:endParaRPr lang="en-US" sz="2600" kern="1200" dirty="0"/>
        </a:p>
      </dsp:txBody>
      <dsp:txXfrm>
        <a:off x="355312" y="2336668"/>
        <a:ext cx="2801421" cy="491701"/>
      </dsp:txXfrm>
    </dsp:sp>
    <dsp:sp modelId="{B3AC6DBE-85B6-4AF3-BADF-7E1E82B735CC}">
      <dsp:nvSpPr>
        <dsp:cNvPr id="0" name=""/>
        <dsp:cNvSpPr/>
      </dsp:nvSpPr>
      <dsp:spPr>
        <a:xfrm>
          <a:off x="1701631" y="2121277"/>
          <a:ext cx="108783" cy="10878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506911" y="2172080"/>
          <a:ext cx="0" cy="83393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1863390" y="2999236"/>
          <a:ext cx="3287042" cy="74066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195" tIns="44037" rIns="152195" bIns="44037" numCol="1" spcCol="1270" anchor="ctr" anchorCtr="0">
          <a:noAutofit/>
        </a:bodyPr>
        <a:lstStyle/>
        <a:p>
          <a:pPr marL="0" lvl="0" indent="0" algn="ctr" defTabSz="711200">
            <a:lnSpc>
              <a:spcPct val="90000"/>
            </a:lnSpc>
            <a:spcBef>
              <a:spcPct val="0"/>
            </a:spcBef>
            <a:spcAft>
              <a:spcPct val="35000"/>
            </a:spcAft>
            <a:buNone/>
          </a:pPr>
          <a:r>
            <a:rPr lang="tr-TR" sz="1600" b="0" i="0" u="none" kern="1200" dirty="0"/>
            <a:t>Oğlunun meşhur şair </a:t>
          </a:r>
          <a:r>
            <a:rPr lang="en-US" sz="1600" b="0" i="0" u="none" kern="1200" dirty="0" err="1"/>
            <a:t>Bjørnson</a:t>
          </a:r>
          <a:r>
            <a:rPr lang="tr-TR" sz="1600" b="0" i="0" u="none" kern="1200" dirty="0"/>
            <a:t>’</a:t>
          </a:r>
          <a:r>
            <a:rPr lang="en-US" sz="1600" b="0" i="0" u="none" kern="1200" dirty="0"/>
            <a:t>u</a:t>
          </a:r>
          <a:r>
            <a:rPr lang="tr-TR" sz="1600" b="0" i="0" u="none" kern="1200" dirty="0"/>
            <a:t>n kızıyla evliliği ve torununun doğumu. Yeni oyunlar.</a:t>
          </a:r>
          <a:endParaRPr lang="en-US" sz="1600" kern="1200" dirty="0"/>
        </a:p>
      </dsp:txBody>
      <dsp:txXfrm>
        <a:off x="1863390" y="2999236"/>
        <a:ext cx="3287042" cy="740661"/>
      </dsp:txXfrm>
    </dsp:sp>
    <dsp:sp modelId="{730471FC-8FAF-49B2-8F42-63D391F759BE}">
      <dsp:nvSpPr>
        <dsp:cNvPr id="0" name=""/>
        <dsp:cNvSpPr/>
      </dsp:nvSpPr>
      <dsp:spPr>
        <a:xfrm>
          <a:off x="2106200" y="15229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155700">
            <a:lnSpc>
              <a:spcPct val="90000"/>
            </a:lnSpc>
            <a:spcBef>
              <a:spcPct val="0"/>
            </a:spcBef>
            <a:spcAft>
              <a:spcPct val="35000"/>
            </a:spcAft>
            <a:buNone/>
          </a:pPr>
          <a:r>
            <a:rPr lang="tr-TR" sz="2600" kern="1200" dirty="0"/>
            <a:t>1892-3</a:t>
          </a:r>
          <a:endParaRPr lang="en-US" sz="2600" kern="1200" dirty="0"/>
        </a:p>
      </dsp:txBody>
      <dsp:txXfrm>
        <a:off x="2106200" y="1522968"/>
        <a:ext cx="2801421" cy="491701"/>
      </dsp:txXfrm>
    </dsp:sp>
    <dsp:sp modelId="{F34C40A7-6131-4EF1-9887-E7EEA86D1562}">
      <dsp:nvSpPr>
        <dsp:cNvPr id="0" name=""/>
        <dsp:cNvSpPr/>
      </dsp:nvSpPr>
      <dsp:spPr>
        <a:xfrm>
          <a:off x="3448892" y="2120805"/>
          <a:ext cx="116037" cy="109727"/>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257800" y="1348914"/>
          <a:ext cx="0" cy="826754"/>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3717018" y="390260"/>
          <a:ext cx="3081563" cy="95865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195" tIns="57493" rIns="152195" bIns="57493" numCol="1" spcCol="1270" anchor="ctr" anchorCtr="0">
          <a:noAutofit/>
        </a:bodyPr>
        <a:lstStyle/>
        <a:p>
          <a:pPr marL="0" lvl="0" indent="0" algn="ctr" defTabSz="711200">
            <a:lnSpc>
              <a:spcPct val="90000"/>
            </a:lnSpc>
            <a:spcBef>
              <a:spcPct val="0"/>
            </a:spcBef>
            <a:spcAft>
              <a:spcPct val="35000"/>
            </a:spcAft>
            <a:buNone/>
          </a:pPr>
          <a:r>
            <a:rPr lang="tr-TR" sz="1600" b="0" i="0" u="none" kern="1200" dirty="0"/>
            <a:t>70. yaş günü. Tüm dünyadan tebrikler, kutlamalar. Toplu Eserleri yayınlanmaya başlıyor.</a:t>
          </a:r>
          <a:endParaRPr lang="en-US" sz="1600" kern="1200" dirty="0"/>
        </a:p>
      </dsp:txBody>
      <dsp:txXfrm>
        <a:off x="3717018" y="390260"/>
        <a:ext cx="3081563" cy="958654"/>
      </dsp:txXfrm>
    </dsp:sp>
    <dsp:sp modelId="{7605329C-2B32-4CD7-9B69-1B3DAB88562E}">
      <dsp:nvSpPr>
        <dsp:cNvPr id="0" name=""/>
        <dsp:cNvSpPr/>
      </dsp:nvSpPr>
      <dsp:spPr>
        <a:xfrm>
          <a:off x="3857089"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155700">
            <a:lnSpc>
              <a:spcPct val="90000"/>
            </a:lnSpc>
            <a:spcBef>
              <a:spcPct val="0"/>
            </a:spcBef>
            <a:spcAft>
              <a:spcPct val="35000"/>
            </a:spcAft>
            <a:buNone/>
          </a:pPr>
          <a:r>
            <a:rPr lang="tr-TR" sz="2600" kern="1200" dirty="0"/>
            <a:t>1898</a:t>
          </a:r>
          <a:endParaRPr lang="en-US" sz="2600" kern="1200" dirty="0"/>
        </a:p>
      </dsp:txBody>
      <dsp:txXfrm>
        <a:off x="3857089" y="2336668"/>
        <a:ext cx="2801421" cy="491701"/>
      </dsp:txXfrm>
    </dsp:sp>
    <dsp:sp modelId="{79B0CEDC-0005-4ACE-AB25-DB9533DC85C2}">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D767A-D2C6-4F85-B6F9-67493CDF5DDF}">
      <dsp:nvSpPr>
        <dsp:cNvPr id="0" name=""/>
        <dsp:cNvSpPr/>
      </dsp:nvSpPr>
      <dsp:spPr>
        <a:xfrm>
          <a:off x="7008688" y="2175773"/>
          <a:ext cx="0" cy="826754"/>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395288F-A4FC-4947-ABF3-216F88503A21}">
      <dsp:nvSpPr>
        <dsp:cNvPr id="0" name=""/>
        <dsp:cNvSpPr/>
      </dsp:nvSpPr>
      <dsp:spPr>
        <a:xfrm>
          <a:off x="5467906" y="3002527"/>
          <a:ext cx="3081563" cy="6527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195" tIns="39144" rIns="152195" bIns="39144" numCol="1" spcCol="1270" anchor="ctr" anchorCtr="0">
          <a:noAutofit/>
        </a:bodyPr>
        <a:lstStyle/>
        <a:p>
          <a:pPr marL="0" lvl="0" indent="0" algn="ctr" defTabSz="711200">
            <a:lnSpc>
              <a:spcPct val="90000"/>
            </a:lnSpc>
            <a:spcBef>
              <a:spcPct val="0"/>
            </a:spcBef>
            <a:spcAft>
              <a:spcPct val="35000"/>
            </a:spcAft>
            <a:buNone/>
          </a:pPr>
          <a:r>
            <a:rPr lang="tr-TR" sz="1600" b="0" i="0" u="none" kern="1200" dirty="0"/>
            <a:t>Biz Ölüler Uyanınca yayınlanıyor.</a:t>
          </a:r>
          <a:endParaRPr lang="en-US" sz="2000" kern="1200" dirty="0"/>
        </a:p>
      </dsp:txBody>
      <dsp:txXfrm>
        <a:off x="5467906" y="3002527"/>
        <a:ext cx="3081563" cy="652700"/>
      </dsp:txXfrm>
    </dsp:sp>
    <dsp:sp modelId="{76410C0E-CB2F-430A-B274-9F5EE09585B6}">
      <dsp:nvSpPr>
        <dsp:cNvPr id="0" name=""/>
        <dsp:cNvSpPr/>
      </dsp:nvSpPr>
      <dsp:spPr>
        <a:xfrm>
          <a:off x="5607977" y="15229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155700">
            <a:lnSpc>
              <a:spcPct val="90000"/>
            </a:lnSpc>
            <a:spcBef>
              <a:spcPct val="0"/>
            </a:spcBef>
            <a:spcAft>
              <a:spcPct val="35000"/>
            </a:spcAft>
            <a:buNone/>
          </a:pPr>
          <a:r>
            <a:rPr lang="tr-TR" sz="2600" kern="1200" dirty="0"/>
            <a:t>1899</a:t>
          </a:r>
          <a:endParaRPr lang="en-US" sz="2600" kern="1200" dirty="0"/>
        </a:p>
      </dsp:txBody>
      <dsp:txXfrm>
        <a:off x="5607977" y="1522968"/>
        <a:ext cx="2801421" cy="491701"/>
      </dsp:txXfrm>
    </dsp:sp>
    <dsp:sp modelId="{7F9CA9FA-4656-43AA-9088-3A5299B6A66C}">
      <dsp:nvSpPr>
        <dsp:cNvPr id="0" name=""/>
        <dsp:cNvSpPr/>
      </dsp:nvSpPr>
      <dsp:spPr>
        <a:xfrm>
          <a:off x="6954296" y="2121381"/>
          <a:ext cx="108783" cy="10878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062874-43DA-4B4F-A5B5-0A05359E69E0}">
      <dsp:nvSpPr>
        <dsp:cNvPr id="0" name=""/>
        <dsp:cNvSpPr/>
      </dsp:nvSpPr>
      <dsp:spPr>
        <a:xfrm>
          <a:off x="8759576" y="1348914"/>
          <a:ext cx="0" cy="826754"/>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83C8FD-9287-44FA-9998-FE4092BFF282}">
      <dsp:nvSpPr>
        <dsp:cNvPr id="0" name=""/>
        <dsp:cNvSpPr/>
      </dsp:nvSpPr>
      <dsp:spPr>
        <a:xfrm>
          <a:off x="7218795" y="696214"/>
          <a:ext cx="3081563" cy="6527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195" tIns="39144" rIns="152195" bIns="39144" numCol="1" spcCol="1270" anchor="ctr" anchorCtr="0">
          <a:noAutofit/>
        </a:bodyPr>
        <a:lstStyle/>
        <a:p>
          <a:pPr marL="0" lvl="0" indent="0" algn="l" defTabSz="711200">
            <a:lnSpc>
              <a:spcPct val="90000"/>
            </a:lnSpc>
            <a:spcBef>
              <a:spcPct val="0"/>
            </a:spcBef>
            <a:spcAft>
              <a:spcPct val="35000"/>
            </a:spcAft>
            <a:buNone/>
          </a:pPr>
          <a:r>
            <a:rPr lang="tr-TR" sz="1600" kern="1200" dirty="0"/>
            <a:t>Kalp krizi</a:t>
          </a:r>
          <a:r>
            <a:rPr lang="en-US" sz="1600" kern="1200" dirty="0"/>
            <a:t>/</a:t>
          </a:r>
          <a:r>
            <a:rPr lang="tr-TR" sz="1600" kern="1200" dirty="0"/>
            <a:t>inme geçiriyor. İkinci kez tekrarlıyor. Ölümü.</a:t>
          </a:r>
          <a:endParaRPr lang="en-US" sz="1600" kern="1200" dirty="0"/>
        </a:p>
      </dsp:txBody>
      <dsp:txXfrm>
        <a:off x="7218795" y="696214"/>
        <a:ext cx="3081563" cy="652700"/>
      </dsp:txXfrm>
    </dsp:sp>
    <dsp:sp modelId="{74E23094-0FB1-49E0-82F5-3A55AD2613CA}">
      <dsp:nvSpPr>
        <dsp:cNvPr id="0" name=""/>
        <dsp:cNvSpPr/>
      </dsp:nvSpPr>
      <dsp:spPr>
        <a:xfrm>
          <a:off x="7358866"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155700">
            <a:lnSpc>
              <a:spcPct val="90000"/>
            </a:lnSpc>
            <a:spcBef>
              <a:spcPct val="0"/>
            </a:spcBef>
            <a:spcAft>
              <a:spcPct val="35000"/>
            </a:spcAft>
            <a:buNone/>
          </a:pPr>
          <a:r>
            <a:rPr lang="tr-TR" sz="2600" kern="1200" dirty="0"/>
            <a:t>1900-1906</a:t>
          </a:r>
          <a:endParaRPr lang="en-US" sz="2600" kern="1200" dirty="0"/>
        </a:p>
      </dsp:txBody>
      <dsp:txXfrm>
        <a:off x="7358866" y="2336668"/>
        <a:ext cx="2801421" cy="491701"/>
      </dsp:txXfrm>
    </dsp:sp>
    <dsp:sp modelId="{2A5782FC-85F7-4E30-BD9B-C6E24B4F7635}">
      <dsp:nvSpPr>
        <dsp:cNvPr id="0" name=""/>
        <dsp:cNvSpPr/>
      </dsp:nvSpPr>
      <dsp:spPr>
        <a:xfrm>
          <a:off x="8705185" y="2121277"/>
          <a:ext cx="108783" cy="10878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dirty="0"/>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endParaRPr lang="en-US" sz="4000" dirty="0">
              <a:solidFill>
                <a:schemeClr val="tx2">
                  <a:alpha val="75000"/>
                </a:schemeClr>
              </a:solidFill>
            </a:endParaRP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dirty="0">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endParaRPr lang="en-US" dirty="0"/>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97350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endParaRPr lang="en-US" dirty="0"/>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endParaRPr lang="en-US" dirty="0"/>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endParaRPr lang="en-US" dirty="0"/>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endParaRPr lang="en-US" dirty="0"/>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8941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endParaRPr lang="en-US" dirty="0"/>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endParaRPr lang="en-US" dirty="0"/>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endParaRPr lang="en-US" dirty="0"/>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endParaRPr lang="en-US" dirty="0"/>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6506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endParaRPr lang="en-US" dirty="0"/>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endParaRPr lang="en-US" dirty="0"/>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endParaRPr lang="en-US" dirty="0"/>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endParaRPr lang="en-US" dirty="0"/>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endParaRPr lang="en-US" dirty="0"/>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endParaRPr lang="en-US" dirty="0"/>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39069" y="1900962"/>
            <a:ext cx="10292340"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dirty="0"/>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endParaRPr lang="en-US" dirty="0"/>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endParaRPr lang="en-US" dirty="0"/>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endParaRPr lang="en-US" dirty="0"/>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endParaRPr lang="en-US" sz="4000" dirty="0"/>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endParaRPr lang="en-US" sz="1600" dirty="0"/>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endParaRPr lang="en-US" dirty="0"/>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3786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endParaRPr lang="en-US" dirty="0"/>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endParaRPr lang="en-US" sz="1600" dirty="0"/>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endParaRPr lang="en-US" dirty="0"/>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endParaRPr lang="en-US" dirty="0"/>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5467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
        <p:nvSpPr>
          <p:cNvPr id="12" name="Picture Placeholder 23">
            <a:extLst>
              <a:ext uri="{FF2B5EF4-FFF2-40B4-BE49-F238E27FC236}">
                <a16:creationId xmlns:a16="http://schemas.microsoft.com/office/drawing/2014/main" id="{807AB57C-FB2F-4687-A53B-10BC93C0617B}"/>
              </a:ext>
            </a:extLst>
          </p:cNvPr>
          <p:cNvSpPr>
            <a:spLocks noGrp="1"/>
          </p:cNvSpPr>
          <p:nvPr>
            <p:ph type="pic" sz="quarter" idx="13"/>
          </p:nvPr>
        </p:nvSpPr>
        <p:spPr>
          <a:xfrm>
            <a:off x="823811" y="2266497"/>
            <a:ext cx="2441448" cy="1682496"/>
          </a:xfrm>
        </p:spPr>
        <p:txBody>
          <a:bodyPr/>
          <a:lstStyle/>
          <a:p>
            <a:endParaRPr lang="en-US"/>
          </a:p>
        </p:txBody>
      </p:sp>
      <p:sp>
        <p:nvSpPr>
          <p:cNvPr id="13" name="Picture Placeholder 23">
            <a:extLst>
              <a:ext uri="{FF2B5EF4-FFF2-40B4-BE49-F238E27FC236}">
                <a16:creationId xmlns:a16="http://schemas.microsoft.com/office/drawing/2014/main" id="{000D73B6-1C0A-4F47-AA94-E1B7667F206C}"/>
              </a:ext>
            </a:extLst>
          </p:cNvPr>
          <p:cNvSpPr>
            <a:spLocks noGrp="1"/>
          </p:cNvSpPr>
          <p:nvPr>
            <p:ph type="pic" sz="quarter" idx="14"/>
          </p:nvPr>
        </p:nvSpPr>
        <p:spPr>
          <a:xfrm>
            <a:off x="3509664" y="2276021"/>
            <a:ext cx="2441448" cy="1682496"/>
          </a:xfrm>
        </p:spPr>
        <p:txBody>
          <a:bodyPr/>
          <a:lstStyle/>
          <a:p>
            <a:endParaRPr lang="en-US"/>
          </a:p>
        </p:txBody>
      </p:sp>
      <p:sp>
        <p:nvSpPr>
          <p:cNvPr id="14" name="Picture Placeholder 23">
            <a:extLst>
              <a:ext uri="{FF2B5EF4-FFF2-40B4-BE49-F238E27FC236}">
                <a16:creationId xmlns:a16="http://schemas.microsoft.com/office/drawing/2014/main" id="{35F208ED-C2A5-4E66-AD25-D5D7D73E6C3F}"/>
              </a:ext>
            </a:extLst>
          </p:cNvPr>
          <p:cNvSpPr>
            <a:spLocks noGrp="1"/>
          </p:cNvSpPr>
          <p:nvPr>
            <p:ph type="pic" sz="quarter" idx="15"/>
          </p:nvPr>
        </p:nvSpPr>
        <p:spPr>
          <a:xfrm>
            <a:off x="6206094" y="2260823"/>
            <a:ext cx="2441448" cy="1682496"/>
          </a:xfrm>
        </p:spPr>
        <p:txBody>
          <a:bodyPr/>
          <a:lstStyle/>
          <a:p>
            <a:endParaRPr lang="en-US"/>
          </a:p>
        </p:txBody>
      </p:sp>
      <p:sp>
        <p:nvSpPr>
          <p:cNvPr id="15" name="Picture Placeholder 23">
            <a:extLst>
              <a:ext uri="{FF2B5EF4-FFF2-40B4-BE49-F238E27FC236}">
                <a16:creationId xmlns:a16="http://schemas.microsoft.com/office/drawing/2014/main" id="{8C8C6B13-E352-4D69-9FB1-F92A36C33D3B}"/>
              </a:ext>
            </a:extLst>
          </p:cNvPr>
          <p:cNvSpPr>
            <a:spLocks noGrp="1"/>
          </p:cNvSpPr>
          <p:nvPr>
            <p:ph type="pic" sz="quarter" idx="16"/>
          </p:nvPr>
        </p:nvSpPr>
        <p:spPr>
          <a:xfrm>
            <a:off x="8907217" y="2266497"/>
            <a:ext cx="2441448" cy="1682496"/>
          </a:xfrm>
        </p:spPr>
        <p:txBody>
          <a:bodyPr/>
          <a:lstStyle/>
          <a:p>
            <a:endParaRPr lang="en-US"/>
          </a:p>
        </p:txBody>
      </p:sp>
      <p:sp>
        <p:nvSpPr>
          <p:cNvPr id="16" name="Text Placeholder 28">
            <a:extLst>
              <a:ext uri="{FF2B5EF4-FFF2-40B4-BE49-F238E27FC236}">
                <a16:creationId xmlns:a16="http://schemas.microsoft.com/office/drawing/2014/main" id="{3C071B65-316E-4CAB-8D44-4F4A52024372}"/>
              </a:ext>
            </a:extLst>
          </p:cNvPr>
          <p:cNvSpPr>
            <a:spLocks noGrp="1"/>
          </p:cNvSpPr>
          <p:nvPr>
            <p:ph type="body" sz="quarter" idx="17" hasCustomPrompt="1"/>
          </p:nvPr>
        </p:nvSpPr>
        <p:spPr>
          <a:xfrm>
            <a:off x="838200" y="4085532"/>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17" name="Text Placeholder 28">
            <a:extLst>
              <a:ext uri="{FF2B5EF4-FFF2-40B4-BE49-F238E27FC236}">
                <a16:creationId xmlns:a16="http://schemas.microsoft.com/office/drawing/2014/main" id="{77C885E3-D5E0-4CBD-BA10-704E92E5FA10}"/>
              </a:ext>
            </a:extLst>
          </p:cNvPr>
          <p:cNvSpPr>
            <a:spLocks noGrp="1"/>
          </p:cNvSpPr>
          <p:nvPr>
            <p:ph type="body" sz="quarter" idx="18" hasCustomPrompt="1"/>
          </p:nvPr>
        </p:nvSpPr>
        <p:spPr>
          <a:xfrm>
            <a:off x="838199" y="4469611"/>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18" name="Text Placeholder 28">
            <a:extLst>
              <a:ext uri="{FF2B5EF4-FFF2-40B4-BE49-F238E27FC236}">
                <a16:creationId xmlns:a16="http://schemas.microsoft.com/office/drawing/2014/main" id="{EDF1E930-E006-4E8D-912E-5C7DE87EE7AC}"/>
              </a:ext>
            </a:extLst>
          </p:cNvPr>
          <p:cNvSpPr>
            <a:spLocks noGrp="1"/>
          </p:cNvSpPr>
          <p:nvPr>
            <p:ph type="body" sz="quarter" idx="19" hasCustomPrompt="1"/>
          </p:nvPr>
        </p:nvSpPr>
        <p:spPr>
          <a:xfrm>
            <a:off x="3524054" y="4095056"/>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19" name="Text Placeholder 28">
            <a:extLst>
              <a:ext uri="{FF2B5EF4-FFF2-40B4-BE49-F238E27FC236}">
                <a16:creationId xmlns:a16="http://schemas.microsoft.com/office/drawing/2014/main" id="{5C24456D-6FC8-4A02-A705-91CAD806F81D}"/>
              </a:ext>
            </a:extLst>
          </p:cNvPr>
          <p:cNvSpPr>
            <a:spLocks noGrp="1"/>
          </p:cNvSpPr>
          <p:nvPr>
            <p:ph type="body" sz="quarter" idx="20" hasCustomPrompt="1"/>
          </p:nvPr>
        </p:nvSpPr>
        <p:spPr>
          <a:xfrm>
            <a:off x="3524053" y="4479135"/>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B0AA21CB-553A-476D-9DBE-6B06618FE153}"/>
              </a:ext>
            </a:extLst>
          </p:cNvPr>
          <p:cNvSpPr>
            <a:spLocks noGrp="1"/>
          </p:cNvSpPr>
          <p:nvPr>
            <p:ph type="body" sz="quarter" idx="21" hasCustomPrompt="1"/>
          </p:nvPr>
        </p:nvSpPr>
        <p:spPr>
          <a:xfrm>
            <a:off x="6223595" y="4088244"/>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21" name="Text Placeholder 28">
            <a:extLst>
              <a:ext uri="{FF2B5EF4-FFF2-40B4-BE49-F238E27FC236}">
                <a16:creationId xmlns:a16="http://schemas.microsoft.com/office/drawing/2014/main" id="{B0CD8AA8-7148-4DD0-89BA-F4D140F24141}"/>
              </a:ext>
            </a:extLst>
          </p:cNvPr>
          <p:cNvSpPr>
            <a:spLocks noGrp="1"/>
          </p:cNvSpPr>
          <p:nvPr>
            <p:ph type="body" sz="quarter" idx="22" hasCustomPrompt="1"/>
          </p:nvPr>
        </p:nvSpPr>
        <p:spPr>
          <a:xfrm>
            <a:off x="6223594" y="4472323"/>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C99B4FF6-133C-4927-BD3D-357FBD13CB03}"/>
              </a:ext>
            </a:extLst>
          </p:cNvPr>
          <p:cNvSpPr>
            <a:spLocks noGrp="1"/>
          </p:cNvSpPr>
          <p:nvPr>
            <p:ph type="body" sz="quarter" idx="23" hasCustomPrompt="1"/>
          </p:nvPr>
        </p:nvSpPr>
        <p:spPr>
          <a:xfrm>
            <a:off x="8921606" y="4085532"/>
            <a:ext cx="2441448" cy="347662"/>
          </a:xfrm>
        </p:spPr>
        <p:txBody>
          <a:bodyPr lIns="146304" tIns="0" rIns="0" bIns="0">
            <a:noAutofit/>
          </a:bodyPr>
          <a:lstStyle>
            <a:lvl1pPr marL="0" indent="0" algn="l">
              <a:lnSpc>
                <a:spcPct val="100000"/>
              </a:lnSpc>
              <a:spcBef>
                <a:spcPts val="0"/>
              </a:spcBef>
              <a:buNone/>
              <a:defRPr sz="2000" b="1" spc="20" baseline="0">
                <a:solidFill>
                  <a:schemeClr val="tx1"/>
                </a:solidFill>
              </a:defRPr>
            </a:lvl1pPr>
          </a:lstStyle>
          <a:p>
            <a:pPr lvl="0"/>
            <a:r>
              <a:rPr lang="en-US" dirty="0"/>
              <a:t>Name</a:t>
            </a:r>
          </a:p>
        </p:txBody>
      </p:sp>
      <p:sp>
        <p:nvSpPr>
          <p:cNvPr id="23" name="Text Placeholder 28">
            <a:extLst>
              <a:ext uri="{FF2B5EF4-FFF2-40B4-BE49-F238E27FC236}">
                <a16:creationId xmlns:a16="http://schemas.microsoft.com/office/drawing/2014/main" id="{078286AF-2AD6-4303-884E-832045E59D5A}"/>
              </a:ext>
            </a:extLst>
          </p:cNvPr>
          <p:cNvSpPr>
            <a:spLocks noGrp="1"/>
          </p:cNvSpPr>
          <p:nvPr>
            <p:ph type="body" sz="quarter" idx="24" hasCustomPrompt="1"/>
          </p:nvPr>
        </p:nvSpPr>
        <p:spPr>
          <a:xfrm>
            <a:off x="8921605" y="4469611"/>
            <a:ext cx="2441448" cy="347662"/>
          </a:xfrm>
        </p:spPr>
        <p:txBody>
          <a:bodyPr lIns="146304" tIns="0" rIns="0" bIns="0">
            <a:noAutofit/>
          </a:bodyPr>
          <a:lstStyle>
            <a:lvl1pPr marL="0" indent="0" algn="l">
              <a:lnSpc>
                <a:spcPct val="100000"/>
              </a:lnSpc>
              <a:spcBef>
                <a:spcPts val="0"/>
              </a:spcBef>
              <a:buNone/>
              <a:defRPr sz="1900" b="0" spc="20" baseline="0">
                <a:solidFill>
                  <a:schemeClr val="tx1"/>
                </a:solidFill>
              </a:defRPr>
            </a:lvl1pPr>
          </a:lstStyle>
          <a:p>
            <a:pPr lvl="0"/>
            <a:r>
              <a:rPr lang="en-US" dirty="0"/>
              <a:t>Title</a:t>
            </a:r>
          </a:p>
        </p:txBody>
      </p:sp>
    </p:spTree>
    <p:extLst>
      <p:ext uri="{BB962C8B-B14F-4D97-AF65-F5344CB8AC3E}">
        <p14:creationId xmlns:p14="http://schemas.microsoft.com/office/powerpoint/2010/main" val="343229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39129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1027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71" r:id="rId5"/>
    <p:sldLayoutId id="2147483670" r:id="rId6"/>
    <p:sldLayoutId id="2147483672" r:id="rId7"/>
    <p:sldLayoutId id="2147483654" r:id="rId8"/>
    <p:sldLayoutId id="2147483653" r:id="rId9"/>
    <p:sldLayoutId id="2147483667" r:id="rId10"/>
    <p:sldLayoutId id="2147483668" r:id="rId11"/>
    <p:sldLayoutId id="2147483669" r:id="rId12"/>
    <p:sldLayoutId id="2147483649" r:id="rId13"/>
    <p:sldLayoutId id="2147483651" r:id="rId14"/>
    <p:sldLayoutId id="2147483652" r:id="rId15"/>
    <p:sldLayoutId id="2147483655" r:id="rId16"/>
    <p:sldLayoutId id="2147483656" r:id="rId17"/>
    <p:sldLayoutId id="2147483657" r:id="rId18"/>
  </p:sldLayoutIdLst>
  <p:hf hdr="0" dt="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A3385-7A97-4B91-90E4-313A5F6486BE}"/>
              </a:ext>
            </a:extLst>
          </p:cNvPr>
          <p:cNvSpPr>
            <a:spLocks noGrp="1"/>
          </p:cNvSpPr>
          <p:nvPr>
            <p:ph type="ctrTitle"/>
          </p:nvPr>
        </p:nvSpPr>
        <p:spPr>
          <a:xfrm>
            <a:off x="-111256" y="1571902"/>
            <a:ext cx="4578481" cy="3051391"/>
          </a:xfrm>
        </p:spPr>
        <p:txBody>
          <a:bodyPr vert="horz" lIns="91440" tIns="45720" rIns="91440" bIns="45720" rtlCol="0" anchor="b" anchorCtr="0">
            <a:normAutofit fontScale="90000"/>
          </a:bodyPr>
          <a:lstStyle/>
          <a:p>
            <a:br>
              <a:rPr lang="en-US" dirty="0"/>
            </a:br>
            <a:br>
              <a:rPr lang="en-US" dirty="0"/>
            </a:br>
            <a:r>
              <a:rPr lang="en-US" dirty="0" err="1"/>
              <a:t>Ibsen'in</a:t>
            </a:r>
            <a:r>
              <a:rPr lang="en-US" dirty="0"/>
              <a:t> Son Oyunu</a:t>
            </a:r>
            <a:br>
              <a:rPr lang="en-US" dirty="0"/>
            </a:br>
            <a:r>
              <a:rPr lang="en-US" dirty="0"/>
              <a:t>-</a:t>
            </a:r>
            <a:br>
              <a:rPr lang="en-US" dirty="0"/>
            </a:br>
            <a:r>
              <a:rPr lang="no" i="1" dirty="0">
                <a:ea typeface="+mj-lt"/>
                <a:cs typeface="+mj-lt"/>
              </a:rPr>
              <a:t>Når vi døde vågner</a:t>
            </a:r>
            <a:br>
              <a:rPr lang="no" i="1" dirty="0"/>
            </a:br>
            <a:r>
              <a:rPr lang="no" i="1" dirty="0"/>
              <a:t>-</a:t>
            </a:r>
            <a:br>
              <a:rPr lang="en-US" dirty="0"/>
            </a:br>
            <a:r>
              <a:rPr lang="en-US" i="1" dirty="0"/>
              <a:t>(Biz </a:t>
            </a:r>
            <a:r>
              <a:rPr lang="en-US" i="1" dirty="0" err="1"/>
              <a:t>Ölüler</a:t>
            </a:r>
            <a:r>
              <a:rPr lang="en-US" i="1" dirty="0"/>
              <a:t> </a:t>
            </a:r>
            <a:r>
              <a:rPr lang="en-US" i="1" dirty="0" err="1"/>
              <a:t>Uyanınca</a:t>
            </a:r>
            <a:r>
              <a:rPr lang="en-US" i="1" dirty="0"/>
              <a:t>)</a:t>
            </a:r>
            <a:br>
              <a:rPr lang="en-US" i="1" dirty="0"/>
            </a:br>
            <a:r>
              <a:rPr lang="en-US" sz="3100" dirty="0"/>
              <a:t>(1899)</a:t>
            </a:r>
            <a:br>
              <a:rPr lang="en-US" dirty="0"/>
            </a:br>
            <a:br>
              <a:rPr lang="en-US" dirty="0"/>
            </a:br>
            <a:endParaRPr lang="en-US" dirty="0"/>
          </a:p>
        </p:txBody>
      </p:sp>
      <p:sp>
        <p:nvSpPr>
          <p:cNvPr id="5" name="Subtitle 4">
            <a:extLst>
              <a:ext uri="{FF2B5EF4-FFF2-40B4-BE49-F238E27FC236}">
                <a16:creationId xmlns:a16="http://schemas.microsoft.com/office/drawing/2014/main" id="{6D600243-42CA-42D2-A56A-C6924D272A5B}"/>
              </a:ext>
            </a:extLst>
          </p:cNvPr>
          <p:cNvSpPr>
            <a:spLocks noGrp="1"/>
          </p:cNvSpPr>
          <p:nvPr>
            <p:ph type="subTitle" idx="1"/>
          </p:nvPr>
        </p:nvSpPr>
        <p:spPr>
          <a:xfrm>
            <a:off x="744876" y="5116529"/>
            <a:ext cx="2948684" cy="955497"/>
          </a:xfrm>
        </p:spPr>
        <p:txBody>
          <a:bodyPr vert="horz" lIns="91440" tIns="45720" rIns="91440" bIns="45720" rtlCol="0" anchor="t">
            <a:normAutofit/>
          </a:bodyPr>
          <a:lstStyle/>
          <a:p>
            <a:r>
              <a:rPr lang="en-US" dirty="0" err="1"/>
              <a:t>Hakan</a:t>
            </a:r>
            <a:r>
              <a:rPr lang="en-US" dirty="0"/>
              <a:t> </a:t>
            </a:r>
            <a:r>
              <a:rPr lang="en-US" dirty="0" err="1"/>
              <a:t>kaleLioglu</a:t>
            </a:r>
            <a:endParaRPr lang="en-US" dirty="0"/>
          </a:p>
        </p:txBody>
      </p:sp>
      <p:pic>
        <p:nvPicPr>
          <p:cNvPr id="8" name="Picture Placeholder 7" descr="A picture containing trees, outdoor, forest, nature, mist">
            <a:extLst>
              <a:ext uri="{FF2B5EF4-FFF2-40B4-BE49-F238E27FC236}">
                <a16:creationId xmlns:a16="http://schemas.microsoft.com/office/drawing/2014/main" id="{E012FD38-BCDB-4D51-8DED-F3962AB9A4C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1" r="11"/>
          <a:stretch/>
        </p:blipFill>
        <p:spPr>
          <a:xfrm>
            <a:off x="4383024" y="0"/>
            <a:ext cx="7808976" cy="6858000"/>
          </a:xfrm>
        </p:spPr>
      </p:pic>
    </p:spTree>
    <p:extLst>
      <p:ext uri="{BB962C8B-B14F-4D97-AF65-F5344CB8AC3E}">
        <p14:creationId xmlns:p14="http://schemas.microsoft.com/office/powerpoint/2010/main" val="10576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İkinci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1005379"/>
            <a:ext cx="6262133" cy="5438775"/>
          </a:xfrm>
        </p:spPr>
        <p:txBody>
          <a:bodyPr>
            <a:normAutofit/>
          </a:bodyPr>
          <a:lstStyle/>
          <a:p>
            <a:pPr marL="342900" indent="-342900">
              <a:buFont typeface="Arial" panose="020B0604020202020204" pitchFamily="34" charset="0"/>
              <a:buChar char="•"/>
            </a:pPr>
            <a:r>
              <a:rPr lang="tr-TR" i="1" dirty="0"/>
              <a:t>Dağda bir sağlık tesisi.</a:t>
            </a:r>
          </a:p>
          <a:p>
            <a:pPr marL="342900" indent="-342900">
              <a:buFont typeface="Arial" panose="020B0604020202020204" pitchFamily="34" charset="0"/>
              <a:buChar char="•"/>
            </a:pPr>
            <a:r>
              <a:rPr lang="tr-TR" dirty="0"/>
              <a:t>Maia ile Rubek tartışır. Rubek içindeki sıkıntılardan eşine bahseder ve ayrılmak ister.</a:t>
            </a:r>
          </a:p>
          <a:p>
            <a:pPr marL="342900" indent="-342900">
              <a:buFont typeface="Arial" panose="020B0604020202020204" pitchFamily="34" charset="0"/>
              <a:buChar char="•"/>
            </a:pPr>
            <a:r>
              <a:rPr lang="tr-TR" dirty="0"/>
              <a:t>Rubek: «</a:t>
            </a:r>
            <a:r>
              <a:rPr lang="tr-TR" b="1" dirty="0"/>
              <a:t>istediğini yapmakta özgürsün</a:t>
            </a:r>
            <a:r>
              <a:rPr lang="tr-TR" dirty="0"/>
              <a:t>»</a:t>
            </a:r>
          </a:p>
          <a:p>
            <a:pPr marL="342900" indent="-342900">
              <a:buFont typeface="Arial" panose="020B0604020202020204" pitchFamily="34" charset="0"/>
              <a:buChar char="•"/>
            </a:pPr>
            <a:r>
              <a:rPr lang="tr-TR" dirty="0"/>
              <a:t>Maia Rubek’in Irene’i düşündüğünü anlar ve ona gitmesini söyler.</a:t>
            </a:r>
          </a:p>
          <a:p>
            <a:pPr marL="342900" indent="-342900">
              <a:buFont typeface="Arial" panose="020B0604020202020204" pitchFamily="34" charset="0"/>
              <a:buChar char="•"/>
            </a:pPr>
            <a:r>
              <a:rPr lang="tr-TR" dirty="0"/>
              <a:t>Irene ve Rubek tesiste yanyana otururlar ve yakınlaşırlar.</a:t>
            </a:r>
          </a:p>
          <a:p>
            <a:pPr marL="342900" indent="-342900">
              <a:buFont typeface="Arial" panose="020B0604020202020204" pitchFamily="34" charset="0"/>
              <a:buChar char="•"/>
            </a:pPr>
            <a:endParaRPr lang="tr-TR"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10</a:t>
            </a:fld>
            <a:endParaRPr lang="en-US" dirty="0"/>
          </a:p>
        </p:txBody>
      </p:sp>
      <p:sp>
        <p:nvSpPr>
          <p:cNvPr id="4" name="AutoShape 2" descr="Switzerland | History, Flag, Map, Capital, Population,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s://cdn.britannica.com/65/162465-050-9CDA9BC9/Alps-Switzer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1284">
            <a:off x="646011" y="2962822"/>
            <a:ext cx="3526714" cy="23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2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İkinci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1157779"/>
            <a:ext cx="6394375" cy="5438775"/>
          </a:xfrm>
        </p:spPr>
        <p:txBody>
          <a:bodyPr>
            <a:normAutofit fontScale="92500" lnSpcReduction="10000"/>
          </a:bodyPr>
          <a:lstStyle/>
          <a:p>
            <a:pPr marL="342900" indent="-342900">
              <a:buFont typeface="Arial" panose="020B0604020202020204" pitchFamily="34" charset="0"/>
              <a:buChar char="•"/>
            </a:pPr>
            <a:r>
              <a:rPr lang="tr-TR" dirty="0"/>
              <a:t>Rubek Irene ile samimi bir konuşma yapar ve yeniden birlikte olmak istediğini söyler.</a:t>
            </a:r>
          </a:p>
          <a:p>
            <a:pPr marL="342900" indent="-342900">
              <a:buFont typeface="Arial" panose="020B0604020202020204" pitchFamily="34" charset="0"/>
              <a:buChar char="•"/>
            </a:pPr>
            <a:r>
              <a:rPr lang="tr-TR" dirty="0"/>
              <a:t>Irene bu sırada, yanında her zaman taşıdığı bıçak ile Rubek’e bir hamle yapar ancak son anda geri çekilir.</a:t>
            </a:r>
          </a:p>
          <a:p>
            <a:pPr marL="342900" indent="-342900">
              <a:buFont typeface="Arial" panose="020B0604020202020204" pitchFamily="34" charset="0"/>
              <a:buChar char="•"/>
            </a:pPr>
            <a:r>
              <a:rPr lang="tr-TR" dirty="0"/>
              <a:t>Rubek’in teklifine karşılık, Irene, bunun geri dönülemez bir yol olduğunu ancak öyleymiş gibi yaparak deneyebileceğinden bahseder.</a:t>
            </a:r>
          </a:p>
          <a:p>
            <a:pPr marL="342900" indent="-342900">
              <a:buFont typeface="Arial" panose="020B0604020202020204" pitchFamily="34" charset="0"/>
              <a:buChar char="•"/>
            </a:pPr>
            <a:r>
              <a:rPr lang="tr-TR" dirty="0"/>
              <a:t>Maia ile Rubek kesin olarak ayrılırlar; Maia, Ulfheim ile dağa çıkar.</a:t>
            </a:r>
          </a:p>
          <a:p>
            <a:pPr marL="342900" indent="-342900">
              <a:buFont typeface="Arial" panose="020B0604020202020204" pitchFamily="34" charset="0"/>
              <a:buChar char="•"/>
            </a:pPr>
            <a:r>
              <a:rPr lang="tr-TR" dirty="0"/>
              <a:t>Maia’nın «</a:t>
            </a:r>
            <a:r>
              <a:rPr lang="tr-TR" b="1" dirty="0"/>
              <a:t>Özgürüm, tutsak değilim</a:t>
            </a:r>
            <a:r>
              <a:rPr lang="tr-TR" dirty="0"/>
              <a:t>» şarkısı</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endParaRPr lang="tr-TR"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11</a:t>
            </a:fld>
            <a:endParaRPr lang="en-US" dirty="0"/>
          </a:p>
        </p:txBody>
      </p:sp>
      <p:pic>
        <p:nvPicPr>
          <p:cNvPr id="7" name="Picture 4" descr="https://cdn.britannica.com/65/162465-050-9CDA9BC9/Alps-Switzer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1284">
            <a:off x="646011" y="2962822"/>
            <a:ext cx="3526714" cy="23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2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Üçüncü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1119679"/>
            <a:ext cx="6262133" cy="5438775"/>
          </a:xfrm>
        </p:spPr>
        <p:txBody>
          <a:bodyPr>
            <a:normAutofit/>
          </a:bodyPr>
          <a:lstStyle/>
          <a:p>
            <a:pPr marL="342900" indent="-342900">
              <a:buFont typeface="Arial" panose="020B0604020202020204" pitchFamily="34" charset="0"/>
              <a:buChar char="•"/>
            </a:pPr>
            <a:r>
              <a:rPr lang="tr-TR" i="1" dirty="0"/>
              <a:t>Dağ tepesi. Sis ve fırtına.</a:t>
            </a:r>
          </a:p>
          <a:p>
            <a:pPr marL="342900" indent="-342900">
              <a:buFont typeface="Arial" panose="020B0604020202020204" pitchFamily="34" charset="0"/>
              <a:buChar char="•"/>
            </a:pPr>
            <a:r>
              <a:rPr lang="tr-TR" dirty="0"/>
              <a:t>Maia ve Ulfheim av peşinde tepeye tırmanırlar.</a:t>
            </a:r>
          </a:p>
          <a:p>
            <a:pPr marL="342900" indent="-342900">
              <a:buFont typeface="Arial" panose="020B0604020202020204" pitchFamily="34" charset="0"/>
              <a:buChar char="•"/>
            </a:pPr>
            <a:r>
              <a:rPr lang="tr-TR" dirty="0"/>
              <a:t>Ulfheim yakınlaşmaya çalışır, Maia kabul etmez ancak konuşmaya devam ederler.</a:t>
            </a:r>
          </a:p>
          <a:p>
            <a:pPr marL="342900" indent="-342900">
              <a:buFont typeface="Arial" panose="020B0604020202020204" pitchFamily="34" charset="0"/>
              <a:buChar char="•"/>
            </a:pPr>
            <a:r>
              <a:rPr lang="tr-TR" dirty="0"/>
              <a:t>Bu sırada, Irene ve Rubek zorlu yoldan tepeye çıkarak yanlarına gelirler.</a:t>
            </a:r>
          </a:p>
          <a:p>
            <a:pPr marL="342900" indent="-342900">
              <a:buFont typeface="Arial" panose="020B0604020202020204" pitchFamily="34" charset="0"/>
              <a:buChar char="•"/>
            </a:pPr>
            <a:r>
              <a:rPr lang="tr-TR" dirty="0"/>
              <a:t>Maia dönmek ister, Ulfheim yalnızca onu alabilir, diğerlerini tembihler.</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endParaRPr lang="tr-TR"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12</a:t>
            </a:fld>
            <a:endParaRPr lang="en-US" dirty="0"/>
          </a:p>
        </p:txBody>
      </p:sp>
      <p:pic>
        <p:nvPicPr>
          <p:cNvPr id="6" name="Picture 2" descr="Fog on the Mountain | Braid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3761">
            <a:off x="770352" y="2794939"/>
            <a:ext cx="3358557" cy="223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1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Üçüncü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1148254"/>
            <a:ext cx="6262133" cy="5438775"/>
          </a:xfrm>
        </p:spPr>
        <p:txBody>
          <a:bodyPr>
            <a:normAutofit fontScale="92500" lnSpcReduction="10000"/>
          </a:bodyPr>
          <a:lstStyle/>
          <a:p>
            <a:pPr marL="342900" indent="-342900">
              <a:buFont typeface="Arial" panose="020B0604020202020204" pitchFamily="34" charset="0"/>
              <a:buChar char="•"/>
            </a:pPr>
            <a:r>
              <a:rPr lang="tr-TR" dirty="0"/>
              <a:t>Irene, kurtarılmak istemez! Rahibenin ve «adamların» gelip onu bulacağından korkar.</a:t>
            </a:r>
          </a:p>
          <a:p>
            <a:pPr marL="342900" indent="-342900">
              <a:buFont typeface="Arial" panose="020B0604020202020204" pitchFamily="34" charset="0"/>
              <a:buChar char="•"/>
            </a:pPr>
            <a:r>
              <a:rPr lang="tr-TR" dirty="0"/>
              <a:t>Irene, Rubek’e onu neredeyse öldüreceğini ancak vazgeçtiğini, çünkü onun zaten kendisi gibi «</a:t>
            </a:r>
            <a:r>
              <a:rPr lang="tr-TR" b="1" dirty="0"/>
              <a:t>yaşayan bir ölü» </a:t>
            </a:r>
            <a:r>
              <a:rPr lang="tr-TR" dirty="0"/>
              <a:t>olduğunu açıklar!</a:t>
            </a:r>
          </a:p>
          <a:p>
            <a:pPr marL="342900" indent="-342900">
              <a:buFont typeface="Arial" panose="020B0604020202020204" pitchFamily="34" charset="0"/>
              <a:buChar char="•"/>
            </a:pPr>
            <a:r>
              <a:rPr lang="tr-TR" dirty="0"/>
              <a:t>Rubek, bu anda ona bir şans vermesini ister, tepeye çıkmayı teklif eder ve orada temsili bir evlilik düşler. Irene heyecanlanır, mutlu olur ve kabul eder.</a:t>
            </a:r>
          </a:p>
          <a:p>
            <a:pPr marL="342900" indent="-342900">
              <a:buFont typeface="Arial" panose="020B0604020202020204" pitchFamily="34" charset="0"/>
              <a:buChar char="•"/>
            </a:pPr>
            <a:r>
              <a:rPr lang="tr-TR" dirty="0"/>
              <a:t>Ancak bir çığ onları yakalar ve öldürür.</a:t>
            </a:r>
          </a:p>
          <a:p>
            <a:pPr algn="ctr"/>
            <a:r>
              <a:rPr lang="tr-TR" b="1" dirty="0"/>
              <a:t>Pax vobiscum</a:t>
            </a:r>
            <a:r>
              <a:rPr lang="tr-TR" dirty="0"/>
              <a:t>.</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endParaRPr lang="tr-TR"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13</a:t>
            </a:fld>
            <a:endParaRPr lang="en-US" dirty="0"/>
          </a:p>
        </p:txBody>
      </p:sp>
      <p:pic>
        <p:nvPicPr>
          <p:cNvPr id="5122" name="Picture 2" descr="Fog on the Mountain | Braid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3761">
            <a:off x="770352" y="2794939"/>
            <a:ext cx="3358557" cy="223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0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D9BD-DC27-46DC-9C76-8EE3FDD420FD}"/>
              </a:ext>
            </a:extLst>
          </p:cNvPr>
          <p:cNvSpPr>
            <a:spLocks noGrp="1"/>
          </p:cNvSpPr>
          <p:nvPr>
            <p:ph type="title"/>
          </p:nvPr>
        </p:nvSpPr>
        <p:spPr>
          <a:xfrm>
            <a:off x="839788" y="665629"/>
            <a:ext cx="10515600" cy="818995"/>
          </a:xfrm>
        </p:spPr>
        <p:txBody>
          <a:bodyPr/>
          <a:lstStyle/>
          <a:p>
            <a:r>
              <a:rPr lang="tr-TR" dirty="0"/>
              <a:t>Piyes </a:t>
            </a:r>
            <a:r>
              <a:rPr lang="en-US" dirty="0"/>
              <a:t>Anal</a:t>
            </a:r>
            <a:r>
              <a:rPr lang="tr-TR" dirty="0"/>
              <a:t>izi</a:t>
            </a:r>
            <a:endParaRPr lang="en-US" dirty="0"/>
          </a:p>
        </p:txBody>
      </p:sp>
      <p:sp>
        <p:nvSpPr>
          <p:cNvPr id="4" name="Content Placeholder 3">
            <a:extLst>
              <a:ext uri="{FF2B5EF4-FFF2-40B4-BE49-F238E27FC236}">
                <a16:creationId xmlns:a16="http://schemas.microsoft.com/office/drawing/2014/main" id="{2D307C5A-A4E9-45ED-911E-BBC9E9339433}"/>
              </a:ext>
            </a:extLst>
          </p:cNvPr>
          <p:cNvSpPr>
            <a:spLocks noGrp="1"/>
          </p:cNvSpPr>
          <p:nvPr>
            <p:ph sz="half" idx="2"/>
          </p:nvPr>
        </p:nvSpPr>
        <p:spPr>
          <a:xfrm>
            <a:off x="1031174" y="2262997"/>
            <a:ext cx="9601384" cy="3723133"/>
          </a:xfrm>
        </p:spPr>
        <p:txBody>
          <a:bodyPr>
            <a:normAutofit fontScale="85000" lnSpcReduction="10000"/>
          </a:bodyPr>
          <a:lstStyle/>
          <a:p>
            <a:r>
              <a:rPr lang="tr-TR" dirty="0"/>
              <a:t>Akpınar: Kadın-Erkek teması üzerinden bir okuma.</a:t>
            </a:r>
          </a:p>
          <a:p>
            <a:r>
              <a:rPr lang="tr-TR" dirty="0"/>
              <a:t>«Serbest evlilik» 	</a:t>
            </a:r>
          </a:p>
          <a:p>
            <a:r>
              <a:rPr lang="tr-TR" dirty="0"/>
              <a:t>Ibsen’in evlilik müessesesi üzerine denemeleri</a:t>
            </a:r>
          </a:p>
          <a:p>
            <a:r>
              <a:rPr lang="tr-TR" i="1" dirty="0"/>
              <a:t>Irene</a:t>
            </a:r>
            <a:r>
              <a:rPr lang="tr-TR" dirty="0"/>
              <a:t>: Hırslı, şöhret heveslisi Erkek tarafından hor kullanılan Kadın figürü</a:t>
            </a:r>
          </a:p>
          <a:p>
            <a:r>
              <a:rPr lang="tr-TR" dirty="0"/>
              <a:t>Yaşlılık, yitip giden, nasıl kaybolduğu anlaşılamayan yetenek, uzun ve sebepsiz ayrılıklar</a:t>
            </a:r>
          </a:p>
          <a:p>
            <a:r>
              <a:rPr lang="tr-TR" dirty="0"/>
              <a:t>Bir barışma ancak: </a:t>
            </a:r>
            <a:r>
              <a:rPr lang="tr-TR" i="1" dirty="0"/>
              <a:t>Too little, too late.</a:t>
            </a:r>
          </a:p>
          <a:p>
            <a:pPr lvl="1"/>
            <a:r>
              <a:rPr lang="tr-TR" dirty="0"/>
              <a:t>				</a:t>
            </a:r>
          </a:p>
        </p:txBody>
      </p:sp>
      <p:sp>
        <p:nvSpPr>
          <p:cNvPr id="33" name="Slide Number Placeholder 32">
            <a:extLst>
              <a:ext uri="{FF2B5EF4-FFF2-40B4-BE49-F238E27FC236}">
                <a16:creationId xmlns:a16="http://schemas.microsoft.com/office/drawing/2014/main" id="{8D0E8400-C1CB-4DB2-BF78-421C9EECDC76}"/>
              </a:ext>
            </a:extLst>
          </p:cNvPr>
          <p:cNvSpPr>
            <a:spLocks noGrp="1"/>
          </p:cNvSpPr>
          <p:nvPr>
            <p:ph type="sldNum" sz="quarter" idx="12"/>
          </p:nvPr>
        </p:nvSpPr>
        <p:spPr/>
        <p:txBody>
          <a:bodyPr/>
          <a:lstStyle/>
          <a:p>
            <a:fld id="{AE208ADF-3ADD-483D-A721-14E3EEE2C135}" type="slidenum">
              <a:rPr lang="en-US" smtClean="0"/>
              <a:pPr/>
              <a:t>14</a:t>
            </a:fld>
            <a:endParaRPr lang="en-US" dirty="0"/>
          </a:p>
        </p:txBody>
      </p:sp>
    </p:spTree>
    <p:extLst>
      <p:ext uri="{BB962C8B-B14F-4D97-AF65-F5344CB8AC3E}">
        <p14:creationId xmlns:p14="http://schemas.microsoft.com/office/powerpoint/2010/main" val="76020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D9BD-DC27-46DC-9C76-8EE3FDD420FD}"/>
              </a:ext>
            </a:extLst>
          </p:cNvPr>
          <p:cNvSpPr>
            <a:spLocks noGrp="1"/>
          </p:cNvSpPr>
          <p:nvPr>
            <p:ph type="title"/>
          </p:nvPr>
        </p:nvSpPr>
        <p:spPr>
          <a:xfrm>
            <a:off x="839788" y="665629"/>
            <a:ext cx="10515600" cy="818995"/>
          </a:xfrm>
        </p:spPr>
        <p:txBody>
          <a:bodyPr/>
          <a:lstStyle/>
          <a:p>
            <a:r>
              <a:rPr lang="tr-TR" dirty="0"/>
              <a:t>Piyes </a:t>
            </a:r>
            <a:r>
              <a:rPr lang="en-US" dirty="0"/>
              <a:t>Anal</a:t>
            </a:r>
            <a:r>
              <a:rPr lang="tr-TR" dirty="0"/>
              <a:t>izi</a:t>
            </a:r>
            <a:endParaRPr lang="en-US" dirty="0"/>
          </a:p>
        </p:txBody>
      </p:sp>
      <p:sp>
        <p:nvSpPr>
          <p:cNvPr id="4" name="Content Placeholder 3">
            <a:extLst>
              <a:ext uri="{FF2B5EF4-FFF2-40B4-BE49-F238E27FC236}">
                <a16:creationId xmlns:a16="http://schemas.microsoft.com/office/drawing/2014/main" id="{2D307C5A-A4E9-45ED-911E-BBC9E9339433}"/>
              </a:ext>
            </a:extLst>
          </p:cNvPr>
          <p:cNvSpPr>
            <a:spLocks noGrp="1"/>
          </p:cNvSpPr>
          <p:nvPr>
            <p:ph sz="half" idx="2"/>
          </p:nvPr>
        </p:nvSpPr>
        <p:spPr>
          <a:xfrm>
            <a:off x="1031174" y="2262997"/>
            <a:ext cx="9601384" cy="3723133"/>
          </a:xfrm>
        </p:spPr>
        <p:txBody>
          <a:bodyPr>
            <a:normAutofit lnSpcReduction="10000"/>
          </a:bodyPr>
          <a:lstStyle/>
          <a:p>
            <a:r>
              <a:rPr lang="tr-TR" dirty="0"/>
              <a:t>Ibsen’in hayatından kesitler</a:t>
            </a:r>
          </a:p>
          <a:p>
            <a:pPr lvl="1"/>
            <a:r>
              <a:rPr lang="tr-TR" dirty="0"/>
              <a:t>Viyanalı genç kız</a:t>
            </a:r>
          </a:p>
          <a:p>
            <a:r>
              <a:rPr lang="tr-TR" dirty="0"/>
              <a:t>Ölüm teması</a:t>
            </a:r>
          </a:p>
          <a:p>
            <a:pPr lvl="1"/>
            <a:r>
              <a:rPr lang="tr-TR" dirty="0"/>
              <a:t>Irene’nin dramı üzerinden aktarılıyor.</a:t>
            </a:r>
          </a:p>
          <a:p>
            <a:pPr lvl="1"/>
            <a:r>
              <a:rPr lang="tr-TR" dirty="0"/>
              <a:t>«Yaşarken Ölü Olmak»</a:t>
            </a:r>
          </a:p>
          <a:p>
            <a:r>
              <a:rPr lang="tr-TR" dirty="0"/>
              <a:t>«Taş» simgesi her yerde!</a:t>
            </a:r>
          </a:p>
          <a:p>
            <a:r>
              <a:rPr lang="tr-TR" dirty="0"/>
              <a:t>Rodin-Claudel bağlantısı</a:t>
            </a:r>
          </a:p>
          <a:p>
            <a:pPr lvl="1"/>
            <a:r>
              <a:rPr lang="tr-TR" dirty="0"/>
              <a:t>				</a:t>
            </a:r>
          </a:p>
        </p:txBody>
      </p:sp>
      <p:sp>
        <p:nvSpPr>
          <p:cNvPr id="33" name="Slide Number Placeholder 32">
            <a:extLst>
              <a:ext uri="{FF2B5EF4-FFF2-40B4-BE49-F238E27FC236}">
                <a16:creationId xmlns:a16="http://schemas.microsoft.com/office/drawing/2014/main" id="{8D0E8400-C1CB-4DB2-BF78-421C9EECDC76}"/>
              </a:ext>
            </a:extLst>
          </p:cNvPr>
          <p:cNvSpPr>
            <a:spLocks noGrp="1"/>
          </p:cNvSpPr>
          <p:nvPr>
            <p:ph type="sldNum" sz="quarter" idx="12"/>
          </p:nvPr>
        </p:nvSpPr>
        <p:spPr/>
        <p:txBody>
          <a:bodyPr/>
          <a:lstStyle/>
          <a:p>
            <a:fld id="{AE208ADF-3ADD-483D-A721-14E3EEE2C135}" type="slidenum">
              <a:rPr lang="en-US" smtClean="0"/>
              <a:pPr/>
              <a:t>15</a:t>
            </a:fld>
            <a:endParaRPr lang="en-US" dirty="0"/>
          </a:p>
        </p:txBody>
      </p:sp>
      <p:pic>
        <p:nvPicPr>
          <p:cNvPr id="12290" name="Picture 2" descr="https://cdn.thecollector.com/wp-content/uploads/2020/06/camille-claudel-featured-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8842">
            <a:off x="7950126" y="756011"/>
            <a:ext cx="3608349" cy="20748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musee-rodin.fr/sites/default/files/styles/scale_w1000_h500/public/2020-12/s.1380_2016_11_04_jm004.jpg?itok=sJUJ-y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2509">
            <a:off x="7847956" y="3686433"/>
            <a:ext cx="3273716" cy="215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DAC4-BCFB-42F6-BA9A-039BB65BF0A4}"/>
              </a:ext>
            </a:extLst>
          </p:cNvPr>
          <p:cNvSpPr>
            <a:spLocks noGrp="1"/>
          </p:cNvSpPr>
          <p:nvPr>
            <p:ph type="title"/>
          </p:nvPr>
        </p:nvSpPr>
        <p:spPr>
          <a:xfrm>
            <a:off x="647701" y="1375939"/>
            <a:ext cx="5448300" cy="1240966"/>
          </a:xfrm>
        </p:spPr>
        <p:txBody>
          <a:bodyPr/>
          <a:lstStyle/>
          <a:p>
            <a:r>
              <a:rPr lang="tr-TR" dirty="0"/>
              <a:t>James Joyce Olayı</a:t>
            </a:r>
            <a:endParaRPr lang="en-US" dirty="0"/>
          </a:p>
        </p:txBody>
      </p:sp>
      <p:sp>
        <p:nvSpPr>
          <p:cNvPr id="3" name="Content Placeholder 2">
            <a:extLst>
              <a:ext uri="{FF2B5EF4-FFF2-40B4-BE49-F238E27FC236}">
                <a16:creationId xmlns:a16="http://schemas.microsoft.com/office/drawing/2014/main" id="{AA3941B7-49D8-4ECD-BBC8-6588DECB37CC}"/>
              </a:ext>
            </a:extLst>
          </p:cNvPr>
          <p:cNvSpPr>
            <a:spLocks noGrp="1"/>
          </p:cNvSpPr>
          <p:nvPr>
            <p:ph idx="1"/>
          </p:nvPr>
        </p:nvSpPr>
        <p:spPr>
          <a:xfrm>
            <a:off x="635000" y="2688119"/>
            <a:ext cx="6965950" cy="3507457"/>
          </a:xfrm>
        </p:spPr>
        <p:txBody>
          <a:bodyPr>
            <a:normAutofit/>
          </a:bodyPr>
          <a:lstStyle/>
          <a:p>
            <a:pPr marL="342900" indent="-342900">
              <a:buFont typeface="Arial" panose="020B0604020202020204" pitchFamily="34" charset="0"/>
              <a:buChar char="•"/>
            </a:pPr>
            <a:r>
              <a:rPr lang="tr-TR" dirty="0"/>
              <a:t>Yıl 1900.</a:t>
            </a:r>
          </a:p>
          <a:p>
            <a:pPr marL="342900" indent="-342900">
              <a:buFont typeface="Arial" panose="020B0604020202020204" pitchFamily="34" charset="0"/>
              <a:buChar char="•"/>
            </a:pPr>
            <a:r>
              <a:rPr lang="tr-TR" dirty="0"/>
              <a:t>James Joyce’un basılan ilk eseri!</a:t>
            </a:r>
          </a:p>
          <a:p>
            <a:pPr marL="342900" indent="-342900">
              <a:buFont typeface="Arial" panose="020B0604020202020204" pitchFamily="34" charset="0"/>
              <a:buChar char="•"/>
            </a:pPr>
            <a:r>
              <a:rPr lang="tr-TR" dirty="0"/>
              <a:t>Archer’ın teşekkürü. Yazışmalar.</a:t>
            </a:r>
          </a:p>
          <a:p>
            <a:pPr marL="342900" indent="-342900">
              <a:buFont typeface="Arial" panose="020B0604020202020204" pitchFamily="34" charset="0"/>
              <a:buChar char="•"/>
            </a:pPr>
            <a:r>
              <a:rPr lang="tr-TR" dirty="0"/>
              <a:t>Norveççe öğrenmesi ve Ibsen’e mektubu.</a:t>
            </a:r>
          </a:p>
          <a:p>
            <a:pPr marL="342900" indent="-342900">
              <a:buFont typeface="Arial" panose="020B0604020202020204" pitchFamily="34" charset="0"/>
              <a:buChar char="•"/>
            </a:pPr>
            <a:r>
              <a:rPr lang="tr-TR" dirty="0"/>
              <a:t>«</a:t>
            </a:r>
            <a:r>
              <a:rPr lang="tr-TR" b="1" i="1" dirty="0"/>
              <a:t>Ben daha fazlasını yapacağım!</a:t>
            </a:r>
            <a:r>
              <a:rPr lang="tr-TR" dirty="0"/>
              <a:t>»</a:t>
            </a:r>
          </a:p>
        </p:txBody>
      </p:sp>
      <p:sp>
        <p:nvSpPr>
          <p:cNvPr id="44" name="Slide Number Placeholder 43">
            <a:extLst>
              <a:ext uri="{FF2B5EF4-FFF2-40B4-BE49-F238E27FC236}">
                <a16:creationId xmlns:a16="http://schemas.microsoft.com/office/drawing/2014/main" id="{5BF29222-3F80-4F2B-90CE-3D40FFF16D70}"/>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16</a:t>
            </a:fld>
            <a:endParaRPr lang="en-US" dirty="0"/>
          </a:p>
        </p:txBody>
      </p:sp>
      <p:pic>
        <p:nvPicPr>
          <p:cNvPr id="11266" name="Picture 2" descr="https://d3525k1ryd2155.cloudfront.net/h/476/806/1084806476.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903" y="1093381"/>
            <a:ext cx="3830803" cy="47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6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85775" y="647700"/>
            <a:ext cx="3680395" cy="1403343"/>
          </a:xfrm>
        </p:spPr>
        <p:txBody>
          <a:bodyPr/>
          <a:lstStyle/>
          <a:p>
            <a:r>
              <a:rPr lang="en-US" dirty="0" err="1"/>
              <a:t>Kaynakça</a:t>
            </a:r>
            <a:endParaRPr lang="tr-TR" dirty="0" err="1"/>
          </a:p>
        </p:txBody>
      </p:sp>
      <p:pic>
        <p:nvPicPr>
          <p:cNvPr id="16" name="Picture Placeholder 5" descr="forest">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p:blipFill>
        <p:spPr>
          <a:xfrm>
            <a:off x="4933763" y="0"/>
            <a:ext cx="7258237"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a:xfrm>
            <a:off x="10518474" y="6356350"/>
            <a:ext cx="1414733" cy="365125"/>
          </a:xfrm>
        </p:spPr>
        <p:txBody>
          <a:bodyPr/>
          <a:lstStyle/>
          <a:p>
            <a:fld id="{AE208ADF-3ADD-483D-A721-14E3EEE2C135}" type="slidenum">
              <a:rPr lang="en-US" smtClean="0"/>
              <a:pPr/>
              <a:t>17</a:t>
            </a:fld>
            <a:endParaRPr lang="en-US" dirty="0"/>
          </a:p>
        </p:txBody>
      </p:sp>
      <p:sp>
        <p:nvSpPr>
          <p:cNvPr id="7" name="İçerik Yer Tutucusu 6">
            <a:extLst>
              <a:ext uri="{FF2B5EF4-FFF2-40B4-BE49-F238E27FC236}">
                <a16:creationId xmlns:a16="http://schemas.microsoft.com/office/drawing/2014/main" id="{F3D5A12E-F641-59CD-A0BB-D20C51BE4322}"/>
              </a:ext>
            </a:extLst>
          </p:cNvPr>
          <p:cNvSpPr>
            <a:spLocks noGrp="1"/>
          </p:cNvSpPr>
          <p:nvPr>
            <p:ph idx="1"/>
          </p:nvPr>
        </p:nvSpPr>
        <p:spPr>
          <a:xfrm>
            <a:off x="-21289" y="2568357"/>
            <a:ext cx="5045237" cy="3673245"/>
          </a:xfrm>
        </p:spPr>
        <p:txBody>
          <a:bodyPr vert="horz" lIns="91440" tIns="45720" rIns="91440" bIns="45720" rtlCol="0" anchor="t">
            <a:noAutofit/>
          </a:bodyPr>
          <a:lstStyle/>
          <a:p>
            <a:pPr marL="342900" indent="-342900">
              <a:buChar char="•"/>
            </a:pPr>
            <a:r>
              <a:rPr lang="tr-TR" sz="2000" dirty="0">
                <a:solidFill>
                  <a:srgbClr val="E2D4CA">
                    <a:alpha val="85000"/>
                  </a:srgbClr>
                </a:solidFill>
              </a:rPr>
              <a:t>Akpınar, Bahar. </a:t>
            </a:r>
            <a:r>
              <a:rPr lang="tr-TR" sz="2000" dirty="0" err="1">
                <a:solidFill>
                  <a:srgbClr val="E2D4CA">
                    <a:alpha val="85000"/>
                  </a:srgbClr>
                </a:solidFill>
              </a:rPr>
              <a:t>Ibsen'in</a:t>
            </a:r>
            <a:r>
              <a:rPr lang="tr-TR" sz="2000" dirty="0">
                <a:solidFill>
                  <a:srgbClr val="E2D4CA">
                    <a:alpha val="85000"/>
                  </a:srgbClr>
                </a:solidFill>
              </a:rPr>
              <a:t> </a:t>
            </a:r>
            <a:r>
              <a:rPr lang="tr-TR" sz="2000" dirty="0" err="1">
                <a:solidFill>
                  <a:srgbClr val="E2D4CA">
                    <a:alpha val="85000"/>
                  </a:srgbClr>
                </a:solidFill>
              </a:rPr>
              <a:t>Sıradışı</a:t>
            </a:r>
            <a:r>
              <a:rPr lang="tr-TR" sz="2000" dirty="0">
                <a:solidFill>
                  <a:srgbClr val="E2D4CA">
                    <a:alpha val="85000"/>
                  </a:srgbClr>
                </a:solidFill>
              </a:rPr>
              <a:t> Kadınları, 2015.</a:t>
            </a:r>
            <a:endParaRPr lang="tr-TR" sz="2000" dirty="0" err="1"/>
          </a:p>
          <a:p>
            <a:pPr marL="342900" indent="-342900">
              <a:buChar char="•"/>
            </a:pPr>
            <a:r>
              <a:rPr lang="tr-TR" sz="2000" dirty="0">
                <a:solidFill>
                  <a:srgbClr val="E2D4CA">
                    <a:alpha val="85000"/>
                  </a:srgbClr>
                </a:solidFill>
              </a:rPr>
              <a:t>Templeton, Joan. </a:t>
            </a:r>
            <a:r>
              <a:rPr lang="tr-TR" sz="2000" dirty="0" err="1">
                <a:solidFill>
                  <a:srgbClr val="E2D4CA">
                    <a:alpha val="85000"/>
                  </a:srgbClr>
                </a:solidFill>
              </a:rPr>
              <a:t>Ibsen's</a:t>
            </a:r>
            <a:r>
              <a:rPr lang="tr-TR" sz="2000" dirty="0">
                <a:solidFill>
                  <a:srgbClr val="E2D4CA">
                    <a:alpha val="85000"/>
                  </a:srgbClr>
                </a:solidFill>
              </a:rPr>
              <a:t> </a:t>
            </a:r>
            <a:r>
              <a:rPr lang="tr-TR" sz="2000" dirty="0" err="1">
                <a:solidFill>
                  <a:srgbClr val="E2D4CA">
                    <a:alpha val="85000"/>
                  </a:srgbClr>
                </a:solidFill>
              </a:rPr>
              <a:t>Women</a:t>
            </a:r>
            <a:r>
              <a:rPr lang="tr-TR" sz="2000" dirty="0">
                <a:solidFill>
                  <a:srgbClr val="E2D4CA">
                    <a:alpha val="85000"/>
                  </a:srgbClr>
                </a:solidFill>
              </a:rPr>
              <a:t>, 1997.</a:t>
            </a:r>
          </a:p>
          <a:p>
            <a:pPr marL="342900" indent="-342900">
              <a:buChar char="•"/>
            </a:pPr>
            <a:r>
              <a:rPr lang="tr-TR" sz="2000" dirty="0">
                <a:solidFill>
                  <a:srgbClr val="E2D4CA">
                    <a:alpha val="85000"/>
                  </a:srgbClr>
                </a:solidFill>
              </a:rPr>
              <a:t>Joyce, James. </a:t>
            </a:r>
            <a:r>
              <a:rPr lang="tr-TR" sz="2000" dirty="0" err="1">
                <a:solidFill>
                  <a:srgbClr val="E2D4CA">
                    <a:alpha val="85000"/>
                  </a:srgbClr>
                </a:solidFill>
              </a:rPr>
              <a:t>Ibsen's</a:t>
            </a:r>
            <a:r>
              <a:rPr lang="tr-TR" sz="2000" dirty="0">
                <a:solidFill>
                  <a:srgbClr val="E2D4CA">
                    <a:alpha val="85000"/>
                  </a:srgbClr>
                </a:solidFill>
              </a:rPr>
              <a:t> New Drama, </a:t>
            </a:r>
            <a:r>
              <a:rPr lang="tr-TR" sz="2000" dirty="0" err="1">
                <a:solidFill>
                  <a:srgbClr val="E2D4CA">
                    <a:alpha val="85000"/>
                  </a:srgbClr>
                </a:solidFill>
              </a:rPr>
              <a:t>The</a:t>
            </a:r>
            <a:r>
              <a:rPr lang="tr-TR" sz="2000" dirty="0">
                <a:solidFill>
                  <a:srgbClr val="E2D4CA">
                    <a:alpha val="85000"/>
                  </a:srgbClr>
                </a:solidFill>
              </a:rPr>
              <a:t> </a:t>
            </a:r>
            <a:r>
              <a:rPr lang="tr-TR" sz="2000" dirty="0" err="1">
                <a:solidFill>
                  <a:srgbClr val="E2D4CA">
                    <a:alpha val="85000"/>
                  </a:srgbClr>
                </a:solidFill>
              </a:rPr>
              <a:t>Fortnightly</a:t>
            </a:r>
            <a:r>
              <a:rPr lang="tr-TR" sz="2000" dirty="0">
                <a:solidFill>
                  <a:srgbClr val="E2D4CA">
                    <a:alpha val="85000"/>
                  </a:srgbClr>
                </a:solidFill>
              </a:rPr>
              <a:t> </a:t>
            </a:r>
            <a:r>
              <a:rPr lang="tr-TR" sz="2000" dirty="0" err="1">
                <a:solidFill>
                  <a:srgbClr val="E2D4CA">
                    <a:alpha val="85000"/>
                  </a:srgbClr>
                </a:solidFill>
              </a:rPr>
              <a:t>Review</a:t>
            </a:r>
            <a:r>
              <a:rPr lang="tr-TR" sz="2000" dirty="0">
                <a:solidFill>
                  <a:srgbClr val="E2D4CA">
                    <a:alpha val="85000"/>
                  </a:srgbClr>
                </a:solidFill>
              </a:rPr>
              <a:t>, 1900.</a:t>
            </a:r>
            <a:endParaRPr lang="tr-TR" sz="2000" dirty="0" err="1">
              <a:solidFill>
                <a:srgbClr val="E2D4CA">
                  <a:alpha val="85000"/>
                </a:srgbClr>
              </a:solidFill>
            </a:endParaRPr>
          </a:p>
          <a:p>
            <a:pPr marL="342900" indent="-342900">
              <a:buChar char="•"/>
            </a:pPr>
            <a:r>
              <a:rPr lang="tr-TR" sz="2000" dirty="0">
                <a:ea typeface="+mn-lt"/>
                <a:cs typeface="+mn-lt"/>
              </a:rPr>
              <a:t>The Cambridge Companion to Ibsen / ed. James McFarlane</a:t>
            </a:r>
            <a:r>
              <a:rPr lang="tr-TR" sz="2000" dirty="0">
                <a:solidFill>
                  <a:srgbClr val="E2D4CA">
                    <a:alpha val="85000"/>
                  </a:srgbClr>
                </a:solidFill>
              </a:rPr>
              <a:t>, 1994.</a:t>
            </a:r>
          </a:p>
          <a:p>
            <a:pPr marL="342900" indent="-342900">
              <a:buChar char="•"/>
            </a:pPr>
            <a:r>
              <a:rPr lang="tr-TR" sz="2000" dirty="0" err="1">
                <a:solidFill>
                  <a:srgbClr val="E2D4CA">
                    <a:alpha val="85000"/>
                  </a:srgbClr>
                </a:solidFill>
              </a:rPr>
              <a:t>IbsenStage</a:t>
            </a:r>
            <a:r>
              <a:rPr lang="tr-TR" sz="2000" dirty="0">
                <a:solidFill>
                  <a:srgbClr val="E2D4CA">
                    <a:alpha val="85000"/>
                  </a:srgbClr>
                </a:solidFill>
              </a:rPr>
              <a:t>. "ibsenstage</a:t>
            </a:r>
            <a:r>
              <a:rPr lang="tr-TR" sz="2000" dirty="0">
                <a:ea typeface="+mn-lt"/>
                <a:cs typeface="+mn-lt"/>
              </a:rPr>
              <a:t>.hf.uio.no"</a:t>
            </a:r>
            <a:endParaRPr lang="tr-TR" sz="2000" dirty="0">
              <a:solidFill>
                <a:srgbClr val="E2D4CA">
                  <a:alpha val="85000"/>
                </a:srgbClr>
              </a:solidFill>
              <a:ea typeface="+mn-lt"/>
              <a:cs typeface="+mn-lt"/>
            </a:endParaRPr>
          </a:p>
          <a:p>
            <a:pPr marL="342900" indent="-342900">
              <a:buChar char="•"/>
            </a:pPr>
            <a:endParaRPr lang="tr-TR" sz="2000" dirty="0">
              <a:solidFill>
                <a:srgbClr val="E2D4CA">
                  <a:alpha val="85000"/>
                </a:srgbClr>
              </a:solidFill>
            </a:endParaRPr>
          </a:p>
          <a:p>
            <a:endParaRPr lang="tr-TR" sz="2000" dirty="0">
              <a:solidFill>
                <a:srgbClr val="E2D4CA">
                  <a:alpha val="85000"/>
                </a:srgbClr>
              </a:solidFill>
            </a:endParaRPr>
          </a:p>
        </p:txBody>
      </p:sp>
    </p:spTree>
    <p:extLst>
      <p:ext uri="{BB962C8B-B14F-4D97-AF65-F5344CB8AC3E}">
        <p14:creationId xmlns:p14="http://schemas.microsoft.com/office/powerpoint/2010/main" val="152817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331E4-9285-4CFE-8090-72BC8ABFC577}"/>
              </a:ext>
            </a:extLst>
          </p:cNvPr>
          <p:cNvSpPr>
            <a:spLocks noGrp="1"/>
          </p:cNvSpPr>
          <p:nvPr>
            <p:ph type="title"/>
          </p:nvPr>
        </p:nvSpPr>
        <p:spPr>
          <a:xfrm>
            <a:off x="838200" y="716213"/>
            <a:ext cx="10515600" cy="2212258"/>
          </a:xfrm>
        </p:spPr>
        <p:txBody>
          <a:bodyPr/>
          <a:lstStyle/>
          <a:p>
            <a:r>
              <a:rPr lang="en-US" dirty="0">
                <a:solidFill>
                  <a:srgbClr val="E2D4CA">
                    <a:alpha val="75000"/>
                  </a:srgbClr>
                </a:solidFill>
              </a:rPr>
              <a:t>Son </a:t>
            </a:r>
            <a:r>
              <a:rPr lang="en-US" dirty="0" err="1">
                <a:solidFill>
                  <a:srgbClr val="E2D4CA">
                    <a:alpha val="75000"/>
                  </a:srgbClr>
                </a:solidFill>
              </a:rPr>
              <a:t>Oyunlarına</a:t>
            </a:r>
            <a:r>
              <a:rPr lang="en-US" dirty="0">
                <a:solidFill>
                  <a:srgbClr val="E2D4CA">
                    <a:alpha val="75000"/>
                  </a:srgbClr>
                </a:solidFill>
              </a:rPr>
              <a:t> Giden </a:t>
            </a:r>
            <a:r>
              <a:rPr lang="en-US" dirty="0" err="1">
                <a:solidFill>
                  <a:srgbClr val="E2D4CA">
                    <a:alpha val="75000"/>
                  </a:srgbClr>
                </a:solidFill>
              </a:rPr>
              <a:t>Dönem</a:t>
            </a:r>
            <a:r>
              <a:rPr lang="en-US" dirty="0">
                <a:solidFill>
                  <a:srgbClr val="E2D4CA">
                    <a:alpha val="75000"/>
                  </a:srgbClr>
                </a:solidFill>
              </a:rPr>
              <a:t>:</a:t>
            </a:r>
            <a:endParaRPr lang="en-US" dirty="0"/>
          </a:p>
        </p:txBody>
      </p:sp>
      <p:graphicFrame>
        <p:nvGraphicFramePr>
          <p:cNvPr id="6" name="Content Placeholder 3" descr="Timeline Placeholder">
            <a:extLst>
              <a:ext uri="{FF2B5EF4-FFF2-40B4-BE49-F238E27FC236}">
                <a16:creationId xmlns:a16="http://schemas.microsoft.com/office/drawing/2014/main" id="{2B74C635-2D06-445A-9FC5-40D09EED4C8A}"/>
              </a:ext>
            </a:extLst>
          </p:cNvPr>
          <p:cNvGraphicFramePr>
            <a:graphicFrameLocks/>
          </p:cNvGraphicFramePr>
          <p:nvPr>
            <p:extLst>
              <p:ext uri="{D42A27DB-BD31-4B8C-83A1-F6EECF244321}">
                <p14:modId xmlns:p14="http://schemas.microsoft.com/office/powerpoint/2010/main" val="2060146877"/>
              </p:ext>
            </p:extLst>
          </p:nvPr>
        </p:nvGraphicFramePr>
        <p:xfrm>
          <a:off x="946484"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Slide Number Placeholder 20">
            <a:extLst>
              <a:ext uri="{FF2B5EF4-FFF2-40B4-BE49-F238E27FC236}">
                <a16:creationId xmlns:a16="http://schemas.microsoft.com/office/drawing/2014/main" id="{196E0170-75E8-4FE2-A19C-99987C85940D}"/>
              </a:ext>
            </a:extLst>
          </p:cNvPr>
          <p:cNvSpPr>
            <a:spLocks noGrp="1"/>
          </p:cNvSpPr>
          <p:nvPr>
            <p:ph type="sldNum" sz="quarter" idx="4"/>
          </p:nvPr>
        </p:nvSpPr>
        <p:spPr/>
        <p:txBody>
          <a:bodyPr/>
          <a:lstStyle/>
          <a:p>
            <a:fld id="{AE208ADF-3ADD-483D-A721-14E3EEE2C135}" type="slidenum">
              <a:rPr lang="en-US" smtClean="0"/>
              <a:pPr/>
              <a:t>2</a:t>
            </a:fld>
            <a:endParaRPr lang="en-US" dirty="0"/>
          </a:p>
        </p:txBody>
      </p:sp>
    </p:spTree>
    <p:extLst>
      <p:ext uri="{BB962C8B-B14F-4D97-AF65-F5344CB8AC3E}">
        <p14:creationId xmlns:p14="http://schemas.microsoft.com/office/powerpoint/2010/main" val="130991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AA78-FAB6-4776-8D07-F29C78281073}"/>
              </a:ext>
            </a:extLst>
          </p:cNvPr>
          <p:cNvSpPr>
            <a:spLocks noGrp="1"/>
          </p:cNvSpPr>
          <p:nvPr>
            <p:ph type="title"/>
          </p:nvPr>
        </p:nvSpPr>
        <p:spPr>
          <a:xfrm>
            <a:off x="838200" y="662427"/>
            <a:ext cx="10515600" cy="819738"/>
          </a:xfrm>
        </p:spPr>
        <p:txBody>
          <a:bodyPr/>
          <a:lstStyle/>
          <a:p>
            <a:r>
              <a:rPr lang="tr-TR" dirty="0"/>
              <a:t>Ibsen Ne Kadar Ünlüydü?</a:t>
            </a:r>
            <a:endParaRPr lang="en-US" dirty="0"/>
          </a:p>
        </p:txBody>
      </p:sp>
      <p:sp>
        <p:nvSpPr>
          <p:cNvPr id="32" name="Slide Number Placeholder 31">
            <a:extLst>
              <a:ext uri="{FF2B5EF4-FFF2-40B4-BE49-F238E27FC236}">
                <a16:creationId xmlns:a16="http://schemas.microsoft.com/office/drawing/2014/main" id="{CC7B1733-8B85-4D01-A9F3-45031C885C1B}"/>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3</a:t>
            </a:fld>
            <a:endParaRPr lang="en-US" dirty="0"/>
          </a:p>
        </p:txBody>
      </p:sp>
      <p:sp>
        <p:nvSpPr>
          <p:cNvPr id="29" name="Picture Placeholder 2"/>
          <p:cNvSpPr txBox="1">
            <a:spLocks/>
          </p:cNvSpPr>
          <p:nvPr/>
        </p:nvSpPr>
        <p:spPr>
          <a:xfrm>
            <a:off x="3481089" y="2276021"/>
            <a:ext cx="2441448" cy="1682496"/>
          </a:xfrm>
          <a:prstGeom prst="rect">
            <a:avLst/>
          </a:prstGeom>
        </p:spPr>
        <p:txBody>
          <a:bodyPr/>
          <a:lstStyle/>
          <a:p>
            <a:endParaRPr lang="en-US"/>
          </a:p>
        </p:txBody>
      </p:sp>
      <p:sp>
        <p:nvSpPr>
          <p:cNvPr id="30" name="Picture Placeholder 3"/>
          <p:cNvSpPr txBox="1">
            <a:spLocks/>
          </p:cNvSpPr>
          <p:nvPr/>
        </p:nvSpPr>
        <p:spPr>
          <a:xfrm>
            <a:off x="6177519" y="2260823"/>
            <a:ext cx="2441448" cy="1682496"/>
          </a:xfrm>
          <a:prstGeom prst="rect">
            <a:avLst/>
          </a:prstGeom>
        </p:spPr>
        <p:txBody>
          <a:bodyPr/>
          <a:lstStyle/>
          <a:p>
            <a:endParaRPr lang="en-US"/>
          </a:p>
        </p:txBody>
      </p:sp>
      <p:sp>
        <p:nvSpPr>
          <p:cNvPr id="34" name="Text Placeholder 6"/>
          <p:cNvSpPr txBox="1">
            <a:spLocks/>
          </p:cNvSpPr>
          <p:nvPr/>
        </p:nvSpPr>
        <p:spPr>
          <a:xfrm>
            <a:off x="3495478" y="4479135"/>
            <a:ext cx="2441448" cy="347662"/>
          </a:xfrm>
          <a:prstGeom prst="rect">
            <a:avLst/>
          </a:prstGeom>
        </p:spPr>
        <p:txBody>
          <a:bodyPr vert="horz" lIns="146304" tIns="0" rIns="0" bIns="0" rtlCol="0">
            <a:noAutofit/>
          </a:bodyPr>
          <a:lstStyle>
            <a:lvl1pPr marL="0" indent="0" algn="l" defTabSz="914400" rtl="0" eaLnBrk="1" latinLnBrk="0" hangingPunct="1">
              <a:lnSpc>
                <a:spcPct val="100000"/>
              </a:lnSpc>
              <a:spcBef>
                <a:spcPts val="0"/>
              </a:spcBef>
              <a:buSzPct val="80000"/>
              <a:buFont typeface="Arial" panose="020B0604020202020204" pitchFamily="34" charset="0"/>
              <a:buNone/>
              <a:defRPr sz="1900" b="0" kern="1200" spc="20" baseline="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5" name="Text Placeholder 7"/>
          <p:cNvSpPr txBox="1">
            <a:spLocks/>
          </p:cNvSpPr>
          <p:nvPr/>
        </p:nvSpPr>
        <p:spPr>
          <a:xfrm>
            <a:off x="6195020" y="4088244"/>
            <a:ext cx="2441448" cy="347662"/>
          </a:xfrm>
          <a:prstGeom prst="rect">
            <a:avLst/>
          </a:prstGeom>
        </p:spPr>
        <p:txBody>
          <a:bodyPr vert="horz" lIns="146304" tIns="0" rIns="0" bIns="0" rtlCol="0">
            <a:noAutofit/>
          </a:bodyPr>
          <a:lstStyle>
            <a:lvl1pPr marL="0" indent="0" algn="l" defTabSz="914400" rtl="0" eaLnBrk="1" latinLnBrk="0" hangingPunct="1">
              <a:lnSpc>
                <a:spcPct val="100000"/>
              </a:lnSpc>
              <a:spcBef>
                <a:spcPts val="0"/>
              </a:spcBef>
              <a:buSzPct val="80000"/>
              <a:buFont typeface="Arial" panose="020B0604020202020204" pitchFamily="34" charset="0"/>
              <a:buNone/>
              <a:defRPr sz="2000" b="1" kern="1200" spc="20" baseline="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6" name="Text Placeholder 8"/>
          <p:cNvSpPr txBox="1">
            <a:spLocks/>
          </p:cNvSpPr>
          <p:nvPr/>
        </p:nvSpPr>
        <p:spPr>
          <a:xfrm>
            <a:off x="6195019" y="4472323"/>
            <a:ext cx="2441448" cy="347662"/>
          </a:xfrm>
          <a:prstGeom prst="rect">
            <a:avLst/>
          </a:prstGeom>
        </p:spPr>
        <p:txBody>
          <a:bodyPr vert="horz" lIns="146304" tIns="0" rIns="0" bIns="0" rtlCol="0">
            <a:noAutofit/>
          </a:bodyPr>
          <a:lstStyle>
            <a:lvl1pPr marL="0" indent="0" algn="l" defTabSz="914400" rtl="0" eaLnBrk="1" latinLnBrk="0" hangingPunct="1">
              <a:lnSpc>
                <a:spcPct val="100000"/>
              </a:lnSpc>
              <a:spcBef>
                <a:spcPts val="0"/>
              </a:spcBef>
              <a:buSzPct val="80000"/>
              <a:buFont typeface="Arial" panose="020B0604020202020204" pitchFamily="34" charset="0"/>
              <a:buNone/>
              <a:defRPr sz="1900" b="0" kern="1200" spc="20" baseline="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026" name="Picture 2" descr="https://www.trulyengaging.com/stores/html/weddings/images/resources/2019-Wedding-RSVP-Wor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3340">
            <a:off x="2805698" y="2157622"/>
            <a:ext cx="3215870" cy="41674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quarter" idx="18"/>
          </p:nvPr>
        </p:nvSpPr>
        <p:spPr>
          <a:xfrm>
            <a:off x="6661949" y="3380993"/>
            <a:ext cx="5098792" cy="1762164"/>
          </a:xfrm>
        </p:spPr>
        <p:txBody>
          <a:bodyPr/>
          <a:lstStyle/>
          <a:p>
            <a:pPr marL="342900" indent="-342900">
              <a:buFont typeface="Arial" panose="020B0604020202020204" pitchFamily="34" charset="0"/>
              <a:buChar char="•"/>
            </a:pPr>
            <a:r>
              <a:rPr lang="tr-TR" sz="2800" i="1" dirty="0">
                <a:latin typeface="Bradley Hand ITC" panose="03070402050302030203" pitchFamily="66" charset="0"/>
              </a:rPr>
              <a:t>«Bir Bebek Evi» piyesinden bahsetmemeniz rica olunur.</a:t>
            </a:r>
            <a:endParaRPr lang="en-US" sz="2800" i="1" dirty="0">
              <a:latin typeface="Bradley Hand ITC" panose="03070402050302030203" pitchFamily="66" charset="0"/>
            </a:endParaRPr>
          </a:p>
        </p:txBody>
      </p:sp>
    </p:spTree>
    <p:extLst>
      <p:ext uri="{BB962C8B-B14F-4D97-AF65-F5344CB8AC3E}">
        <p14:creationId xmlns:p14="http://schemas.microsoft.com/office/powerpoint/2010/main" val="298439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647699" y="647700"/>
            <a:ext cx="3714751" cy="2866599"/>
          </a:xfrm>
        </p:spPr>
        <p:txBody>
          <a:bodyPr>
            <a:normAutofit/>
          </a:bodyPr>
          <a:lstStyle/>
          <a:p>
            <a:pPr algn="ctr"/>
            <a:r>
              <a:rPr lang="en-US" sz="3600" dirty="0"/>
              <a:t>1899 </a:t>
            </a:r>
            <a:r>
              <a:rPr lang="tr-TR" sz="3600" dirty="0"/>
              <a:t>– </a:t>
            </a:r>
            <a:br>
              <a:rPr lang="tr-TR" sz="3600" dirty="0"/>
            </a:br>
            <a:r>
              <a:rPr lang="tr-TR" sz="3600" i="1" dirty="0"/>
              <a:t>Biz Ölüler Uyanınca</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4629150" y="647700"/>
            <a:ext cx="7277100" cy="2982604"/>
          </a:xfrm>
        </p:spPr>
        <p:txBody>
          <a:bodyPr>
            <a:normAutofit/>
          </a:bodyPr>
          <a:lstStyle/>
          <a:p>
            <a:r>
              <a:rPr lang="tr-TR" sz="2300" dirty="0"/>
              <a:t>Londra’da ilk kamuya açık okumalar (Aralık 1899)</a:t>
            </a:r>
            <a:endParaRPr lang="en-US" sz="2300" dirty="0"/>
          </a:p>
          <a:p>
            <a:r>
              <a:rPr lang="tr-TR" sz="2300" dirty="0"/>
              <a:t>İlk temsil: Stuttgart (Ocak 1900)</a:t>
            </a:r>
            <a:endParaRPr lang="en-US" sz="2300" dirty="0"/>
          </a:p>
          <a:p>
            <a:r>
              <a:rPr lang="tr-TR" sz="2300" dirty="0"/>
              <a:t>Kopenhag, Oslo, Stokholm, Frankfurt, Berlin, Milan, Moskova... (1900 yılı sonuna kadar)</a:t>
            </a:r>
            <a:endParaRPr lang="en-US" sz="2300" dirty="0"/>
          </a:p>
          <a:p>
            <a:r>
              <a:rPr lang="tr-TR" sz="2300" dirty="0"/>
              <a:t>Londra’da ilk temsil (1903-Imperial Theatre)</a:t>
            </a:r>
            <a:endParaRPr lang="en-US" sz="2300" dirty="0"/>
          </a:p>
        </p:txBody>
      </p:sp>
      <p:pic>
        <p:nvPicPr>
          <p:cNvPr id="9" name="Picture Placeholder 8" descr="Close up picture of tree rings">
            <a:extLst>
              <a:ext uri="{FF2B5EF4-FFF2-40B4-BE49-F238E27FC236}">
                <a16:creationId xmlns:a16="http://schemas.microsoft.com/office/drawing/2014/main" id="{072D25A5-89BE-44C4-B28D-DA5455752AA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67512" y="4142232"/>
            <a:ext cx="2606040" cy="2075688"/>
          </a:xfrm>
        </p:spPr>
      </p:pic>
      <p:pic>
        <p:nvPicPr>
          <p:cNvPr id="11" name="Picture Placeholder 10" descr="A close up of a green tree branch with a baby pine cone">
            <a:extLst>
              <a:ext uri="{FF2B5EF4-FFF2-40B4-BE49-F238E27FC236}">
                <a16:creationId xmlns:a16="http://schemas.microsoft.com/office/drawing/2014/main" id="{29ECE34D-620F-4312-BB89-40BCDBDB250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3416041" y="4142232"/>
            <a:ext cx="2606040" cy="2075688"/>
          </a:xfrm>
        </p:spPr>
      </p:pic>
      <p:pic>
        <p:nvPicPr>
          <p:cNvPr id="13" name="Picture Placeholder 12" descr="A close-up of tree bark">
            <a:extLst>
              <a:ext uri="{FF2B5EF4-FFF2-40B4-BE49-F238E27FC236}">
                <a16:creationId xmlns:a16="http://schemas.microsoft.com/office/drawing/2014/main" id="{5C2E09F6-794D-4CBA-A9C6-4460C18FC393}"/>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164570" y="4142232"/>
            <a:ext cx="2606040" cy="2075688"/>
          </a:xfrm>
        </p:spPr>
      </p:pic>
      <p:pic>
        <p:nvPicPr>
          <p:cNvPr id="15" name="Picture Placeholder 14" descr="A close up of a green tree branch">
            <a:extLst>
              <a:ext uri="{FF2B5EF4-FFF2-40B4-BE49-F238E27FC236}">
                <a16:creationId xmlns:a16="http://schemas.microsoft.com/office/drawing/2014/main" id="{4A4FF327-FD26-47EF-A265-02A0BB3793C5}"/>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a:stretch/>
        </p:blipFill>
        <p:spPr>
          <a:xfrm>
            <a:off x="8913100" y="4142232"/>
            <a:ext cx="2606040" cy="2075688"/>
          </a:xfrm>
        </p:spPr>
      </p:pic>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4</a:t>
            </a:fld>
            <a:endParaRPr lang="en-US" dirty="0"/>
          </a:p>
        </p:txBody>
      </p:sp>
    </p:spTree>
    <p:extLst>
      <p:ext uri="{BB962C8B-B14F-4D97-AF65-F5344CB8AC3E}">
        <p14:creationId xmlns:p14="http://schemas.microsoft.com/office/powerpoint/2010/main" val="131723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647699" y="76200"/>
            <a:ext cx="3714751" cy="2866599"/>
          </a:xfrm>
        </p:spPr>
        <p:txBody>
          <a:bodyPr>
            <a:normAutofit/>
          </a:bodyPr>
          <a:lstStyle/>
          <a:p>
            <a:pPr algn="ctr"/>
            <a:r>
              <a:rPr lang="tr-TR" sz="4800" i="1" dirty="0"/>
              <a:t>Biz Ölüler Uyanınca</a:t>
            </a:r>
            <a:endParaRPr lang="en-US" sz="48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333364" y="3236505"/>
            <a:ext cx="4562485" cy="2657475"/>
          </a:xfrm>
        </p:spPr>
        <p:txBody>
          <a:bodyPr>
            <a:normAutofit fontScale="85000" lnSpcReduction="20000"/>
          </a:bodyPr>
          <a:lstStyle/>
          <a:p>
            <a:pPr marL="342900" indent="-342900">
              <a:buFont typeface="Arial" panose="020B0604020202020204" pitchFamily="34" charset="0"/>
              <a:buChar char="•"/>
            </a:pPr>
            <a:r>
              <a:rPr lang="tr-TR" dirty="0"/>
              <a:t>Ortam: açık hava, dağlar.       (Ev değil!)</a:t>
            </a:r>
          </a:p>
          <a:p>
            <a:pPr marL="342900" indent="-342900">
              <a:buFont typeface="Arial" panose="020B0604020202020204" pitchFamily="34" charset="0"/>
              <a:buChar char="•"/>
            </a:pPr>
            <a:r>
              <a:rPr lang="tr-TR" dirty="0"/>
              <a:t>3 perde (kısa bir son perde)</a:t>
            </a:r>
          </a:p>
          <a:p>
            <a:pPr marL="342900" indent="-342900">
              <a:buFont typeface="Arial" panose="020B0604020202020204" pitchFamily="34" charset="0"/>
              <a:buChar char="•"/>
            </a:pPr>
            <a:r>
              <a:rPr lang="tr-TR" dirty="0"/>
              <a:t>Karakter az ve öz, derinlik iki karakterde saklı</a:t>
            </a:r>
          </a:p>
          <a:p>
            <a:pPr marL="342900" indent="-342900">
              <a:buFont typeface="Arial" panose="020B0604020202020204" pitchFamily="34" charset="0"/>
              <a:buChar char="•"/>
            </a:pPr>
            <a:r>
              <a:rPr lang="tr-TR" dirty="0"/>
              <a:t>Dramatik öğeler sınırlı (Örn. Nora ve Yaban Ördeği)</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5</a:t>
            </a:fld>
            <a:endParaRPr lang="en-US" dirty="0"/>
          </a:p>
        </p:txBody>
      </p:sp>
      <p:pic>
        <p:nvPicPr>
          <p:cNvPr id="2050" name="Picture 2" descr="https://upload.wikimedia.org/wikipedia/commons/thumb/d/d9/When_We_Dead_Awaken_title.jpeg/220px-When_We_Dead_Awaken_tit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8359">
            <a:off x="6596089" y="1105675"/>
            <a:ext cx="4195759" cy="46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50822"/>
            <a:ext cx="3714751" cy="1657350"/>
          </a:xfrm>
        </p:spPr>
        <p:txBody>
          <a:bodyPr>
            <a:normAutofit/>
          </a:bodyPr>
          <a:lstStyle/>
          <a:p>
            <a:pPr algn="ctr"/>
            <a:r>
              <a:rPr lang="tr-TR" sz="3600" dirty="0"/>
              <a:t>Kişiler</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4933951" y="1066799"/>
            <a:ext cx="6838950" cy="5438775"/>
          </a:xfrm>
        </p:spPr>
        <p:txBody>
          <a:bodyPr>
            <a:normAutofit/>
          </a:bodyPr>
          <a:lstStyle/>
          <a:p>
            <a:pPr marL="342900" indent="-342900">
              <a:buFont typeface="Arial" panose="020B0604020202020204" pitchFamily="34" charset="0"/>
              <a:buChar char="•"/>
            </a:pPr>
            <a:r>
              <a:rPr lang="tr-TR" dirty="0"/>
              <a:t>Prof. Arnold Rubek</a:t>
            </a:r>
            <a:r>
              <a:rPr lang="en-US" dirty="0"/>
              <a:t>, </a:t>
            </a:r>
            <a:r>
              <a:rPr lang="en-US" i="1" dirty="0" err="1"/>
              <a:t>heykelt</a:t>
            </a:r>
            <a:r>
              <a:rPr lang="tr-TR" i="1" dirty="0"/>
              <a:t>ıraş</a:t>
            </a:r>
          </a:p>
          <a:p>
            <a:pPr marL="342900" indent="-342900">
              <a:buFont typeface="Arial" panose="020B0604020202020204" pitchFamily="34" charset="0"/>
              <a:buChar char="•"/>
            </a:pPr>
            <a:r>
              <a:rPr lang="tr-TR" dirty="0"/>
              <a:t>Ma</a:t>
            </a:r>
            <a:r>
              <a:rPr lang="en-US" dirty="0" err="1"/>
              <a:t>ia</a:t>
            </a:r>
            <a:r>
              <a:rPr lang="en-US" dirty="0"/>
              <a:t> </a:t>
            </a:r>
            <a:r>
              <a:rPr lang="en-US" dirty="0" err="1"/>
              <a:t>Rubek</a:t>
            </a:r>
            <a:r>
              <a:rPr lang="tr-TR" dirty="0"/>
              <a:t>, </a:t>
            </a:r>
            <a:r>
              <a:rPr lang="tr-TR" i="1" dirty="0"/>
              <a:t>Profesörün karısı</a:t>
            </a:r>
          </a:p>
          <a:p>
            <a:pPr marL="342900" indent="-342900">
              <a:buFont typeface="Arial" panose="020B0604020202020204" pitchFamily="34" charset="0"/>
              <a:buChar char="•"/>
            </a:pPr>
            <a:r>
              <a:rPr lang="tr-TR" dirty="0"/>
              <a:t>Müdür, </a:t>
            </a:r>
            <a:r>
              <a:rPr lang="tr-TR" i="1" dirty="0"/>
              <a:t>kaplıca müdürü</a:t>
            </a:r>
          </a:p>
          <a:p>
            <a:pPr marL="342900" indent="-342900">
              <a:buFont typeface="Arial" panose="020B0604020202020204" pitchFamily="34" charset="0"/>
              <a:buChar char="•"/>
            </a:pPr>
            <a:r>
              <a:rPr lang="tr-TR" dirty="0"/>
              <a:t>Ulfheim, </a:t>
            </a:r>
            <a:r>
              <a:rPr lang="tr-TR" i="1" dirty="0"/>
              <a:t>arazi sahibi, avcı</a:t>
            </a:r>
          </a:p>
          <a:p>
            <a:pPr marL="342900" indent="-342900">
              <a:buFont typeface="Arial" panose="020B0604020202020204" pitchFamily="34" charset="0"/>
              <a:buChar char="•"/>
            </a:pPr>
            <a:r>
              <a:rPr lang="tr-TR" dirty="0"/>
              <a:t>Irene, </a:t>
            </a:r>
            <a:r>
              <a:rPr lang="tr-TR" i="1" dirty="0"/>
              <a:t>kadın yolcu</a:t>
            </a:r>
          </a:p>
          <a:p>
            <a:pPr marL="342900" indent="-342900">
              <a:buFont typeface="Arial" panose="020B0604020202020204" pitchFamily="34" charset="0"/>
              <a:buChar char="•"/>
            </a:pPr>
            <a:r>
              <a:rPr lang="tr-TR" dirty="0"/>
              <a:t>Rahibe</a:t>
            </a:r>
          </a:p>
          <a:p>
            <a:pPr marL="342900" indent="-342900">
              <a:buFont typeface="Arial" panose="020B0604020202020204" pitchFamily="34" charset="0"/>
              <a:buChar char="•"/>
            </a:pPr>
            <a:r>
              <a:rPr lang="tr-TR" dirty="0"/>
              <a:t>Garsonlar, ziyaretçiler ve çocuklar</a:t>
            </a:r>
            <a:endParaRPr lang="en-US"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6</a:t>
            </a:fld>
            <a:endParaRPr lang="en-US" dirty="0"/>
          </a:p>
        </p:txBody>
      </p:sp>
      <p:pic>
        <p:nvPicPr>
          <p:cNvPr id="3074" name="Picture 2" descr="https://upload.wikimedia.org/wikipedia/commons/4/48/When_We_Dead_Awaken_charac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8743">
            <a:off x="1066799" y="2230055"/>
            <a:ext cx="2743201" cy="402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9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Birinci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499" y="1005379"/>
            <a:ext cx="6546775" cy="5438775"/>
          </a:xfrm>
        </p:spPr>
        <p:txBody>
          <a:bodyPr>
            <a:normAutofit fontScale="92500" lnSpcReduction="10000"/>
          </a:bodyPr>
          <a:lstStyle/>
          <a:p>
            <a:pPr marL="342900" indent="-342900">
              <a:buFont typeface="Arial" panose="020B0604020202020204" pitchFamily="34" charset="0"/>
              <a:buChar char="•"/>
            </a:pPr>
            <a:r>
              <a:rPr lang="en-US" i="1" dirty="0"/>
              <a:t>F</a:t>
            </a:r>
            <a:r>
              <a:rPr lang="tr-TR" i="1" dirty="0"/>
              <a:t>jorda bakan bir kaplıca oteli</a:t>
            </a:r>
            <a:r>
              <a:rPr lang="en-US" i="1" dirty="0"/>
              <a:t>.</a:t>
            </a:r>
            <a:r>
              <a:rPr lang="tr-TR" i="1" dirty="0"/>
              <a:t> </a:t>
            </a:r>
            <a:endParaRPr lang="en-US" i="1" dirty="0"/>
          </a:p>
          <a:p>
            <a:pPr marL="342900" indent="-342900">
              <a:buFont typeface="Arial" panose="020B0604020202020204" pitchFamily="34" charset="0"/>
              <a:buChar char="•"/>
            </a:pPr>
            <a:r>
              <a:rPr lang="en-US" dirty="0" err="1"/>
              <a:t>Rubek</a:t>
            </a:r>
            <a:r>
              <a:rPr lang="en-US" dirty="0"/>
              <a:t> </a:t>
            </a:r>
            <a:r>
              <a:rPr lang="en-US" dirty="0" err="1"/>
              <a:t>ve</a:t>
            </a:r>
            <a:r>
              <a:rPr lang="en-US" dirty="0"/>
              <a:t> </a:t>
            </a:r>
            <a:r>
              <a:rPr lang="tr-TR" dirty="0"/>
              <a:t>eşi</a:t>
            </a:r>
            <a:r>
              <a:rPr lang="en-US" dirty="0"/>
              <a:t> Maia</a:t>
            </a:r>
            <a:r>
              <a:rPr lang="tr-TR" dirty="0"/>
              <a:t> kahvaltı sonrası </a:t>
            </a:r>
            <a:r>
              <a:rPr lang="en-US" dirty="0"/>
              <a:t>d</a:t>
            </a:r>
            <a:r>
              <a:rPr lang="tr-TR" dirty="0"/>
              <a:t>inleniyordur. </a:t>
            </a:r>
          </a:p>
          <a:p>
            <a:pPr marL="342900" indent="-342900">
              <a:buFont typeface="Arial" panose="020B0604020202020204" pitchFamily="34" charset="0"/>
              <a:buChar char="•"/>
            </a:pPr>
            <a:r>
              <a:rPr lang="en-US" dirty="0"/>
              <a:t>Maia: </a:t>
            </a:r>
            <a:r>
              <a:rPr lang="tr-TR" dirty="0"/>
              <a:t>«Ne kadar sessiz!»</a:t>
            </a:r>
          </a:p>
          <a:p>
            <a:pPr marL="342900" indent="-342900">
              <a:buFont typeface="Arial" panose="020B0604020202020204" pitchFamily="34" charset="0"/>
              <a:buChar char="•"/>
            </a:pPr>
            <a:r>
              <a:rPr lang="tr-TR" dirty="0"/>
              <a:t>Maia ile eşi atışır. Rubek, ünlü heykelinden bahseder. Maia, ona verdiği sözleri tutmamasını hatırlatır. («Beni yüksek bir doruğa çıkaracaktın...»)</a:t>
            </a:r>
          </a:p>
          <a:p>
            <a:pPr marL="342900" indent="-342900">
              <a:buFont typeface="Arial" panose="020B0604020202020204" pitchFamily="34" charset="0"/>
              <a:buChar char="•"/>
            </a:pPr>
            <a:r>
              <a:rPr lang="tr-TR" dirty="0"/>
              <a:t>Bu </a:t>
            </a:r>
            <a:r>
              <a:rPr lang="en-US" dirty="0"/>
              <a:t>s</a:t>
            </a:r>
            <a:r>
              <a:rPr lang="tr-TR" dirty="0"/>
              <a:t>ırada zarif bir kadın yolcu ve peşinde bir rahibe görünür, odalarına doğru yürürler.</a:t>
            </a:r>
          </a:p>
          <a:p>
            <a:pPr marL="342900" indent="-342900">
              <a:buFont typeface="Arial" panose="020B0604020202020204" pitchFamily="34" charset="0"/>
              <a:buChar char="•"/>
            </a:pPr>
            <a:r>
              <a:rPr lang="tr-TR" dirty="0"/>
              <a:t>Rubek bakakalır, Maia kadını tanıyıp tanımadığı sorar.</a:t>
            </a:r>
          </a:p>
          <a:p>
            <a:endParaRPr lang="en-US"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7</a:t>
            </a:fld>
            <a:endParaRPr lang="en-US" dirty="0"/>
          </a:p>
        </p:txBody>
      </p:sp>
      <p:pic>
        <p:nvPicPr>
          <p:cNvPr id="4098" name="Picture 2" descr="https://cf.bstatic.com/xdata/images/hotel/max1024x768/288786769.jpg?k=de98fdc79600fc9d2201f5b43ef5edf3493b1cb0fdd9cf220ceefc36f9fe920d&amp;o=&amp;h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2676">
            <a:off x="704864" y="2780341"/>
            <a:ext cx="3829506" cy="287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4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Birinci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862504"/>
            <a:ext cx="6262133" cy="5438775"/>
          </a:xfrm>
        </p:spPr>
        <p:txBody>
          <a:bodyPr>
            <a:normAutofit/>
          </a:bodyPr>
          <a:lstStyle/>
          <a:p>
            <a:pPr marL="342900" indent="-342900">
              <a:buFont typeface="Arial" panose="020B0604020202020204" pitchFamily="34" charset="0"/>
              <a:buChar char="•"/>
            </a:pPr>
            <a:r>
              <a:rPr lang="tr-TR" dirty="0"/>
              <a:t>Avcı Ulfheim köpekleriyle avluya gelir, Rubekler ile tanışır. Maia’nın ilgisi.</a:t>
            </a:r>
          </a:p>
          <a:p>
            <a:pPr marL="342900" indent="-342900">
              <a:buFont typeface="Arial" panose="020B0604020202020204" pitchFamily="34" charset="0"/>
              <a:buChar char="•"/>
            </a:pPr>
            <a:r>
              <a:rPr lang="tr-TR" dirty="0"/>
              <a:t>Ulfheim Rubekleri gideceği yüksek dağdaki orman avına davet eder.</a:t>
            </a:r>
          </a:p>
          <a:p>
            <a:pPr marL="342900" indent="-342900">
              <a:buFont typeface="Arial" panose="020B0604020202020204" pitchFamily="34" charset="0"/>
              <a:buChar char="•"/>
            </a:pPr>
            <a:r>
              <a:rPr lang="tr-TR" dirty="0"/>
              <a:t>Maia’nın kısa süreliğine ayrıldığı bir anda, Rubek, kadın yolcu ile karşılaşır.</a:t>
            </a:r>
          </a:p>
          <a:p>
            <a:pPr marL="342900" indent="-342900">
              <a:buFont typeface="Arial" panose="020B0604020202020204" pitchFamily="34" charset="0"/>
              <a:buChar char="•"/>
            </a:pPr>
            <a:r>
              <a:rPr lang="tr-TR" dirty="0"/>
              <a:t>Kadının, onun en önemli eserine ilham kaynağı olan eski modeli olduğunu anlamıştır ve aralarında derin bir diyalog başlar.</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8</a:t>
            </a:fld>
            <a:endParaRPr lang="en-US" dirty="0"/>
          </a:p>
        </p:txBody>
      </p:sp>
      <p:pic>
        <p:nvPicPr>
          <p:cNvPr id="6" name="Picture 2" descr="https://cf.bstatic.com/xdata/images/hotel/max1024x768/288786769.jpg?k=de98fdc79600fc9d2201f5b43ef5edf3493b1cb0fdd9cf220ceefc36f9fe920d&amp;o=&amp;h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2676">
            <a:off x="704864" y="2780341"/>
            <a:ext cx="3829506" cy="287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5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581023" y="382721"/>
            <a:ext cx="3714751" cy="1657350"/>
          </a:xfrm>
        </p:spPr>
        <p:txBody>
          <a:bodyPr>
            <a:normAutofit/>
          </a:bodyPr>
          <a:lstStyle/>
          <a:p>
            <a:pPr algn="ctr"/>
            <a:r>
              <a:rPr lang="tr-TR" sz="3600" dirty="0"/>
              <a:t>Birinci Perde</a:t>
            </a:r>
            <a:endParaRPr lang="en-US" sz="3600" i="1" dirty="0"/>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78500" y="1005379"/>
            <a:ext cx="6262133" cy="5438775"/>
          </a:xfrm>
        </p:spPr>
        <p:txBody>
          <a:bodyPr>
            <a:normAutofit fontScale="92500"/>
          </a:bodyPr>
          <a:lstStyle/>
          <a:p>
            <a:pPr marL="342900" indent="-342900">
              <a:buFont typeface="Arial" panose="020B0604020202020204" pitchFamily="34" charset="0"/>
              <a:buChar char="•"/>
            </a:pPr>
            <a:r>
              <a:rPr lang="tr-TR" dirty="0"/>
              <a:t>Irene, artık yaşayan bir ölü olduğundan bahseder. Rubek ve ünlü eseri için çalışırken gençliğini heba ettiğini açıklar.</a:t>
            </a:r>
          </a:p>
          <a:p>
            <a:pPr marL="342900" indent="-342900">
              <a:buFont typeface="Arial" panose="020B0604020202020204" pitchFamily="34" charset="0"/>
              <a:buChar char="•"/>
            </a:pPr>
            <a:r>
              <a:rPr lang="tr-TR" dirty="0"/>
              <a:t>Rubek, neden onu terk ettiğini anlamadığını, o gittikten sonra eski sanatsal gücünde olmadığını anlatır ve tekrar birlikte olmak ister.</a:t>
            </a:r>
          </a:p>
          <a:p>
            <a:pPr marL="342900" indent="-342900">
              <a:buFont typeface="Arial" panose="020B0604020202020204" pitchFamily="34" charset="0"/>
              <a:buChar char="•"/>
            </a:pPr>
            <a:r>
              <a:rPr lang="en-US" dirty="0"/>
              <a:t>Irene</a:t>
            </a:r>
            <a:r>
              <a:rPr lang="tr-TR" dirty="0"/>
              <a:t>, Rubek’in birlikte dağa çıkma arzusunu sahiplenir ve teklifi kabul eder.</a:t>
            </a:r>
          </a:p>
          <a:p>
            <a:pPr marL="342900" indent="-342900">
              <a:buFont typeface="Arial" panose="020B0604020202020204" pitchFamily="34" charset="0"/>
              <a:buChar char="•"/>
            </a:pPr>
            <a:r>
              <a:rPr lang="tr-TR" dirty="0"/>
              <a:t>Maia, Ulfheim ile dağa çıkmak ister.</a:t>
            </a:r>
          </a:p>
          <a:p>
            <a:pPr marL="342900" indent="-342900">
              <a:buFont typeface="Arial" panose="020B0604020202020204" pitchFamily="34" charset="0"/>
              <a:buChar char="•"/>
            </a:pPr>
            <a:r>
              <a:rPr lang="tr-TR" dirty="0"/>
              <a:t>Rubek kabul eder: «</a:t>
            </a:r>
            <a:r>
              <a:rPr lang="tr-TR" b="1" dirty="0"/>
              <a:t>özgürsün»</a:t>
            </a:r>
            <a:endParaRPr lang="tr-TR" dirty="0"/>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9</a:t>
            </a:fld>
            <a:endParaRPr lang="en-US" dirty="0"/>
          </a:p>
        </p:txBody>
      </p:sp>
      <p:pic>
        <p:nvPicPr>
          <p:cNvPr id="6" name="Picture 2" descr="https://cf.bstatic.com/xdata/images/hotel/max1024x768/288786769.jpg?k=de98fdc79600fc9d2201f5b43ef5edf3493b1cb0fdd9cf220ceefc36f9fe920d&amp;o=&amp;h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2676">
            <a:off x="704864" y="2780341"/>
            <a:ext cx="3829506" cy="287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87501"/>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E90C5-1E1C-444C-A570-923DC6A54713}">
  <ds:schemaRefs>
    <ds:schemaRef ds:uri="http://schemas.microsoft.com/sharepoint/v3/contenttype/forms"/>
  </ds:schemaRefs>
</ds:datastoreItem>
</file>

<file path=customXml/itemProps2.xml><?xml version="1.0" encoding="utf-8"?>
<ds:datastoreItem xmlns:ds="http://schemas.openxmlformats.org/officeDocument/2006/customXml" ds:itemID="{8E577EAC-B6FB-4CBD-9524-1AB1B096FD32}">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28FF5174-EF46-4DB3-9E31-B6FFE71C1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_PineVTI</Template>
  <TotalTime>318</TotalTime>
  <Words>912</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Bradley Hand ITC</vt:lpstr>
      <vt:lpstr>Calibri</vt:lpstr>
      <vt:lpstr>Dante</vt:lpstr>
      <vt:lpstr>PineVTI</vt:lpstr>
      <vt:lpstr>  Ibsen'in Son Oyunu - Når vi døde vågner - (Biz Ölüler Uyanınca) (1899)  </vt:lpstr>
      <vt:lpstr>Son Oyunlarına Giden Dönem:</vt:lpstr>
      <vt:lpstr>Ibsen Ne Kadar Ünlüydü?</vt:lpstr>
      <vt:lpstr>1899 –  Biz Ölüler Uyanınca</vt:lpstr>
      <vt:lpstr>Biz Ölüler Uyanınca</vt:lpstr>
      <vt:lpstr>Kişiler</vt:lpstr>
      <vt:lpstr>Birinci Perde</vt:lpstr>
      <vt:lpstr>Birinci Perde</vt:lpstr>
      <vt:lpstr>Birinci Perde</vt:lpstr>
      <vt:lpstr>İkinci Perde</vt:lpstr>
      <vt:lpstr>İkinci Perde</vt:lpstr>
      <vt:lpstr>Üçüncü Perde</vt:lpstr>
      <vt:lpstr>Üçüncü Perde</vt:lpstr>
      <vt:lpstr>Piyes Analizi</vt:lpstr>
      <vt:lpstr>Piyes Analizi</vt:lpstr>
      <vt:lpstr>James Joyce Olayı</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Nihat Berker</dc:creator>
  <cp:lastModifiedBy>Nihat Berker</cp:lastModifiedBy>
  <cp:revision>196</cp:revision>
  <dcterms:created xsi:type="dcterms:W3CDTF">2024-02-14T10:51:19Z</dcterms:created>
  <dcterms:modified xsi:type="dcterms:W3CDTF">2024-02-26T03:53:16Z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