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9" r:id="rId3"/>
    <p:sldId id="257" r:id="rId4"/>
    <p:sldId id="260" r:id="rId5"/>
    <p:sldId id="264" r:id="rId6"/>
    <p:sldId id="261" r:id="rId7"/>
    <p:sldId id="262" r:id="rId8"/>
    <p:sldId id="263" r:id="rId9"/>
    <p:sldId id="265" r:id="rId10"/>
    <p:sldId id="268" r:id="rId11"/>
    <p:sldId id="266" r:id="rId12"/>
    <p:sldId id="267" r:id="rId13"/>
    <p:sldId id="25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52" y="44"/>
      </p:cViewPr>
      <p:guideLst/>
    </p:cSldViewPr>
  </p:slideViewPr>
  <p:notesTextViewPr>
    <p:cViewPr>
      <p:scale>
        <a:sx n="1" d="1"/>
        <a:sy n="1" d="1"/>
      </p:scale>
      <p:origin x="0" y="0"/>
    </p:cViewPr>
  </p:notesTextViewPr>
  <p:notesViewPr>
    <p:cSldViewPr snapToGrid="0">
      <p:cViewPr varScale="1">
        <p:scale>
          <a:sx n="56" d="100"/>
          <a:sy n="56" d="100"/>
        </p:scale>
        <p:origin x="327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B7FFE9-5424-405A-A06A-561D65F3EFAE}" type="datetimeFigureOut">
              <a:rPr lang="tr-TR" smtClean="0"/>
              <a:t>8.02.2024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3CE11A-C89C-473F-85C3-0B7D195FDA85}" type="slidenum">
              <a:rPr lang="tr-TR" smtClean="0"/>
              <a:t>‹#›</a:t>
            </a:fld>
            <a:endParaRPr lang="tr-TR"/>
          </a:p>
        </p:txBody>
      </p:sp>
    </p:spTree>
    <p:extLst>
      <p:ext uri="{BB962C8B-B14F-4D97-AF65-F5344CB8AC3E}">
        <p14:creationId xmlns:p14="http://schemas.microsoft.com/office/powerpoint/2010/main" val="1132173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a:xfrm>
            <a:off x="576263" y="419100"/>
            <a:ext cx="5486400" cy="3086100"/>
          </a:xfrm>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CF3CE11A-C89C-473F-85C3-0B7D195FDA85}" type="slidenum">
              <a:rPr lang="tr-TR" smtClean="0"/>
              <a:t>1</a:t>
            </a:fld>
            <a:endParaRPr lang="tr-TR"/>
          </a:p>
        </p:txBody>
      </p:sp>
    </p:spTree>
    <p:extLst>
      <p:ext uri="{BB962C8B-B14F-4D97-AF65-F5344CB8AC3E}">
        <p14:creationId xmlns:p14="http://schemas.microsoft.com/office/powerpoint/2010/main" val="3514765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58ED0-D62C-7ABF-BE4E-A9A1AFFAFE69}"/>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F155F93F-3178-8565-754C-509A6425AAAD}"/>
              </a:ext>
            </a:extLst>
          </p:cNvPr>
          <p:cNvSpPr>
            <a:spLocks noGrp="1" noRot="1" noChangeAspect="1"/>
          </p:cNvSpPr>
          <p:nvPr>
            <p:ph type="sldImg"/>
          </p:nvPr>
        </p:nvSpPr>
        <p:spPr>
          <a:xfrm>
            <a:off x="534988" y="323850"/>
            <a:ext cx="5486400" cy="3086100"/>
          </a:xfrm>
        </p:spPr>
      </p:sp>
      <p:sp>
        <p:nvSpPr>
          <p:cNvPr id="4" name="Slayt Numarası Yer Tutucusu 3">
            <a:extLst>
              <a:ext uri="{FF2B5EF4-FFF2-40B4-BE49-F238E27FC236}">
                <a16:creationId xmlns:a16="http://schemas.microsoft.com/office/drawing/2014/main" id="{0FE8E87E-5E86-F05C-87B1-E5A53AF55CAE}"/>
              </a:ext>
            </a:extLst>
          </p:cNvPr>
          <p:cNvSpPr>
            <a:spLocks noGrp="1"/>
          </p:cNvSpPr>
          <p:nvPr>
            <p:ph type="sldNum" sz="quarter" idx="5"/>
          </p:nvPr>
        </p:nvSpPr>
        <p:spPr/>
        <p:txBody>
          <a:bodyPr/>
          <a:lstStyle/>
          <a:p>
            <a:fld id="{CF3CE11A-C89C-473F-85C3-0B7D195FDA85}" type="slidenum">
              <a:rPr lang="tr-TR" smtClean="0"/>
              <a:t>10</a:t>
            </a:fld>
            <a:endParaRPr lang="tr-TR"/>
          </a:p>
        </p:txBody>
      </p:sp>
      <p:sp>
        <p:nvSpPr>
          <p:cNvPr id="6" name="Not Yer Tutucusu 5">
            <a:extLst>
              <a:ext uri="{FF2B5EF4-FFF2-40B4-BE49-F238E27FC236}">
                <a16:creationId xmlns:a16="http://schemas.microsoft.com/office/drawing/2014/main" id="{187F1741-E2D9-B91D-1975-6D0A12BB43DE}"/>
              </a:ext>
            </a:extLst>
          </p:cNvPr>
          <p:cNvSpPr>
            <a:spLocks noGrp="1"/>
          </p:cNvSpPr>
          <p:nvPr>
            <p:ph type="body" sz="quarter" idx="3"/>
          </p:nvPr>
        </p:nvSpPr>
        <p:spPr>
          <a:xfrm>
            <a:off x="534988" y="3456864"/>
            <a:ext cx="5486400" cy="3600450"/>
          </a:xfrm>
        </p:spPr>
        <p:txBody>
          <a:bodyPr/>
          <a:lstStyle/>
          <a:p>
            <a:endParaRPr lang="tr-TR"/>
          </a:p>
        </p:txBody>
      </p:sp>
    </p:spTree>
    <p:extLst>
      <p:ext uri="{BB962C8B-B14F-4D97-AF65-F5344CB8AC3E}">
        <p14:creationId xmlns:p14="http://schemas.microsoft.com/office/powerpoint/2010/main" val="2808235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5CE8E-436C-1CB2-0F89-5E2F326C794F}"/>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E1EAB1FD-FA03-F97F-892A-EF386D262F4B}"/>
              </a:ext>
            </a:extLst>
          </p:cNvPr>
          <p:cNvSpPr>
            <a:spLocks noGrp="1" noRot="1" noChangeAspect="1"/>
          </p:cNvSpPr>
          <p:nvPr>
            <p:ph type="sldImg"/>
          </p:nvPr>
        </p:nvSpPr>
        <p:spPr>
          <a:xfrm>
            <a:off x="534988" y="323850"/>
            <a:ext cx="5486400" cy="3086100"/>
          </a:xfrm>
        </p:spPr>
      </p:sp>
      <p:sp>
        <p:nvSpPr>
          <p:cNvPr id="4" name="Slayt Numarası Yer Tutucusu 3">
            <a:extLst>
              <a:ext uri="{FF2B5EF4-FFF2-40B4-BE49-F238E27FC236}">
                <a16:creationId xmlns:a16="http://schemas.microsoft.com/office/drawing/2014/main" id="{6E73B917-DD42-287F-CF7F-C7CD8642FC2D}"/>
              </a:ext>
            </a:extLst>
          </p:cNvPr>
          <p:cNvSpPr>
            <a:spLocks noGrp="1"/>
          </p:cNvSpPr>
          <p:nvPr>
            <p:ph type="sldNum" sz="quarter" idx="5"/>
          </p:nvPr>
        </p:nvSpPr>
        <p:spPr/>
        <p:txBody>
          <a:bodyPr/>
          <a:lstStyle/>
          <a:p>
            <a:fld id="{CF3CE11A-C89C-473F-85C3-0B7D195FDA85}" type="slidenum">
              <a:rPr lang="tr-TR" smtClean="0"/>
              <a:t>11</a:t>
            </a:fld>
            <a:endParaRPr lang="tr-TR"/>
          </a:p>
        </p:txBody>
      </p:sp>
      <p:sp>
        <p:nvSpPr>
          <p:cNvPr id="6" name="Not Yer Tutucusu 5">
            <a:extLst>
              <a:ext uri="{FF2B5EF4-FFF2-40B4-BE49-F238E27FC236}">
                <a16:creationId xmlns:a16="http://schemas.microsoft.com/office/drawing/2014/main" id="{7527A945-3C13-F7AF-3905-85466EDDA42B}"/>
              </a:ext>
            </a:extLst>
          </p:cNvPr>
          <p:cNvSpPr>
            <a:spLocks noGrp="1"/>
          </p:cNvSpPr>
          <p:nvPr>
            <p:ph type="body" sz="quarter" idx="3"/>
          </p:nvPr>
        </p:nvSpPr>
        <p:spPr>
          <a:xfrm>
            <a:off x="534988" y="3456864"/>
            <a:ext cx="5486400" cy="3600450"/>
          </a:xfrm>
        </p:spPr>
        <p:txBody>
          <a:bodyPr/>
          <a:lstStyle/>
          <a:p>
            <a:endParaRPr lang="tr-TR"/>
          </a:p>
        </p:txBody>
      </p:sp>
    </p:spTree>
    <p:extLst>
      <p:ext uri="{BB962C8B-B14F-4D97-AF65-F5344CB8AC3E}">
        <p14:creationId xmlns:p14="http://schemas.microsoft.com/office/powerpoint/2010/main" val="3934395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A200A-AFF8-C39F-CF5A-87665202F71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412E3F1-12F6-6F2B-9B08-137CB5CB8B25}"/>
              </a:ext>
            </a:extLst>
          </p:cNvPr>
          <p:cNvSpPr>
            <a:spLocks noGrp="1" noRot="1" noChangeAspect="1"/>
          </p:cNvSpPr>
          <p:nvPr>
            <p:ph type="sldImg"/>
          </p:nvPr>
        </p:nvSpPr>
        <p:spPr>
          <a:xfrm>
            <a:off x="534988" y="323850"/>
            <a:ext cx="5486400" cy="3086100"/>
          </a:xfrm>
        </p:spPr>
      </p:sp>
      <p:sp>
        <p:nvSpPr>
          <p:cNvPr id="4" name="Slayt Numarası Yer Tutucusu 3">
            <a:extLst>
              <a:ext uri="{FF2B5EF4-FFF2-40B4-BE49-F238E27FC236}">
                <a16:creationId xmlns:a16="http://schemas.microsoft.com/office/drawing/2014/main" id="{3F5B661C-38F8-C52C-0CA7-8648A987C66A}"/>
              </a:ext>
            </a:extLst>
          </p:cNvPr>
          <p:cNvSpPr>
            <a:spLocks noGrp="1"/>
          </p:cNvSpPr>
          <p:nvPr>
            <p:ph type="sldNum" sz="quarter" idx="5"/>
          </p:nvPr>
        </p:nvSpPr>
        <p:spPr/>
        <p:txBody>
          <a:bodyPr/>
          <a:lstStyle/>
          <a:p>
            <a:fld id="{CF3CE11A-C89C-473F-85C3-0B7D195FDA85}" type="slidenum">
              <a:rPr lang="tr-TR" smtClean="0"/>
              <a:t>12</a:t>
            </a:fld>
            <a:endParaRPr lang="tr-TR"/>
          </a:p>
        </p:txBody>
      </p:sp>
      <p:sp>
        <p:nvSpPr>
          <p:cNvPr id="5" name="Not Yer Tutucusu 4">
            <a:extLst>
              <a:ext uri="{FF2B5EF4-FFF2-40B4-BE49-F238E27FC236}">
                <a16:creationId xmlns:a16="http://schemas.microsoft.com/office/drawing/2014/main" id="{D3C180FF-C679-0311-20E4-C46969CE27CD}"/>
              </a:ext>
            </a:extLst>
          </p:cNvPr>
          <p:cNvSpPr>
            <a:spLocks noGrp="1"/>
          </p:cNvSpPr>
          <p:nvPr>
            <p:ph type="body" sz="quarter" idx="3"/>
          </p:nvPr>
        </p:nvSpPr>
        <p:spPr/>
        <p:txBody>
          <a:bodyPr/>
          <a:lstStyle/>
          <a:p>
            <a:endParaRPr lang="tr-TR"/>
          </a:p>
        </p:txBody>
      </p:sp>
    </p:spTree>
    <p:extLst>
      <p:ext uri="{BB962C8B-B14F-4D97-AF65-F5344CB8AC3E}">
        <p14:creationId xmlns:p14="http://schemas.microsoft.com/office/powerpoint/2010/main" val="4086291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CF3CE11A-C89C-473F-85C3-0B7D195FDA85}" type="slidenum">
              <a:rPr lang="tr-TR" smtClean="0"/>
              <a:t>13</a:t>
            </a:fld>
            <a:endParaRPr lang="tr-TR"/>
          </a:p>
        </p:txBody>
      </p:sp>
    </p:spTree>
    <p:extLst>
      <p:ext uri="{BB962C8B-B14F-4D97-AF65-F5344CB8AC3E}">
        <p14:creationId xmlns:p14="http://schemas.microsoft.com/office/powerpoint/2010/main" val="3753735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a:xfrm>
            <a:off x="534988" y="323850"/>
            <a:ext cx="5486400" cy="3086100"/>
          </a:xfrm>
        </p:spPr>
      </p:sp>
      <p:sp>
        <p:nvSpPr>
          <p:cNvPr id="4" name="Slayt Numarası Yer Tutucusu 3"/>
          <p:cNvSpPr>
            <a:spLocks noGrp="1"/>
          </p:cNvSpPr>
          <p:nvPr>
            <p:ph type="sldNum" sz="quarter" idx="5"/>
          </p:nvPr>
        </p:nvSpPr>
        <p:spPr/>
        <p:txBody>
          <a:bodyPr/>
          <a:lstStyle/>
          <a:p>
            <a:fld id="{CF3CE11A-C89C-473F-85C3-0B7D195FDA85}" type="slidenum">
              <a:rPr lang="tr-TR" smtClean="0"/>
              <a:t>2</a:t>
            </a:fld>
            <a:endParaRPr lang="tr-TR"/>
          </a:p>
        </p:txBody>
      </p:sp>
      <p:sp>
        <p:nvSpPr>
          <p:cNvPr id="6" name="Not Yer Tutucusu 5">
            <a:extLst>
              <a:ext uri="{FF2B5EF4-FFF2-40B4-BE49-F238E27FC236}">
                <a16:creationId xmlns:a16="http://schemas.microsoft.com/office/drawing/2014/main" id="{ACA5F26A-8347-837F-C8DA-FE06C6E9EFF6}"/>
              </a:ext>
            </a:extLst>
          </p:cNvPr>
          <p:cNvSpPr>
            <a:spLocks noGrp="1"/>
          </p:cNvSpPr>
          <p:nvPr>
            <p:ph type="body" sz="quarter" idx="3"/>
          </p:nvPr>
        </p:nvSpPr>
        <p:spPr/>
        <p:txBody>
          <a:bodyPr/>
          <a:lstStyle/>
          <a:p>
            <a:endParaRPr lang="tr-TR"/>
          </a:p>
        </p:txBody>
      </p:sp>
    </p:spTree>
    <p:extLst>
      <p:ext uri="{BB962C8B-B14F-4D97-AF65-F5344CB8AC3E}">
        <p14:creationId xmlns:p14="http://schemas.microsoft.com/office/powerpoint/2010/main" val="2057908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4" name="Slayt Numarası Yer Tutucusu 3"/>
          <p:cNvSpPr>
            <a:spLocks noGrp="1"/>
          </p:cNvSpPr>
          <p:nvPr>
            <p:ph type="sldNum" sz="quarter" idx="5"/>
          </p:nvPr>
        </p:nvSpPr>
        <p:spPr/>
        <p:txBody>
          <a:bodyPr/>
          <a:lstStyle/>
          <a:p>
            <a:fld id="{CF3CE11A-C89C-473F-85C3-0B7D195FDA85}" type="slidenum">
              <a:rPr lang="tr-TR" smtClean="0"/>
              <a:t>3</a:t>
            </a:fld>
            <a:endParaRPr lang="tr-TR"/>
          </a:p>
        </p:txBody>
      </p:sp>
      <p:sp>
        <p:nvSpPr>
          <p:cNvPr id="6" name="Not Yer Tutucusu 5">
            <a:extLst>
              <a:ext uri="{FF2B5EF4-FFF2-40B4-BE49-F238E27FC236}">
                <a16:creationId xmlns:a16="http://schemas.microsoft.com/office/drawing/2014/main" id="{BB6E7A58-1BD0-2C32-5398-1F9DBDFC71B8}"/>
              </a:ext>
            </a:extLst>
          </p:cNvPr>
          <p:cNvSpPr>
            <a:spLocks noGrp="1"/>
          </p:cNvSpPr>
          <p:nvPr>
            <p:ph type="body" sz="quarter" idx="3"/>
          </p:nvPr>
        </p:nvSpPr>
        <p:spPr/>
        <p:txBody>
          <a:bodyPr/>
          <a:lstStyle/>
          <a:p>
            <a:endParaRPr lang="tr-TR"/>
          </a:p>
        </p:txBody>
      </p:sp>
    </p:spTree>
    <p:extLst>
      <p:ext uri="{BB962C8B-B14F-4D97-AF65-F5344CB8AC3E}">
        <p14:creationId xmlns:p14="http://schemas.microsoft.com/office/powerpoint/2010/main" val="2329980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4C226-9724-BF21-543E-C2E219B8093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4DBB8F0-60D9-71F7-4827-49EE105ADA95}"/>
              </a:ext>
            </a:extLst>
          </p:cNvPr>
          <p:cNvSpPr>
            <a:spLocks noGrp="1" noRot="1" noChangeAspect="1"/>
          </p:cNvSpPr>
          <p:nvPr>
            <p:ph type="sldImg"/>
          </p:nvPr>
        </p:nvSpPr>
        <p:spPr>
          <a:xfrm>
            <a:off x="534988" y="323850"/>
            <a:ext cx="5486400" cy="3086100"/>
          </a:xfrm>
        </p:spPr>
      </p:sp>
      <p:sp>
        <p:nvSpPr>
          <p:cNvPr id="4" name="Slayt Numarası Yer Tutucusu 3">
            <a:extLst>
              <a:ext uri="{FF2B5EF4-FFF2-40B4-BE49-F238E27FC236}">
                <a16:creationId xmlns:a16="http://schemas.microsoft.com/office/drawing/2014/main" id="{3FA9CE15-A33A-04BF-2BEF-58375664BEE6}"/>
              </a:ext>
            </a:extLst>
          </p:cNvPr>
          <p:cNvSpPr>
            <a:spLocks noGrp="1"/>
          </p:cNvSpPr>
          <p:nvPr>
            <p:ph type="sldNum" sz="quarter" idx="5"/>
          </p:nvPr>
        </p:nvSpPr>
        <p:spPr/>
        <p:txBody>
          <a:bodyPr/>
          <a:lstStyle/>
          <a:p>
            <a:fld id="{CF3CE11A-C89C-473F-85C3-0B7D195FDA85}" type="slidenum">
              <a:rPr lang="tr-TR" smtClean="0"/>
              <a:t>4</a:t>
            </a:fld>
            <a:endParaRPr lang="tr-TR"/>
          </a:p>
        </p:txBody>
      </p:sp>
      <p:sp>
        <p:nvSpPr>
          <p:cNvPr id="6" name="Not Yer Tutucusu 5">
            <a:extLst>
              <a:ext uri="{FF2B5EF4-FFF2-40B4-BE49-F238E27FC236}">
                <a16:creationId xmlns:a16="http://schemas.microsoft.com/office/drawing/2014/main" id="{3095C07E-551C-74BA-33E5-CEAEAA598E32}"/>
              </a:ext>
            </a:extLst>
          </p:cNvPr>
          <p:cNvSpPr>
            <a:spLocks noGrp="1"/>
          </p:cNvSpPr>
          <p:nvPr>
            <p:ph type="body" sz="quarter" idx="3"/>
          </p:nvPr>
        </p:nvSpPr>
        <p:spPr>
          <a:xfrm>
            <a:off x="534988" y="3456864"/>
            <a:ext cx="5486400" cy="3600450"/>
          </a:xfrm>
        </p:spPr>
        <p:txBody>
          <a:bodyPr/>
          <a:lstStyle/>
          <a:p>
            <a:endParaRPr lang="tr-TR"/>
          </a:p>
        </p:txBody>
      </p:sp>
    </p:spTree>
    <p:extLst>
      <p:ext uri="{BB962C8B-B14F-4D97-AF65-F5344CB8AC3E}">
        <p14:creationId xmlns:p14="http://schemas.microsoft.com/office/powerpoint/2010/main" val="3561295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A6FB28-70AD-E171-4173-74CD56BE1515}"/>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83B138D3-F2E9-8C36-E2A4-D299628A9BA7}"/>
              </a:ext>
            </a:extLst>
          </p:cNvPr>
          <p:cNvSpPr>
            <a:spLocks noGrp="1" noRot="1" noChangeAspect="1"/>
          </p:cNvSpPr>
          <p:nvPr>
            <p:ph type="sldImg"/>
          </p:nvPr>
        </p:nvSpPr>
        <p:spPr>
          <a:xfrm>
            <a:off x="534988" y="323850"/>
            <a:ext cx="5486400" cy="3086100"/>
          </a:xfrm>
        </p:spPr>
      </p:sp>
      <p:sp>
        <p:nvSpPr>
          <p:cNvPr id="4" name="Slayt Numarası Yer Tutucusu 3">
            <a:extLst>
              <a:ext uri="{FF2B5EF4-FFF2-40B4-BE49-F238E27FC236}">
                <a16:creationId xmlns:a16="http://schemas.microsoft.com/office/drawing/2014/main" id="{986FFE07-20B5-CD71-6BBF-EB593DC32E10}"/>
              </a:ext>
            </a:extLst>
          </p:cNvPr>
          <p:cNvSpPr>
            <a:spLocks noGrp="1"/>
          </p:cNvSpPr>
          <p:nvPr>
            <p:ph type="sldNum" sz="quarter" idx="5"/>
          </p:nvPr>
        </p:nvSpPr>
        <p:spPr/>
        <p:txBody>
          <a:bodyPr/>
          <a:lstStyle/>
          <a:p>
            <a:fld id="{CF3CE11A-C89C-473F-85C3-0B7D195FDA85}" type="slidenum">
              <a:rPr lang="tr-TR" smtClean="0"/>
              <a:t>5</a:t>
            </a:fld>
            <a:endParaRPr lang="tr-TR"/>
          </a:p>
        </p:txBody>
      </p:sp>
      <p:sp>
        <p:nvSpPr>
          <p:cNvPr id="6" name="Not Yer Tutucusu 5">
            <a:extLst>
              <a:ext uri="{FF2B5EF4-FFF2-40B4-BE49-F238E27FC236}">
                <a16:creationId xmlns:a16="http://schemas.microsoft.com/office/drawing/2014/main" id="{8D72E806-AA40-8F30-F9A9-1BD6245B67BE}"/>
              </a:ext>
            </a:extLst>
          </p:cNvPr>
          <p:cNvSpPr>
            <a:spLocks noGrp="1"/>
          </p:cNvSpPr>
          <p:nvPr>
            <p:ph type="body" sz="quarter" idx="3"/>
          </p:nvPr>
        </p:nvSpPr>
        <p:spPr>
          <a:xfrm>
            <a:off x="534988" y="3456864"/>
            <a:ext cx="5486400" cy="3600450"/>
          </a:xfrm>
        </p:spPr>
        <p:txBody>
          <a:bodyPr/>
          <a:lstStyle/>
          <a:p>
            <a:endParaRPr lang="tr-TR"/>
          </a:p>
        </p:txBody>
      </p:sp>
    </p:spTree>
    <p:extLst>
      <p:ext uri="{BB962C8B-B14F-4D97-AF65-F5344CB8AC3E}">
        <p14:creationId xmlns:p14="http://schemas.microsoft.com/office/powerpoint/2010/main" val="3467546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EFEC26-A6B5-08CC-9678-1D7DCC888F15}"/>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1532C17-B091-050F-AA45-D970AA837FB1}"/>
              </a:ext>
            </a:extLst>
          </p:cNvPr>
          <p:cNvSpPr>
            <a:spLocks noGrp="1" noRot="1" noChangeAspect="1"/>
          </p:cNvSpPr>
          <p:nvPr>
            <p:ph type="sldImg"/>
          </p:nvPr>
        </p:nvSpPr>
        <p:spPr>
          <a:xfrm>
            <a:off x="534988" y="323850"/>
            <a:ext cx="5486400" cy="3086100"/>
          </a:xfrm>
        </p:spPr>
      </p:sp>
      <p:sp>
        <p:nvSpPr>
          <p:cNvPr id="4" name="Slayt Numarası Yer Tutucusu 3">
            <a:extLst>
              <a:ext uri="{FF2B5EF4-FFF2-40B4-BE49-F238E27FC236}">
                <a16:creationId xmlns:a16="http://schemas.microsoft.com/office/drawing/2014/main" id="{0B45690C-CF59-D685-666C-9BCBB83341A1}"/>
              </a:ext>
            </a:extLst>
          </p:cNvPr>
          <p:cNvSpPr>
            <a:spLocks noGrp="1"/>
          </p:cNvSpPr>
          <p:nvPr>
            <p:ph type="sldNum" sz="quarter" idx="5"/>
          </p:nvPr>
        </p:nvSpPr>
        <p:spPr/>
        <p:txBody>
          <a:bodyPr/>
          <a:lstStyle/>
          <a:p>
            <a:fld id="{CF3CE11A-C89C-473F-85C3-0B7D195FDA85}" type="slidenum">
              <a:rPr lang="tr-TR" smtClean="0"/>
              <a:t>6</a:t>
            </a:fld>
            <a:endParaRPr lang="tr-TR"/>
          </a:p>
        </p:txBody>
      </p:sp>
      <p:sp>
        <p:nvSpPr>
          <p:cNvPr id="6" name="Not Yer Tutucusu 5">
            <a:extLst>
              <a:ext uri="{FF2B5EF4-FFF2-40B4-BE49-F238E27FC236}">
                <a16:creationId xmlns:a16="http://schemas.microsoft.com/office/drawing/2014/main" id="{2D9E9961-801D-6E95-4C02-B3C1CABF0644}"/>
              </a:ext>
            </a:extLst>
          </p:cNvPr>
          <p:cNvSpPr>
            <a:spLocks noGrp="1"/>
          </p:cNvSpPr>
          <p:nvPr>
            <p:ph type="body" sz="quarter" idx="3"/>
          </p:nvPr>
        </p:nvSpPr>
        <p:spPr>
          <a:xfrm>
            <a:off x="534988" y="3456864"/>
            <a:ext cx="5486400" cy="3600450"/>
          </a:xfrm>
        </p:spPr>
        <p:txBody>
          <a:bodyPr/>
          <a:lstStyle/>
          <a:p>
            <a:endParaRPr lang="tr-TR"/>
          </a:p>
        </p:txBody>
      </p:sp>
    </p:spTree>
    <p:extLst>
      <p:ext uri="{BB962C8B-B14F-4D97-AF65-F5344CB8AC3E}">
        <p14:creationId xmlns:p14="http://schemas.microsoft.com/office/powerpoint/2010/main" val="4147667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F6A0C-E440-6227-9ECA-0D9394EAEE3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4C5AB1F-C3B5-9B5B-C6E9-C9C96F2E02BB}"/>
              </a:ext>
            </a:extLst>
          </p:cNvPr>
          <p:cNvSpPr>
            <a:spLocks noGrp="1" noRot="1" noChangeAspect="1"/>
          </p:cNvSpPr>
          <p:nvPr>
            <p:ph type="sldImg"/>
          </p:nvPr>
        </p:nvSpPr>
        <p:spPr>
          <a:xfrm>
            <a:off x="534988" y="323850"/>
            <a:ext cx="5486400" cy="3086100"/>
          </a:xfrm>
        </p:spPr>
      </p:sp>
      <p:sp>
        <p:nvSpPr>
          <p:cNvPr id="4" name="Slayt Numarası Yer Tutucusu 3">
            <a:extLst>
              <a:ext uri="{FF2B5EF4-FFF2-40B4-BE49-F238E27FC236}">
                <a16:creationId xmlns:a16="http://schemas.microsoft.com/office/drawing/2014/main" id="{75679137-1529-219E-4CB4-87C93D289C94}"/>
              </a:ext>
            </a:extLst>
          </p:cNvPr>
          <p:cNvSpPr>
            <a:spLocks noGrp="1"/>
          </p:cNvSpPr>
          <p:nvPr>
            <p:ph type="sldNum" sz="quarter" idx="5"/>
          </p:nvPr>
        </p:nvSpPr>
        <p:spPr/>
        <p:txBody>
          <a:bodyPr/>
          <a:lstStyle/>
          <a:p>
            <a:fld id="{CF3CE11A-C89C-473F-85C3-0B7D195FDA85}" type="slidenum">
              <a:rPr lang="tr-TR" smtClean="0"/>
              <a:t>7</a:t>
            </a:fld>
            <a:endParaRPr lang="tr-TR"/>
          </a:p>
        </p:txBody>
      </p:sp>
      <p:sp>
        <p:nvSpPr>
          <p:cNvPr id="6" name="Not Yer Tutucusu 5">
            <a:extLst>
              <a:ext uri="{FF2B5EF4-FFF2-40B4-BE49-F238E27FC236}">
                <a16:creationId xmlns:a16="http://schemas.microsoft.com/office/drawing/2014/main" id="{E4FDB503-C642-DFEC-55B3-4D49CDFE033A}"/>
              </a:ext>
            </a:extLst>
          </p:cNvPr>
          <p:cNvSpPr>
            <a:spLocks noGrp="1"/>
          </p:cNvSpPr>
          <p:nvPr>
            <p:ph type="body" sz="quarter" idx="3"/>
          </p:nvPr>
        </p:nvSpPr>
        <p:spPr>
          <a:xfrm>
            <a:off x="534988" y="3456864"/>
            <a:ext cx="5486400" cy="3600450"/>
          </a:xfrm>
        </p:spPr>
        <p:txBody>
          <a:bodyPr/>
          <a:lstStyle/>
          <a:p>
            <a:endParaRPr lang="tr-TR"/>
          </a:p>
        </p:txBody>
      </p:sp>
    </p:spTree>
    <p:extLst>
      <p:ext uri="{BB962C8B-B14F-4D97-AF65-F5344CB8AC3E}">
        <p14:creationId xmlns:p14="http://schemas.microsoft.com/office/powerpoint/2010/main" val="1026538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01C1FA-F669-A156-953B-BD1D80C72D0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EB7EE8CB-E619-8CFD-16BA-97A4047F445C}"/>
              </a:ext>
            </a:extLst>
          </p:cNvPr>
          <p:cNvSpPr>
            <a:spLocks noGrp="1" noRot="1" noChangeAspect="1"/>
          </p:cNvSpPr>
          <p:nvPr>
            <p:ph type="sldImg"/>
          </p:nvPr>
        </p:nvSpPr>
        <p:spPr>
          <a:xfrm>
            <a:off x="534988" y="323850"/>
            <a:ext cx="5486400" cy="3086100"/>
          </a:xfrm>
        </p:spPr>
      </p:sp>
      <p:sp>
        <p:nvSpPr>
          <p:cNvPr id="4" name="Slayt Numarası Yer Tutucusu 3">
            <a:extLst>
              <a:ext uri="{FF2B5EF4-FFF2-40B4-BE49-F238E27FC236}">
                <a16:creationId xmlns:a16="http://schemas.microsoft.com/office/drawing/2014/main" id="{261B6DD3-A259-38F0-D13D-E64D5DC783A7}"/>
              </a:ext>
            </a:extLst>
          </p:cNvPr>
          <p:cNvSpPr>
            <a:spLocks noGrp="1"/>
          </p:cNvSpPr>
          <p:nvPr>
            <p:ph type="sldNum" sz="quarter" idx="5"/>
          </p:nvPr>
        </p:nvSpPr>
        <p:spPr/>
        <p:txBody>
          <a:bodyPr/>
          <a:lstStyle/>
          <a:p>
            <a:fld id="{CF3CE11A-C89C-473F-85C3-0B7D195FDA85}" type="slidenum">
              <a:rPr lang="tr-TR" smtClean="0"/>
              <a:t>8</a:t>
            </a:fld>
            <a:endParaRPr lang="tr-TR"/>
          </a:p>
        </p:txBody>
      </p:sp>
      <p:sp>
        <p:nvSpPr>
          <p:cNvPr id="6" name="Not Yer Tutucusu 5">
            <a:extLst>
              <a:ext uri="{FF2B5EF4-FFF2-40B4-BE49-F238E27FC236}">
                <a16:creationId xmlns:a16="http://schemas.microsoft.com/office/drawing/2014/main" id="{F70F8AF4-C9AD-0A25-9587-365941E50569}"/>
              </a:ext>
            </a:extLst>
          </p:cNvPr>
          <p:cNvSpPr>
            <a:spLocks noGrp="1"/>
          </p:cNvSpPr>
          <p:nvPr>
            <p:ph type="body" sz="quarter" idx="3"/>
          </p:nvPr>
        </p:nvSpPr>
        <p:spPr>
          <a:xfrm>
            <a:off x="534988" y="3456864"/>
            <a:ext cx="5486400" cy="3600450"/>
          </a:xfrm>
        </p:spPr>
        <p:txBody>
          <a:bodyPr/>
          <a:lstStyle/>
          <a:p>
            <a:endParaRPr lang="tr-TR"/>
          </a:p>
        </p:txBody>
      </p:sp>
    </p:spTree>
    <p:extLst>
      <p:ext uri="{BB962C8B-B14F-4D97-AF65-F5344CB8AC3E}">
        <p14:creationId xmlns:p14="http://schemas.microsoft.com/office/powerpoint/2010/main" val="3429128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80E20A-F39E-5AB2-016B-FA5B76F1BCC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550D7FD-1212-9A70-FC13-49823F7971C4}"/>
              </a:ext>
            </a:extLst>
          </p:cNvPr>
          <p:cNvSpPr>
            <a:spLocks noGrp="1" noRot="1" noChangeAspect="1"/>
          </p:cNvSpPr>
          <p:nvPr>
            <p:ph type="sldImg"/>
          </p:nvPr>
        </p:nvSpPr>
        <p:spPr>
          <a:xfrm>
            <a:off x="534988" y="323850"/>
            <a:ext cx="5486400" cy="3086100"/>
          </a:xfrm>
        </p:spPr>
      </p:sp>
      <p:sp>
        <p:nvSpPr>
          <p:cNvPr id="4" name="Slayt Numarası Yer Tutucusu 3">
            <a:extLst>
              <a:ext uri="{FF2B5EF4-FFF2-40B4-BE49-F238E27FC236}">
                <a16:creationId xmlns:a16="http://schemas.microsoft.com/office/drawing/2014/main" id="{7FB2EF91-C004-5D4C-238B-D32E103C8637}"/>
              </a:ext>
            </a:extLst>
          </p:cNvPr>
          <p:cNvSpPr>
            <a:spLocks noGrp="1"/>
          </p:cNvSpPr>
          <p:nvPr>
            <p:ph type="sldNum" sz="quarter" idx="5"/>
          </p:nvPr>
        </p:nvSpPr>
        <p:spPr/>
        <p:txBody>
          <a:bodyPr/>
          <a:lstStyle/>
          <a:p>
            <a:fld id="{CF3CE11A-C89C-473F-85C3-0B7D195FDA85}" type="slidenum">
              <a:rPr lang="tr-TR" smtClean="0"/>
              <a:t>9</a:t>
            </a:fld>
            <a:endParaRPr lang="tr-TR"/>
          </a:p>
        </p:txBody>
      </p:sp>
      <p:sp>
        <p:nvSpPr>
          <p:cNvPr id="6" name="Not Yer Tutucusu 5">
            <a:extLst>
              <a:ext uri="{FF2B5EF4-FFF2-40B4-BE49-F238E27FC236}">
                <a16:creationId xmlns:a16="http://schemas.microsoft.com/office/drawing/2014/main" id="{CBB07E74-BBA0-96FE-6B3F-4BDD95AACF20}"/>
              </a:ext>
            </a:extLst>
          </p:cNvPr>
          <p:cNvSpPr>
            <a:spLocks noGrp="1"/>
          </p:cNvSpPr>
          <p:nvPr>
            <p:ph type="body" sz="quarter" idx="3"/>
          </p:nvPr>
        </p:nvSpPr>
        <p:spPr>
          <a:xfrm>
            <a:off x="534988" y="3456864"/>
            <a:ext cx="5486400" cy="3600450"/>
          </a:xfrm>
        </p:spPr>
        <p:txBody>
          <a:bodyPr/>
          <a:lstStyle/>
          <a:p>
            <a:endParaRPr lang="tr-TR"/>
          </a:p>
        </p:txBody>
      </p:sp>
    </p:spTree>
    <p:extLst>
      <p:ext uri="{BB962C8B-B14F-4D97-AF65-F5344CB8AC3E}">
        <p14:creationId xmlns:p14="http://schemas.microsoft.com/office/powerpoint/2010/main" val="1492940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75C510-05EC-1E50-680C-B7A654F03AE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936BC327-62BE-8CAD-986C-93332B9B5F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72FBCB2-7E1E-91A5-D058-C0A6CD3111F4}"/>
              </a:ext>
            </a:extLst>
          </p:cNvPr>
          <p:cNvSpPr>
            <a:spLocks noGrp="1"/>
          </p:cNvSpPr>
          <p:nvPr>
            <p:ph type="dt" sz="half" idx="10"/>
          </p:nvPr>
        </p:nvSpPr>
        <p:spPr/>
        <p:txBody>
          <a:bodyPr/>
          <a:lstStyle/>
          <a:p>
            <a:fld id="{CD48508D-FEE2-45D9-A117-FCBC1BECF97E}" type="datetimeFigureOut">
              <a:rPr lang="tr-TR" smtClean="0"/>
              <a:t>8.02.2024</a:t>
            </a:fld>
            <a:endParaRPr lang="tr-TR"/>
          </a:p>
        </p:txBody>
      </p:sp>
      <p:sp>
        <p:nvSpPr>
          <p:cNvPr id="5" name="Alt Bilgi Yer Tutucusu 4">
            <a:extLst>
              <a:ext uri="{FF2B5EF4-FFF2-40B4-BE49-F238E27FC236}">
                <a16:creationId xmlns:a16="http://schemas.microsoft.com/office/drawing/2014/main" id="{B6F77336-F82C-8A94-608A-C6269FC1DC0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F95F45B-5F07-61ED-047A-88BF4A33C21D}"/>
              </a:ext>
            </a:extLst>
          </p:cNvPr>
          <p:cNvSpPr>
            <a:spLocks noGrp="1"/>
          </p:cNvSpPr>
          <p:nvPr>
            <p:ph type="sldNum" sz="quarter" idx="12"/>
          </p:nvPr>
        </p:nvSpPr>
        <p:spPr/>
        <p:txBody>
          <a:bodyPr/>
          <a:lstStyle/>
          <a:p>
            <a:fld id="{7C7BFC2E-6071-4B36-8AC8-9D71B7D3E933}" type="slidenum">
              <a:rPr lang="tr-TR" smtClean="0"/>
              <a:t>‹#›</a:t>
            </a:fld>
            <a:endParaRPr lang="tr-TR"/>
          </a:p>
        </p:txBody>
      </p:sp>
    </p:spTree>
    <p:extLst>
      <p:ext uri="{BB962C8B-B14F-4D97-AF65-F5344CB8AC3E}">
        <p14:creationId xmlns:p14="http://schemas.microsoft.com/office/powerpoint/2010/main" val="2590167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1AF2A9-610F-7080-63A3-0B692DD4340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44CA790-E8D1-1B1F-69A5-A6DE43D6393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FB39DC5-20E9-A3A4-6677-5E4234AFBB89}"/>
              </a:ext>
            </a:extLst>
          </p:cNvPr>
          <p:cNvSpPr>
            <a:spLocks noGrp="1"/>
          </p:cNvSpPr>
          <p:nvPr>
            <p:ph type="dt" sz="half" idx="10"/>
          </p:nvPr>
        </p:nvSpPr>
        <p:spPr/>
        <p:txBody>
          <a:bodyPr/>
          <a:lstStyle/>
          <a:p>
            <a:fld id="{CD48508D-FEE2-45D9-A117-FCBC1BECF97E}" type="datetimeFigureOut">
              <a:rPr lang="tr-TR" smtClean="0"/>
              <a:t>8.02.2024</a:t>
            </a:fld>
            <a:endParaRPr lang="tr-TR"/>
          </a:p>
        </p:txBody>
      </p:sp>
      <p:sp>
        <p:nvSpPr>
          <p:cNvPr id="5" name="Alt Bilgi Yer Tutucusu 4">
            <a:extLst>
              <a:ext uri="{FF2B5EF4-FFF2-40B4-BE49-F238E27FC236}">
                <a16:creationId xmlns:a16="http://schemas.microsoft.com/office/drawing/2014/main" id="{77A6A708-CDA5-921D-FF24-B01E2119E99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51F4370-CD81-06F7-28CE-6B85C0C9525C}"/>
              </a:ext>
            </a:extLst>
          </p:cNvPr>
          <p:cNvSpPr>
            <a:spLocks noGrp="1"/>
          </p:cNvSpPr>
          <p:nvPr>
            <p:ph type="sldNum" sz="quarter" idx="12"/>
          </p:nvPr>
        </p:nvSpPr>
        <p:spPr/>
        <p:txBody>
          <a:bodyPr/>
          <a:lstStyle/>
          <a:p>
            <a:fld id="{7C7BFC2E-6071-4B36-8AC8-9D71B7D3E933}" type="slidenum">
              <a:rPr lang="tr-TR" smtClean="0"/>
              <a:t>‹#›</a:t>
            </a:fld>
            <a:endParaRPr lang="tr-TR"/>
          </a:p>
        </p:txBody>
      </p:sp>
    </p:spTree>
    <p:extLst>
      <p:ext uri="{BB962C8B-B14F-4D97-AF65-F5344CB8AC3E}">
        <p14:creationId xmlns:p14="http://schemas.microsoft.com/office/powerpoint/2010/main" val="519300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328C130-38DF-5B7C-815F-75B6E921B37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B42B433-9227-7BCD-72FC-DB2897FC365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57411C4-574E-A9B5-7D1B-7F003511376F}"/>
              </a:ext>
            </a:extLst>
          </p:cNvPr>
          <p:cNvSpPr>
            <a:spLocks noGrp="1"/>
          </p:cNvSpPr>
          <p:nvPr>
            <p:ph type="dt" sz="half" idx="10"/>
          </p:nvPr>
        </p:nvSpPr>
        <p:spPr/>
        <p:txBody>
          <a:bodyPr/>
          <a:lstStyle/>
          <a:p>
            <a:fld id="{CD48508D-FEE2-45D9-A117-FCBC1BECF97E}" type="datetimeFigureOut">
              <a:rPr lang="tr-TR" smtClean="0"/>
              <a:t>8.02.2024</a:t>
            </a:fld>
            <a:endParaRPr lang="tr-TR"/>
          </a:p>
        </p:txBody>
      </p:sp>
      <p:sp>
        <p:nvSpPr>
          <p:cNvPr id="5" name="Alt Bilgi Yer Tutucusu 4">
            <a:extLst>
              <a:ext uri="{FF2B5EF4-FFF2-40B4-BE49-F238E27FC236}">
                <a16:creationId xmlns:a16="http://schemas.microsoft.com/office/drawing/2014/main" id="{1C363AD1-E20F-36FC-06E4-0FCAD3B1B21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CF5FB4-275C-2484-B3C9-B423D6E49392}"/>
              </a:ext>
            </a:extLst>
          </p:cNvPr>
          <p:cNvSpPr>
            <a:spLocks noGrp="1"/>
          </p:cNvSpPr>
          <p:nvPr>
            <p:ph type="sldNum" sz="quarter" idx="12"/>
          </p:nvPr>
        </p:nvSpPr>
        <p:spPr/>
        <p:txBody>
          <a:bodyPr/>
          <a:lstStyle/>
          <a:p>
            <a:fld id="{7C7BFC2E-6071-4B36-8AC8-9D71B7D3E933}" type="slidenum">
              <a:rPr lang="tr-TR" smtClean="0"/>
              <a:t>‹#›</a:t>
            </a:fld>
            <a:endParaRPr lang="tr-TR"/>
          </a:p>
        </p:txBody>
      </p:sp>
    </p:spTree>
    <p:extLst>
      <p:ext uri="{BB962C8B-B14F-4D97-AF65-F5344CB8AC3E}">
        <p14:creationId xmlns:p14="http://schemas.microsoft.com/office/powerpoint/2010/main" val="3865247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D52DA7-6DAD-1026-0E0F-59C98FCA695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F46ACC0-4CB6-5553-CB2D-FA4C1DB9D38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FF2E7EB-D4F9-90FC-BC05-1525D561F178}"/>
              </a:ext>
            </a:extLst>
          </p:cNvPr>
          <p:cNvSpPr>
            <a:spLocks noGrp="1"/>
          </p:cNvSpPr>
          <p:nvPr>
            <p:ph type="dt" sz="half" idx="10"/>
          </p:nvPr>
        </p:nvSpPr>
        <p:spPr/>
        <p:txBody>
          <a:bodyPr/>
          <a:lstStyle/>
          <a:p>
            <a:fld id="{CD48508D-FEE2-45D9-A117-FCBC1BECF97E}" type="datetimeFigureOut">
              <a:rPr lang="tr-TR" smtClean="0"/>
              <a:t>8.02.2024</a:t>
            </a:fld>
            <a:endParaRPr lang="tr-TR"/>
          </a:p>
        </p:txBody>
      </p:sp>
      <p:sp>
        <p:nvSpPr>
          <p:cNvPr id="5" name="Alt Bilgi Yer Tutucusu 4">
            <a:extLst>
              <a:ext uri="{FF2B5EF4-FFF2-40B4-BE49-F238E27FC236}">
                <a16:creationId xmlns:a16="http://schemas.microsoft.com/office/drawing/2014/main" id="{A245EF27-2981-4C24-D91D-306095823CB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99EBB3C-8564-ACE6-EA03-49A43DBC1423}"/>
              </a:ext>
            </a:extLst>
          </p:cNvPr>
          <p:cNvSpPr>
            <a:spLocks noGrp="1"/>
          </p:cNvSpPr>
          <p:nvPr>
            <p:ph type="sldNum" sz="quarter" idx="12"/>
          </p:nvPr>
        </p:nvSpPr>
        <p:spPr/>
        <p:txBody>
          <a:bodyPr/>
          <a:lstStyle/>
          <a:p>
            <a:fld id="{7C7BFC2E-6071-4B36-8AC8-9D71B7D3E933}" type="slidenum">
              <a:rPr lang="tr-TR" smtClean="0"/>
              <a:t>‹#›</a:t>
            </a:fld>
            <a:endParaRPr lang="tr-TR"/>
          </a:p>
        </p:txBody>
      </p:sp>
    </p:spTree>
    <p:extLst>
      <p:ext uri="{BB962C8B-B14F-4D97-AF65-F5344CB8AC3E}">
        <p14:creationId xmlns:p14="http://schemas.microsoft.com/office/powerpoint/2010/main" val="75461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BABC12-B331-5D7E-00A9-27629F70471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21C7920-50B1-5F37-72F5-EF7BBFFEBF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122B7A5-2970-CD61-DAA0-EED2AB623599}"/>
              </a:ext>
            </a:extLst>
          </p:cNvPr>
          <p:cNvSpPr>
            <a:spLocks noGrp="1"/>
          </p:cNvSpPr>
          <p:nvPr>
            <p:ph type="dt" sz="half" idx="10"/>
          </p:nvPr>
        </p:nvSpPr>
        <p:spPr/>
        <p:txBody>
          <a:bodyPr/>
          <a:lstStyle/>
          <a:p>
            <a:fld id="{CD48508D-FEE2-45D9-A117-FCBC1BECF97E}" type="datetimeFigureOut">
              <a:rPr lang="tr-TR" smtClean="0"/>
              <a:t>8.02.2024</a:t>
            </a:fld>
            <a:endParaRPr lang="tr-TR"/>
          </a:p>
        </p:txBody>
      </p:sp>
      <p:sp>
        <p:nvSpPr>
          <p:cNvPr id="5" name="Alt Bilgi Yer Tutucusu 4">
            <a:extLst>
              <a:ext uri="{FF2B5EF4-FFF2-40B4-BE49-F238E27FC236}">
                <a16:creationId xmlns:a16="http://schemas.microsoft.com/office/drawing/2014/main" id="{1880E571-F60C-99B8-7C9A-EA8DC79F980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A86EDA0-B86C-9B61-7EB6-93F98BD527E7}"/>
              </a:ext>
            </a:extLst>
          </p:cNvPr>
          <p:cNvSpPr>
            <a:spLocks noGrp="1"/>
          </p:cNvSpPr>
          <p:nvPr>
            <p:ph type="sldNum" sz="quarter" idx="12"/>
          </p:nvPr>
        </p:nvSpPr>
        <p:spPr/>
        <p:txBody>
          <a:bodyPr/>
          <a:lstStyle/>
          <a:p>
            <a:fld id="{7C7BFC2E-6071-4B36-8AC8-9D71B7D3E933}" type="slidenum">
              <a:rPr lang="tr-TR" smtClean="0"/>
              <a:t>‹#›</a:t>
            </a:fld>
            <a:endParaRPr lang="tr-TR"/>
          </a:p>
        </p:txBody>
      </p:sp>
    </p:spTree>
    <p:extLst>
      <p:ext uri="{BB962C8B-B14F-4D97-AF65-F5344CB8AC3E}">
        <p14:creationId xmlns:p14="http://schemas.microsoft.com/office/powerpoint/2010/main" val="3604129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5AEB94-B57D-C27F-2F7D-FC58F19D62E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D69B924-7AF6-DD90-7AC2-67641AA417D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3B1056A-149B-CAEE-4FC8-E8F0D1E5C9F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DBC3F5D-9108-D56C-C937-25215609F4F6}"/>
              </a:ext>
            </a:extLst>
          </p:cNvPr>
          <p:cNvSpPr>
            <a:spLocks noGrp="1"/>
          </p:cNvSpPr>
          <p:nvPr>
            <p:ph type="dt" sz="half" idx="10"/>
          </p:nvPr>
        </p:nvSpPr>
        <p:spPr/>
        <p:txBody>
          <a:bodyPr/>
          <a:lstStyle/>
          <a:p>
            <a:fld id="{CD48508D-FEE2-45D9-A117-FCBC1BECF97E}" type="datetimeFigureOut">
              <a:rPr lang="tr-TR" smtClean="0"/>
              <a:t>8.02.2024</a:t>
            </a:fld>
            <a:endParaRPr lang="tr-TR"/>
          </a:p>
        </p:txBody>
      </p:sp>
      <p:sp>
        <p:nvSpPr>
          <p:cNvPr id="6" name="Alt Bilgi Yer Tutucusu 5">
            <a:extLst>
              <a:ext uri="{FF2B5EF4-FFF2-40B4-BE49-F238E27FC236}">
                <a16:creationId xmlns:a16="http://schemas.microsoft.com/office/drawing/2014/main" id="{DEE32850-E1E7-4594-1B5B-E35B9809137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0774E93-D2E7-C382-0C0B-BBE9A0969F50}"/>
              </a:ext>
            </a:extLst>
          </p:cNvPr>
          <p:cNvSpPr>
            <a:spLocks noGrp="1"/>
          </p:cNvSpPr>
          <p:nvPr>
            <p:ph type="sldNum" sz="quarter" idx="12"/>
          </p:nvPr>
        </p:nvSpPr>
        <p:spPr/>
        <p:txBody>
          <a:bodyPr/>
          <a:lstStyle/>
          <a:p>
            <a:fld id="{7C7BFC2E-6071-4B36-8AC8-9D71B7D3E933}" type="slidenum">
              <a:rPr lang="tr-TR" smtClean="0"/>
              <a:t>‹#›</a:t>
            </a:fld>
            <a:endParaRPr lang="tr-TR"/>
          </a:p>
        </p:txBody>
      </p:sp>
    </p:spTree>
    <p:extLst>
      <p:ext uri="{BB962C8B-B14F-4D97-AF65-F5344CB8AC3E}">
        <p14:creationId xmlns:p14="http://schemas.microsoft.com/office/powerpoint/2010/main" val="76607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2C7EA-C5E4-A13E-6EAC-D907C299332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4BCAEF5-3D59-8F18-4469-98E7C0EAAC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C5805AE-7254-A4DC-F271-F651AC504F0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EE754E2-C024-BA12-624B-6B4D6A6386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2A4CE2B-282E-AED8-963A-423F77A615E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6087307-5E91-A649-996C-E3218F093100}"/>
              </a:ext>
            </a:extLst>
          </p:cNvPr>
          <p:cNvSpPr>
            <a:spLocks noGrp="1"/>
          </p:cNvSpPr>
          <p:nvPr>
            <p:ph type="dt" sz="half" idx="10"/>
          </p:nvPr>
        </p:nvSpPr>
        <p:spPr/>
        <p:txBody>
          <a:bodyPr/>
          <a:lstStyle/>
          <a:p>
            <a:fld id="{CD48508D-FEE2-45D9-A117-FCBC1BECF97E}" type="datetimeFigureOut">
              <a:rPr lang="tr-TR" smtClean="0"/>
              <a:t>8.02.2024</a:t>
            </a:fld>
            <a:endParaRPr lang="tr-TR"/>
          </a:p>
        </p:txBody>
      </p:sp>
      <p:sp>
        <p:nvSpPr>
          <p:cNvPr id="8" name="Alt Bilgi Yer Tutucusu 7">
            <a:extLst>
              <a:ext uri="{FF2B5EF4-FFF2-40B4-BE49-F238E27FC236}">
                <a16:creationId xmlns:a16="http://schemas.microsoft.com/office/drawing/2014/main" id="{C88E9B74-5516-8A2C-26A6-AFAFE5942CC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2F3E8EB-D072-C45A-DB0E-71C329067662}"/>
              </a:ext>
            </a:extLst>
          </p:cNvPr>
          <p:cNvSpPr>
            <a:spLocks noGrp="1"/>
          </p:cNvSpPr>
          <p:nvPr>
            <p:ph type="sldNum" sz="quarter" idx="12"/>
          </p:nvPr>
        </p:nvSpPr>
        <p:spPr/>
        <p:txBody>
          <a:bodyPr/>
          <a:lstStyle/>
          <a:p>
            <a:fld id="{7C7BFC2E-6071-4B36-8AC8-9D71B7D3E933}" type="slidenum">
              <a:rPr lang="tr-TR" smtClean="0"/>
              <a:t>‹#›</a:t>
            </a:fld>
            <a:endParaRPr lang="tr-TR"/>
          </a:p>
        </p:txBody>
      </p:sp>
    </p:spTree>
    <p:extLst>
      <p:ext uri="{BB962C8B-B14F-4D97-AF65-F5344CB8AC3E}">
        <p14:creationId xmlns:p14="http://schemas.microsoft.com/office/powerpoint/2010/main" val="4038393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1A2779-D3DA-3980-FF08-95744F35FE3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A5F725B-BFD2-9672-8685-CAEAE815DCEA}"/>
              </a:ext>
            </a:extLst>
          </p:cNvPr>
          <p:cNvSpPr>
            <a:spLocks noGrp="1"/>
          </p:cNvSpPr>
          <p:nvPr>
            <p:ph type="dt" sz="half" idx="10"/>
          </p:nvPr>
        </p:nvSpPr>
        <p:spPr/>
        <p:txBody>
          <a:bodyPr/>
          <a:lstStyle/>
          <a:p>
            <a:fld id="{CD48508D-FEE2-45D9-A117-FCBC1BECF97E}" type="datetimeFigureOut">
              <a:rPr lang="tr-TR" smtClean="0"/>
              <a:t>8.02.2024</a:t>
            </a:fld>
            <a:endParaRPr lang="tr-TR"/>
          </a:p>
        </p:txBody>
      </p:sp>
      <p:sp>
        <p:nvSpPr>
          <p:cNvPr id="4" name="Alt Bilgi Yer Tutucusu 3">
            <a:extLst>
              <a:ext uri="{FF2B5EF4-FFF2-40B4-BE49-F238E27FC236}">
                <a16:creationId xmlns:a16="http://schemas.microsoft.com/office/drawing/2014/main" id="{18CEC92A-94CE-E8BB-CF1C-B705175D8D4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23BD81E-77F2-1A04-F7D8-EA4AAAC893DF}"/>
              </a:ext>
            </a:extLst>
          </p:cNvPr>
          <p:cNvSpPr>
            <a:spLocks noGrp="1"/>
          </p:cNvSpPr>
          <p:nvPr>
            <p:ph type="sldNum" sz="quarter" idx="12"/>
          </p:nvPr>
        </p:nvSpPr>
        <p:spPr/>
        <p:txBody>
          <a:bodyPr/>
          <a:lstStyle/>
          <a:p>
            <a:fld id="{7C7BFC2E-6071-4B36-8AC8-9D71B7D3E933}" type="slidenum">
              <a:rPr lang="tr-TR" smtClean="0"/>
              <a:t>‹#›</a:t>
            </a:fld>
            <a:endParaRPr lang="tr-TR"/>
          </a:p>
        </p:txBody>
      </p:sp>
    </p:spTree>
    <p:extLst>
      <p:ext uri="{BB962C8B-B14F-4D97-AF65-F5344CB8AC3E}">
        <p14:creationId xmlns:p14="http://schemas.microsoft.com/office/powerpoint/2010/main" val="860735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7EAB541-D841-2AB3-0DB6-734527A9576D}"/>
              </a:ext>
            </a:extLst>
          </p:cNvPr>
          <p:cNvSpPr>
            <a:spLocks noGrp="1"/>
          </p:cNvSpPr>
          <p:nvPr>
            <p:ph type="dt" sz="half" idx="10"/>
          </p:nvPr>
        </p:nvSpPr>
        <p:spPr/>
        <p:txBody>
          <a:bodyPr/>
          <a:lstStyle/>
          <a:p>
            <a:fld id="{CD48508D-FEE2-45D9-A117-FCBC1BECF97E}" type="datetimeFigureOut">
              <a:rPr lang="tr-TR" smtClean="0"/>
              <a:t>8.02.2024</a:t>
            </a:fld>
            <a:endParaRPr lang="tr-TR"/>
          </a:p>
        </p:txBody>
      </p:sp>
      <p:sp>
        <p:nvSpPr>
          <p:cNvPr id="3" name="Alt Bilgi Yer Tutucusu 2">
            <a:extLst>
              <a:ext uri="{FF2B5EF4-FFF2-40B4-BE49-F238E27FC236}">
                <a16:creationId xmlns:a16="http://schemas.microsoft.com/office/drawing/2014/main" id="{BFA96D25-075D-63DE-0949-BD9003898F7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D919DB0-5257-7875-FB7C-8AE8F9B2BAD2}"/>
              </a:ext>
            </a:extLst>
          </p:cNvPr>
          <p:cNvSpPr>
            <a:spLocks noGrp="1"/>
          </p:cNvSpPr>
          <p:nvPr>
            <p:ph type="sldNum" sz="quarter" idx="12"/>
          </p:nvPr>
        </p:nvSpPr>
        <p:spPr/>
        <p:txBody>
          <a:bodyPr/>
          <a:lstStyle/>
          <a:p>
            <a:fld id="{7C7BFC2E-6071-4B36-8AC8-9D71B7D3E933}" type="slidenum">
              <a:rPr lang="tr-TR" smtClean="0"/>
              <a:t>‹#›</a:t>
            </a:fld>
            <a:endParaRPr lang="tr-TR"/>
          </a:p>
        </p:txBody>
      </p:sp>
    </p:spTree>
    <p:extLst>
      <p:ext uri="{BB962C8B-B14F-4D97-AF65-F5344CB8AC3E}">
        <p14:creationId xmlns:p14="http://schemas.microsoft.com/office/powerpoint/2010/main" val="3725259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C02A58-66D6-3FB9-D9B4-2F9C5FC6B4B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F2032CD-959A-006C-D026-576A247456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9B008BB-3D03-428C-91C8-EC57E5A03C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4DD7D34-9B31-98BD-D27C-CC52D2BCE90B}"/>
              </a:ext>
            </a:extLst>
          </p:cNvPr>
          <p:cNvSpPr>
            <a:spLocks noGrp="1"/>
          </p:cNvSpPr>
          <p:nvPr>
            <p:ph type="dt" sz="half" idx="10"/>
          </p:nvPr>
        </p:nvSpPr>
        <p:spPr/>
        <p:txBody>
          <a:bodyPr/>
          <a:lstStyle/>
          <a:p>
            <a:fld id="{CD48508D-FEE2-45D9-A117-FCBC1BECF97E}" type="datetimeFigureOut">
              <a:rPr lang="tr-TR" smtClean="0"/>
              <a:t>8.02.2024</a:t>
            </a:fld>
            <a:endParaRPr lang="tr-TR"/>
          </a:p>
        </p:txBody>
      </p:sp>
      <p:sp>
        <p:nvSpPr>
          <p:cNvPr id="6" name="Alt Bilgi Yer Tutucusu 5">
            <a:extLst>
              <a:ext uri="{FF2B5EF4-FFF2-40B4-BE49-F238E27FC236}">
                <a16:creationId xmlns:a16="http://schemas.microsoft.com/office/drawing/2014/main" id="{38C48670-E3D5-5A62-1859-F7FB3FC4360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9687A6E-EF6B-8B48-0513-C1B822B16827}"/>
              </a:ext>
            </a:extLst>
          </p:cNvPr>
          <p:cNvSpPr>
            <a:spLocks noGrp="1"/>
          </p:cNvSpPr>
          <p:nvPr>
            <p:ph type="sldNum" sz="quarter" idx="12"/>
          </p:nvPr>
        </p:nvSpPr>
        <p:spPr/>
        <p:txBody>
          <a:bodyPr/>
          <a:lstStyle/>
          <a:p>
            <a:fld id="{7C7BFC2E-6071-4B36-8AC8-9D71B7D3E933}" type="slidenum">
              <a:rPr lang="tr-TR" smtClean="0"/>
              <a:t>‹#›</a:t>
            </a:fld>
            <a:endParaRPr lang="tr-TR"/>
          </a:p>
        </p:txBody>
      </p:sp>
    </p:spTree>
    <p:extLst>
      <p:ext uri="{BB962C8B-B14F-4D97-AF65-F5344CB8AC3E}">
        <p14:creationId xmlns:p14="http://schemas.microsoft.com/office/powerpoint/2010/main" val="843914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72FF04-14A1-F327-62DB-3D8E5A8B3DB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87242B5-8C1F-BAB9-1365-B1CB49040C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74E93CF-B3D9-2111-69AE-C44821AA5D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E29FD03-1BD7-AB4F-DF7B-C5C06A39759A}"/>
              </a:ext>
            </a:extLst>
          </p:cNvPr>
          <p:cNvSpPr>
            <a:spLocks noGrp="1"/>
          </p:cNvSpPr>
          <p:nvPr>
            <p:ph type="dt" sz="half" idx="10"/>
          </p:nvPr>
        </p:nvSpPr>
        <p:spPr/>
        <p:txBody>
          <a:bodyPr/>
          <a:lstStyle/>
          <a:p>
            <a:fld id="{CD48508D-FEE2-45D9-A117-FCBC1BECF97E}" type="datetimeFigureOut">
              <a:rPr lang="tr-TR" smtClean="0"/>
              <a:t>8.02.2024</a:t>
            </a:fld>
            <a:endParaRPr lang="tr-TR"/>
          </a:p>
        </p:txBody>
      </p:sp>
      <p:sp>
        <p:nvSpPr>
          <p:cNvPr id="6" name="Alt Bilgi Yer Tutucusu 5">
            <a:extLst>
              <a:ext uri="{FF2B5EF4-FFF2-40B4-BE49-F238E27FC236}">
                <a16:creationId xmlns:a16="http://schemas.microsoft.com/office/drawing/2014/main" id="{BE3EED15-DA94-DB49-4C8B-C021D411087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F101225-F724-3BE9-1A3A-A876CDA2E0F9}"/>
              </a:ext>
            </a:extLst>
          </p:cNvPr>
          <p:cNvSpPr>
            <a:spLocks noGrp="1"/>
          </p:cNvSpPr>
          <p:nvPr>
            <p:ph type="sldNum" sz="quarter" idx="12"/>
          </p:nvPr>
        </p:nvSpPr>
        <p:spPr/>
        <p:txBody>
          <a:bodyPr/>
          <a:lstStyle/>
          <a:p>
            <a:fld id="{7C7BFC2E-6071-4B36-8AC8-9D71B7D3E933}" type="slidenum">
              <a:rPr lang="tr-TR" smtClean="0"/>
              <a:t>‹#›</a:t>
            </a:fld>
            <a:endParaRPr lang="tr-TR"/>
          </a:p>
        </p:txBody>
      </p:sp>
    </p:spTree>
    <p:extLst>
      <p:ext uri="{BB962C8B-B14F-4D97-AF65-F5344CB8AC3E}">
        <p14:creationId xmlns:p14="http://schemas.microsoft.com/office/powerpoint/2010/main" val="1229562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070615C-EE08-7E78-CD7F-513AF876B1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8AD3786-73DA-248F-5D98-50AEC99461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48DA98A-8789-8127-9585-0797CB57DE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48508D-FEE2-45D9-A117-FCBC1BECF97E}" type="datetimeFigureOut">
              <a:rPr lang="tr-TR" smtClean="0"/>
              <a:t>8.02.2024</a:t>
            </a:fld>
            <a:endParaRPr lang="tr-TR"/>
          </a:p>
        </p:txBody>
      </p:sp>
      <p:sp>
        <p:nvSpPr>
          <p:cNvPr id="5" name="Alt Bilgi Yer Tutucusu 4">
            <a:extLst>
              <a:ext uri="{FF2B5EF4-FFF2-40B4-BE49-F238E27FC236}">
                <a16:creationId xmlns:a16="http://schemas.microsoft.com/office/drawing/2014/main" id="{AC6136F3-9FDF-F461-CAC7-EA91F2E64C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AA7F7C2-0628-F236-A65D-CEA11CA934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7BFC2E-6071-4B36-8AC8-9D71B7D3E933}" type="slidenum">
              <a:rPr lang="tr-TR" smtClean="0"/>
              <a:t>‹#›</a:t>
            </a:fld>
            <a:endParaRPr lang="tr-TR"/>
          </a:p>
        </p:txBody>
      </p:sp>
    </p:spTree>
    <p:extLst>
      <p:ext uri="{BB962C8B-B14F-4D97-AF65-F5344CB8AC3E}">
        <p14:creationId xmlns:p14="http://schemas.microsoft.com/office/powerpoint/2010/main" val="3532633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ki Oyun - Hasan Ali Yücel Klasikleri (Henrik İbsen) - Fiyat &amp; Satın Al |  D&amp;R">
            <a:extLst>
              <a:ext uri="{FF2B5EF4-FFF2-40B4-BE49-F238E27FC236}">
                <a16:creationId xmlns:a16="http://schemas.microsoft.com/office/drawing/2014/main" id="{CAE2BFE6-4AE5-E2F5-DE1D-C5AC604CDB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2420" y="0"/>
            <a:ext cx="4750420" cy="6884667"/>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2EFE6B21-9829-32EB-3BC8-106560D25DB8}"/>
              </a:ext>
            </a:extLst>
          </p:cNvPr>
          <p:cNvSpPr txBox="1"/>
          <p:nvPr/>
        </p:nvSpPr>
        <p:spPr>
          <a:xfrm>
            <a:off x="6563422" y="1143220"/>
            <a:ext cx="5628578" cy="2239844"/>
          </a:xfrm>
          <a:prstGeom prst="rect">
            <a:avLst/>
          </a:prstGeom>
          <a:noFill/>
        </p:spPr>
        <p:txBody>
          <a:bodyPr wrap="square">
            <a:spAutoFit/>
          </a:bodyPr>
          <a:lstStyle/>
          <a:p>
            <a:pPr algn="ctr">
              <a:lnSpc>
                <a:spcPct val="150000"/>
              </a:lnSpc>
            </a:pPr>
            <a:r>
              <a:rPr lang="tr-TR" sz="2400" b="1" i="0" u="none" strike="noStrike" baseline="0" dirty="0">
                <a:latin typeface="Arial" panose="020B0604020202020204" pitchFamily="34" charset="0"/>
                <a:cs typeface="Arial" panose="020B0604020202020204" pitchFamily="34" charset="0"/>
              </a:rPr>
              <a:t>Orta Üst Sınıfın Suçlulukları, Korkuları,</a:t>
            </a:r>
          </a:p>
          <a:p>
            <a:pPr algn="ctr">
              <a:lnSpc>
                <a:spcPct val="150000"/>
              </a:lnSpc>
            </a:pPr>
            <a:r>
              <a:rPr lang="tr-TR" sz="2400" b="1" i="0" u="none" strike="noStrike" baseline="0" dirty="0">
                <a:latin typeface="Arial" panose="020B0604020202020204" pitchFamily="34" charset="0"/>
                <a:cs typeface="Arial" panose="020B0604020202020204" pitchFamily="34" charset="0"/>
              </a:rPr>
              <a:t>Sözde Aydınlanması: </a:t>
            </a:r>
          </a:p>
          <a:p>
            <a:pPr algn="ctr">
              <a:lnSpc>
                <a:spcPct val="150000"/>
              </a:lnSpc>
            </a:pPr>
            <a:r>
              <a:rPr lang="tr-TR" sz="2400" b="1" i="0" u="none" strike="noStrike" baseline="0" dirty="0" err="1">
                <a:latin typeface="Arial" panose="020B0604020202020204" pitchFamily="34" charset="0"/>
                <a:cs typeface="Arial" panose="020B0604020202020204" pitchFamily="34" charset="0"/>
              </a:rPr>
              <a:t>Ibsen</a:t>
            </a:r>
            <a:r>
              <a:rPr lang="tr-TR" sz="2400" b="1" i="0" u="none" strike="noStrike" baseline="0" dirty="0">
                <a:latin typeface="Arial" panose="020B0604020202020204" pitchFamily="34" charset="0"/>
                <a:cs typeface="Arial" panose="020B0604020202020204" pitchFamily="34" charset="0"/>
              </a:rPr>
              <a:t> ve P. </a:t>
            </a:r>
            <a:r>
              <a:rPr lang="tr-TR" sz="2400" b="1" i="0" u="none" strike="noStrike" baseline="0" dirty="0" err="1">
                <a:latin typeface="Arial" panose="020B0604020202020204" pitchFamily="34" charset="0"/>
                <a:cs typeface="Arial" panose="020B0604020202020204" pitchFamily="34" charset="0"/>
              </a:rPr>
              <a:t>Claudel</a:t>
            </a:r>
            <a:endParaRPr lang="tr-TR" sz="2400" b="1" dirty="0">
              <a:latin typeface="Arial" panose="020B0604020202020204" pitchFamily="34" charset="0"/>
              <a:cs typeface="Arial" panose="020B0604020202020204" pitchFamily="34" charset="0"/>
            </a:endParaRPr>
          </a:p>
        </p:txBody>
      </p:sp>
      <p:sp>
        <p:nvSpPr>
          <p:cNvPr id="6" name="Metin kutusu 5">
            <a:extLst>
              <a:ext uri="{FF2B5EF4-FFF2-40B4-BE49-F238E27FC236}">
                <a16:creationId xmlns:a16="http://schemas.microsoft.com/office/drawing/2014/main" id="{D358BC78-5394-1828-1D7D-B5F50296B57E}"/>
              </a:ext>
            </a:extLst>
          </p:cNvPr>
          <p:cNvSpPr txBox="1"/>
          <p:nvPr/>
        </p:nvSpPr>
        <p:spPr>
          <a:xfrm>
            <a:off x="6652632" y="5430425"/>
            <a:ext cx="5628578" cy="1131848"/>
          </a:xfrm>
          <a:prstGeom prst="rect">
            <a:avLst/>
          </a:prstGeom>
          <a:noFill/>
        </p:spPr>
        <p:txBody>
          <a:bodyPr wrap="square">
            <a:spAutoFit/>
          </a:bodyPr>
          <a:lstStyle/>
          <a:p>
            <a:pPr algn="ctr">
              <a:lnSpc>
                <a:spcPct val="150000"/>
              </a:lnSpc>
            </a:pPr>
            <a:r>
              <a:rPr lang="tr-TR" sz="2400" dirty="0">
                <a:latin typeface="Arial" panose="020B0604020202020204" pitchFamily="34" charset="0"/>
                <a:cs typeface="Arial" panose="020B0604020202020204" pitchFamily="34" charset="0"/>
              </a:rPr>
              <a:t>Sunan: A. Bahar </a:t>
            </a:r>
            <a:r>
              <a:rPr lang="tr-TR" sz="2400" dirty="0" err="1">
                <a:latin typeface="Arial" panose="020B0604020202020204" pitchFamily="34" charset="0"/>
                <a:cs typeface="Arial" panose="020B0604020202020204" pitchFamily="34" charset="0"/>
              </a:rPr>
              <a:t>Ceritoğlu</a:t>
            </a:r>
            <a:endParaRPr lang="tr-TR" sz="2400" dirty="0">
              <a:latin typeface="Arial" panose="020B0604020202020204" pitchFamily="34" charset="0"/>
              <a:cs typeface="Arial" panose="020B0604020202020204" pitchFamily="34" charset="0"/>
            </a:endParaRPr>
          </a:p>
          <a:p>
            <a:pPr algn="ctr">
              <a:lnSpc>
                <a:spcPct val="150000"/>
              </a:lnSpc>
            </a:pPr>
            <a:r>
              <a:rPr lang="tr-TR" sz="2400" dirty="0">
                <a:latin typeface="Arial" panose="020B0604020202020204" pitchFamily="34" charset="0"/>
                <a:cs typeface="Arial" panose="020B0604020202020204" pitchFamily="34" charset="0"/>
              </a:rPr>
              <a:t>İstanbul, 07.02.2024</a:t>
            </a:r>
          </a:p>
        </p:txBody>
      </p:sp>
    </p:spTree>
    <p:extLst>
      <p:ext uri="{BB962C8B-B14F-4D97-AF65-F5344CB8AC3E}">
        <p14:creationId xmlns:p14="http://schemas.microsoft.com/office/powerpoint/2010/main" val="2410465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BC2107-895F-C0CF-04E5-968BF5D94078}"/>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444B058B-8666-FEFE-E926-1EE119FD8FBC}"/>
              </a:ext>
            </a:extLst>
          </p:cNvPr>
          <p:cNvSpPr>
            <a:spLocks noGrp="1"/>
          </p:cNvSpPr>
          <p:nvPr>
            <p:ph type="title"/>
          </p:nvPr>
        </p:nvSpPr>
        <p:spPr>
          <a:xfrm>
            <a:off x="838200" y="-162156"/>
            <a:ext cx="10515600" cy="694241"/>
          </a:xfrm>
        </p:spPr>
        <p:txBody>
          <a:bodyPr>
            <a:normAutofit fontScale="90000"/>
          </a:bodyPr>
          <a:lstStyle/>
          <a:p>
            <a:pPr>
              <a:lnSpc>
                <a:spcPct val="150000"/>
              </a:lnSpc>
              <a:spcAft>
                <a:spcPts val="800"/>
              </a:spcAft>
            </a:pPr>
            <a:r>
              <a:rPr lang="tr-TR" sz="3100" kern="0" dirty="0">
                <a:latin typeface="Arial" panose="020B0604020202020204" pitchFamily="34" charset="0"/>
                <a:ea typeface="Calibri" panose="020F0502020204030204" pitchFamily="34" charset="0"/>
                <a:cs typeface="Times New Roman" panose="02020603050405020304" pitchFamily="18" charset="0"/>
              </a:rPr>
              <a:t>BRAND (1866): Oyunun Analizi</a:t>
            </a:r>
            <a:endParaRPr lang="tr-TR" dirty="0"/>
          </a:p>
        </p:txBody>
      </p:sp>
      <p:sp>
        <p:nvSpPr>
          <p:cNvPr id="4" name="Metin kutusu 3">
            <a:extLst>
              <a:ext uri="{FF2B5EF4-FFF2-40B4-BE49-F238E27FC236}">
                <a16:creationId xmlns:a16="http://schemas.microsoft.com/office/drawing/2014/main" id="{AC36BC99-57AF-4EDD-E693-6CAB6B5D0838}"/>
              </a:ext>
            </a:extLst>
          </p:cNvPr>
          <p:cNvSpPr txBox="1"/>
          <p:nvPr/>
        </p:nvSpPr>
        <p:spPr>
          <a:xfrm>
            <a:off x="0" y="532085"/>
            <a:ext cx="12167836" cy="4278094"/>
          </a:xfrm>
          <a:prstGeom prst="rect">
            <a:avLst/>
          </a:prstGeom>
          <a:noFill/>
        </p:spPr>
        <p:txBody>
          <a:bodyPr wrap="square" rtlCol="0">
            <a:spAutoFit/>
          </a:bodyPr>
          <a:lstStyle/>
          <a:p>
            <a:pPr marL="285750" indent="-285750" algn="just">
              <a:lnSpc>
                <a:spcPct val="150000"/>
              </a:lnSpc>
              <a:spcAft>
                <a:spcPts val="800"/>
              </a:spcAft>
              <a:buFont typeface="Arial" panose="020B0604020202020204" pitchFamily="34" charset="0"/>
              <a:buChar char="•"/>
            </a:pPr>
            <a:r>
              <a:rPr lang="tr-TR" sz="1800" kern="0" dirty="0">
                <a:effectLst/>
                <a:latin typeface="Arial" panose="020B0604020202020204" pitchFamily="34" charset="0"/>
                <a:ea typeface="Calibri" panose="020F0502020204030204" pitchFamily="34" charset="0"/>
              </a:rPr>
              <a:t>Evli kadının en önemli ve birincil görevi kocasının dediklerini yerine getirmek, onu mutlu etmek ve ona boyun eğmektir. </a:t>
            </a:r>
            <a:r>
              <a:rPr lang="tr-TR" sz="1800" i="1" kern="0" dirty="0" err="1">
                <a:effectLst/>
                <a:latin typeface="Arial" panose="020B0604020202020204" pitchFamily="34" charset="0"/>
                <a:ea typeface="Calibri" panose="020F0502020204030204" pitchFamily="34" charset="0"/>
                <a:cs typeface="Times New Roman" panose="02020603050405020304" pitchFamily="18" charset="0"/>
              </a:rPr>
              <a:t>Brand</a:t>
            </a:r>
            <a:r>
              <a:rPr lang="tr-TR" sz="1800" i="1" kern="0" dirty="0">
                <a:effectLst/>
                <a:latin typeface="Arial" panose="020B0604020202020204" pitchFamily="34" charset="0"/>
                <a:ea typeface="Calibri" panose="020F0502020204030204" pitchFamily="34" charset="0"/>
                <a:cs typeface="Times New Roman" panose="02020603050405020304" pitchFamily="18" charset="0"/>
              </a:rPr>
              <a:t>, </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evli erkeğin otoriter söylemlerinin yoğun olarak görüldüğü bir karakterdir. </a:t>
            </a:r>
            <a:r>
              <a:rPr lang="tr-TR" sz="1800" kern="0" dirty="0" err="1">
                <a:effectLst/>
                <a:latin typeface="Arial" panose="020B0604020202020204" pitchFamily="34" charset="0"/>
                <a:ea typeface="Calibri" panose="020F0502020204030204" pitchFamily="34" charset="0"/>
              </a:rPr>
              <a:t>Brand’ın</a:t>
            </a:r>
            <a:r>
              <a:rPr lang="tr-TR" sz="1800" kern="0" dirty="0">
                <a:effectLst/>
                <a:latin typeface="Arial" panose="020B0604020202020204" pitchFamily="34" charset="0"/>
                <a:ea typeface="Calibri" panose="020F0502020204030204" pitchFamily="34" charset="0"/>
              </a:rPr>
              <a:t> evlilik anlayışında sevgi ve aşkın yeri yoktur.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Brand</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oyunda birkaç kere eşi Agnes’e görevlerini hatırlatır. Bu hatırlatmayı büyük ölçüde din üzerinden yapan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Brand</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için evli kadının kocasına karşı sorumlulukları Tanrısal bir görevdir. Zira kadın Tanrı’yı babası gibi sevmeli, o sevgiyle kocasına yönelmelidir. Baba, Tanrı, koca üçgeninde sıkışıp kalan Agnes,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Brand’dan</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şunları işitir:</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tr-TR" sz="1800" b="1" i="1" kern="0" dirty="0" err="1">
                <a:effectLst/>
                <a:latin typeface="Arial" panose="020B0604020202020204" pitchFamily="34" charset="0"/>
                <a:ea typeface="Calibri" panose="020F0502020204030204" pitchFamily="34" charset="0"/>
                <a:cs typeface="Times New Roman" panose="02020603050405020304" pitchFamily="18" charset="0"/>
              </a:rPr>
              <a:t>Brand</a:t>
            </a:r>
            <a:r>
              <a:rPr lang="tr-TR" sz="1800" b="1" i="1" kern="0" dirty="0">
                <a:effectLst/>
                <a:latin typeface="Arial" panose="020B0604020202020204" pitchFamily="34" charset="0"/>
                <a:ea typeface="Calibri" panose="020F0502020204030204" pitchFamily="34" charset="0"/>
                <a:cs typeface="Times New Roman" panose="02020603050405020304" pitchFamily="18" charset="0"/>
              </a:rPr>
              <a:t>: </a:t>
            </a:r>
            <a:r>
              <a:rPr lang="tr-TR" sz="1800" i="1" kern="0" dirty="0">
                <a:effectLst/>
                <a:latin typeface="Arial" panose="020B0604020202020204" pitchFamily="34" charset="0"/>
                <a:ea typeface="Calibri" panose="020F0502020204030204" pitchFamily="34" charset="0"/>
                <a:cs typeface="Times New Roman" panose="02020603050405020304" pitchFamily="18" charset="0"/>
              </a:rPr>
              <a:t>Seni seviyorum.</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tr-TR" sz="1800" b="1" i="1" kern="0" dirty="0">
                <a:effectLst/>
                <a:latin typeface="Arial" panose="020B0604020202020204" pitchFamily="34" charset="0"/>
                <a:ea typeface="Calibri" panose="020F0502020204030204" pitchFamily="34" charset="0"/>
                <a:cs typeface="Times New Roman" panose="02020603050405020304" pitchFamily="18" charset="0"/>
              </a:rPr>
              <a:t>Agnes: </a:t>
            </a:r>
            <a:r>
              <a:rPr lang="tr-TR" sz="1800" i="1" kern="0" dirty="0">
                <a:effectLst/>
                <a:latin typeface="Arial" panose="020B0604020202020204" pitchFamily="34" charset="0"/>
                <a:ea typeface="Calibri" panose="020F0502020204030204" pitchFamily="34" charset="0"/>
                <a:cs typeface="Times New Roman" panose="02020603050405020304" pitchFamily="18" charset="0"/>
              </a:rPr>
              <a:t>Senin sevgin çok katı!</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1800" b="1" i="1" kern="0" dirty="0" err="1">
                <a:effectLst/>
                <a:latin typeface="Arial" panose="020B0604020202020204" pitchFamily="34" charset="0"/>
                <a:ea typeface="Calibri" panose="020F0502020204030204" pitchFamily="34" charset="0"/>
              </a:rPr>
              <a:t>Brand</a:t>
            </a:r>
            <a:r>
              <a:rPr lang="tr-TR" sz="1800" b="1" i="1" kern="0" dirty="0">
                <a:effectLst/>
                <a:latin typeface="Arial" panose="020B0604020202020204" pitchFamily="34" charset="0"/>
                <a:ea typeface="Calibri" panose="020F0502020204030204" pitchFamily="34" charset="0"/>
              </a:rPr>
              <a:t>: </a:t>
            </a:r>
            <a:r>
              <a:rPr lang="tr-TR" sz="1800" i="1" kern="0" dirty="0">
                <a:effectLst/>
                <a:latin typeface="Arial" panose="020B0604020202020204" pitchFamily="34" charset="0"/>
                <a:ea typeface="Calibri" panose="020F0502020204030204" pitchFamily="34" charset="0"/>
              </a:rPr>
              <a:t>Çok mu katı?(...) Sen benim karımsın. Senin üzerinde tam bir hak iddia edebilirim: Tanrı’nın buyruğuna boyun eğeceksin.</a:t>
            </a:r>
            <a:endParaRPr lang="tr-TR" sz="1700" kern="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58873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073392-C3F6-342B-AB5D-D60811D45AB9}"/>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4945BA73-A5F9-2F4B-07E7-55038BEA955A}"/>
              </a:ext>
            </a:extLst>
          </p:cNvPr>
          <p:cNvSpPr>
            <a:spLocks noGrp="1"/>
          </p:cNvSpPr>
          <p:nvPr>
            <p:ph type="title"/>
          </p:nvPr>
        </p:nvSpPr>
        <p:spPr>
          <a:xfrm>
            <a:off x="838200" y="-162156"/>
            <a:ext cx="10515600" cy="694241"/>
          </a:xfrm>
        </p:spPr>
        <p:txBody>
          <a:bodyPr>
            <a:normAutofit fontScale="90000"/>
          </a:bodyPr>
          <a:lstStyle/>
          <a:p>
            <a:pPr>
              <a:lnSpc>
                <a:spcPct val="150000"/>
              </a:lnSpc>
              <a:spcAft>
                <a:spcPts val="800"/>
              </a:spcAft>
            </a:pPr>
            <a:r>
              <a:rPr lang="tr-TR" sz="3100" kern="0" dirty="0">
                <a:latin typeface="Arial" panose="020B0604020202020204" pitchFamily="34" charset="0"/>
                <a:ea typeface="Calibri" panose="020F0502020204030204" pitchFamily="34" charset="0"/>
                <a:cs typeface="Times New Roman" panose="02020603050405020304" pitchFamily="18" charset="0"/>
              </a:rPr>
              <a:t>BRAND (1866): Oyunun Analizi</a:t>
            </a:r>
            <a:endParaRPr lang="tr-TR" dirty="0"/>
          </a:p>
        </p:txBody>
      </p:sp>
      <p:sp>
        <p:nvSpPr>
          <p:cNvPr id="4" name="Metin kutusu 3">
            <a:extLst>
              <a:ext uri="{FF2B5EF4-FFF2-40B4-BE49-F238E27FC236}">
                <a16:creationId xmlns:a16="http://schemas.microsoft.com/office/drawing/2014/main" id="{5C8EDF37-8D85-6047-0001-688B5AF943A7}"/>
              </a:ext>
            </a:extLst>
          </p:cNvPr>
          <p:cNvSpPr txBox="1"/>
          <p:nvPr/>
        </p:nvSpPr>
        <p:spPr>
          <a:xfrm>
            <a:off x="0" y="532085"/>
            <a:ext cx="12167836" cy="6305572"/>
          </a:xfrm>
          <a:prstGeom prst="rect">
            <a:avLst/>
          </a:prstGeom>
          <a:noFill/>
        </p:spPr>
        <p:txBody>
          <a:bodyPr wrap="square" rtlCol="0">
            <a:spAutoFit/>
          </a:bodyPr>
          <a:lstStyle/>
          <a:p>
            <a:pPr marL="285750" indent="-285750" algn="just">
              <a:lnSpc>
                <a:spcPct val="200000"/>
              </a:lnSpc>
              <a:spcAft>
                <a:spcPts val="800"/>
              </a:spcAft>
              <a:buFont typeface="Arial" panose="020B0604020202020204" pitchFamily="34" charset="0"/>
              <a:buChar char="•"/>
            </a:pPr>
            <a:r>
              <a:rPr lang="tr-TR" sz="1800" kern="0" dirty="0">
                <a:effectLst/>
                <a:latin typeface="Arial" panose="020B0604020202020204" pitchFamily="34" charset="0"/>
                <a:ea typeface="Calibri" panose="020F0502020204030204" pitchFamily="34" charset="0"/>
                <a:cs typeface="Arial" panose="020B0604020202020204" pitchFamily="34" charset="0"/>
              </a:rPr>
              <a:t>Dinle kutsanan ailenin bir diğer özelliği ekonomik bir kurum olmasıdır. Aile servetinin korunması, aktarılması, çoğaltılması gibi hesaplar bu ekonomik yapının ana unsurlarıdır. Evlilik birliğinde erkeğe evin dışında bir hayat sunulurken, kadın evin içine mahkûm edilir. </a:t>
            </a:r>
            <a:r>
              <a:rPr lang="tr-TR" sz="1800" kern="0" dirty="0" err="1">
                <a:effectLst/>
                <a:latin typeface="Arial" panose="020B0604020202020204" pitchFamily="34" charset="0"/>
                <a:ea typeface="Calibri" panose="020F0502020204030204" pitchFamily="34" charset="0"/>
                <a:cs typeface="Arial" panose="020B0604020202020204" pitchFamily="34" charset="0"/>
              </a:rPr>
              <a:t>Ibsen’in</a:t>
            </a:r>
            <a:r>
              <a:rPr lang="tr-TR" sz="1800" kern="0" dirty="0">
                <a:effectLst/>
                <a:latin typeface="Arial" panose="020B0604020202020204" pitchFamily="34" charset="0"/>
                <a:ea typeface="Calibri" panose="020F0502020204030204" pitchFamily="34" charset="0"/>
                <a:cs typeface="Arial" panose="020B0604020202020204" pitchFamily="34" charset="0"/>
              </a:rPr>
              <a:t> evli kadın karakterleri bu koşuta uygun olarak evin içinde konumlanmış kadınlar olarak öne çıkar. Agnes bu kadınların en gençlerinden biridir ve halk kesimindendir. </a:t>
            </a:r>
          </a:p>
          <a:p>
            <a:pPr algn="just">
              <a:lnSpc>
                <a:spcPct val="200000"/>
              </a:lnSpc>
              <a:spcAft>
                <a:spcPts val="800"/>
              </a:spcAft>
            </a:pPr>
            <a:r>
              <a:rPr lang="tr-TR" sz="1800" kern="0" dirty="0">
                <a:effectLst/>
                <a:latin typeface="Arial" panose="020B0604020202020204" pitchFamily="34" charset="0"/>
                <a:ea typeface="Calibri" panose="020F0502020204030204" pitchFamily="34" charset="0"/>
                <a:cs typeface="Arial" panose="020B0604020202020204" pitchFamily="34" charset="0"/>
              </a:rPr>
              <a:t>Paranın miras yoluyla aktarılabilirliği evlilikte gözetilen bir diğer önemli ayrıntıdır. Erkeğin aile içindeki otorite olma durumu babadan oğula, kayınpederden damada geçiyor, erkek cinsiyetin para ile kazandığı bu konum, kadını ona tabi kılıyor, ona uyma zorunluluğu getiriyordu. </a:t>
            </a:r>
            <a:r>
              <a:rPr lang="tr-TR" sz="1800" kern="0" dirty="0" err="1">
                <a:effectLst/>
                <a:latin typeface="Arial" panose="020B0604020202020204" pitchFamily="34" charset="0"/>
                <a:ea typeface="Calibri" panose="020F0502020204030204" pitchFamily="34" charset="0"/>
                <a:cs typeface="Arial" panose="020B0604020202020204" pitchFamily="34" charset="0"/>
              </a:rPr>
              <a:t>Ibsen</a:t>
            </a:r>
            <a:r>
              <a:rPr lang="tr-TR" sz="1800" kern="0" dirty="0">
                <a:effectLst/>
                <a:latin typeface="Arial" panose="020B0604020202020204" pitchFamily="34" charset="0"/>
                <a:ea typeface="Calibri" panose="020F0502020204030204" pitchFamily="34" charset="0"/>
                <a:cs typeface="Arial" panose="020B0604020202020204" pitchFamily="34" charset="0"/>
              </a:rPr>
              <a:t>, bu durumu </a:t>
            </a:r>
            <a:r>
              <a:rPr lang="tr-TR" sz="1800" kern="0" dirty="0" err="1">
                <a:effectLst/>
                <a:latin typeface="Arial" panose="020B0604020202020204" pitchFamily="34" charset="0"/>
                <a:ea typeface="Calibri" panose="020F0502020204030204" pitchFamily="34" charset="0"/>
                <a:cs typeface="Arial" panose="020B0604020202020204" pitchFamily="34" charset="0"/>
              </a:rPr>
              <a:t>Brand’da</a:t>
            </a:r>
            <a:r>
              <a:rPr lang="tr-TR" sz="1800" kern="0" dirty="0">
                <a:effectLst/>
                <a:latin typeface="Arial" panose="020B0604020202020204" pitchFamily="34" charset="0"/>
                <a:ea typeface="Calibri" panose="020F0502020204030204" pitchFamily="34" charset="0"/>
                <a:cs typeface="Arial" panose="020B0604020202020204" pitchFamily="34" charset="0"/>
              </a:rPr>
              <a:t>, </a:t>
            </a:r>
            <a:r>
              <a:rPr lang="tr-TR" sz="1800" kern="0" dirty="0" err="1">
                <a:effectLst/>
                <a:latin typeface="Arial" panose="020B0604020202020204" pitchFamily="34" charset="0"/>
                <a:ea typeface="Calibri" panose="020F0502020204030204" pitchFamily="34" charset="0"/>
                <a:cs typeface="Arial" panose="020B0604020202020204" pitchFamily="34" charset="0"/>
              </a:rPr>
              <a:t>Brand’ın</a:t>
            </a:r>
            <a:r>
              <a:rPr lang="tr-TR" sz="1800" kern="0" dirty="0">
                <a:effectLst/>
                <a:latin typeface="Arial" panose="020B0604020202020204" pitchFamily="34" charset="0"/>
                <a:ea typeface="Calibri" panose="020F0502020204030204" pitchFamily="34" charset="0"/>
                <a:cs typeface="Arial" panose="020B0604020202020204" pitchFamily="34" charset="0"/>
              </a:rPr>
              <a:t> annesinin oğluna verdiği bir nasihat üzerinden örnekler: </a:t>
            </a:r>
            <a:endParaRPr lang="tr-TR" sz="1800" kern="1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200000"/>
              </a:lnSpc>
            </a:pPr>
            <a:r>
              <a:rPr lang="tr-TR" sz="1800" b="1" i="1" kern="0" dirty="0">
                <a:effectLst/>
                <a:latin typeface="Arial" panose="020B0604020202020204" pitchFamily="34" charset="0"/>
                <a:ea typeface="Calibri" panose="020F0502020204030204" pitchFamily="34" charset="0"/>
                <a:cs typeface="Arial" panose="020B0604020202020204" pitchFamily="34" charset="0"/>
              </a:rPr>
              <a:t>Anne: </a:t>
            </a:r>
            <a:r>
              <a:rPr lang="tr-TR" sz="1800" i="1" kern="0" dirty="0">
                <a:effectLst/>
                <a:latin typeface="Arial" panose="020B0604020202020204" pitchFamily="34" charset="0"/>
                <a:ea typeface="Calibri" panose="020F0502020204030204" pitchFamily="34" charset="0"/>
                <a:cs typeface="Arial" panose="020B0604020202020204" pitchFamily="34" charset="0"/>
              </a:rPr>
              <a:t>(...) Soyunun koruyucusu olacaksın. Nasıl ki babadan </a:t>
            </a:r>
            <a:r>
              <a:rPr lang="tr-TR" sz="1800" i="1" kern="0" dirty="0" err="1">
                <a:effectLst/>
                <a:latin typeface="Arial" panose="020B0604020202020204" pitchFamily="34" charset="0"/>
                <a:ea typeface="Calibri" panose="020F0502020204030204" pitchFamily="34" charset="0"/>
                <a:cs typeface="Arial" panose="020B0604020202020204" pitchFamily="34" charset="0"/>
              </a:rPr>
              <a:t>oğla</a:t>
            </a:r>
            <a:r>
              <a:rPr lang="tr-TR" sz="1800" i="1" kern="0" dirty="0">
                <a:effectLst/>
                <a:latin typeface="Arial" panose="020B0604020202020204" pitchFamily="34" charset="0"/>
                <a:ea typeface="Calibri" panose="020F0502020204030204" pitchFamily="34" charset="0"/>
                <a:cs typeface="Arial" panose="020B0604020202020204" pitchFamily="34" charset="0"/>
              </a:rPr>
              <a:t> geçe geçe sana gelinceye kadar hep öyle oldu; senden de dileğim bu. Hiçbir şeyin kaybolmamasına, eksilmemesine ve paylaşılmamasına özen göster. Mirasını çoğalt ya da çoğaltma o senin bileceğin iş. Ama en önemli şey, onu senin koruyabilmen</a:t>
            </a:r>
            <a:endParaRPr lang="tr-TR" sz="1800" kern="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2000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FDA78-F657-BCC0-2A78-8F3D03AB762B}"/>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A47B3F86-1243-4411-672B-3C165117BE4C}"/>
              </a:ext>
            </a:extLst>
          </p:cNvPr>
          <p:cNvSpPr>
            <a:spLocks noGrp="1"/>
          </p:cNvSpPr>
          <p:nvPr>
            <p:ph type="title"/>
          </p:nvPr>
        </p:nvSpPr>
        <p:spPr>
          <a:xfrm>
            <a:off x="838200" y="-162156"/>
            <a:ext cx="10515600" cy="694241"/>
          </a:xfrm>
        </p:spPr>
        <p:txBody>
          <a:bodyPr>
            <a:normAutofit fontScale="90000"/>
          </a:bodyPr>
          <a:lstStyle/>
          <a:p>
            <a:pPr>
              <a:lnSpc>
                <a:spcPct val="150000"/>
              </a:lnSpc>
              <a:spcAft>
                <a:spcPts val="800"/>
              </a:spcAft>
            </a:pPr>
            <a:r>
              <a:rPr lang="tr-TR" sz="3100" kern="0" dirty="0">
                <a:latin typeface="Arial" panose="020B0604020202020204" pitchFamily="34" charset="0"/>
                <a:ea typeface="Calibri" panose="020F0502020204030204" pitchFamily="34" charset="0"/>
                <a:cs typeface="Times New Roman" panose="02020603050405020304" pitchFamily="18" charset="0"/>
              </a:rPr>
              <a:t>BRAND (1866): Oyunun Analizi</a:t>
            </a:r>
            <a:endParaRPr lang="tr-TR" dirty="0"/>
          </a:p>
        </p:txBody>
      </p:sp>
      <p:sp>
        <p:nvSpPr>
          <p:cNvPr id="4" name="Metin kutusu 3">
            <a:extLst>
              <a:ext uri="{FF2B5EF4-FFF2-40B4-BE49-F238E27FC236}">
                <a16:creationId xmlns:a16="http://schemas.microsoft.com/office/drawing/2014/main" id="{8F4DA4C4-6F3A-50E1-6A1F-4E76DC0359DD}"/>
              </a:ext>
            </a:extLst>
          </p:cNvPr>
          <p:cNvSpPr txBox="1"/>
          <p:nvPr/>
        </p:nvSpPr>
        <p:spPr>
          <a:xfrm>
            <a:off x="0" y="476330"/>
            <a:ext cx="12167836" cy="6168740"/>
          </a:xfrm>
          <a:prstGeom prst="rect">
            <a:avLst/>
          </a:prstGeom>
          <a:noFill/>
        </p:spPr>
        <p:txBody>
          <a:bodyPr wrap="square" rtlCol="0">
            <a:spAutoFit/>
          </a:bodyPr>
          <a:lstStyle/>
          <a:p>
            <a:pPr marL="285750" indent="-285750" algn="just">
              <a:lnSpc>
                <a:spcPct val="150000"/>
              </a:lnSpc>
              <a:spcAft>
                <a:spcPts val="800"/>
              </a:spcAft>
              <a:buFont typeface="Arial" panose="020B0604020202020204" pitchFamily="34" charset="0"/>
              <a:buChar char="•"/>
            </a:pPr>
            <a:r>
              <a:rPr lang="tr-TR" sz="1650" kern="0" dirty="0" err="1">
                <a:latin typeface="Arial" panose="020B0604020202020204" pitchFamily="34" charset="0"/>
                <a:ea typeface="Calibri" panose="020F0502020204030204" pitchFamily="34" charset="0"/>
              </a:rPr>
              <a:t>Ibsen</a:t>
            </a:r>
            <a:r>
              <a:rPr lang="tr-TR" sz="1650" kern="0" dirty="0">
                <a:latin typeface="Arial" panose="020B0604020202020204" pitchFamily="34" charset="0"/>
                <a:ea typeface="Calibri" panose="020F0502020204030204" pitchFamily="34" charset="0"/>
              </a:rPr>
              <a:t>, oyunlarında paranın kocanın idare ve sorumluluğu altında olduğunu açık biçimde ortaya koyar. Agnes israfından dolayı sıklıkla azar işitmektedir. Eşler </a:t>
            </a:r>
            <a:r>
              <a:rPr lang="tr-TR" sz="1650" kern="0" dirty="0">
                <a:effectLst/>
                <a:latin typeface="Arial" panose="020B0604020202020204" pitchFamily="34" charset="0"/>
                <a:ea typeface="Calibri" panose="020F0502020204030204" pitchFamily="34" charset="0"/>
              </a:rPr>
              <a:t>arasındaki bu hiyerarşik düzende açık ara önde konumlanan erkek sadece evliliğin maddi varlıkları üzerinde değil, karısı üzerinde de oldukça güçlü haklara sahipti. </a:t>
            </a:r>
            <a:r>
              <a:rPr lang="tr-TR" sz="1650" kern="0" dirty="0" err="1">
                <a:effectLst/>
                <a:latin typeface="Arial" panose="020B0604020202020204" pitchFamily="34" charset="0"/>
                <a:ea typeface="Calibri" panose="020F0502020204030204" pitchFamily="34" charset="0"/>
              </a:rPr>
              <a:t>Brand’ın</a:t>
            </a:r>
            <a:r>
              <a:rPr lang="tr-TR" sz="1650" kern="0" dirty="0">
                <a:effectLst/>
                <a:latin typeface="Arial" panose="020B0604020202020204" pitchFamily="34" charset="0"/>
                <a:ea typeface="Calibri" panose="020F0502020204030204" pitchFamily="34" charset="0"/>
              </a:rPr>
              <a:t> annesine </a:t>
            </a:r>
            <a:r>
              <a:rPr lang="tr-TR" sz="1650" kern="0" dirty="0">
                <a:latin typeface="Arial" panose="020B0604020202020204" pitchFamily="34" charset="0"/>
                <a:ea typeface="Calibri" panose="020F0502020204030204" pitchFamily="34" charset="0"/>
              </a:rPr>
              <a:t>karşı gösterdiği katı tutumu eşi </a:t>
            </a:r>
            <a:r>
              <a:rPr lang="tr-TR" sz="1650" kern="0" dirty="0">
                <a:effectLst/>
                <a:latin typeface="Arial" panose="020B0604020202020204" pitchFamily="34" charset="0"/>
                <a:ea typeface="Calibri" panose="020F0502020204030204" pitchFamily="34" charset="0"/>
              </a:rPr>
              <a:t>Agnes’e de göstermektedir. </a:t>
            </a:r>
          </a:p>
          <a:p>
            <a:pPr marL="285750" indent="-285750" algn="just">
              <a:lnSpc>
                <a:spcPct val="150000"/>
              </a:lnSpc>
              <a:spcAft>
                <a:spcPts val="800"/>
              </a:spcAft>
              <a:buFont typeface="Arial" panose="020B0604020202020204" pitchFamily="34" charset="0"/>
              <a:buChar char="•"/>
            </a:pPr>
            <a:r>
              <a:rPr lang="tr-TR" sz="1650" kern="0" dirty="0">
                <a:effectLst/>
                <a:latin typeface="Arial" panose="020B0604020202020204" pitchFamily="34" charset="0"/>
                <a:ea typeface="Calibri" panose="020F0502020204030204" pitchFamily="34" charset="0"/>
              </a:rPr>
              <a:t>Kocasının tercihinin oğlunun ölümüne neden olacağını bilmesine rağmen sesini çıkaracak gücü olmayan </a:t>
            </a:r>
            <a:r>
              <a:rPr lang="tr-TR" sz="1650" kern="0" dirty="0">
                <a:effectLst/>
                <a:latin typeface="Arial" panose="020B0604020202020204" pitchFamily="34" charset="0"/>
                <a:ea typeface="Calibri" panose="020F0502020204030204" pitchFamily="34" charset="0"/>
                <a:cs typeface="Times New Roman" panose="02020603050405020304" pitchFamily="18" charset="0"/>
              </a:rPr>
              <a:t>Agnes’in anne kimliği toplumsal cinsiyet </a:t>
            </a:r>
            <a:r>
              <a:rPr lang="tr-TR" sz="1650" kern="0" dirty="0" err="1">
                <a:effectLst/>
                <a:latin typeface="Arial" panose="020B0604020202020204" pitchFamily="34" charset="0"/>
                <a:ea typeface="Calibri" panose="020F0502020204030204" pitchFamily="34" charset="0"/>
                <a:cs typeface="Times New Roman" panose="02020603050405020304" pitchFamily="18" charset="0"/>
              </a:rPr>
              <a:t>kalıpyargıları</a:t>
            </a:r>
            <a:r>
              <a:rPr lang="tr-TR" sz="1650" kern="0" dirty="0">
                <a:effectLst/>
                <a:latin typeface="Arial" panose="020B0604020202020204" pitchFamily="34" charset="0"/>
                <a:ea typeface="Calibri" panose="020F0502020204030204" pitchFamily="34" charset="0"/>
                <a:cs typeface="Times New Roman" panose="02020603050405020304" pitchFamily="18" charset="0"/>
              </a:rPr>
              <a:t> ile mücadele eden yanıyla değil, onları temsil eden yanıyla öne çıkar.</a:t>
            </a:r>
            <a:r>
              <a:rPr lang="tr-TR" sz="1650" kern="0" dirty="0">
                <a:effectLst/>
                <a:latin typeface="Arial" panose="020B0604020202020204" pitchFamily="34" charset="0"/>
                <a:ea typeface="Calibri" panose="020F0502020204030204" pitchFamily="34" charset="0"/>
              </a:rPr>
              <a:t> Agnes, </a:t>
            </a:r>
            <a:r>
              <a:rPr lang="tr-TR" sz="1650" kern="0" dirty="0" err="1">
                <a:effectLst/>
                <a:latin typeface="Arial" panose="020B0604020202020204" pitchFamily="34" charset="0"/>
                <a:ea typeface="Calibri" panose="020F0502020204030204" pitchFamily="34" charset="0"/>
              </a:rPr>
              <a:t>Ibsen’in</a:t>
            </a:r>
            <a:r>
              <a:rPr lang="tr-TR" sz="1650" kern="0" dirty="0">
                <a:effectLst/>
                <a:latin typeface="Arial" panose="020B0604020202020204" pitchFamily="34" charset="0"/>
                <a:ea typeface="Calibri" panose="020F0502020204030204" pitchFamily="34" charset="0"/>
              </a:rPr>
              <a:t> en acılı annelerinden biridir. Oğlunun hayatı ile kocasının idealleri arasında bir tercih yapıp çocuğunu kurtarabilecekken, kocasının kararına sessizce boyun eğip, evladının ölümüne tanıklık eder. </a:t>
            </a:r>
          </a:p>
          <a:p>
            <a:pPr marL="285750" indent="-285750" algn="just">
              <a:lnSpc>
                <a:spcPct val="150000"/>
              </a:lnSpc>
              <a:spcAft>
                <a:spcPts val="800"/>
              </a:spcAft>
              <a:buFont typeface="Arial" panose="020B0604020202020204" pitchFamily="34" charset="0"/>
              <a:buChar char="•"/>
            </a:pPr>
            <a:r>
              <a:rPr lang="tr-TR" sz="1650" kern="0" dirty="0" err="1">
                <a:effectLst/>
                <a:latin typeface="Arial" panose="020B0604020202020204" pitchFamily="34" charset="0"/>
                <a:ea typeface="Calibri" panose="020F0502020204030204" pitchFamily="34" charset="0"/>
              </a:rPr>
              <a:t>Brand</a:t>
            </a:r>
            <a:r>
              <a:rPr lang="tr-TR" sz="1650" kern="0" dirty="0">
                <a:effectLst/>
                <a:latin typeface="Arial" panose="020B0604020202020204" pitchFamily="34" charset="0"/>
                <a:ea typeface="Calibri" panose="020F0502020204030204" pitchFamily="34" charset="0"/>
              </a:rPr>
              <a:t>, kilise yapmak için dolaylı biçimde çocuğunu kurban veren baba olarak karşımıza çıkar. Ona göre çocuk, anne babadan önce Tanrı’ya aittir ve eğer Tanrı istiyorsa çocuğunu geri vermeyi bilmesi gerekir. </a:t>
            </a:r>
          </a:p>
          <a:p>
            <a:pPr marL="285750" indent="-285750" algn="just">
              <a:lnSpc>
                <a:spcPct val="150000"/>
              </a:lnSpc>
              <a:spcAft>
                <a:spcPts val="800"/>
              </a:spcAft>
              <a:buFont typeface="Arial" panose="020B0604020202020204" pitchFamily="34" charset="0"/>
              <a:buChar char="•"/>
            </a:pPr>
            <a:r>
              <a:rPr lang="tr-TR" sz="1650" kern="0" dirty="0">
                <a:effectLst/>
                <a:latin typeface="Arial" panose="020B0604020202020204" pitchFamily="34" charset="0"/>
                <a:ea typeface="Calibri" panose="020F0502020204030204" pitchFamily="34" charset="0"/>
              </a:rPr>
              <a:t>Tanrı sevgisinden başka sevgi olmadığına inanan </a:t>
            </a:r>
            <a:r>
              <a:rPr lang="tr-TR" sz="1650" kern="0" dirty="0" err="1">
                <a:effectLst/>
                <a:latin typeface="Arial" panose="020B0604020202020204" pitchFamily="34" charset="0"/>
                <a:ea typeface="Calibri" panose="020F0502020204030204" pitchFamily="34" charset="0"/>
              </a:rPr>
              <a:t>Brand’ın</a:t>
            </a:r>
            <a:r>
              <a:rPr lang="tr-TR" sz="1650" kern="0" dirty="0">
                <a:effectLst/>
                <a:latin typeface="Arial" panose="020B0604020202020204" pitchFamily="34" charset="0"/>
                <a:ea typeface="Calibri" panose="020F0502020204030204" pitchFamily="34" charset="0"/>
              </a:rPr>
              <a:t> gözünde insanın yapmak zorunda olduğu şeyler Tanrı’nın ondan istedikleridir. Bu nedenle oğluyla ilgili tercih yap </a:t>
            </a:r>
            <a:r>
              <a:rPr lang="tr-TR" sz="1650" kern="0" dirty="0" err="1">
                <a:effectLst/>
                <a:latin typeface="Arial" panose="020B0604020202020204" pitchFamily="34" charset="0"/>
                <a:ea typeface="Calibri" panose="020F0502020204030204" pitchFamily="34" charset="0"/>
              </a:rPr>
              <a:t>mak</a:t>
            </a:r>
            <a:r>
              <a:rPr lang="tr-TR" sz="1650" kern="0" dirty="0">
                <a:effectLst/>
                <a:latin typeface="Arial" panose="020B0604020202020204" pitchFamily="34" charset="0"/>
                <a:ea typeface="Calibri" panose="020F0502020204030204" pitchFamily="34" charset="0"/>
              </a:rPr>
              <a:t> zorunda kaldığında sevgiyi değil, görevi seçer.</a:t>
            </a:r>
          </a:p>
          <a:p>
            <a:pPr marL="285750" indent="-285750" algn="just">
              <a:lnSpc>
                <a:spcPct val="150000"/>
              </a:lnSpc>
              <a:spcAft>
                <a:spcPts val="800"/>
              </a:spcAft>
              <a:buFont typeface="Arial" panose="020B0604020202020204" pitchFamily="34" charset="0"/>
              <a:buChar char="•"/>
            </a:pPr>
            <a:r>
              <a:rPr lang="tr-TR" sz="1650" kern="0" dirty="0" err="1">
                <a:effectLst/>
                <a:latin typeface="Arial" panose="020B0604020202020204" pitchFamily="34" charset="0"/>
                <a:ea typeface="Calibri" panose="020F0502020204030204" pitchFamily="34" charset="0"/>
              </a:rPr>
              <a:t>Ibsen</a:t>
            </a:r>
            <a:r>
              <a:rPr lang="tr-TR" sz="1650" kern="0" dirty="0">
                <a:effectLst/>
                <a:latin typeface="Arial" panose="020B0604020202020204" pitchFamily="34" charset="0"/>
                <a:ea typeface="Calibri" panose="020F0502020204030204" pitchFamily="34" charset="0"/>
              </a:rPr>
              <a:t>, rahip olan </a:t>
            </a:r>
            <a:r>
              <a:rPr lang="tr-TR" sz="1650" kern="0" dirty="0" err="1">
                <a:effectLst/>
                <a:latin typeface="Arial" panose="020B0604020202020204" pitchFamily="34" charset="0"/>
                <a:ea typeface="Calibri" panose="020F0502020204030204" pitchFamily="34" charset="0"/>
              </a:rPr>
              <a:t>Brand</a:t>
            </a:r>
            <a:r>
              <a:rPr lang="tr-TR" sz="1650" kern="0" dirty="0">
                <a:effectLst/>
                <a:latin typeface="Arial" panose="020B0604020202020204" pitchFamily="34" charset="0"/>
                <a:ea typeface="Calibri" panose="020F0502020204030204" pitchFamily="34" charset="0"/>
              </a:rPr>
              <a:t> üzerinden, toplumsal cinsiyet </a:t>
            </a:r>
            <a:r>
              <a:rPr lang="tr-TR" sz="1650" kern="0" dirty="0" err="1">
                <a:effectLst/>
                <a:latin typeface="Arial" panose="020B0604020202020204" pitchFamily="34" charset="0"/>
                <a:ea typeface="Calibri" panose="020F0502020204030204" pitchFamily="34" charset="0"/>
              </a:rPr>
              <a:t>kalıpyargılarının</a:t>
            </a:r>
            <a:r>
              <a:rPr lang="tr-TR" sz="1650" kern="0" dirty="0">
                <a:effectLst/>
                <a:latin typeface="Arial" panose="020B0604020202020204" pitchFamily="34" charset="0"/>
                <a:ea typeface="Calibri" panose="020F0502020204030204" pitchFamily="34" charset="0"/>
              </a:rPr>
              <a:t> etkilerini oyundaki kadın karakterler üzerine yansıtır. </a:t>
            </a:r>
            <a:r>
              <a:rPr lang="tr-TR" sz="1650" kern="0" dirty="0" err="1">
                <a:effectLst/>
                <a:latin typeface="Arial" panose="020B0604020202020204" pitchFamily="34" charset="0"/>
                <a:ea typeface="Calibri" panose="020F0502020204030204" pitchFamily="34" charset="0"/>
              </a:rPr>
              <a:t>Ibsen</a:t>
            </a:r>
            <a:r>
              <a:rPr lang="tr-TR" sz="1650" kern="0" dirty="0">
                <a:effectLst/>
                <a:latin typeface="Arial" panose="020B0604020202020204" pitchFamily="34" charset="0"/>
                <a:ea typeface="Calibri" panose="020F0502020204030204" pitchFamily="34" charset="0"/>
              </a:rPr>
              <a:t> böylece toplumsal cinsiyet kurallarının konulmasında ve uygulanmasında büyük etkisi olan kiliseyi de eleştirir. Bu öylesine sert bir eleştiridir ki </a:t>
            </a:r>
            <a:r>
              <a:rPr lang="tr-TR" sz="1650" kern="0" dirty="0" err="1">
                <a:effectLst/>
                <a:latin typeface="Arial" panose="020B0604020202020204" pitchFamily="34" charset="0"/>
                <a:ea typeface="Calibri" panose="020F0502020204030204" pitchFamily="34" charset="0"/>
              </a:rPr>
              <a:t>Brand</a:t>
            </a:r>
            <a:r>
              <a:rPr lang="tr-TR" sz="1650" kern="0" dirty="0">
                <a:effectLst/>
                <a:latin typeface="Arial" panose="020B0604020202020204" pitchFamily="34" charset="0"/>
                <a:ea typeface="Calibri" panose="020F0502020204030204" pitchFamily="34" charset="0"/>
              </a:rPr>
              <a:t> oyunun sonuna ölmek üzereyken sorularına cevap bulan huzurlu bir ruh taşımaz.  </a:t>
            </a:r>
          </a:p>
        </p:txBody>
      </p:sp>
    </p:spTree>
    <p:extLst>
      <p:ext uri="{BB962C8B-B14F-4D97-AF65-F5344CB8AC3E}">
        <p14:creationId xmlns:p14="http://schemas.microsoft.com/office/powerpoint/2010/main" val="2217771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884C0A-62C6-D2D4-8BE6-579D95597CA4}"/>
              </a:ext>
            </a:extLst>
          </p:cNvPr>
          <p:cNvSpPr>
            <a:spLocks noGrp="1"/>
          </p:cNvSpPr>
          <p:nvPr>
            <p:ph type="title"/>
          </p:nvPr>
        </p:nvSpPr>
        <p:spPr>
          <a:xfrm>
            <a:off x="838200" y="365125"/>
            <a:ext cx="10515600" cy="805753"/>
          </a:xfrm>
        </p:spPr>
        <p:txBody>
          <a:bodyPr/>
          <a:lstStyle/>
          <a:p>
            <a:r>
              <a:rPr lang="tr-TR" sz="3600" kern="0" dirty="0">
                <a:latin typeface="Arial" panose="020B0604020202020204" pitchFamily="34" charset="0"/>
                <a:ea typeface="Calibri" panose="020F0502020204030204" pitchFamily="34" charset="0"/>
                <a:cs typeface="Times New Roman" panose="02020603050405020304" pitchFamily="18" charset="0"/>
              </a:rPr>
              <a:t>Kaynaklar</a:t>
            </a:r>
            <a:endParaRPr lang="tr-TR" dirty="0"/>
          </a:p>
        </p:txBody>
      </p:sp>
      <p:sp>
        <p:nvSpPr>
          <p:cNvPr id="3" name="İçerik Yer Tutucusu 2">
            <a:extLst>
              <a:ext uri="{FF2B5EF4-FFF2-40B4-BE49-F238E27FC236}">
                <a16:creationId xmlns:a16="http://schemas.microsoft.com/office/drawing/2014/main" id="{4BF59698-7CD8-6AEC-2960-D8D59F7D1857}"/>
              </a:ext>
            </a:extLst>
          </p:cNvPr>
          <p:cNvSpPr>
            <a:spLocks noGrp="1"/>
          </p:cNvSpPr>
          <p:nvPr>
            <p:ph idx="1"/>
          </p:nvPr>
        </p:nvSpPr>
        <p:spPr/>
        <p:txBody>
          <a:bodyPr/>
          <a:lstStyle/>
          <a:p>
            <a:pPr algn="just">
              <a:lnSpc>
                <a:spcPct val="150000"/>
              </a:lnSpc>
              <a:spcAft>
                <a:spcPts val="800"/>
              </a:spcAft>
            </a:pPr>
            <a:r>
              <a:rPr lang="tr-TR" sz="1800" kern="0" dirty="0">
                <a:effectLst/>
                <a:latin typeface="Arial" panose="020B0604020202020204" pitchFamily="34" charset="0"/>
                <a:ea typeface="Calibri" panose="020F0502020204030204" pitchFamily="34" charset="0"/>
                <a:cs typeface="Times New Roman" panose="02020603050405020304" pitchFamily="18" charset="0"/>
              </a:rPr>
              <a:t>Akpınar, Bahar (2015):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Ibsen’in</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Sıradışı</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Kadınları, </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tr-TR" sz="1800" kern="0" dirty="0">
                <a:effectLst/>
                <a:latin typeface="Arial" panose="020B0604020202020204" pitchFamily="34" charset="0"/>
                <a:ea typeface="Calibri" panose="020F0502020204030204" pitchFamily="34" charset="0"/>
                <a:cs typeface="Times New Roman" panose="02020603050405020304" pitchFamily="18" charset="0"/>
              </a:rPr>
              <a:t>https://tr.wikipedia.org/wiki/Henrik_Ibsen</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Ibsen</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Henrik: İki Oyun,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Brand</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 Peer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Gynt</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Çev.: S. B. Göknil, Z.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İpşiroğlu</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Türkiye İş Bankası Kültür Yayınları, 2006. </a:t>
            </a:r>
          </a:p>
          <a:p>
            <a:pPr algn="just">
              <a:lnSpc>
                <a:spcPct val="150000"/>
              </a:lnSpc>
              <a:spcAft>
                <a:spcPts val="800"/>
              </a:spcAft>
            </a:pP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Jaeger</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Henrik (1901): Henrik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Ibsen</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ACritical</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Biography</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Çev</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William Morton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Payne</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 </a:t>
            </a:r>
            <a:r>
              <a:rPr lang="tr-TR" sz="1800" kern="0" dirty="0" err="1">
                <a:effectLst/>
                <a:latin typeface="Arial" panose="020B0604020202020204" pitchFamily="34" charset="0"/>
                <a:ea typeface="Calibri" panose="020F0502020204030204" pitchFamily="34" charset="0"/>
                <a:cs typeface="Times New Roman" panose="02020603050405020304" pitchFamily="18" charset="0"/>
              </a:rPr>
              <a:t>Chichago</a:t>
            </a:r>
            <a:r>
              <a:rPr lang="tr-TR" sz="1800" kern="0" dirty="0">
                <a:effectLst/>
                <a:latin typeface="Arial" panose="020B0604020202020204" pitchFamily="34" charset="0"/>
                <a:ea typeface="Calibri" panose="020F0502020204030204" pitchFamily="34" charset="0"/>
                <a:cs typeface="Times New Roman" panose="02020603050405020304" pitchFamily="18" charset="0"/>
              </a:rPr>
              <a:t>.</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37091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BF90E2-56D2-3A5C-3E77-9365960E230B}"/>
              </a:ext>
            </a:extLst>
          </p:cNvPr>
          <p:cNvSpPr>
            <a:spLocks noGrp="1"/>
          </p:cNvSpPr>
          <p:nvPr>
            <p:ph type="title"/>
          </p:nvPr>
        </p:nvSpPr>
        <p:spPr>
          <a:xfrm>
            <a:off x="838200" y="-6039"/>
            <a:ext cx="10515600" cy="694241"/>
          </a:xfrm>
        </p:spPr>
        <p:txBody>
          <a:bodyPr>
            <a:normAutofit fontScale="90000"/>
          </a:bodyPr>
          <a:lstStyle/>
          <a:p>
            <a:pPr>
              <a:lnSpc>
                <a:spcPct val="150000"/>
              </a:lnSpc>
              <a:spcAft>
                <a:spcPts val="800"/>
              </a:spcAft>
            </a:pPr>
            <a:r>
              <a:rPr lang="tr-TR" sz="3100" kern="0" dirty="0">
                <a:latin typeface="Arial" panose="020B0604020202020204" pitchFamily="34" charset="0"/>
                <a:ea typeface="Calibri" panose="020F0502020204030204" pitchFamily="34" charset="0"/>
                <a:cs typeface="Times New Roman" panose="02020603050405020304" pitchFamily="18" charset="0"/>
              </a:rPr>
              <a:t>BRAND (1866): Oyunun Künyesi</a:t>
            </a:r>
            <a:endParaRPr lang="tr-TR" dirty="0"/>
          </a:p>
        </p:txBody>
      </p:sp>
      <p:sp>
        <p:nvSpPr>
          <p:cNvPr id="3" name="İçerik Yer Tutucusu 2">
            <a:extLst>
              <a:ext uri="{FF2B5EF4-FFF2-40B4-BE49-F238E27FC236}">
                <a16:creationId xmlns:a16="http://schemas.microsoft.com/office/drawing/2014/main" id="{4179F538-991D-9194-CF95-1AABAED1C023}"/>
              </a:ext>
            </a:extLst>
          </p:cNvPr>
          <p:cNvSpPr>
            <a:spLocks noGrp="1"/>
          </p:cNvSpPr>
          <p:nvPr>
            <p:ph idx="1"/>
          </p:nvPr>
        </p:nvSpPr>
        <p:spPr>
          <a:xfrm>
            <a:off x="156118" y="532085"/>
            <a:ext cx="12035882" cy="6169798"/>
          </a:xfrm>
        </p:spPr>
        <p:txBody>
          <a:bodyPr>
            <a:noAutofit/>
          </a:bodyPr>
          <a:lstStyle/>
          <a:p>
            <a:pPr algn="just">
              <a:lnSpc>
                <a:spcPct val="150000"/>
              </a:lnSpc>
            </a:pPr>
            <a:r>
              <a:rPr lang="tr-TR" sz="1700" kern="0" dirty="0" err="1">
                <a:effectLst/>
                <a:latin typeface="Arial" panose="020B0604020202020204" pitchFamily="34" charset="0"/>
                <a:ea typeface="Calibri" panose="020F0502020204030204" pitchFamily="34" charset="0"/>
                <a:cs typeface="Arial" panose="020B0604020202020204" pitchFamily="34" charset="0"/>
              </a:rPr>
              <a:t>Ibsen’in</a:t>
            </a:r>
            <a:r>
              <a:rPr lang="tr-TR" sz="1700" kern="0" dirty="0">
                <a:effectLst/>
                <a:latin typeface="Arial" panose="020B0604020202020204" pitchFamily="34" charset="0"/>
                <a:ea typeface="Calibri" panose="020F0502020204030204" pitchFamily="34" charset="0"/>
                <a:cs typeface="Arial" panose="020B0604020202020204" pitchFamily="34" charset="0"/>
              </a:rPr>
              <a:t> Roma’da 1866 yılında yazdığı ilk büyük oyunu; </a:t>
            </a:r>
          </a:p>
          <a:p>
            <a:pPr algn="just">
              <a:lnSpc>
                <a:spcPct val="150000"/>
              </a:lnSpc>
            </a:pPr>
            <a:r>
              <a:rPr lang="tr-TR" sz="1700" kern="0" dirty="0">
                <a:effectLst/>
                <a:latin typeface="Arial" panose="020B0604020202020204" pitchFamily="34" charset="0"/>
                <a:ea typeface="Calibri" panose="020F0502020204030204" pitchFamily="34" charset="0"/>
                <a:cs typeface="Arial" panose="020B0604020202020204" pitchFamily="34" charset="0"/>
              </a:rPr>
              <a:t>270 sayfa, beş perdelik </a:t>
            </a:r>
            <a:r>
              <a:rPr lang="tr-TR" sz="1700" i="1" kern="0" dirty="0" err="1">
                <a:effectLst/>
                <a:latin typeface="Arial" panose="020B0604020202020204" pitchFamily="34" charset="0"/>
                <a:ea typeface="Calibri" panose="020F0502020204030204" pitchFamily="34" charset="0"/>
                <a:cs typeface="Arial" panose="020B0604020202020204" pitchFamily="34" charset="0"/>
              </a:rPr>
              <a:t>Brand</a:t>
            </a:r>
            <a:r>
              <a:rPr lang="tr-TR" sz="1700" i="1" kern="0" dirty="0">
                <a:effectLst/>
                <a:latin typeface="Arial" panose="020B0604020202020204" pitchFamily="34" charset="0"/>
                <a:ea typeface="Calibri" panose="020F0502020204030204" pitchFamily="34" charset="0"/>
                <a:cs typeface="Arial" panose="020B0604020202020204" pitchFamily="34" charset="0"/>
              </a:rPr>
              <a:t>’ </a:t>
            </a:r>
            <a:r>
              <a:rPr lang="tr-TR" sz="1700" kern="0" dirty="0">
                <a:effectLst/>
                <a:latin typeface="Arial" panose="020B0604020202020204" pitchFamily="34" charset="0"/>
                <a:ea typeface="Calibri" panose="020F0502020204030204" pitchFamily="34" charset="0"/>
                <a:cs typeface="Arial" panose="020B0604020202020204" pitchFamily="34" charset="0"/>
              </a:rPr>
              <a:t>üç ayda tamamlandı.</a:t>
            </a:r>
          </a:p>
          <a:p>
            <a:pPr algn="just">
              <a:lnSpc>
                <a:spcPct val="150000"/>
              </a:lnSpc>
            </a:pPr>
            <a:r>
              <a:rPr lang="tr-TR" sz="1700" kern="0" dirty="0" err="1">
                <a:effectLst/>
                <a:latin typeface="Arial" panose="020B0604020202020204" pitchFamily="34" charset="0"/>
                <a:ea typeface="Calibri" panose="020F0502020204030204" pitchFamily="34" charset="0"/>
                <a:cs typeface="Arial" panose="020B0604020202020204" pitchFamily="34" charset="0"/>
              </a:rPr>
              <a:t>Brand</a:t>
            </a:r>
            <a:r>
              <a:rPr lang="tr-TR" sz="1700" kern="0" dirty="0">
                <a:effectLst/>
                <a:latin typeface="Arial" panose="020B0604020202020204" pitchFamily="34" charset="0"/>
                <a:ea typeface="Calibri" panose="020F0502020204030204" pitchFamily="34" charset="0"/>
                <a:cs typeface="Arial" panose="020B0604020202020204" pitchFamily="34" charset="0"/>
              </a:rPr>
              <a:t>, Manzum bir eser ve </a:t>
            </a:r>
            <a:r>
              <a:rPr lang="tr-TR" sz="1700" kern="0" dirty="0" err="1">
                <a:effectLst/>
                <a:latin typeface="Arial" panose="020B0604020202020204" pitchFamily="34" charset="0"/>
                <a:ea typeface="Calibri" panose="020F0502020204030204" pitchFamily="34" charset="0"/>
                <a:cs typeface="Arial" panose="020B0604020202020204" pitchFamily="34" charset="0"/>
              </a:rPr>
              <a:t>Ibsen’in</a:t>
            </a:r>
            <a:r>
              <a:rPr lang="tr-TR" sz="1700" kern="0" dirty="0">
                <a:effectLst/>
                <a:latin typeface="Arial" panose="020B0604020202020204" pitchFamily="34" charset="0"/>
                <a:ea typeface="Calibri" panose="020F0502020204030204" pitchFamily="34" charset="0"/>
                <a:cs typeface="Arial" panose="020B0604020202020204" pitchFamily="34" charset="0"/>
              </a:rPr>
              <a:t> daha sonraki oyunlarında görülmeyecek uzunlukta monologlar çokça yer almaktadır.</a:t>
            </a:r>
          </a:p>
          <a:p>
            <a:pPr algn="just">
              <a:lnSpc>
                <a:spcPct val="150000"/>
              </a:lnSpc>
            </a:pPr>
            <a:r>
              <a:rPr lang="tr-TR" sz="1700" kern="0" dirty="0">
                <a:effectLst/>
                <a:latin typeface="Arial" panose="020B0604020202020204" pitchFamily="34" charset="0"/>
                <a:ea typeface="Calibri" panose="020F0502020204030204" pitchFamily="34" charset="0"/>
                <a:cs typeface="Arial" panose="020B0604020202020204" pitchFamily="34" charset="0"/>
              </a:rPr>
              <a:t>Sekiz hecelik (</a:t>
            </a:r>
            <a:r>
              <a:rPr lang="tr-TR" sz="1700" kern="0" dirty="0" err="1">
                <a:effectLst/>
                <a:latin typeface="Arial" panose="020B0604020202020204" pitchFamily="34" charset="0"/>
                <a:ea typeface="Calibri" panose="020F0502020204030204" pitchFamily="34" charset="0"/>
                <a:cs typeface="Arial" panose="020B0604020202020204" pitchFamily="34" charset="0"/>
              </a:rPr>
              <a:t>octosyllabic</a:t>
            </a:r>
            <a:r>
              <a:rPr lang="tr-TR" sz="1700" kern="0" dirty="0">
                <a:effectLst/>
                <a:latin typeface="Arial" panose="020B0604020202020204" pitchFamily="34" charset="0"/>
                <a:ea typeface="Calibri" panose="020F0502020204030204" pitchFamily="34" charset="0"/>
                <a:cs typeface="Arial" panose="020B0604020202020204" pitchFamily="34" charset="0"/>
              </a:rPr>
              <a:t>) mısralardan, üç veya dört kere tekrarlanan kafiyelerden ve son heceleri feminen biten kelimelerden oluşmaktadır. Norveç dilinden başka bir dilin, </a:t>
            </a:r>
            <a:r>
              <a:rPr lang="tr-TR" sz="1700" kern="0" dirty="0" err="1">
                <a:effectLst/>
                <a:latin typeface="Arial" panose="020B0604020202020204" pitchFamily="34" charset="0"/>
                <a:ea typeface="Calibri" panose="020F0502020204030204" pitchFamily="34" charset="0"/>
                <a:cs typeface="Arial" panose="020B0604020202020204" pitchFamily="34" charset="0"/>
              </a:rPr>
              <a:t>Ibsen’in</a:t>
            </a:r>
            <a:r>
              <a:rPr lang="tr-TR" sz="1700" kern="0" dirty="0">
                <a:effectLst/>
                <a:latin typeface="Arial" panose="020B0604020202020204" pitchFamily="34" charset="0"/>
                <a:ea typeface="Calibri" panose="020F0502020204030204" pitchFamily="34" charset="0"/>
                <a:cs typeface="Arial" panose="020B0604020202020204" pitchFamily="34" charset="0"/>
              </a:rPr>
              <a:t> kullandığı vezinli dildeki şiirin gücünü taşımaya yeterli olamayacağı ve </a:t>
            </a:r>
            <a:r>
              <a:rPr lang="tr-TR" sz="1700" kern="0" dirty="0" err="1">
                <a:effectLst/>
                <a:latin typeface="Arial" panose="020B0604020202020204" pitchFamily="34" charset="0"/>
                <a:ea typeface="Calibri" panose="020F0502020204030204" pitchFamily="34" charset="0"/>
                <a:cs typeface="Arial" panose="020B0604020202020204" pitchFamily="34" charset="0"/>
              </a:rPr>
              <a:t>İngilizce’nin</a:t>
            </a:r>
            <a:r>
              <a:rPr lang="tr-TR" sz="1700" kern="0" dirty="0">
                <a:effectLst/>
                <a:latin typeface="Arial" panose="020B0604020202020204" pitchFamily="34" charset="0"/>
                <a:ea typeface="Calibri" panose="020F0502020204030204" pitchFamily="34" charset="0"/>
                <a:cs typeface="Arial" panose="020B0604020202020204" pitchFamily="34" charset="0"/>
              </a:rPr>
              <a:t> </a:t>
            </a:r>
            <a:r>
              <a:rPr lang="tr-TR" sz="1700" kern="0" dirty="0" err="1">
                <a:effectLst/>
                <a:latin typeface="Arial" panose="020B0604020202020204" pitchFamily="34" charset="0"/>
                <a:ea typeface="Calibri" panose="020F0502020204030204" pitchFamily="34" charset="0"/>
                <a:cs typeface="Arial" panose="020B0604020202020204" pitchFamily="34" charset="0"/>
              </a:rPr>
              <a:t>Brand’daki</a:t>
            </a:r>
            <a:r>
              <a:rPr lang="tr-TR" sz="1700" kern="0" dirty="0">
                <a:effectLst/>
                <a:latin typeface="Arial" panose="020B0604020202020204" pitchFamily="34" charset="0"/>
                <a:ea typeface="Calibri" panose="020F0502020204030204" pitchFamily="34" charset="0"/>
                <a:cs typeface="Arial" panose="020B0604020202020204" pitchFamily="34" charset="0"/>
              </a:rPr>
              <a:t> dili taşımak konusunda yetersiz kaldığı söylenir.</a:t>
            </a:r>
          </a:p>
          <a:p>
            <a:pPr algn="just">
              <a:lnSpc>
                <a:spcPct val="150000"/>
              </a:lnSpc>
            </a:pPr>
            <a:r>
              <a:rPr lang="tr-TR" sz="1700" i="1" kern="0" dirty="0" err="1">
                <a:effectLst/>
                <a:latin typeface="Arial" panose="020B0604020202020204" pitchFamily="34" charset="0"/>
                <a:ea typeface="Calibri" panose="020F0502020204030204" pitchFamily="34" charset="0"/>
                <a:cs typeface="Arial" panose="020B0604020202020204" pitchFamily="34" charset="0"/>
              </a:rPr>
              <a:t>Brand</a:t>
            </a:r>
            <a:r>
              <a:rPr lang="tr-TR" sz="1700" i="1" kern="0" dirty="0">
                <a:effectLst/>
                <a:latin typeface="Arial" panose="020B0604020202020204" pitchFamily="34" charset="0"/>
                <a:ea typeface="Calibri" panose="020F0502020204030204" pitchFamily="34" charset="0"/>
                <a:cs typeface="Arial" panose="020B0604020202020204" pitchFamily="34" charset="0"/>
              </a:rPr>
              <a:t>, </a:t>
            </a:r>
            <a:r>
              <a:rPr lang="tr-TR" sz="1700" kern="0" dirty="0">
                <a:effectLst/>
                <a:latin typeface="Arial" panose="020B0604020202020204" pitchFamily="34" charset="0"/>
                <a:ea typeface="Calibri" panose="020F0502020204030204" pitchFamily="34" charset="0"/>
                <a:cs typeface="Arial" panose="020B0604020202020204" pitchFamily="34" charset="0"/>
              </a:rPr>
              <a:t>ilk olarak 24 Mart 1885 tarihinde </a:t>
            </a:r>
            <a:r>
              <a:rPr lang="tr-TR" sz="1700" kern="0" dirty="0" err="1">
                <a:effectLst/>
                <a:latin typeface="Arial" panose="020B0604020202020204" pitchFamily="34" charset="0"/>
                <a:ea typeface="Calibri" panose="020F0502020204030204" pitchFamily="34" charset="0"/>
                <a:cs typeface="Arial" panose="020B0604020202020204" pitchFamily="34" charset="0"/>
              </a:rPr>
              <a:t>Stokholm’da</a:t>
            </a:r>
            <a:r>
              <a:rPr lang="tr-TR" sz="1700" kern="0" dirty="0">
                <a:effectLst/>
                <a:latin typeface="Arial" panose="020B0604020202020204" pitchFamily="34" charset="0"/>
                <a:ea typeface="Calibri" panose="020F0502020204030204" pitchFamily="34" charset="0"/>
                <a:cs typeface="Arial" panose="020B0604020202020204" pitchFamily="34" charset="0"/>
              </a:rPr>
              <a:t> sahnelendi. Diğer gösterimleri on yıllık bir aradan sonra 1895’de Oslo, Bergen, Trondheim, Paris ve Kopenhag’da yapıldı. </a:t>
            </a:r>
            <a:r>
              <a:rPr lang="tr-TR" sz="1700" i="1" kern="0" dirty="0" err="1">
                <a:effectLst/>
                <a:latin typeface="Arial" panose="020B0604020202020204" pitchFamily="34" charset="0"/>
                <a:ea typeface="Calibri" panose="020F0502020204030204" pitchFamily="34" charset="0"/>
                <a:cs typeface="Arial" panose="020B0604020202020204" pitchFamily="34" charset="0"/>
              </a:rPr>
              <a:t>Brand’ın</a:t>
            </a:r>
            <a:r>
              <a:rPr lang="tr-TR" sz="1700" i="1" kern="0" dirty="0">
                <a:effectLst/>
                <a:latin typeface="Arial" panose="020B0604020202020204" pitchFamily="34" charset="0"/>
                <a:ea typeface="Calibri" panose="020F0502020204030204" pitchFamily="34" charset="0"/>
                <a:cs typeface="Arial" panose="020B0604020202020204" pitchFamily="34" charset="0"/>
              </a:rPr>
              <a:t> </a:t>
            </a:r>
            <a:r>
              <a:rPr lang="tr-TR" sz="1700" kern="0" dirty="0">
                <a:effectLst/>
                <a:latin typeface="Arial" panose="020B0604020202020204" pitchFamily="34" charset="0"/>
                <a:ea typeface="Calibri" panose="020F0502020204030204" pitchFamily="34" charset="0"/>
                <a:cs typeface="Arial" panose="020B0604020202020204" pitchFamily="34" charset="0"/>
              </a:rPr>
              <a:t>İngiltere’deki ilk gösterimi ise 11 Kasım 1912 tarihinde gerçekleşir.</a:t>
            </a:r>
          </a:p>
          <a:p>
            <a:pPr algn="just">
              <a:lnSpc>
                <a:spcPct val="150000"/>
              </a:lnSpc>
            </a:pPr>
            <a:r>
              <a:rPr lang="tr-TR" sz="1700" kern="0" dirty="0" err="1">
                <a:effectLst/>
                <a:latin typeface="Arial" panose="020B0604020202020204" pitchFamily="34" charset="0"/>
                <a:ea typeface="Calibri" panose="020F0502020204030204" pitchFamily="34" charset="0"/>
                <a:cs typeface="Arial" panose="020B0604020202020204" pitchFamily="34" charset="0"/>
              </a:rPr>
              <a:t>Ibsen’in</a:t>
            </a:r>
            <a:r>
              <a:rPr lang="tr-TR" sz="1700" kern="0" dirty="0">
                <a:effectLst/>
                <a:latin typeface="Arial" panose="020B0604020202020204" pitchFamily="34" charset="0"/>
                <a:ea typeface="Calibri" panose="020F0502020204030204" pitchFamily="34" charset="0"/>
                <a:cs typeface="Arial" panose="020B0604020202020204" pitchFamily="34" charset="0"/>
              </a:rPr>
              <a:t> bu oyunu yazarken din bilgini ve filozof </a:t>
            </a:r>
            <a:r>
              <a:rPr lang="tr-TR" sz="1700" kern="0" dirty="0" err="1">
                <a:effectLst/>
                <a:latin typeface="Arial" panose="020B0604020202020204" pitchFamily="34" charset="0"/>
                <a:ea typeface="Calibri" panose="020F0502020204030204" pitchFamily="34" charset="0"/>
                <a:cs typeface="Arial" panose="020B0604020202020204" pitchFamily="34" charset="0"/>
              </a:rPr>
              <a:t>Soren</a:t>
            </a:r>
            <a:r>
              <a:rPr lang="tr-TR" sz="1700" kern="0" dirty="0">
                <a:effectLst/>
                <a:latin typeface="Arial" panose="020B0604020202020204" pitchFamily="34" charset="0"/>
                <a:ea typeface="Calibri" panose="020F0502020204030204" pitchFamily="34" charset="0"/>
                <a:cs typeface="Arial" panose="020B0604020202020204" pitchFamily="34" charset="0"/>
              </a:rPr>
              <a:t> </a:t>
            </a:r>
            <a:r>
              <a:rPr lang="tr-TR" sz="1700" kern="0" dirty="0" err="1">
                <a:effectLst/>
                <a:latin typeface="Arial" panose="020B0604020202020204" pitchFamily="34" charset="0"/>
                <a:ea typeface="Calibri" panose="020F0502020204030204" pitchFamily="34" charset="0"/>
                <a:cs typeface="Arial" panose="020B0604020202020204" pitchFamily="34" charset="0"/>
              </a:rPr>
              <a:t>Kiergegaard’dan</a:t>
            </a:r>
            <a:r>
              <a:rPr lang="tr-TR" sz="1700" kern="0" dirty="0">
                <a:effectLst/>
                <a:latin typeface="Arial" panose="020B0604020202020204" pitchFamily="34" charset="0"/>
                <a:ea typeface="Calibri" panose="020F0502020204030204" pitchFamily="34" charset="0"/>
                <a:cs typeface="Arial" panose="020B0604020202020204" pitchFamily="34" charset="0"/>
              </a:rPr>
              <a:t> çokça etkilendiği söylenmekte; oyunun aldığı başarı ile kendine olan güveni yerine gelir ve yazarlık döneminin Altın Çağ’ı olarak tanımlanan ve tiyatro konusunda kendi düşünce ve eleştirilerini uygulamakta daha cesur davranacağı bir döneme adım atar. Bu yeni evrede artık Norveç’i terk eden küskün insan değil, Avrupa’daki tiyatro anlayışına yepyeni bir soluk getiren güçlü bir oyun yazarıdır. </a:t>
            </a:r>
            <a:endParaRPr lang="tr-TR" sz="1700" kern="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r>
              <a:rPr lang="tr-TR" sz="1700" kern="0" dirty="0">
                <a:latin typeface="Arial" panose="020B0604020202020204" pitchFamily="34" charset="0"/>
                <a:ea typeface="Calibri" panose="020F0502020204030204" pitchFamily="34" charset="0"/>
                <a:cs typeface="Arial" panose="020B0604020202020204" pitchFamily="34" charset="0"/>
              </a:rPr>
              <a:t>O</a:t>
            </a:r>
            <a:r>
              <a:rPr lang="tr-TR" sz="1700" kern="100" dirty="0">
                <a:effectLst/>
                <a:latin typeface="Arial" panose="020B0604020202020204" pitchFamily="34" charset="0"/>
                <a:ea typeface="Calibri" panose="020F0502020204030204" pitchFamily="34" charset="0"/>
                <a:cs typeface="Arial" panose="020B0604020202020204" pitchFamily="34" charset="0"/>
              </a:rPr>
              <a:t>yunda dinsel bağnazlığı yüzünden sevmeyi ve görevlerini unutan </a:t>
            </a:r>
            <a:r>
              <a:rPr lang="tr-TR" sz="1700" kern="100" dirty="0" err="1">
                <a:effectLst/>
                <a:latin typeface="Arial" panose="020B0604020202020204" pitchFamily="34" charset="0"/>
                <a:ea typeface="Calibri" panose="020F0502020204030204" pitchFamily="34" charset="0"/>
                <a:cs typeface="Arial" panose="020B0604020202020204" pitchFamily="34" charset="0"/>
              </a:rPr>
              <a:t>Brand</a:t>
            </a:r>
            <a:r>
              <a:rPr lang="tr-TR" sz="1700" kern="100" dirty="0">
                <a:effectLst/>
                <a:latin typeface="Arial" panose="020B0604020202020204" pitchFamily="34" charset="0"/>
                <a:ea typeface="Calibri" panose="020F0502020204030204" pitchFamily="34" charset="0"/>
                <a:cs typeface="Arial" panose="020B0604020202020204" pitchFamily="34" charset="0"/>
              </a:rPr>
              <a:t> adlı genç bir rahibin trajedisi sergilenmektedir.</a:t>
            </a:r>
          </a:p>
          <a:p>
            <a:pPr algn="just">
              <a:lnSpc>
                <a:spcPct val="150000"/>
              </a:lnSpc>
            </a:pPr>
            <a:endParaRPr lang="tr-TR" sz="1700" kern="1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endParaRPr lang="tr-TR"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009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C9D253B1-1B03-918F-008C-69066933C474}"/>
              </a:ext>
            </a:extLst>
          </p:cNvPr>
          <p:cNvPicPr>
            <a:picLocks noChangeAspect="1"/>
          </p:cNvPicPr>
          <p:nvPr/>
        </p:nvPicPr>
        <p:blipFill rotWithShape="1">
          <a:blip r:embed="rId3"/>
          <a:srcRect l="38689" t="15448" r="34970" b="6341"/>
          <a:stretch/>
        </p:blipFill>
        <p:spPr>
          <a:xfrm>
            <a:off x="1717288" y="798266"/>
            <a:ext cx="3579542" cy="5978332"/>
          </a:xfrm>
          <a:prstGeom prst="rect">
            <a:avLst/>
          </a:prstGeom>
        </p:spPr>
      </p:pic>
      <p:sp>
        <p:nvSpPr>
          <p:cNvPr id="4" name="Metin kutusu 3">
            <a:extLst>
              <a:ext uri="{FF2B5EF4-FFF2-40B4-BE49-F238E27FC236}">
                <a16:creationId xmlns:a16="http://schemas.microsoft.com/office/drawing/2014/main" id="{E5CFCA97-A4D2-B237-0FE5-B43D00A8E9BC}"/>
              </a:ext>
            </a:extLst>
          </p:cNvPr>
          <p:cNvSpPr txBox="1"/>
          <p:nvPr/>
        </p:nvSpPr>
        <p:spPr>
          <a:xfrm>
            <a:off x="-1315844" y="181763"/>
            <a:ext cx="9077093" cy="461665"/>
          </a:xfrm>
          <a:prstGeom prst="rect">
            <a:avLst/>
          </a:prstGeom>
          <a:noFill/>
        </p:spPr>
        <p:txBody>
          <a:bodyPr wrap="square" rtlCol="0">
            <a:spAutoFit/>
          </a:bodyPr>
          <a:lstStyle/>
          <a:p>
            <a:pPr algn="ctr"/>
            <a:r>
              <a:rPr lang="tr-TR" sz="2400" b="1" kern="0" dirty="0">
                <a:latin typeface="Arial" panose="020B0604020202020204" pitchFamily="34" charset="0"/>
                <a:ea typeface="Calibri" panose="020F0502020204030204" pitchFamily="34" charset="0"/>
                <a:cs typeface="Times New Roman" panose="02020603050405020304" pitchFamily="18" charset="0"/>
              </a:rPr>
              <a:t>BRAND (1866): Oyunun Karakterleri</a:t>
            </a:r>
            <a:endParaRPr lang="tr-TR" sz="2400" b="1" dirty="0">
              <a:latin typeface="Arial" panose="020B0604020202020204" pitchFamily="34" charset="0"/>
              <a:cs typeface="Arial" panose="020B0604020202020204" pitchFamily="34" charset="0"/>
            </a:endParaRPr>
          </a:p>
        </p:txBody>
      </p:sp>
      <p:sp>
        <p:nvSpPr>
          <p:cNvPr id="5" name="Metin kutusu 4">
            <a:extLst>
              <a:ext uri="{FF2B5EF4-FFF2-40B4-BE49-F238E27FC236}">
                <a16:creationId xmlns:a16="http://schemas.microsoft.com/office/drawing/2014/main" id="{C1A6918A-7ABA-55E1-DE0C-FEB4A014F51C}"/>
              </a:ext>
            </a:extLst>
          </p:cNvPr>
          <p:cNvSpPr txBox="1"/>
          <p:nvPr/>
        </p:nvSpPr>
        <p:spPr>
          <a:xfrm>
            <a:off x="5865542" y="2621689"/>
            <a:ext cx="6122019" cy="1200329"/>
          </a:xfrm>
          <a:prstGeom prst="rect">
            <a:avLst/>
          </a:prstGeom>
          <a:noFill/>
        </p:spPr>
        <p:txBody>
          <a:bodyPr wrap="square" rtlCol="0">
            <a:spAutoFit/>
          </a:bodyPr>
          <a:lstStyle/>
          <a:p>
            <a:pPr algn="ctr"/>
            <a:r>
              <a:rPr lang="tr-TR" sz="2400" b="1" dirty="0">
                <a:latin typeface="Arial" panose="020B0604020202020204" pitchFamily="34" charset="0"/>
                <a:cs typeface="Arial" panose="020B0604020202020204" pitchFamily="34" charset="0"/>
              </a:rPr>
              <a:t>Olay zamanımızda, </a:t>
            </a:r>
          </a:p>
          <a:p>
            <a:pPr algn="ctr"/>
            <a:r>
              <a:rPr lang="tr-TR" sz="2400" b="1" dirty="0">
                <a:latin typeface="Arial" panose="020B0604020202020204" pitchFamily="34" charset="0"/>
                <a:cs typeface="Arial" panose="020B0604020202020204" pitchFamily="34" charset="0"/>
              </a:rPr>
              <a:t>Batı Norveç kıyılarında,</a:t>
            </a:r>
          </a:p>
          <a:p>
            <a:pPr algn="ctr"/>
            <a:r>
              <a:rPr lang="tr-TR" sz="2400" b="1" dirty="0">
                <a:latin typeface="Arial" panose="020B0604020202020204" pitchFamily="34" charset="0"/>
                <a:cs typeface="Arial" panose="020B0604020202020204" pitchFamily="34" charset="0"/>
              </a:rPr>
              <a:t> çeşitli mekanlarda geçmektedir. </a:t>
            </a:r>
          </a:p>
        </p:txBody>
      </p:sp>
    </p:spTree>
    <p:extLst>
      <p:ext uri="{BB962C8B-B14F-4D97-AF65-F5344CB8AC3E}">
        <p14:creationId xmlns:p14="http://schemas.microsoft.com/office/powerpoint/2010/main" val="4169961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CF7F5-4136-561B-71A7-2A17CB572688}"/>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B7BFC771-469F-AB37-FDAB-D7DE7A29CDA3}"/>
              </a:ext>
            </a:extLst>
          </p:cNvPr>
          <p:cNvSpPr>
            <a:spLocks noGrp="1"/>
          </p:cNvSpPr>
          <p:nvPr>
            <p:ph type="title"/>
          </p:nvPr>
        </p:nvSpPr>
        <p:spPr>
          <a:xfrm>
            <a:off x="726687" y="-162156"/>
            <a:ext cx="10515600" cy="694241"/>
          </a:xfrm>
        </p:spPr>
        <p:txBody>
          <a:bodyPr>
            <a:normAutofit fontScale="90000"/>
          </a:bodyPr>
          <a:lstStyle/>
          <a:p>
            <a:pPr>
              <a:lnSpc>
                <a:spcPct val="150000"/>
              </a:lnSpc>
              <a:spcAft>
                <a:spcPts val="800"/>
              </a:spcAft>
            </a:pPr>
            <a:r>
              <a:rPr lang="tr-TR" sz="3100" kern="0" dirty="0">
                <a:latin typeface="Arial" panose="020B0604020202020204" pitchFamily="34" charset="0"/>
                <a:ea typeface="Calibri" panose="020F0502020204030204" pitchFamily="34" charset="0"/>
                <a:cs typeface="Times New Roman" panose="02020603050405020304" pitchFamily="18" charset="0"/>
              </a:rPr>
              <a:t>BRAND (1866): Oyunun Konu Özeti</a:t>
            </a:r>
            <a:endParaRPr lang="tr-TR" dirty="0"/>
          </a:p>
        </p:txBody>
      </p:sp>
      <p:sp>
        <p:nvSpPr>
          <p:cNvPr id="3" name="İçerik Yer Tutucusu 2">
            <a:extLst>
              <a:ext uri="{FF2B5EF4-FFF2-40B4-BE49-F238E27FC236}">
                <a16:creationId xmlns:a16="http://schemas.microsoft.com/office/drawing/2014/main" id="{EAF26064-F4CB-E152-7612-772077967F11}"/>
              </a:ext>
            </a:extLst>
          </p:cNvPr>
          <p:cNvSpPr>
            <a:spLocks noGrp="1"/>
          </p:cNvSpPr>
          <p:nvPr>
            <p:ph idx="1"/>
          </p:nvPr>
        </p:nvSpPr>
        <p:spPr>
          <a:xfrm>
            <a:off x="156118" y="532085"/>
            <a:ext cx="12035882" cy="6169798"/>
          </a:xfrm>
        </p:spPr>
        <p:txBody>
          <a:bodyPr>
            <a:noAutofit/>
          </a:bodyPr>
          <a:lstStyle/>
          <a:p>
            <a:pPr algn="just">
              <a:lnSpc>
                <a:spcPct val="150000"/>
              </a:lnSpc>
            </a:pPr>
            <a:r>
              <a:rPr lang="tr-TR" sz="1700" kern="1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50000"/>
              </a:lnSpc>
            </a:pPr>
            <a:endParaRPr lang="tr-TR" sz="1700" dirty="0">
              <a:latin typeface="Arial" panose="020B060402020202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63C20C29-263B-60BB-472E-DFA5828931B3}"/>
              </a:ext>
            </a:extLst>
          </p:cNvPr>
          <p:cNvSpPr txBox="1"/>
          <p:nvPr/>
        </p:nvSpPr>
        <p:spPr>
          <a:xfrm>
            <a:off x="0" y="389050"/>
            <a:ext cx="12167836" cy="7617470"/>
          </a:xfrm>
          <a:prstGeom prst="rect">
            <a:avLst/>
          </a:prstGeom>
          <a:noFill/>
        </p:spPr>
        <p:txBody>
          <a:bodyPr wrap="square" rtlCol="0">
            <a:spAutoFit/>
          </a:bodyPr>
          <a:lstStyle/>
          <a:p>
            <a:pPr marL="285750" indent="-285750" algn="just">
              <a:lnSpc>
                <a:spcPct val="150000"/>
              </a:lnSpc>
              <a:spcAft>
                <a:spcPts val="800"/>
              </a:spcAft>
              <a:buFont typeface="Arial" panose="020B0604020202020204" pitchFamily="34" charset="0"/>
              <a:buChar char="•"/>
            </a:pPr>
            <a:r>
              <a:rPr lang="tr-TR" kern="0" dirty="0">
                <a:effectLst/>
                <a:latin typeface="Arial" panose="020B0604020202020204" pitchFamily="34" charset="0"/>
                <a:ea typeface="Calibri" panose="020F0502020204030204" pitchFamily="34" charset="0"/>
                <a:cs typeface="Times New Roman" panose="02020603050405020304" pitchFamily="18" charset="0"/>
              </a:rPr>
              <a:t>Oyunun başlangıcında </a:t>
            </a:r>
            <a:r>
              <a:rPr lang="tr-TR" kern="0" dirty="0" err="1">
                <a:effectLst/>
                <a:latin typeface="Arial" panose="020B0604020202020204" pitchFamily="34" charset="0"/>
                <a:ea typeface="Calibri" panose="020F0502020204030204" pitchFamily="34" charset="0"/>
                <a:cs typeface="Times New Roman" panose="02020603050405020304" pitchFamily="18" charset="0"/>
              </a:rPr>
              <a:t>Brand</a:t>
            </a:r>
            <a:r>
              <a:rPr lang="tr-TR" kern="0" dirty="0">
                <a:effectLst/>
                <a:latin typeface="Arial" panose="020B0604020202020204" pitchFamily="34" charset="0"/>
                <a:ea typeface="Calibri" panose="020F0502020204030204" pitchFamily="34" charset="0"/>
                <a:cs typeface="Times New Roman" panose="02020603050405020304" pitchFamily="18" charset="0"/>
              </a:rPr>
              <a:t> dağlarda dolaşmaktadır ve bir köylü ile oğlu onu izlemektedir. Donmuş </a:t>
            </a:r>
            <a:r>
              <a:rPr lang="tr-TR" kern="0" dirty="0" err="1">
                <a:effectLst/>
                <a:latin typeface="Arial" panose="020B0604020202020204" pitchFamily="34" charset="0"/>
                <a:ea typeface="Calibri" panose="020F0502020204030204" pitchFamily="34" charset="0"/>
                <a:cs typeface="Times New Roman" panose="02020603050405020304" pitchFamily="18" charset="0"/>
              </a:rPr>
              <a:t>fiyord</a:t>
            </a:r>
            <a:r>
              <a:rPr lang="tr-TR" kern="0" dirty="0">
                <a:effectLst/>
                <a:latin typeface="Arial" panose="020B0604020202020204" pitchFamily="34" charset="0"/>
                <a:ea typeface="Calibri" panose="020F0502020204030204" pitchFamily="34" charset="0"/>
                <a:cs typeface="Times New Roman" panose="02020603050405020304" pitchFamily="18" charset="0"/>
              </a:rPr>
              <a:t> üzerindeki ince bir buz tabakasından geçme konusunda fikir ayrılığı yaşarlar. </a:t>
            </a:r>
            <a:r>
              <a:rPr lang="tr-TR" kern="0" dirty="0" err="1">
                <a:effectLst/>
                <a:latin typeface="Arial" panose="020B0604020202020204" pitchFamily="34" charset="0"/>
                <a:ea typeface="Calibri" panose="020F0502020204030204" pitchFamily="34" charset="0"/>
                <a:cs typeface="Times New Roman" panose="02020603050405020304" pitchFamily="18" charset="0"/>
              </a:rPr>
              <a:t>Brand</a:t>
            </a:r>
            <a:r>
              <a:rPr lang="tr-TR" kern="0" dirty="0">
                <a:effectLst/>
                <a:latin typeface="Arial" panose="020B0604020202020204" pitchFamily="34" charset="0"/>
                <a:ea typeface="Calibri" panose="020F0502020204030204" pitchFamily="34" charset="0"/>
                <a:cs typeface="Times New Roman" panose="02020603050405020304" pitchFamily="18" charset="0"/>
              </a:rPr>
              <a:t>, köylünün ölüm döşeğindeki kızına dua okuyarak ruhunu huzura kavuşturma peşindedir. </a:t>
            </a:r>
          </a:p>
          <a:p>
            <a:pPr marL="285750" indent="-285750" algn="just">
              <a:lnSpc>
                <a:spcPct val="150000"/>
              </a:lnSpc>
              <a:spcAft>
                <a:spcPts val="800"/>
              </a:spcAft>
              <a:buFont typeface="Arial" panose="020B0604020202020204" pitchFamily="34" charset="0"/>
              <a:buChar char="•"/>
            </a:pPr>
            <a:r>
              <a:rPr lang="tr-TR" kern="0" dirty="0">
                <a:effectLst/>
                <a:latin typeface="Arial" panose="020B0604020202020204" pitchFamily="34" charset="0"/>
                <a:ea typeface="Calibri" panose="020F0502020204030204" pitchFamily="34" charset="0"/>
                <a:cs typeface="Times New Roman" panose="02020603050405020304" pitchFamily="18" charset="0"/>
              </a:rPr>
              <a:t>Her türlü rasyonel düşünceden arınmış yaşamını dine adamış, hayatı din üzerinden anlamlandırmış, idealist felsefenin tipik bir timsali olan </a:t>
            </a:r>
            <a:r>
              <a:rPr lang="tr-TR" kern="0" dirty="0" err="1">
                <a:effectLst/>
                <a:latin typeface="Arial" panose="020B0604020202020204" pitchFamily="34" charset="0"/>
                <a:ea typeface="Calibri" panose="020F0502020204030204" pitchFamily="34" charset="0"/>
                <a:cs typeface="Times New Roman" panose="02020603050405020304" pitchFamily="18" charset="0"/>
              </a:rPr>
              <a:t>Brand</a:t>
            </a:r>
            <a:r>
              <a:rPr lang="tr-TR" kern="0" dirty="0">
                <a:effectLst/>
                <a:latin typeface="Arial" panose="020B0604020202020204" pitchFamily="34" charset="0"/>
                <a:ea typeface="Calibri" panose="020F0502020204030204" pitchFamily="34" charset="0"/>
                <a:cs typeface="Times New Roman" panose="02020603050405020304" pitchFamily="18" charset="0"/>
              </a:rPr>
              <a:t> engel tanımayan yolculuğunda köylüleri geride bırakıp yoluna devam eder.</a:t>
            </a:r>
          </a:p>
          <a:p>
            <a:pPr marL="285750" indent="-285750" algn="just">
              <a:lnSpc>
                <a:spcPct val="150000"/>
              </a:lnSpc>
              <a:spcAft>
                <a:spcPts val="800"/>
              </a:spcAft>
              <a:buFont typeface="Arial" panose="020B0604020202020204" pitchFamily="34" charset="0"/>
              <a:buChar char="•"/>
            </a:pPr>
            <a:r>
              <a:rPr lang="tr-TR" kern="0" dirty="0">
                <a:effectLst/>
                <a:latin typeface="Arial" panose="020B0604020202020204" pitchFamily="34" charset="0"/>
                <a:ea typeface="Calibri" panose="020F0502020204030204" pitchFamily="34" charset="0"/>
                <a:cs typeface="Times New Roman" panose="02020603050405020304" pitchFamily="18" charset="0"/>
              </a:rPr>
              <a:t>Sisler içindeki tepede daha büyük bir kilise olduğunu iddia eden </a:t>
            </a:r>
            <a:r>
              <a:rPr lang="tr-TR" kern="0" dirty="0">
                <a:effectLst/>
                <a:latin typeface="Arial" panose="020B0604020202020204" pitchFamily="34" charset="0"/>
                <a:ea typeface="Calibri" panose="020F0502020204030204" pitchFamily="34" charset="0"/>
                <a:cs typeface="Arial" panose="020B0604020202020204" pitchFamily="34" charset="0"/>
              </a:rPr>
              <a:t>dağların özgür ve vahşi kızı </a:t>
            </a:r>
            <a:r>
              <a:rPr lang="tr-TR" kern="0" dirty="0" err="1">
                <a:latin typeface="Arial" panose="020B0604020202020204" pitchFamily="34" charset="0"/>
                <a:ea typeface="Calibri" panose="020F0502020204030204" pitchFamily="34" charset="0"/>
                <a:cs typeface="Times New Roman" panose="02020603050405020304" pitchFamily="18" charset="0"/>
              </a:rPr>
              <a:t>Gerd</a:t>
            </a:r>
            <a:r>
              <a:rPr lang="tr-TR" kern="0" dirty="0">
                <a:latin typeface="Arial" panose="020B0604020202020204" pitchFamily="34" charset="0"/>
                <a:ea typeface="Calibri" panose="020F0502020204030204" pitchFamily="34" charset="0"/>
                <a:cs typeface="Times New Roman" panose="02020603050405020304" pitchFamily="18" charset="0"/>
              </a:rPr>
              <a:t> yoluna çıkar. </a:t>
            </a:r>
            <a:r>
              <a:rPr lang="tr-TR" kern="0" dirty="0" err="1">
                <a:latin typeface="Arial" panose="020B0604020202020204" pitchFamily="34" charset="0"/>
                <a:ea typeface="Calibri" panose="020F0502020204030204" pitchFamily="34" charset="0"/>
                <a:cs typeface="Times New Roman" panose="02020603050405020304" pitchFamily="18" charset="0"/>
              </a:rPr>
              <a:t>Gerd</a:t>
            </a:r>
            <a:r>
              <a:rPr lang="tr-TR" kern="0" dirty="0">
                <a:latin typeface="Arial" panose="020B0604020202020204" pitchFamily="34" charset="0"/>
                <a:ea typeface="Calibri" panose="020F0502020204030204" pitchFamily="34" charset="0"/>
                <a:cs typeface="Times New Roman" panose="02020603050405020304" pitchFamily="18" charset="0"/>
              </a:rPr>
              <a:t> a</a:t>
            </a:r>
            <a:r>
              <a:rPr lang="tr-TR" kern="0" dirty="0">
                <a:effectLst/>
                <a:latin typeface="Arial" panose="020B0604020202020204" pitchFamily="34" charset="0"/>
                <a:ea typeface="Calibri" panose="020F0502020204030204" pitchFamily="34" charset="0"/>
                <a:cs typeface="Arial" panose="020B0604020202020204" pitchFamily="34" charset="0"/>
              </a:rPr>
              <a:t>nnesinin eski sevgilisinden olma kızıdır.</a:t>
            </a:r>
            <a:endParaRPr lang="tr-TR" kern="0" dirty="0">
              <a:latin typeface="Arial" panose="020B0604020202020204" pitchFamily="34" charset="0"/>
              <a:ea typeface="Calibri" panose="020F0502020204030204" pitchFamily="34" charset="0"/>
              <a:cs typeface="Times New Roman" panose="02020603050405020304" pitchFamily="18" charset="0"/>
            </a:endParaRPr>
          </a:p>
          <a:p>
            <a:pPr marL="285750" indent="-285750" algn="just">
              <a:lnSpc>
                <a:spcPct val="150000"/>
              </a:lnSpc>
              <a:spcAft>
                <a:spcPts val="800"/>
              </a:spcAft>
              <a:buFont typeface="Arial" panose="020B0604020202020204" pitchFamily="34" charset="0"/>
              <a:buChar char="•"/>
            </a:pPr>
            <a:r>
              <a:rPr lang="tr-TR" kern="0" dirty="0" err="1">
                <a:effectLst/>
                <a:latin typeface="Arial" panose="020B0604020202020204" pitchFamily="34" charset="0"/>
                <a:ea typeface="Calibri" panose="020F0502020204030204" pitchFamily="34" charset="0"/>
                <a:cs typeface="Times New Roman" panose="02020603050405020304" pitchFamily="18" charset="0"/>
              </a:rPr>
              <a:t>Brand’ın</a:t>
            </a:r>
            <a:r>
              <a:rPr lang="tr-TR" kern="0" dirty="0">
                <a:effectLst/>
                <a:latin typeface="Arial" panose="020B0604020202020204" pitchFamily="34" charset="0"/>
                <a:ea typeface="Calibri" panose="020F0502020204030204" pitchFamily="34" charset="0"/>
                <a:cs typeface="Times New Roman" panose="02020603050405020304" pitchFamily="18" charset="0"/>
              </a:rPr>
              <a:t> karşılaştığı son kişiler ise </a:t>
            </a:r>
            <a:r>
              <a:rPr lang="tr-TR" kern="0" dirty="0">
                <a:latin typeface="Arial" panose="020B0604020202020204" pitchFamily="34" charset="0"/>
                <a:ea typeface="Calibri" panose="020F0502020204030204" pitchFamily="34" charset="0"/>
              </a:rPr>
              <a:t>okul arkadaşı olan </a:t>
            </a:r>
            <a:r>
              <a:rPr lang="tr-TR" kern="0" dirty="0" err="1">
                <a:effectLst/>
                <a:latin typeface="Arial" panose="020B0604020202020204" pitchFamily="34" charset="0"/>
                <a:ea typeface="Calibri" panose="020F0502020204030204" pitchFamily="34" charset="0"/>
                <a:cs typeface="Times New Roman" panose="02020603050405020304" pitchFamily="18" charset="0"/>
              </a:rPr>
              <a:t>Einar</a:t>
            </a:r>
            <a:r>
              <a:rPr lang="tr-TR" kern="0" dirty="0">
                <a:effectLst/>
                <a:latin typeface="Arial" panose="020B0604020202020204" pitchFamily="34" charset="0"/>
                <a:ea typeface="Calibri" panose="020F0502020204030204" pitchFamily="34" charset="0"/>
                <a:cs typeface="Times New Roman" panose="02020603050405020304" pitchFamily="18" charset="0"/>
              </a:rPr>
              <a:t> ile nişanlısı </a:t>
            </a:r>
            <a:r>
              <a:rPr lang="tr-TR" kern="0" dirty="0" err="1">
                <a:effectLst/>
                <a:latin typeface="Arial" panose="020B0604020202020204" pitchFamily="34" charset="0"/>
                <a:ea typeface="Calibri" panose="020F0502020204030204" pitchFamily="34" charset="0"/>
                <a:cs typeface="Times New Roman" panose="02020603050405020304" pitchFamily="18" charset="0"/>
              </a:rPr>
              <a:t>Agnes’dir</a:t>
            </a:r>
            <a:r>
              <a:rPr lang="tr-TR" kern="0" dirty="0">
                <a:effectLst/>
                <a:latin typeface="Arial" panose="020B0604020202020204" pitchFamily="34" charset="0"/>
                <a:ea typeface="Calibri" panose="020F0502020204030204" pitchFamily="34" charset="0"/>
                <a:cs typeface="Times New Roman" panose="02020603050405020304" pitchFamily="18" charset="0"/>
              </a:rPr>
              <a:t>. </a:t>
            </a:r>
            <a:r>
              <a:rPr lang="tr-TR" kern="0" dirty="0" err="1">
                <a:effectLst/>
                <a:latin typeface="Arial" panose="020B0604020202020204" pitchFamily="34" charset="0"/>
                <a:ea typeface="Calibri" panose="020F0502020204030204" pitchFamily="34" charset="0"/>
              </a:rPr>
              <a:t>Einar</a:t>
            </a:r>
            <a:r>
              <a:rPr lang="tr-TR" kern="0" dirty="0">
                <a:effectLst/>
                <a:latin typeface="Arial" panose="020B0604020202020204" pitchFamily="34" charset="0"/>
                <a:ea typeface="Calibri" panose="020F0502020204030204" pitchFamily="34" charset="0"/>
              </a:rPr>
              <a:t> neşeli, anı yaşayan, uyumlu genç bir ressamdır. Okul yıllarında </a:t>
            </a:r>
            <a:r>
              <a:rPr lang="tr-TR" kern="0" dirty="0" err="1">
                <a:effectLst/>
                <a:latin typeface="Arial" panose="020B0604020202020204" pitchFamily="34" charset="0"/>
                <a:ea typeface="Calibri" panose="020F0502020204030204" pitchFamily="34" charset="0"/>
              </a:rPr>
              <a:t>Brand</a:t>
            </a:r>
            <a:r>
              <a:rPr lang="tr-TR" kern="0" dirty="0">
                <a:effectLst/>
                <a:latin typeface="Arial" panose="020B0604020202020204" pitchFamily="34" charset="0"/>
                <a:ea typeface="Calibri" panose="020F0502020204030204" pitchFamily="34" charset="0"/>
              </a:rPr>
              <a:t> ve </a:t>
            </a:r>
            <a:r>
              <a:rPr lang="tr-TR" kern="0" dirty="0" err="1">
                <a:effectLst/>
                <a:latin typeface="Arial" panose="020B0604020202020204" pitchFamily="34" charset="0"/>
                <a:ea typeface="Calibri" panose="020F0502020204030204" pitchFamily="34" charset="0"/>
              </a:rPr>
              <a:t>Einar</a:t>
            </a:r>
            <a:r>
              <a:rPr lang="tr-TR" kern="0" dirty="0">
                <a:effectLst/>
                <a:latin typeface="Arial" panose="020B0604020202020204" pitchFamily="34" charset="0"/>
                <a:ea typeface="Calibri" panose="020F0502020204030204" pitchFamily="34" charset="0"/>
              </a:rPr>
              <a:t>, Tanrı’nın resmedilişi üzerine kavga etmiş, </a:t>
            </a:r>
            <a:r>
              <a:rPr lang="tr-TR" kern="0" dirty="0" err="1">
                <a:effectLst/>
                <a:latin typeface="Arial" panose="020B0604020202020204" pitchFamily="34" charset="0"/>
                <a:ea typeface="Calibri" panose="020F0502020204030204" pitchFamily="34" charset="0"/>
              </a:rPr>
              <a:t>Brand</a:t>
            </a:r>
            <a:r>
              <a:rPr lang="tr-TR" kern="0" dirty="0">
                <a:effectLst/>
                <a:latin typeface="Arial" panose="020B0604020202020204" pitchFamily="34" charset="0"/>
                <a:ea typeface="Calibri" panose="020F0502020204030204" pitchFamily="34" charset="0"/>
              </a:rPr>
              <a:t> </a:t>
            </a:r>
            <a:r>
              <a:rPr lang="tr-TR" kern="0" dirty="0" err="1">
                <a:effectLst/>
                <a:latin typeface="Arial" panose="020B0604020202020204" pitchFamily="34" charset="0"/>
                <a:ea typeface="Calibri" panose="020F0502020204030204" pitchFamily="34" charset="0"/>
              </a:rPr>
              <a:t>Einar’ın</a:t>
            </a:r>
            <a:r>
              <a:rPr lang="tr-TR" kern="0" dirty="0">
                <a:effectLst/>
                <a:latin typeface="Arial" panose="020B0604020202020204" pitchFamily="34" charset="0"/>
                <a:ea typeface="Calibri" panose="020F0502020204030204" pitchFamily="34" charset="0"/>
              </a:rPr>
              <a:t> Tanrı’yı yaşlı ve korkutucu biri olarak değil, genç ve kahraman bir kurtarıcı olarak resmetmesini istemiştir. Ancak </a:t>
            </a:r>
            <a:r>
              <a:rPr lang="tr-TR" kern="0" dirty="0" err="1">
                <a:effectLst/>
                <a:latin typeface="Arial" panose="020B0604020202020204" pitchFamily="34" charset="0"/>
                <a:ea typeface="Calibri" panose="020F0502020204030204" pitchFamily="34" charset="0"/>
              </a:rPr>
              <a:t>Einar</a:t>
            </a:r>
            <a:r>
              <a:rPr lang="tr-TR" kern="0" dirty="0">
                <a:effectLst/>
                <a:latin typeface="Arial" panose="020B0604020202020204" pitchFamily="34" charset="0"/>
                <a:ea typeface="Calibri" panose="020F0502020204030204" pitchFamily="34" charset="0"/>
              </a:rPr>
              <a:t> ,Tanrı’yı genç biri olarak çizecek cesareti gösteremez.</a:t>
            </a:r>
          </a:p>
          <a:p>
            <a:pPr marL="285750" indent="-285750" algn="just">
              <a:lnSpc>
                <a:spcPct val="150000"/>
              </a:lnSpc>
              <a:spcAft>
                <a:spcPts val="800"/>
              </a:spcAft>
              <a:buFont typeface="Arial" panose="020B0604020202020204" pitchFamily="34" charset="0"/>
              <a:buChar char="•"/>
            </a:pPr>
            <a:r>
              <a:rPr lang="tr-TR" kern="0" dirty="0" err="1">
                <a:effectLst/>
                <a:latin typeface="Arial" panose="020B0604020202020204" pitchFamily="34" charset="0"/>
                <a:ea typeface="Calibri" panose="020F0502020204030204" pitchFamily="34" charset="0"/>
              </a:rPr>
              <a:t>Brand’in</a:t>
            </a:r>
            <a:r>
              <a:rPr lang="tr-TR" kern="0" dirty="0">
                <a:effectLst/>
                <a:latin typeface="Arial" panose="020B0604020202020204" pitchFamily="34" charset="0"/>
                <a:ea typeface="Calibri" panose="020F0502020204030204" pitchFamily="34" charset="0"/>
              </a:rPr>
              <a:t> doğduğu vadiye geldiklerinde kasabada büyük bir açlık vardır ve Bucak Müdürü aç insanlara ekmek dağıtılmasını sağlamaktadır. </a:t>
            </a:r>
            <a:r>
              <a:rPr lang="tr-TR" kern="0" dirty="0" err="1">
                <a:effectLst/>
                <a:latin typeface="Arial" panose="020B0604020202020204" pitchFamily="34" charset="0"/>
                <a:ea typeface="Calibri" panose="020F0502020204030204" pitchFamily="34" charset="0"/>
              </a:rPr>
              <a:t>Brand</a:t>
            </a:r>
            <a:r>
              <a:rPr lang="tr-TR" kern="0" dirty="0">
                <a:effectLst/>
                <a:latin typeface="Arial" panose="020B0604020202020204" pitchFamily="34" charset="0"/>
                <a:ea typeface="Calibri" panose="020F0502020204030204" pitchFamily="34" charset="0"/>
              </a:rPr>
              <a:t>, bu olayı sorgular. </a:t>
            </a:r>
          </a:p>
          <a:p>
            <a:pPr marL="285750" indent="-285750" algn="just">
              <a:lnSpc>
                <a:spcPct val="150000"/>
              </a:lnSpc>
              <a:spcAft>
                <a:spcPts val="800"/>
              </a:spcAft>
              <a:buFont typeface="Arial" panose="020B0604020202020204" pitchFamily="34" charset="0"/>
              <a:buChar char="•"/>
            </a:pPr>
            <a:r>
              <a:rPr lang="tr-TR" kern="0" dirty="0">
                <a:latin typeface="Arial" panose="020B0604020202020204" pitchFamily="34" charset="0"/>
                <a:ea typeface="Calibri" panose="020F0502020204030204" pitchFamily="34" charset="0"/>
              </a:rPr>
              <a:t>Bu arada </a:t>
            </a:r>
            <a:r>
              <a:rPr lang="tr-TR" kern="0" dirty="0">
                <a:effectLst/>
                <a:latin typeface="Arial" panose="020B0604020202020204" pitchFamily="34" charset="0"/>
                <a:ea typeface="Calibri" panose="020F0502020204030204" pitchFamily="34" charset="0"/>
              </a:rPr>
              <a:t>fiyordun diğer tarafından gelen bir kadın kocasının ölmekte olduğunu ve günah çıkarması gerektiğini söyler. </a:t>
            </a:r>
            <a:r>
              <a:rPr lang="tr-TR" kern="0" dirty="0" err="1">
                <a:effectLst/>
                <a:latin typeface="Arial" panose="020B0604020202020204" pitchFamily="34" charset="0"/>
                <a:ea typeface="Calibri" panose="020F0502020204030204" pitchFamily="34" charset="0"/>
              </a:rPr>
              <a:t>Brand</a:t>
            </a:r>
            <a:r>
              <a:rPr lang="tr-TR" kern="0" dirty="0">
                <a:effectLst/>
                <a:latin typeface="Arial" panose="020B0604020202020204" pitchFamily="34" charset="0"/>
                <a:ea typeface="Calibri" panose="020F0502020204030204" pitchFamily="34" charset="0"/>
              </a:rPr>
              <a:t>, yaklaşan fırtınaya aldırmadan kadınla gider. Agnes de onunla gitmeye karar verir. Bunun üzerine </a:t>
            </a:r>
            <a:r>
              <a:rPr lang="tr-TR" kern="0" dirty="0" err="1">
                <a:effectLst/>
                <a:latin typeface="Arial" panose="020B0604020202020204" pitchFamily="34" charset="0"/>
                <a:ea typeface="Calibri" panose="020F0502020204030204" pitchFamily="34" charset="0"/>
              </a:rPr>
              <a:t>Einar</a:t>
            </a:r>
            <a:r>
              <a:rPr lang="tr-TR" kern="0" dirty="0">
                <a:effectLst/>
                <a:latin typeface="Arial" panose="020B0604020202020204" pitchFamily="34" charset="0"/>
                <a:ea typeface="Calibri" panose="020F0502020204030204" pitchFamily="34" charset="0"/>
              </a:rPr>
              <a:t>, </a:t>
            </a:r>
            <a:r>
              <a:rPr lang="tr-TR" kern="0" dirty="0" err="1">
                <a:effectLst/>
                <a:latin typeface="Arial" panose="020B0604020202020204" pitchFamily="34" charset="0"/>
                <a:ea typeface="Calibri" panose="020F0502020204030204" pitchFamily="34" charset="0"/>
              </a:rPr>
              <a:t>Brand’la</a:t>
            </a:r>
            <a:r>
              <a:rPr lang="tr-TR" kern="0" dirty="0">
                <a:effectLst/>
                <a:latin typeface="Arial" panose="020B0604020202020204" pitchFamily="34" charset="0"/>
                <a:ea typeface="Calibri" panose="020F0502020204030204" pitchFamily="34" charset="0"/>
              </a:rPr>
              <a:t> gitmesi halinde ayrılacaklarını söyler. Agnes kararlıdır. Bundan sonra hayatı </a:t>
            </a:r>
            <a:r>
              <a:rPr lang="tr-TR" kern="0" dirty="0" err="1">
                <a:effectLst/>
                <a:latin typeface="Arial" panose="020B0604020202020204" pitchFamily="34" charset="0"/>
                <a:ea typeface="Calibri" panose="020F0502020204030204" pitchFamily="34" charset="0"/>
              </a:rPr>
              <a:t>Brand’ınkiyle</a:t>
            </a:r>
            <a:r>
              <a:rPr lang="tr-TR" kern="0" dirty="0">
                <a:effectLst/>
                <a:latin typeface="Arial" panose="020B0604020202020204" pitchFamily="34" charset="0"/>
                <a:ea typeface="Calibri" panose="020F0502020204030204" pitchFamily="34" charset="0"/>
              </a:rPr>
              <a:t> birlikte seyredecektir.</a:t>
            </a:r>
          </a:p>
        </p:txBody>
      </p:sp>
    </p:spTree>
    <p:extLst>
      <p:ext uri="{BB962C8B-B14F-4D97-AF65-F5344CB8AC3E}">
        <p14:creationId xmlns:p14="http://schemas.microsoft.com/office/powerpoint/2010/main" val="4246897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8ED9CC-FBBD-96D4-7527-06F9499E8EED}"/>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B12C98EE-EF67-9C26-63E6-9223B37E16D4}"/>
              </a:ext>
            </a:extLst>
          </p:cNvPr>
          <p:cNvSpPr>
            <a:spLocks noGrp="1"/>
          </p:cNvSpPr>
          <p:nvPr>
            <p:ph type="title"/>
          </p:nvPr>
        </p:nvSpPr>
        <p:spPr>
          <a:xfrm>
            <a:off x="726687" y="-162156"/>
            <a:ext cx="10515600" cy="694241"/>
          </a:xfrm>
        </p:spPr>
        <p:txBody>
          <a:bodyPr>
            <a:normAutofit fontScale="90000"/>
          </a:bodyPr>
          <a:lstStyle/>
          <a:p>
            <a:pPr>
              <a:lnSpc>
                <a:spcPct val="150000"/>
              </a:lnSpc>
              <a:spcAft>
                <a:spcPts val="800"/>
              </a:spcAft>
            </a:pPr>
            <a:r>
              <a:rPr lang="tr-TR" sz="3100" kern="0" dirty="0">
                <a:latin typeface="Arial" panose="020B0604020202020204" pitchFamily="34" charset="0"/>
                <a:ea typeface="Calibri" panose="020F0502020204030204" pitchFamily="34" charset="0"/>
                <a:cs typeface="Times New Roman" panose="02020603050405020304" pitchFamily="18" charset="0"/>
              </a:rPr>
              <a:t>BRAND (1866): Oyunun Konu Özeti</a:t>
            </a:r>
            <a:endParaRPr lang="tr-TR" dirty="0"/>
          </a:p>
        </p:txBody>
      </p:sp>
      <p:sp>
        <p:nvSpPr>
          <p:cNvPr id="3" name="İçerik Yer Tutucusu 2">
            <a:extLst>
              <a:ext uri="{FF2B5EF4-FFF2-40B4-BE49-F238E27FC236}">
                <a16:creationId xmlns:a16="http://schemas.microsoft.com/office/drawing/2014/main" id="{D7CD4F1F-66D0-06C3-F4BE-B6BEC18DF49E}"/>
              </a:ext>
            </a:extLst>
          </p:cNvPr>
          <p:cNvSpPr>
            <a:spLocks noGrp="1"/>
          </p:cNvSpPr>
          <p:nvPr>
            <p:ph idx="1"/>
          </p:nvPr>
        </p:nvSpPr>
        <p:spPr>
          <a:xfrm>
            <a:off x="156118" y="532085"/>
            <a:ext cx="12035882" cy="6169798"/>
          </a:xfrm>
        </p:spPr>
        <p:txBody>
          <a:bodyPr>
            <a:noAutofit/>
          </a:bodyPr>
          <a:lstStyle/>
          <a:p>
            <a:pPr algn="just">
              <a:lnSpc>
                <a:spcPct val="150000"/>
              </a:lnSpc>
            </a:pPr>
            <a:r>
              <a:rPr lang="tr-TR" sz="1700" kern="1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50000"/>
              </a:lnSpc>
            </a:pPr>
            <a:endParaRPr lang="tr-TR" sz="1700" dirty="0">
              <a:latin typeface="Arial" panose="020B060402020202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6728D719-3088-62E4-8DB0-B41A6B555344}"/>
              </a:ext>
            </a:extLst>
          </p:cNvPr>
          <p:cNvSpPr txBox="1"/>
          <p:nvPr/>
        </p:nvSpPr>
        <p:spPr>
          <a:xfrm>
            <a:off x="0" y="389050"/>
            <a:ext cx="12167836" cy="6581289"/>
          </a:xfrm>
          <a:prstGeom prst="rect">
            <a:avLst/>
          </a:prstGeom>
          <a:noFill/>
        </p:spPr>
        <p:txBody>
          <a:bodyPr wrap="square" rtlCol="0">
            <a:spAutoFit/>
          </a:bodyPr>
          <a:lstStyle/>
          <a:p>
            <a:pPr marL="285750" indent="-285750" algn="just">
              <a:lnSpc>
                <a:spcPct val="150000"/>
              </a:lnSpc>
              <a:spcAft>
                <a:spcPts val="800"/>
              </a:spcAft>
              <a:buFont typeface="Arial" panose="020B0604020202020204" pitchFamily="34" charset="0"/>
              <a:buChar char="•"/>
            </a:pPr>
            <a:r>
              <a:rPr lang="tr-TR" kern="0" dirty="0">
                <a:latin typeface="Arial" panose="020B0604020202020204" pitchFamily="34" charset="0"/>
                <a:ea typeface="Calibri" panose="020F0502020204030204" pitchFamily="34" charset="0"/>
              </a:rPr>
              <a:t>Bu arada </a:t>
            </a:r>
            <a:r>
              <a:rPr lang="tr-TR" kern="0" dirty="0">
                <a:effectLst/>
                <a:latin typeface="Arial" panose="020B0604020202020204" pitchFamily="34" charset="0"/>
                <a:ea typeface="Calibri" panose="020F0502020204030204" pitchFamily="34" charset="0"/>
              </a:rPr>
              <a:t>fiyordun diğer tarafından gelen bir kadın kocasının ölmekte olduğunu ve günah çıkarması gerektiğini söyler. </a:t>
            </a:r>
            <a:r>
              <a:rPr lang="tr-TR" kern="0" dirty="0" err="1">
                <a:effectLst/>
                <a:latin typeface="Arial" panose="020B0604020202020204" pitchFamily="34" charset="0"/>
                <a:ea typeface="Calibri" panose="020F0502020204030204" pitchFamily="34" charset="0"/>
              </a:rPr>
              <a:t>Brand</a:t>
            </a:r>
            <a:r>
              <a:rPr lang="tr-TR" kern="0" dirty="0">
                <a:effectLst/>
                <a:latin typeface="Arial" panose="020B0604020202020204" pitchFamily="34" charset="0"/>
                <a:ea typeface="Calibri" panose="020F0502020204030204" pitchFamily="34" charset="0"/>
              </a:rPr>
              <a:t>, yaklaşan fırtınaya aldırmadan kadınla gider. Agnes de onunla gitmeye karar verir. Bunun üzerine </a:t>
            </a:r>
            <a:r>
              <a:rPr lang="tr-TR" kern="0" dirty="0" err="1">
                <a:effectLst/>
                <a:latin typeface="Arial" panose="020B0604020202020204" pitchFamily="34" charset="0"/>
                <a:ea typeface="Calibri" panose="020F0502020204030204" pitchFamily="34" charset="0"/>
              </a:rPr>
              <a:t>Einar</a:t>
            </a:r>
            <a:r>
              <a:rPr lang="tr-TR" kern="0" dirty="0">
                <a:effectLst/>
                <a:latin typeface="Arial" panose="020B0604020202020204" pitchFamily="34" charset="0"/>
                <a:ea typeface="Calibri" panose="020F0502020204030204" pitchFamily="34" charset="0"/>
              </a:rPr>
              <a:t>, </a:t>
            </a:r>
            <a:r>
              <a:rPr lang="tr-TR" kern="0" dirty="0" err="1">
                <a:effectLst/>
                <a:latin typeface="Arial" panose="020B0604020202020204" pitchFamily="34" charset="0"/>
                <a:ea typeface="Calibri" panose="020F0502020204030204" pitchFamily="34" charset="0"/>
              </a:rPr>
              <a:t>Brand’la</a:t>
            </a:r>
            <a:r>
              <a:rPr lang="tr-TR" kern="0" dirty="0">
                <a:effectLst/>
                <a:latin typeface="Arial" panose="020B0604020202020204" pitchFamily="34" charset="0"/>
                <a:ea typeface="Calibri" panose="020F0502020204030204" pitchFamily="34" charset="0"/>
              </a:rPr>
              <a:t> gitmesi halinde ayrılacaklarını söyler. Agnes kararlıdır. Bundan sonra hayatı </a:t>
            </a:r>
            <a:r>
              <a:rPr lang="tr-TR" kern="0" dirty="0" err="1">
                <a:effectLst/>
                <a:latin typeface="Arial" panose="020B0604020202020204" pitchFamily="34" charset="0"/>
                <a:ea typeface="Calibri" panose="020F0502020204030204" pitchFamily="34" charset="0"/>
              </a:rPr>
              <a:t>Brand’ınkiyle</a:t>
            </a:r>
            <a:r>
              <a:rPr lang="tr-TR" kern="0" dirty="0">
                <a:effectLst/>
                <a:latin typeface="Arial" panose="020B0604020202020204" pitchFamily="34" charset="0"/>
                <a:ea typeface="Calibri" panose="020F0502020204030204" pitchFamily="34" charset="0"/>
              </a:rPr>
              <a:t> birlikte seyredecektir.</a:t>
            </a:r>
          </a:p>
          <a:p>
            <a:pPr marL="285750" indent="-285750" algn="just">
              <a:lnSpc>
                <a:spcPct val="150000"/>
              </a:lnSpc>
              <a:spcAft>
                <a:spcPts val="800"/>
              </a:spcAft>
              <a:buFont typeface="Arial" panose="020B0604020202020204" pitchFamily="34" charset="0"/>
              <a:buChar char="•"/>
            </a:pPr>
            <a:r>
              <a:rPr lang="tr-TR" sz="1800" kern="0" dirty="0">
                <a:effectLst/>
                <a:latin typeface="Arial" panose="020B0604020202020204" pitchFamily="34" charset="0"/>
                <a:ea typeface="Calibri" panose="020F0502020204030204" pitchFamily="34" charset="0"/>
                <a:cs typeface="Arial" panose="020B0604020202020204" pitchFamily="34" charset="0"/>
              </a:rPr>
              <a:t>Yolculuk sırasında </a:t>
            </a:r>
            <a:r>
              <a:rPr lang="tr-TR" sz="1800" kern="0" dirty="0" err="1">
                <a:effectLst/>
                <a:latin typeface="Arial" panose="020B0604020202020204" pitchFamily="34" charset="0"/>
                <a:ea typeface="Calibri" panose="020F0502020204030204" pitchFamily="34" charset="0"/>
                <a:cs typeface="Arial" panose="020B0604020202020204" pitchFamily="34" charset="0"/>
              </a:rPr>
              <a:t>Brand’in</a:t>
            </a:r>
            <a:r>
              <a:rPr lang="tr-TR" sz="1800" kern="0" dirty="0">
                <a:effectLst/>
                <a:latin typeface="Arial" panose="020B0604020202020204" pitchFamily="34" charset="0"/>
                <a:ea typeface="Calibri" panose="020F0502020204030204" pitchFamily="34" charset="0"/>
                <a:cs typeface="Arial" panose="020B0604020202020204" pitchFamily="34" charset="0"/>
              </a:rPr>
              <a:t> annesiyle karşılaşırlar. Annesi zengin bir kadındır ancak bu zenginliği ölüm döşeğindeki kocasını soymasından gelmektedir. Annesi </a:t>
            </a:r>
            <a:r>
              <a:rPr lang="tr-TR" sz="1800" kern="0" dirty="0" err="1">
                <a:effectLst/>
                <a:latin typeface="Arial" panose="020B0604020202020204" pitchFamily="34" charset="0"/>
                <a:ea typeface="Calibri" panose="020F0502020204030204" pitchFamily="34" charset="0"/>
                <a:cs typeface="Arial" panose="020B0604020202020204" pitchFamily="34" charset="0"/>
              </a:rPr>
              <a:t>Brand’a</a:t>
            </a:r>
            <a:r>
              <a:rPr lang="tr-TR" sz="1800" kern="0" dirty="0">
                <a:effectLst/>
                <a:latin typeface="Arial" panose="020B0604020202020204" pitchFamily="34" charset="0"/>
                <a:ea typeface="Calibri" panose="020F0502020204030204" pitchFamily="34" charset="0"/>
                <a:cs typeface="Arial" panose="020B0604020202020204" pitchFamily="34" charset="0"/>
              </a:rPr>
              <a:t> yanma para alması için ısrar eder ama </a:t>
            </a:r>
            <a:r>
              <a:rPr lang="tr-TR" sz="1800" kern="0" dirty="0" err="1">
                <a:effectLst/>
                <a:latin typeface="Arial" panose="020B0604020202020204" pitchFamily="34" charset="0"/>
                <a:ea typeface="Calibri" panose="020F0502020204030204" pitchFamily="34" charset="0"/>
                <a:cs typeface="Arial" panose="020B0604020202020204" pitchFamily="34" charset="0"/>
              </a:rPr>
              <a:t>Brand</a:t>
            </a:r>
            <a:r>
              <a:rPr lang="tr-TR" sz="1800" kern="0" dirty="0">
                <a:effectLst/>
                <a:latin typeface="Arial" panose="020B0604020202020204" pitchFamily="34" charset="0"/>
                <a:ea typeface="Calibri" panose="020F0502020204030204" pitchFamily="34" charset="0"/>
                <a:cs typeface="Arial" panose="020B0604020202020204" pitchFamily="34" charset="0"/>
              </a:rPr>
              <a:t> o ‘kirli </a:t>
            </a:r>
            <a:r>
              <a:rPr lang="tr-TR" sz="1800" kern="0" dirty="0" err="1">
                <a:effectLst/>
                <a:latin typeface="Arial" panose="020B0604020202020204" pitchFamily="34" charset="0"/>
                <a:ea typeface="Calibri" panose="020F0502020204030204" pitchFamily="34" charset="0"/>
                <a:cs typeface="Arial" panose="020B0604020202020204" pitchFamily="34" charset="0"/>
              </a:rPr>
              <a:t>para’yı</a:t>
            </a:r>
            <a:r>
              <a:rPr lang="tr-TR" sz="1800" kern="0" dirty="0">
                <a:effectLst/>
                <a:latin typeface="Arial" panose="020B0604020202020204" pitchFamily="34" charset="0"/>
                <a:ea typeface="Calibri" panose="020F0502020204030204" pitchFamily="34" charset="0"/>
                <a:cs typeface="Arial" panose="020B0604020202020204" pitchFamily="34" charset="0"/>
              </a:rPr>
              <a:t> istemez. </a:t>
            </a:r>
          </a:p>
          <a:p>
            <a:pPr marL="285750" indent="-285750" algn="just">
              <a:lnSpc>
                <a:spcPct val="150000"/>
              </a:lnSpc>
              <a:spcAft>
                <a:spcPts val="800"/>
              </a:spcAft>
              <a:buFont typeface="Arial" panose="020B0604020202020204" pitchFamily="34" charset="0"/>
              <a:buChar char="•"/>
            </a:pPr>
            <a:r>
              <a:rPr lang="tr-TR" sz="1800" kern="0" dirty="0">
                <a:effectLst/>
                <a:latin typeface="Arial" panose="020B0604020202020204" pitchFamily="34" charset="0"/>
                <a:ea typeface="Calibri" panose="020F0502020204030204" pitchFamily="34" charset="0"/>
                <a:cs typeface="Arial" panose="020B0604020202020204" pitchFamily="34" charset="0"/>
              </a:rPr>
              <a:t>İkinci ve üçüncü perde arasında üç yıl zaman farkı vardır. Bu sürede </a:t>
            </a:r>
            <a:r>
              <a:rPr lang="tr-TR" sz="1800" kern="0" dirty="0" err="1">
                <a:effectLst/>
                <a:latin typeface="Arial" panose="020B0604020202020204" pitchFamily="34" charset="0"/>
                <a:ea typeface="Calibri" panose="020F0502020204030204" pitchFamily="34" charset="0"/>
                <a:cs typeface="Arial" panose="020B0604020202020204" pitchFamily="34" charset="0"/>
              </a:rPr>
              <a:t>Brand</a:t>
            </a:r>
            <a:r>
              <a:rPr lang="tr-TR" sz="1800" kern="0" dirty="0">
                <a:effectLst/>
                <a:latin typeface="Arial" panose="020B0604020202020204" pitchFamily="34" charset="0"/>
                <a:ea typeface="Calibri" panose="020F0502020204030204" pitchFamily="34" charset="0"/>
                <a:cs typeface="Arial" panose="020B0604020202020204" pitchFamily="34" charset="0"/>
              </a:rPr>
              <a:t> ve Agnes’in oğlu </a:t>
            </a:r>
            <a:r>
              <a:rPr lang="tr-TR" sz="1800" kern="0" dirty="0" err="1">
                <a:effectLst/>
                <a:latin typeface="Arial" panose="020B0604020202020204" pitchFamily="34" charset="0"/>
                <a:ea typeface="Calibri" panose="020F0502020204030204" pitchFamily="34" charset="0"/>
                <a:cs typeface="Arial" panose="020B0604020202020204" pitchFamily="34" charset="0"/>
              </a:rPr>
              <a:t>Ulf</a:t>
            </a:r>
            <a:r>
              <a:rPr lang="tr-TR" sz="1800" kern="0" dirty="0">
                <a:effectLst/>
                <a:latin typeface="Arial" panose="020B0604020202020204" pitchFamily="34" charset="0"/>
                <a:ea typeface="Calibri" panose="020F0502020204030204" pitchFamily="34" charset="0"/>
                <a:cs typeface="Arial" panose="020B0604020202020204" pitchFamily="34" charset="0"/>
              </a:rPr>
              <a:t> doğmuştur. Yaşadıkları bölgenin sert iklimi nedeniyle </a:t>
            </a:r>
            <a:r>
              <a:rPr lang="tr-TR" sz="1800" kern="0" dirty="0" err="1">
                <a:effectLst/>
                <a:latin typeface="Arial" panose="020B0604020202020204" pitchFamily="34" charset="0"/>
                <a:ea typeface="Calibri" panose="020F0502020204030204" pitchFamily="34" charset="0"/>
                <a:cs typeface="Arial" panose="020B0604020202020204" pitchFamily="34" charset="0"/>
              </a:rPr>
              <a:t>Ulf</a:t>
            </a:r>
            <a:r>
              <a:rPr lang="tr-TR" sz="1800" kern="0" dirty="0">
                <a:effectLst/>
                <a:latin typeface="Arial" panose="020B0604020202020204" pitchFamily="34" charset="0"/>
                <a:ea typeface="Calibri" panose="020F0502020204030204" pitchFamily="34" charset="0"/>
                <a:cs typeface="Arial" panose="020B0604020202020204" pitchFamily="34" charset="0"/>
              </a:rPr>
              <a:t>, sürekli hasta olmaktadır. Doktor çocuğun iyiliği için güneye taşınmalarını önerir. </a:t>
            </a:r>
            <a:r>
              <a:rPr lang="tr-TR" sz="1800" kern="0" dirty="0" err="1">
                <a:effectLst/>
                <a:latin typeface="Arial" panose="020B0604020202020204" pitchFamily="34" charset="0"/>
                <a:ea typeface="Calibri" panose="020F0502020204030204" pitchFamily="34" charset="0"/>
                <a:cs typeface="Arial" panose="020B0604020202020204" pitchFamily="34" charset="0"/>
              </a:rPr>
              <a:t>Brand</a:t>
            </a:r>
            <a:r>
              <a:rPr lang="tr-TR" sz="1800" kern="0" dirty="0">
                <a:effectLst/>
                <a:latin typeface="Arial" panose="020B0604020202020204" pitchFamily="34" charset="0"/>
                <a:ea typeface="Calibri" panose="020F0502020204030204" pitchFamily="34" charset="0"/>
                <a:cs typeface="Arial" panose="020B0604020202020204" pitchFamily="34" charset="0"/>
              </a:rPr>
              <a:t> tereddüt eder. Bir an için babalık duygusu diğer ideallerine baskın gelir. Bunun üzerine doktorun, «</a:t>
            </a:r>
            <a:r>
              <a:rPr lang="tr-TR" sz="1800" i="1" kern="0" dirty="0">
                <a:effectLst/>
                <a:latin typeface="Arial" panose="020B0604020202020204" pitchFamily="34" charset="0"/>
                <a:ea typeface="Calibri" panose="020F0502020204030204" pitchFamily="34" charset="0"/>
                <a:cs typeface="Arial" panose="020B0604020202020204" pitchFamily="34" charset="0"/>
              </a:rPr>
              <a:t>Şimdi bir baba gibi davranıyorsunuz, sizi ayıplıyorum sanmayın. Benim için böyle uysal halinizle güçlü adam rolünü oynadığınız zamandan daha büyüksünüz. Ben size bir ayna tuttum. Ona bakın ve içinizi çekerek, “Aman Tanrım. İşte, göklere yükselmek isteyen adamın yüzü buymuş” deyin» </a:t>
            </a:r>
            <a:r>
              <a:rPr lang="tr-TR" sz="1800" kern="0" dirty="0">
                <a:effectLst/>
                <a:latin typeface="Arial" panose="020B0604020202020204" pitchFamily="34" charset="0"/>
                <a:ea typeface="Calibri" panose="020F0502020204030204" pitchFamily="34" charset="0"/>
                <a:cs typeface="Arial" panose="020B0604020202020204" pitchFamily="34" charset="0"/>
              </a:rPr>
              <a:t>sözleri üzerine </a:t>
            </a:r>
            <a:r>
              <a:rPr lang="tr-TR" sz="1800" kern="0" dirty="0" err="1">
                <a:effectLst/>
                <a:latin typeface="Arial" panose="020B0604020202020204" pitchFamily="34" charset="0"/>
                <a:ea typeface="Calibri" panose="020F0502020204030204" pitchFamily="34" charset="0"/>
                <a:cs typeface="Arial" panose="020B0604020202020204" pitchFamily="34" charset="0"/>
              </a:rPr>
              <a:t>Brand</a:t>
            </a:r>
            <a:r>
              <a:rPr lang="tr-TR" sz="1800" kern="0" dirty="0">
                <a:effectLst/>
                <a:latin typeface="Arial" panose="020B0604020202020204" pitchFamily="34" charset="0"/>
                <a:ea typeface="Calibri" panose="020F0502020204030204" pitchFamily="34" charset="0"/>
                <a:cs typeface="Arial" panose="020B0604020202020204" pitchFamily="34" charset="0"/>
              </a:rPr>
              <a:t> fikir değiştirir. Orada büyük bir kilise inşa edip insanları yeniden doğru yola çekmeye kararlıdır. </a:t>
            </a:r>
          </a:p>
          <a:p>
            <a:pPr marL="285750" indent="-285750" algn="just">
              <a:lnSpc>
                <a:spcPct val="150000"/>
              </a:lnSpc>
              <a:spcAft>
                <a:spcPts val="800"/>
              </a:spcAft>
              <a:buFont typeface="Arial" panose="020B0604020202020204" pitchFamily="34" charset="0"/>
              <a:buChar char="•"/>
            </a:pPr>
            <a:endParaRPr lang="tr-TR" kern="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513461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452CA8-08C9-C2A4-C5C8-21C57B24D1D7}"/>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C60C1F23-C32F-AB06-7F0B-0D6875D92873}"/>
              </a:ext>
            </a:extLst>
          </p:cNvPr>
          <p:cNvSpPr>
            <a:spLocks noGrp="1"/>
          </p:cNvSpPr>
          <p:nvPr>
            <p:ph type="title"/>
          </p:nvPr>
        </p:nvSpPr>
        <p:spPr>
          <a:xfrm>
            <a:off x="838200" y="-6039"/>
            <a:ext cx="10515600" cy="694241"/>
          </a:xfrm>
        </p:spPr>
        <p:txBody>
          <a:bodyPr>
            <a:normAutofit fontScale="90000"/>
          </a:bodyPr>
          <a:lstStyle/>
          <a:p>
            <a:pPr>
              <a:lnSpc>
                <a:spcPct val="150000"/>
              </a:lnSpc>
              <a:spcAft>
                <a:spcPts val="800"/>
              </a:spcAft>
            </a:pPr>
            <a:r>
              <a:rPr lang="tr-TR" sz="3100" kern="0" dirty="0">
                <a:latin typeface="Arial" panose="020B0604020202020204" pitchFamily="34" charset="0"/>
                <a:ea typeface="Calibri" panose="020F0502020204030204" pitchFamily="34" charset="0"/>
                <a:cs typeface="Times New Roman" panose="02020603050405020304" pitchFamily="18" charset="0"/>
              </a:rPr>
              <a:t>BRAND (1866): Oyunun Konu Özeti</a:t>
            </a:r>
            <a:endParaRPr lang="tr-TR" dirty="0"/>
          </a:p>
        </p:txBody>
      </p:sp>
      <p:sp>
        <p:nvSpPr>
          <p:cNvPr id="3" name="İçerik Yer Tutucusu 2">
            <a:extLst>
              <a:ext uri="{FF2B5EF4-FFF2-40B4-BE49-F238E27FC236}">
                <a16:creationId xmlns:a16="http://schemas.microsoft.com/office/drawing/2014/main" id="{B2362901-7E65-3851-E1AF-674C9B7CAD0B}"/>
              </a:ext>
            </a:extLst>
          </p:cNvPr>
          <p:cNvSpPr>
            <a:spLocks noGrp="1"/>
          </p:cNvSpPr>
          <p:nvPr>
            <p:ph idx="1"/>
          </p:nvPr>
        </p:nvSpPr>
        <p:spPr>
          <a:xfrm>
            <a:off x="156118" y="532085"/>
            <a:ext cx="12035882" cy="6169798"/>
          </a:xfrm>
        </p:spPr>
        <p:txBody>
          <a:bodyPr>
            <a:noAutofit/>
          </a:bodyPr>
          <a:lstStyle/>
          <a:p>
            <a:pPr algn="just">
              <a:lnSpc>
                <a:spcPct val="150000"/>
              </a:lnSpc>
            </a:pPr>
            <a:r>
              <a:rPr lang="tr-TR" sz="1700" kern="1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50000"/>
              </a:lnSpc>
            </a:pPr>
            <a:endParaRPr lang="tr-TR" sz="1700" dirty="0">
              <a:latin typeface="Arial" panose="020B060402020202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1FD3EC92-E86B-CF72-4A23-B781EE805054}"/>
              </a:ext>
            </a:extLst>
          </p:cNvPr>
          <p:cNvSpPr txBox="1"/>
          <p:nvPr/>
        </p:nvSpPr>
        <p:spPr>
          <a:xfrm>
            <a:off x="24164" y="642876"/>
            <a:ext cx="12167836" cy="5750292"/>
          </a:xfrm>
          <a:prstGeom prst="rect">
            <a:avLst/>
          </a:prstGeom>
          <a:noFill/>
        </p:spPr>
        <p:txBody>
          <a:bodyPr wrap="square" rtlCol="0">
            <a:spAutoFit/>
          </a:bodyPr>
          <a:lstStyle/>
          <a:p>
            <a:pPr marL="285750" indent="-285750" algn="just">
              <a:lnSpc>
                <a:spcPct val="150000"/>
              </a:lnSpc>
              <a:spcAft>
                <a:spcPts val="800"/>
              </a:spcAft>
              <a:buFont typeface="Arial" panose="020B0604020202020204" pitchFamily="34" charset="0"/>
              <a:buChar char="•"/>
            </a:pPr>
            <a:r>
              <a:rPr lang="tr-TR" kern="0" dirty="0">
                <a:effectLst/>
                <a:latin typeface="Arial" panose="020B0604020202020204" pitchFamily="34" charset="0"/>
                <a:ea typeface="Calibri" panose="020F0502020204030204" pitchFamily="34" charset="0"/>
                <a:cs typeface="Arial" panose="020B0604020202020204" pitchFamily="34" charset="0"/>
              </a:rPr>
              <a:t>Diğer taraftan </a:t>
            </a:r>
            <a:r>
              <a:rPr lang="tr-TR" kern="0" dirty="0" err="1">
                <a:effectLst/>
                <a:latin typeface="Arial" panose="020B0604020202020204" pitchFamily="34" charset="0"/>
                <a:ea typeface="Calibri" panose="020F0502020204030204" pitchFamily="34" charset="0"/>
                <a:cs typeface="Arial" panose="020B0604020202020204" pitchFamily="34" charset="0"/>
              </a:rPr>
              <a:t>Brand’in</a:t>
            </a:r>
            <a:r>
              <a:rPr lang="tr-TR" kern="0" dirty="0">
                <a:effectLst/>
                <a:latin typeface="Arial" panose="020B0604020202020204" pitchFamily="34" charset="0"/>
                <a:ea typeface="Calibri" panose="020F0502020204030204" pitchFamily="34" charset="0"/>
                <a:cs typeface="Arial" panose="020B0604020202020204" pitchFamily="34" charset="0"/>
              </a:rPr>
              <a:t> annesi ölüm döşeğindedir. </a:t>
            </a:r>
            <a:r>
              <a:rPr lang="tr-TR" kern="0" dirty="0" err="1">
                <a:effectLst/>
                <a:latin typeface="Arial" panose="020B0604020202020204" pitchFamily="34" charset="0"/>
                <a:ea typeface="Calibri" panose="020F0502020204030204" pitchFamily="34" charset="0"/>
                <a:cs typeface="Arial" panose="020B0604020202020204" pitchFamily="34" charset="0"/>
              </a:rPr>
              <a:t>Brand</a:t>
            </a:r>
            <a:r>
              <a:rPr lang="tr-TR" kern="0" dirty="0">
                <a:effectLst/>
                <a:latin typeface="Arial" panose="020B0604020202020204" pitchFamily="34" charset="0"/>
                <a:ea typeface="Calibri" panose="020F0502020204030204" pitchFamily="34" charset="0"/>
                <a:cs typeface="Arial" panose="020B0604020202020204" pitchFamily="34" charset="0"/>
              </a:rPr>
              <a:t>, annesini son kez görmek ve günah çıkarmasını sağlamak için bütün parasını bir hayır kurumuna bağışlamasını şart koşar. </a:t>
            </a:r>
          </a:p>
          <a:p>
            <a:pPr marL="285750" indent="-285750" algn="just">
              <a:lnSpc>
                <a:spcPct val="150000"/>
              </a:lnSpc>
              <a:spcAft>
                <a:spcPts val="800"/>
              </a:spcAft>
              <a:buFont typeface="Arial" panose="020B0604020202020204" pitchFamily="34" charset="0"/>
              <a:buChar char="•"/>
            </a:pPr>
            <a:r>
              <a:rPr lang="tr-TR" kern="0" dirty="0">
                <a:effectLst/>
                <a:latin typeface="Arial" panose="020B0604020202020204" pitchFamily="34" charset="0"/>
                <a:ea typeface="Calibri" panose="020F0502020204030204" pitchFamily="34" charset="0"/>
                <a:cs typeface="Arial" panose="020B0604020202020204" pitchFamily="34" charset="0"/>
              </a:rPr>
              <a:t>Bir sabah uyandıklarında </a:t>
            </a:r>
            <a:r>
              <a:rPr lang="tr-TR" kern="0" dirty="0" err="1">
                <a:effectLst/>
                <a:latin typeface="Arial" panose="020B0604020202020204" pitchFamily="34" charset="0"/>
                <a:ea typeface="Calibri" panose="020F0502020204030204" pitchFamily="34" charset="0"/>
                <a:cs typeface="Arial" panose="020B0604020202020204" pitchFamily="34" charset="0"/>
              </a:rPr>
              <a:t>oğlları</a:t>
            </a:r>
            <a:r>
              <a:rPr lang="tr-TR" kern="0" dirty="0">
                <a:latin typeface="Arial" panose="020B0604020202020204" pitchFamily="34" charset="0"/>
                <a:ea typeface="Calibri" panose="020F0502020204030204" pitchFamily="34" charset="0"/>
                <a:cs typeface="Arial" panose="020B0604020202020204" pitchFamily="34" charset="0"/>
              </a:rPr>
              <a:t> </a:t>
            </a:r>
            <a:r>
              <a:rPr lang="tr-TR" kern="0" dirty="0" err="1">
                <a:latin typeface="Arial" panose="020B0604020202020204" pitchFamily="34" charset="0"/>
                <a:ea typeface="Calibri" panose="020F0502020204030204" pitchFamily="34" charset="0"/>
                <a:cs typeface="Arial" panose="020B0604020202020204" pitchFamily="34" charset="0"/>
              </a:rPr>
              <a:t>Ulf’un</a:t>
            </a:r>
            <a:r>
              <a:rPr lang="tr-TR" kern="0" dirty="0">
                <a:effectLst/>
                <a:latin typeface="Arial" panose="020B0604020202020204" pitchFamily="34" charset="0"/>
                <a:ea typeface="Calibri" panose="020F0502020204030204" pitchFamily="34" charset="0"/>
                <a:cs typeface="Arial" panose="020B0604020202020204" pitchFamily="34" charset="0"/>
              </a:rPr>
              <a:t> uykusunda ölmüş olduğunu fark ederler. Agnes, ölü bebeğini kaldırarak Tanrı’ya bir kurban verdiğini, karşısında kendisine yaşamın korku ve acıları arasından bir yol göstermesini ister. Oğlunun ölümünden sonra aklına koyduğu kiliseyi bitirmek için kolları sıvayan </a:t>
            </a:r>
            <a:r>
              <a:rPr lang="tr-TR" kern="0" dirty="0" err="1">
                <a:effectLst/>
                <a:latin typeface="Arial" panose="020B0604020202020204" pitchFamily="34" charset="0"/>
                <a:ea typeface="Calibri" panose="020F0502020204030204" pitchFamily="34" charset="0"/>
                <a:cs typeface="Arial" panose="020B0604020202020204" pitchFamily="34" charset="0"/>
              </a:rPr>
              <a:t>Brand</a:t>
            </a:r>
            <a:r>
              <a:rPr lang="tr-TR" kern="0" dirty="0">
                <a:effectLst/>
                <a:latin typeface="Arial" panose="020B0604020202020204" pitchFamily="34" charset="0"/>
                <a:ea typeface="Calibri" panose="020F0502020204030204" pitchFamily="34" charset="0"/>
                <a:cs typeface="Arial" panose="020B0604020202020204" pitchFamily="34" charset="0"/>
              </a:rPr>
              <a:t> eski kilisenin kendi vizyonunu geliştirmeye yetmeyecek kadar küçük olduğunu düşünerek daha büyük bir kilise planlar. Bucak Müdürü de, </a:t>
            </a:r>
            <a:r>
              <a:rPr lang="tr-TR" kern="0" dirty="0" err="1">
                <a:effectLst/>
                <a:latin typeface="Arial" panose="020B0604020202020204" pitchFamily="34" charset="0"/>
                <a:ea typeface="Calibri" panose="020F0502020204030204" pitchFamily="34" charset="0"/>
                <a:cs typeface="Arial" panose="020B0604020202020204" pitchFamily="34" charset="0"/>
              </a:rPr>
              <a:t>Brand’in</a:t>
            </a:r>
            <a:r>
              <a:rPr lang="tr-TR" kern="0" dirty="0">
                <a:effectLst/>
                <a:latin typeface="Arial" panose="020B0604020202020204" pitchFamily="34" charset="0"/>
                <a:ea typeface="Calibri" panose="020F0502020204030204" pitchFamily="34" charset="0"/>
                <a:cs typeface="Arial" panose="020B0604020202020204" pitchFamily="34" charset="0"/>
              </a:rPr>
              <a:t> projesini desteklemekte büyük bir kilisenin kendisi için de gurur vesilesi olacağını düşünmektedir. Oğlunun ölümüyle daha sert biri olmuş ve yas tutmayı reddetmiştir. Agnes ise oğlunun kıyafetleriyle avunmanın yollarını aramaktadır. </a:t>
            </a:r>
          </a:p>
          <a:p>
            <a:pPr marL="285750" indent="-285750" algn="just">
              <a:lnSpc>
                <a:spcPct val="150000"/>
              </a:lnSpc>
              <a:spcAft>
                <a:spcPts val="800"/>
              </a:spcAft>
              <a:buFont typeface="Arial" panose="020B0604020202020204" pitchFamily="34" charset="0"/>
              <a:buChar char="•"/>
            </a:pPr>
            <a:r>
              <a:rPr lang="tr-TR" sz="1800" kern="0" dirty="0">
                <a:latin typeface="Arial" panose="020B0604020202020204" pitchFamily="34" charset="0"/>
                <a:ea typeface="Calibri" panose="020F0502020204030204" pitchFamily="34" charset="0"/>
                <a:cs typeface="Arial" panose="020B0604020202020204" pitchFamily="34" charset="0"/>
              </a:rPr>
              <a:t>Annesi hakkında bucak müdüründen öğrendikleri </a:t>
            </a:r>
            <a:r>
              <a:rPr lang="tr-TR" sz="1800" kern="0" dirty="0" err="1">
                <a:effectLst/>
                <a:latin typeface="Arial" panose="020B0604020202020204" pitchFamily="34" charset="0"/>
                <a:ea typeface="Calibri" panose="020F0502020204030204" pitchFamily="34" charset="0"/>
                <a:cs typeface="Arial" panose="020B0604020202020204" pitchFamily="34" charset="0"/>
              </a:rPr>
              <a:t>Brand’da</a:t>
            </a:r>
            <a:r>
              <a:rPr lang="tr-TR" sz="1800" kern="0" dirty="0">
                <a:effectLst/>
                <a:latin typeface="Arial" panose="020B0604020202020204" pitchFamily="34" charset="0"/>
                <a:ea typeface="Calibri" panose="020F0502020204030204" pitchFamily="34" charset="0"/>
                <a:cs typeface="Arial" panose="020B0604020202020204" pitchFamily="34" charset="0"/>
              </a:rPr>
              <a:t> bir sarsılma yaratır: Annesi bir zamanlar sevdiği adamla ayrılmak zorunda bırakılmış ve sevmediği bir adam olan </a:t>
            </a:r>
            <a:r>
              <a:rPr lang="tr-TR" sz="1800" kern="0" dirty="0" err="1">
                <a:effectLst/>
                <a:latin typeface="Arial" panose="020B0604020202020204" pitchFamily="34" charset="0"/>
                <a:ea typeface="Calibri" panose="020F0502020204030204" pitchFamily="34" charset="0"/>
                <a:cs typeface="Arial" panose="020B0604020202020204" pitchFamily="34" charset="0"/>
              </a:rPr>
              <a:t>Brand’in</a:t>
            </a:r>
            <a:r>
              <a:rPr lang="tr-TR" sz="1800" kern="0" dirty="0">
                <a:effectLst/>
                <a:latin typeface="Arial" panose="020B0604020202020204" pitchFamily="34" charset="0"/>
                <a:ea typeface="Calibri" panose="020F0502020204030204" pitchFamily="34" charset="0"/>
                <a:cs typeface="Arial" panose="020B0604020202020204" pitchFamily="34" charset="0"/>
              </a:rPr>
              <a:t> babası ile evlenmiştir. Bu yüzden sevgiyle bağlı olmadığı adam ölürken onun paralarını almayı yaşanmamış yılların karşılığıymış gibi kendine hak görmüştür. </a:t>
            </a:r>
            <a:r>
              <a:rPr lang="tr-TR" sz="1800" kern="0" dirty="0" err="1">
                <a:effectLst/>
                <a:latin typeface="Arial" panose="020B0604020202020204" pitchFamily="34" charset="0"/>
                <a:ea typeface="Calibri" panose="020F0502020204030204" pitchFamily="34" charset="0"/>
                <a:cs typeface="Arial" panose="020B0604020202020204" pitchFamily="34" charset="0"/>
              </a:rPr>
              <a:t>Brand</a:t>
            </a:r>
            <a:r>
              <a:rPr lang="tr-TR" sz="1800" kern="0" dirty="0">
                <a:effectLst/>
                <a:latin typeface="Arial" panose="020B0604020202020204" pitchFamily="34" charset="0"/>
                <a:ea typeface="Calibri" panose="020F0502020204030204" pitchFamily="34" charset="0"/>
                <a:cs typeface="Arial" panose="020B0604020202020204" pitchFamily="34" charset="0"/>
              </a:rPr>
              <a:t>, içinde sevgi olmayan bir birlikteliğin ürünüdür. </a:t>
            </a:r>
          </a:p>
          <a:p>
            <a:pPr marL="285750" indent="-285750" algn="just">
              <a:lnSpc>
                <a:spcPct val="150000"/>
              </a:lnSpc>
              <a:spcAft>
                <a:spcPts val="800"/>
              </a:spcAft>
              <a:buFont typeface="Arial" panose="020B0604020202020204" pitchFamily="34" charset="0"/>
              <a:buChar char="•"/>
            </a:pPr>
            <a:endParaRPr lang="tr-TR" kern="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42084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B82DF-5BE1-7B22-3126-E8B31FF88146}"/>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A998E4C2-1251-17C9-7775-4D553253B050}"/>
              </a:ext>
            </a:extLst>
          </p:cNvPr>
          <p:cNvSpPr>
            <a:spLocks noGrp="1"/>
          </p:cNvSpPr>
          <p:nvPr>
            <p:ph type="title"/>
          </p:nvPr>
        </p:nvSpPr>
        <p:spPr>
          <a:xfrm>
            <a:off x="838200" y="-162156"/>
            <a:ext cx="10515600" cy="694241"/>
          </a:xfrm>
        </p:spPr>
        <p:txBody>
          <a:bodyPr>
            <a:normAutofit fontScale="90000"/>
          </a:bodyPr>
          <a:lstStyle/>
          <a:p>
            <a:pPr>
              <a:lnSpc>
                <a:spcPct val="150000"/>
              </a:lnSpc>
              <a:spcAft>
                <a:spcPts val="800"/>
              </a:spcAft>
            </a:pPr>
            <a:r>
              <a:rPr lang="tr-TR" sz="3100" kern="0" dirty="0">
                <a:latin typeface="Arial" panose="020B0604020202020204" pitchFamily="34" charset="0"/>
                <a:ea typeface="Calibri" panose="020F0502020204030204" pitchFamily="34" charset="0"/>
                <a:cs typeface="Times New Roman" panose="02020603050405020304" pitchFamily="18" charset="0"/>
              </a:rPr>
              <a:t>BRAND (1866): Oyunun Konu Özeti</a:t>
            </a:r>
            <a:endParaRPr lang="tr-TR" dirty="0"/>
          </a:p>
        </p:txBody>
      </p:sp>
      <p:sp>
        <p:nvSpPr>
          <p:cNvPr id="3" name="İçerik Yer Tutucusu 2">
            <a:extLst>
              <a:ext uri="{FF2B5EF4-FFF2-40B4-BE49-F238E27FC236}">
                <a16:creationId xmlns:a16="http://schemas.microsoft.com/office/drawing/2014/main" id="{9E5E22A4-64F9-4E40-5830-7DDEDE1778E8}"/>
              </a:ext>
            </a:extLst>
          </p:cNvPr>
          <p:cNvSpPr>
            <a:spLocks noGrp="1"/>
          </p:cNvSpPr>
          <p:nvPr>
            <p:ph idx="1"/>
          </p:nvPr>
        </p:nvSpPr>
        <p:spPr>
          <a:xfrm>
            <a:off x="156118" y="532085"/>
            <a:ext cx="12035882" cy="6169798"/>
          </a:xfrm>
        </p:spPr>
        <p:txBody>
          <a:bodyPr>
            <a:noAutofit/>
          </a:bodyPr>
          <a:lstStyle/>
          <a:p>
            <a:pPr algn="just">
              <a:lnSpc>
                <a:spcPct val="150000"/>
              </a:lnSpc>
            </a:pPr>
            <a:r>
              <a:rPr lang="tr-TR" sz="1700" kern="1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50000"/>
              </a:lnSpc>
            </a:pPr>
            <a:endParaRPr lang="tr-TR" sz="1700" dirty="0">
              <a:latin typeface="Arial" panose="020B060402020202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9E307184-BD02-E631-739B-40EE535738C5}"/>
              </a:ext>
            </a:extLst>
          </p:cNvPr>
          <p:cNvSpPr txBox="1"/>
          <p:nvPr/>
        </p:nvSpPr>
        <p:spPr>
          <a:xfrm>
            <a:off x="24164" y="491642"/>
            <a:ext cx="12167836" cy="6165790"/>
          </a:xfrm>
          <a:prstGeom prst="rect">
            <a:avLst/>
          </a:prstGeom>
          <a:noFill/>
        </p:spPr>
        <p:txBody>
          <a:bodyPr wrap="square" rtlCol="0">
            <a:spAutoFit/>
          </a:bodyPr>
          <a:lstStyle/>
          <a:p>
            <a:pPr marL="285750" indent="-285750" algn="just">
              <a:lnSpc>
                <a:spcPct val="150000"/>
              </a:lnSpc>
              <a:spcAft>
                <a:spcPts val="800"/>
              </a:spcAft>
              <a:buFont typeface="Arial" panose="020B0604020202020204" pitchFamily="34" charset="0"/>
              <a:buChar char="•"/>
            </a:pPr>
            <a:r>
              <a:rPr lang="tr-TR" kern="0" dirty="0">
                <a:effectLst/>
                <a:latin typeface="Arial" panose="020B0604020202020204" pitchFamily="34" charset="0"/>
                <a:ea typeface="Calibri" panose="020F0502020204030204" pitchFamily="34" charset="0"/>
                <a:cs typeface="Arial" panose="020B0604020202020204" pitchFamily="34" charset="0"/>
              </a:rPr>
              <a:t>Bu gerçek </a:t>
            </a:r>
            <a:r>
              <a:rPr lang="tr-TR" kern="0" dirty="0" err="1">
                <a:effectLst/>
                <a:latin typeface="Arial" panose="020B0604020202020204" pitchFamily="34" charset="0"/>
                <a:ea typeface="Calibri" panose="020F0502020204030204" pitchFamily="34" charset="0"/>
                <a:cs typeface="Arial" panose="020B0604020202020204" pitchFamily="34" charset="0"/>
              </a:rPr>
              <a:t>Brand’ı</a:t>
            </a:r>
            <a:r>
              <a:rPr lang="tr-TR" kern="0" dirty="0">
                <a:effectLst/>
                <a:latin typeface="Arial" panose="020B0604020202020204" pitchFamily="34" charset="0"/>
                <a:ea typeface="Calibri" panose="020F0502020204030204" pitchFamily="34" charset="0"/>
                <a:cs typeface="Arial" panose="020B0604020202020204" pitchFamily="34" charset="0"/>
              </a:rPr>
              <a:t>, Agnes’i test etmeye iter. Günlerini çocuğunun giysilerini koklayarak geçiren </a:t>
            </a:r>
            <a:r>
              <a:rPr lang="tr-TR" kern="0" dirty="0" err="1">
                <a:effectLst/>
                <a:latin typeface="Arial" panose="020B0604020202020204" pitchFamily="34" charset="0"/>
                <a:ea typeface="Calibri" panose="020F0502020204030204" pitchFamily="34" charset="0"/>
                <a:cs typeface="Arial" panose="020B0604020202020204" pitchFamily="34" charset="0"/>
              </a:rPr>
              <a:t>Agnes’den</a:t>
            </a:r>
            <a:r>
              <a:rPr lang="tr-TR" kern="0" dirty="0">
                <a:effectLst/>
                <a:latin typeface="Arial" panose="020B0604020202020204" pitchFamily="34" charset="0"/>
                <a:ea typeface="Calibri" panose="020F0502020204030204" pitchFamily="34" charset="0"/>
                <a:cs typeface="Arial" panose="020B0604020202020204" pitchFamily="34" charset="0"/>
              </a:rPr>
              <a:t> tüm kıyafetleri fakir bir dilenci kadına vermesini ister. Agnes bocalasa da ikna olur. Bütün giysileri verdikten sonra artık özgür olduğunu söyler ve ölür.</a:t>
            </a:r>
          </a:p>
          <a:p>
            <a:pPr marL="285750" indent="-285750" algn="just">
              <a:lnSpc>
                <a:spcPct val="150000"/>
              </a:lnSpc>
              <a:spcAft>
                <a:spcPts val="800"/>
              </a:spcAft>
              <a:buFont typeface="Arial" panose="020B0604020202020204" pitchFamily="34" charset="0"/>
              <a:buChar char="•"/>
            </a:pPr>
            <a:r>
              <a:rPr lang="tr-TR" kern="0" dirty="0" err="1">
                <a:effectLst/>
                <a:latin typeface="Arial" panose="020B0604020202020204" pitchFamily="34" charset="0"/>
                <a:ea typeface="Calibri" panose="020F0502020204030204" pitchFamily="34" charset="0"/>
                <a:cs typeface="Arial" panose="020B0604020202020204" pitchFamily="34" charset="0"/>
              </a:rPr>
              <a:t>Brand</a:t>
            </a:r>
            <a:r>
              <a:rPr lang="tr-TR" kern="0" dirty="0">
                <a:effectLst/>
                <a:latin typeface="Arial" panose="020B0604020202020204" pitchFamily="34" charset="0"/>
                <a:ea typeface="Calibri" panose="020F0502020204030204" pitchFamily="34" charset="0"/>
                <a:cs typeface="Arial" panose="020B0604020202020204" pitchFamily="34" charset="0"/>
              </a:rPr>
              <a:t>, kilisesinin inşasına devam ederken bir kez daha yapmakta olduğu kilisenin küçük olduğunu ve daha büyük bir kilise yapması gerektiğini düşünmeye başlar. Bu yüzden yerel yöneticilerle ters düşer. Bucak Müdürü ve diğer yetkililer için kilise bir an önce bitmeli, görkemli bir açılış yaparak halka yaranılmalıdır. </a:t>
            </a:r>
            <a:r>
              <a:rPr lang="tr-TR" kern="0" dirty="0" err="1">
                <a:effectLst/>
                <a:latin typeface="Arial" panose="020B0604020202020204" pitchFamily="34" charset="0"/>
                <a:ea typeface="Calibri" panose="020F0502020204030204" pitchFamily="34" charset="0"/>
                <a:cs typeface="Arial" panose="020B0604020202020204" pitchFamily="34" charset="0"/>
              </a:rPr>
              <a:t>Brand</a:t>
            </a:r>
            <a:r>
              <a:rPr lang="tr-TR" kern="0" dirty="0">
                <a:effectLst/>
                <a:latin typeface="Arial" panose="020B0604020202020204" pitchFamily="34" charset="0"/>
                <a:ea typeface="Calibri" panose="020F0502020204030204" pitchFamily="34" charset="0"/>
                <a:cs typeface="Arial" panose="020B0604020202020204" pitchFamily="34" charset="0"/>
              </a:rPr>
              <a:t>, Bucak Müdürünün bu faydacı yaklaşımının farkına varınca kilisenin açılışını boykot edip rahipliği bırakır. </a:t>
            </a:r>
          </a:p>
          <a:p>
            <a:pPr marL="285750" indent="-285750" algn="just">
              <a:lnSpc>
                <a:spcPct val="150000"/>
              </a:lnSpc>
              <a:spcAft>
                <a:spcPts val="800"/>
              </a:spcAft>
              <a:buFont typeface="Arial" panose="020B0604020202020204" pitchFamily="34" charset="0"/>
              <a:buChar char="•"/>
            </a:pPr>
            <a:r>
              <a:rPr lang="tr-TR" kern="0" dirty="0">
                <a:effectLst/>
                <a:latin typeface="Arial" panose="020B0604020202020204" pitchFamily="34" charset="0"/>
                <a:ea typeface="Calibri" panose="020F0502020204030204" pitchFamily="34" charset="0"/>
                <a:cs typeface="Arial" panose="020B0604020202020204" pitchFamily="34" charset="0"/>
              </a:rPr>
              <a:t>Artık onun için kilise doğanın ta kendisidir. Göstermelik şaşaalı ayinler yerine herkesin eşit katılımının olduğu bireysel yakarışların önemli olduğuna karar verir. Tüm doğa onun kilisesi olduğu için, kendine inananlardan Tanrı’ya en yakın yere, en yüksek tepeye çıkmalarını ister.</a:t>
            </a:r>
            <a:endParaRPr lang="tr-TR" kern="0" dirty="0">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50000"/>
              </a:lnSpc>
              <a:spcAft>
                <a:spcPts val="800"/>
              </a:spcAft>
              <a:buFont typeface="Arial" panose="020B0604020202020204" pitchFamily="34" charset="0"/>
              <a:buChar char="•"/>
            </a:pPr>
            <a:r>
              <a:rPr lang="tr-TR" kern="0" dirty="0">
                <a:latin typeface="Arial" panose="020B0604020202020204" pitchFamily="34" charset="0"/>
                <a:ea typeface="Calibri" panose="020F0502020204030204" pitchFamily="34" charset="0"/>
                <a:cs typeface="Arial" panose="020B0604020202020204" pitchFamily="34" charset="0"/>
              </a:rPr>
              <a:t>Bu yolculukta herkes eşit adımlar atacak, böylece Tanrı’nın huzurunda herkes eşit olacaktır. Yürüyüş sakin başlar. Ancak kısa zaman sonra insanlar giderek zorlanırlar. Ayakları ağrımaya, tabanları şişmeye başlar. Üstelik sisler içindeki tepenin nerede bittiği bir türlü görünmez. </a:t>
            </a:r>
            <a:r>
              <a:rPr lang="tr-TR" kern="0" dirty="0" err="1">
                <a:latin typeface="Arial" panose="020B0604020202020204" pitchFamily="34" charset="0"/>
                <a:ea typeface="Calibri" panose="020F0502020204030204" pitchFamily="34" charset="0"/>
                <a:cs typeface="Arial" panose="020B0604020202020204" pitchFamily="34" charset="0"/>
              </a:rPr>
              <a:t>Brand’ın</a:t>
            </a:r>
            <a:r>
              <a:rPr lang="tr-TR" kern="0" dirty="0">
                <a:latin typeface="Arial" panose="020B0604020202020204" pitchFamily="34" charset="0"/>
                <a:ea typeface="Calibri" panose="020F0502020204030204" pitchFamily="34" charset="0"/>
                <a:cs typeface="Arial" panose="020B0604020202020204" pitchFamily="34" charset="0"/>
              </a:rPr>
              <a:t> peşine düştükleri yolculuk kendileri için bir ölüm yürüyüşüne dönmek üzereyken </a:t>
            </a:r>
            <a:r>
              <a:rPr lang="tr-TR" kern="0" dirty="0" err="1">
                <a:latin typeface="Arial" panose="020B0604020202020204" pitchFamily="34" charset="0"/>
                <a:ea typeface="Calibri" panose="020F0502020204030204" pitchFamily="34" charset="0"/>
                <a:cs typeface="Arial" panose="020B0604020202020204" pitchFamily="34" charset="0"/>
              </a:rPr>
              <a:t>Brand’dan</a:t>
            </a:r>
            <a:r>
              <a:rPr lang="tr-TR" kern="0" dirty="0">
                <a:latin typeface="Arial" panose="020B0604020202020204" pitchFamily="34" charset="0"/>
                <a:ea typeface="Calibri" panose="020F0502020204030204" pitchFamily="34" charset="0"/>
                <a:cs typeface="Arial" panose="020B0604020202020204" pitchFamily="34" charset="0"/>
              </a:rPr>
              <a:t> ayrılırlar. Ona olan inançlarını kaybederler. </a:t>
            </a:r>
          </a:p>
        </p:txBody>
      </p:sp>
    </p:spTree>
    <p:extLst>
      <p:ext uri="{BB962C8B-B14F-4D97-AF65-F5344CB8AC3E}">
        <p14:creationId xmlns:p14="http://schemas.microsoft.com/office/powerpoint/2010/main" val="2881296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67388-04C7-2946-EA2C-D458564BEA9B}"/>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D372B195-A43F-5ABA-C554-94A9BC455161}"/>
              </a:ext>
            </a:extLst>
          </p:cNvPr>
          <p:cNvSpPr>
            <a:spLocks noGrp="1"/>
          </p:cNvSpPr>
          <p:nvPr>
            <p:ph type="title"/>
          </p:nvPr>
        </p:nvSpPr>
        <p:spPr>
          <a:xfrm>
            <a:off x="838200" y="-162156"/>
            <a:ext cx="10515600" cy="694241"/>
          </a:xfrm>
        </p:spPr>
        <p:txBody>
          <a:bodyPr>
            <a:normAutofit fontScale="90000"/>
          </a:bodyPr>
          <a:lstStyle/>
          <a:p>
            <a:pPr>
              <a:lnSpc>
                <a:spcPct val="150000"/>
              </a:lnSpc>
              <a:spcAft>
                <a:spcPts val="800"/>
              </a:spcAft>
            </a:pPr>
            <a:r>
              <a:rPr lang="tr-TR" sz="3100" kern="0" dirty="0">
                <a:latin typeface="Arial" panose="020B0604020202020204" pitchFamily="34" charset="0"/>
                <a:ea typeface="Calibri" panose="020F0502020204030204" pitchFamily="34" charset="0"/>
                <a:cs typeface="Times New Roman" panose="02020603050405020304" pitchFamily="18" charset="0"/>
              </a:rPr>
              <a:t>BRAND (1866): Oyunun Konu Özeti</a:t>
            </a:r>
            <a:endParaRPr lang="tr-TR" dirty="0"/>
          </a:p>
        </p:txBody>
      </p:sp>
      <p:sp>
        <p:nvSpPr>
          <p:cNvPr id="3" name="İçerik Yer Tutucusu 2">
            <a:extLst>
              <a:ext uri="{FF2B5EF4-FFF2-40B4-BE49-F238E27FC236}">
                <a16:creationId xmlns:a16="http://schemas.microsoft.com/office/drawing/2014/main" id="{73285563-6049-058E-66C2-88A0D8DBBD45}"/>
              </a:ext>
            </a:extLst>
          </p:cNvPr>
          <p:cNvSpPr>
            <a:spLocks noGrp="1"/>
          </p:cNvSpPr>
          <p:nvPr>
            <p:ph idx="1"/>
          </p:nvPr>
        </p:nvSpPr>
        <p:spPr>
          <a:xfrm>
            <a:off x="156118" y="532085"/>
            <a:ext cx="12035882" cy="6169798"/>
          </a:xfrm>
        </p:spPr>
        <p:txBody>
          <a:bodyPr>
            <a:noAutofit/>
          </a:bodyPr>
          <a:lstStyle/>
          <a:p>
            <a:pPr algn="just">
              <a:lnSpc>
                <a:spcPct val="150000"/>
              </a:lnSpc>
            </a:pPr>
            <a:r>
              <a:rPr lang="tr-TR" sz="1700" kern="1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50000"/>
              </a:lnSpc>
            </a:pPr>
            <a:endParaRPr lang="tr-TR" sz="1700" dirty="0">
              <a:latin typeface="Arial" panose="020B060402020202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579F709D-510F-6AB8-BEE0-E24F6A45DA08}"/>
              </a:ext>
            </a:extLst>
          </p:cNvPr>
          <p:cNvSpPr txBox="1"/>
          <p:nvPr/>
        </p:nvSpPr>
        <p:spPr>
          <a:xfrm>
            <a:off x="24164" y="491642"/>
            <a:ext cx="12167836" cy="1287532"/>
          </a:xfrm>
          <a:prstGeom prst="rect">
            <a:avLst/>
          </a:prstGeom>
          <a:noFill/>
        </p:spPr>
        <p:txBody>
          <a:bodyPr wrap="square" rtlCol="0">
            <a:spAutoFit/>
          </a:bodyPr>
          <a:lstStyle/>
          <a:p>
            <a:pPr marL="285750" indent="-285750" algn="just">
              <a:lnSpc>
                <a:spcPct val="150000"/>
              </a:lnSpc>
              <a:spcAft>
                <a:spcPts val="800"/>
              </a:spcAft>
              <a:buFont typeface="Arial" panose="020B0604020202020204" pitchFamily="34" charset="0"/>
              <a:buChar char="•"/>
            </a:pPr>
            <a:r>
              <a:rPr lang="tr-TR" kern="0" dirty="0">
                <a:latin typeface="Arial" panose="020B0604020202020204" pitchFamily="34" charset="0"/>
                <a:ea typeface="Calibri" panose="020F0502020204030204" pitchFamily="34" charset="0"/>
                <a:cs typeface="Arial" panose="020B0604020202020204" pitchFamily="34" charset="0"/>
              </a:rPr>
              <a:t>Tek başına kalan </a:t>
            </a:r>
            <a:r>
              <a:rPr lang="tr-TR" kern="0" dirty="0" err="1">
                <a:latin typeface="Arial" panose="020B0604020202020204" pitchFamily="34" charset="0"/>
                <a:ea typeface="Calibri" panose="020F0502020204030204" pitchFamily="34" charset="0"/>
                <a:cs typeface="Arial" panose="020B0604020202020204" pitchFamily="34" charset="0"/>
              </a:rPr>
              <a:t>Brand</a:t>
            </a:r>
            <a:r>
              <a:rPr lang="tr-TR" kern="0" dirty="0">
                <a:latin typeface="Arial" panose="020B0604020202020204" pitchFamily="34" charset="0"/>
                <a:ea typeface="Calibri" panose="020F0502020204030204" pitchFamily="34" charset="0"/>
                <a:cs typeface="Arial" panose="020B0604020202020204" pitchFamily="34" charset="0"/>
              </a:rPr>
              <a:t>, </a:t>
            </a:r>
            <a:r>
              <a:rPr lang="tr-TR" kern="0" dirty="0" err="1">
                <a:latin typeface="Arial" panose="020B0604020202020204" pitchFamily="34" charset="0"/>
                <a:ea typeface="Calibri" panose="020F0502020204030204" pitchFamily="34" charset="0"/>
                <a:cs typeface="Arial" panose="020B0604020202020204" pitchFamily="34" charset="0"/>
              </a:rPr>
              <a:t>Gerd</a:t>
            </a:r>
            <a:r>
              <a:rPr lang="tr-TR" kern="0" dirty="0">
                <a:latin typeface="Arial" panose="020B0604020202020204" pitchFamily="34" charset="0"/>
                <a:ea typeface="Calibri" panose="020F0502020204030204" pitchFamily="34" charset="0"/>
                <a:cs typeface="Arial" panose="020B0604020202020204" pitchFamily="34" charset="0"/>
              </a:rPr>
              <a:t> ile karşılaşır. Bu, bir şekilde annesinin aşkıyla da yüzleşmesi anlamına gelmektedir. </a:t>
            </a:r>
            <a:r>
              <a:rPr lang="tr-TR" kern="0" dirty="0" err="1">
                <a:latin typeface="Arial" panose="020B0604020202020204" pitchFamily="34" charset="0"/>
                <a:ea typeface="Calibri" panose="020F0502020204030204" pitchFamily="34" charset="0"/>
                <a:cs typeface="Arial" panose="020B0604020202020204" pitchFamily="34" charset="0"/>
              </a:rPr>
              <a:t>Gerd’in</a:t>
            </a:r>
            <a:r>
              <a:rPr lang="tr-TR" kern="0" dirty="0">
                <a:latin typeface="Arial" panose="020B0604020202020204" pitchFamily="34" charset="0"/>
                <a:ea typeface="Calibri" panose="020F0502020204030204" pitchFamily="34" charset="0"/>
                <a:cs typeface="Arial" panose="020B0604020202020204" pitchFamily="34" charset="0"/>
              </a:rPr>
              <a:t> ikna çabaları da sonuç vermez. Yoluna tek başına devam eden </a:t>
            </a:r>
            <a:r>
              <a:rPr lang="tr-TR" kern="0" dirty="0" err="1">
                <a:latin typeface="Arial" panose="020B0604020202020204" pitchFamily="34" charset="0"/>
                <a:ea typeface="Calibri" panose="020F0502020204030204" pitchFamily="34" charset="0"/>
                <a:cs typeface="Arial" panose="020B0604020202020204" pitchFamily="34" charset="0"/>
              </a:rPr>
              <a:t>Brand</a:t>
            </a:r>
            <a:r>
              <a:rPr lang="tr-TR" kern="0" dirty="0">
                <a:latin typeface="Arial" panose="020B0604020202020204" pitchFamily="34" charset="0"/>
                <a:ea typeface="Calibri" panose="020F0502020204030204" pitchFamily="34" charset="0"/>
                <a:cs typeface="Arial" panose="020B0604020202020204" pitchFamily="34" charset="0"/>
              </a:rPr>
              <a:t> çığ altında kalacağı son ana kadar hala ne yapması gerektiği konusunda kafası karışık biçimde Tanrı’ya yalvarmaktadır.</a:t>
            </a:r>
          </a:p>
        </p:txBody>
      </p:sp>
      <p:pic>
        <p:nvPicPr>
          <p:cNvPr id="6" name="Resim 5">
            <a:extLst>
              <a:ext uri="{FF2B5EF4-FFF2-40B4-BE49-F238E27FC236}">
                <a16:creationId xmlns:a16="http://schemas.microsoft.com/office/drawing/2014/main" id="{1C5815EE-EC65-25F8-B0DA-4F79597D75DB}"/>
              </a:ext>
            </a:extLst>
          </p:cNvPr>
          <p:cNvPicPr>
            <a:picLocks noChangeAspect="1"/>
          </p:cNvPicPr>
          <p:nvPr/>
        </p:nvPicPr>
        <p:blipFill rotWithShape="1">
          <a:blip r:embed="rId3"/>
          <a:srcRect l="38689" t="32845" r="19970" b="25943"/>
          <a:stretch/>
        </p:blipFill>
        <p:spPr>
          <a:xfrm>
            <a:off x="2520176" y="2203843"/>
            <a:ext cx="7727795" cy="4333214"/>
          </a:xfrm>
          <a:prstGeom prst="rect">
            <a:avLst/>
          </a:prstGeom>
        </p:spPr>
      </p:pic>
    </p:spTree>
    <p:extLst>
      <p:ext uri="{BB962C8B-B14F-4D97-AF65-F5344CB8AC3E}">
        <p14:creationId xmlns:p14="http://schemas.microsoft.com/office/powerpoint/2010/main" val="1646085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8C470A-836D-FD90-C1EA-854F8FB87B22}"/>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4ED2F91E-A035-4350-C3A6-DA4D5B891125}"/>
              </a:ext>
            </a:extLst>
          </p:cNvPr>
          <p:cNvSpPr>
            <a:spLocks noGrp="1"/>
          </p:cNvSpPr>
          <p:nvPr>
            <p:ph type="title"/>
          </p:nvPr>
        </p:nvSpPr>
        <p:spPr>
          <a:xfrm>
            <a:off x="838200" y="-162156"/>
            <a:ext cx="10515600" cy="694241"/>
          </a:xfrm>
        </p:spPr>
        <p:txBody>
          <a:bodyPr>
            <a:normAutofit fontScale="90000"/>
          </a:bodyPr>
          <a:lstStyle/>
          <a:p>
            <a:pPr>
              <a:lnSpc>
                <a:spcPct val="150000"/>
              </a:lnSpc>
              <a:spcAft>
                <a:spcPts val="800"/>
              </a:spcAft>
            </a:pPr>
            <a:r>
              <a:rPr lang="tr-TR" sz="3100" kern="0" dirty="0">
                <a:latin typeface="Arial" panose="020B0604020202020204" pitchFamily="34" charset="0"/>
                <a:ea typeface="Calibri" panose="020F0502020204030204" pitchFamily="34" charset="0"/>
                <a:cs typeface="Times New Roman" panose="02020603050405020304" pitchFamily="18" charset="0"/>
              </a:rPr>
              <a:t>BRAND (1866): Oyunun Analizi</a:t>
            </a:r>
            <a:endParaRPr lang="tr-TR" dirty="0"/>
          </a:p>
        </p:txBody>
      </p:sp>
      <p:sp>
        <p:nvSpPr>
          <p:cNvPr id="4" name="Metin kutusu 3">
            <a:extLst>
              <a:ext uri="{FF2B5EF4-FFF2-40B4-BE49-F238E27FC236}">
                <a16:creationId xmlns:a16="http://schemas.microsoft.com/office/drawing/2014/main" id="{6729A50E-06A7-59B1-9CD1-64C6EFC5C56B}"/>
              </a:ext>
            </a:extLst>
          </p:cNvPr>
          <p:cNvSpPr txBox="1"/>
          <p:nvPr/>
        </p:nvSpPr>
        <p:spPr>
          <a:xfrm>
            <a:off x="0" y="532085"/>
            <a:ext cx="12167836" cy="6135269"/>
          </a:xfrm>
          <a:prstGeom prst="rect">
            <a:avLst/>
          </a:prstGeom>
          <a:noFill/>
        </p:spPr>
        <p:txBody>
          <a:bodyPr wrap="square" rtlCol="0">
            <a:spAutoFit/>
          </a:bodyPr>
          <a:lstStyle/>
          <a:p>
            <a:pPr marL="285750" indent="-285750" algn="just">
              <a:lnSpc>
                <a:spcPct val="150000"/>
              </a:lnSpc>
              <a:spcAft>
                <a:spcPts val="800"/>
              </a:spcAft>
              <a:buFont typeface="Arial" panose="020B0604020202020204" pitchFamily="34" charset="0"/>
              <a:buChar char="•"/>
            </a:pPr>
            <a:r>
              <a:rPr lang="tr-TR" sz="1700" kern="0" dirty="0">
                <a:effectLst/>
                <a:latin typeface="Arial" panose="020B0604020202020204" pitchFamily="34" charset="0"/>
                <a:ea typeface="Calibri" panose="020F0502020204030204" pitchFamily="34" charset="0"/>
                <a:cs typeface="Arial" panose="020B0604020202020204" pitchFamily="34" charset="0"/>
              </a:rPr>
              <a:t>Genel </a:t>
            </a:r>
            <a:r>
              <a:rPr lang="tr-TR" sz="1700" kern="0" dirty="0">
                <a:latin typeface="Arial" panose="020B0604020202020204" pitchFamily="34" charset="0"/>
                <a:ea typeface="Calibri" panose="020F0502020204030204" pitchFamily="34" charset="0"/>
                <a:cs typeface="Arial" panose="020B0604020202020204" pitchFamily="34" charset="0"/>
              </a:rPr>
              <a:t>olarak bakıldığında </a:t>
            </a:r>
            <a:r>
              <a:rPr lang="tr-TR" sz="1700" kern="0" dirty="0" err="1">
                <a:effectLst/>
                <a:latin typeface="Arial" panose="020B0604020202020204" pitchFamily="34" charset="0"/>
                <a:ea typeface="Calibri" panose="020F0502020204030204" pitchFamily="34" charset="0"/>
                <a:cs typeface="Arial" panose="020B0604020202020204" pitchFamily="34" charset="0"/>
              </a:rPr>
              <a:t>Ibsen</a:t>
            </a:r>
            <a:r>
              <a:rPr lang="tr-TR" sz="1700" kern="0" dirty="0">
                <a:effectLst/>
                <a:latin typeface="Arial" panose="020B0604020202020204" pitchFamily="34" charset="0"/>
                <a:ea typeface="Calibri" panose="020F0502020204030204" pitchFamily="34" charset="0"/>
                <a:cs typeface="Arial" panose="020B0604020202020204" pitchFamily="34" charset="0"/>
              </a:rPr>
              <a:t> tiyatrosu iki tür kadın karakterini ortaya koymaktadır: toplumun kalıp yargıları ve dönemin kadın algısına karşı mücadele vermeyi göze alan, özgür birey olma yolunda cesur davranan kadınlarla, toplumun dayattığı sınırlar içinde kalarak aynı cesareti gösteremeyen kadınlar. Agnes, evlilik yapısına uygun ama onları sorgulayan, gerçek bir evlilik arayışı uğruna kendi özgür iradeleri doğrultusunda davranma cesareti gösteren kadınların tersine, bu sorgulamayı yapmaktan uzak, kaderci eğilimler gösteren bir karakterdir.</a:t>
            </a:r>
          </a:p>
          <a:p>
            <a:pPr marL="285750" indent="-285750" algn="just">
              <a:lnSpc>
                <a:spcPct val="150000"/>
              </a:lnSpc>
              <a:spcAft>
                <a:spcPts val="800"/>
              </a:spcAft>
              <a:buFont typeface="Arial" panose="020B0604020202020204" pitchFamily="34" charset="0"/>
              <a:buChar char="•"/>
            </a:pPr>
            <a:r>
              <a:rPr lang="tr-TR" sz="1700" kern="0" dirty="0">
                <a:effectLst/>
                <a:latin typeface="Arial" panose="020B0604020202020204" pitchFamily="34" charset="0"/>
                <a:ea typeface="Calibri" panose="020F0502020204030204" pitchFamily="34" charset="0"/>
                <a:cs typeface="Arial" panose="020B0604020202020204" pitchFamily="34" charset="0"/>
              </a:rPr>
              <a:t>Ayrıca </a:t>
            </a:r>
            <a:r>
              <a:rPr lang="tr-TR" sz="1700" kern="0" dirty="0" err="1">
                <a:effectLst/>
                <a:latin typeface="Arial" panose="020B0604020202020204" pitchFamily="34" charset="0"/>
                <a:ea typeface="Calibri" panose="020F0502020204030204" pitchFamily="34" charset="0"/>
                <a:cs typeface="Arial" panose="020B0604020202020204" pitchFamily="34" charset="0"/>
              </a:rPr>
              <a:t>Ibsen</a:t>
            </a:r>
            <a:r>
              <a:rPr lang="tr-TR" sz="1700" kern="0" dirty="0">
                <a:effectLst/>
                <a:latin typeface="Arial" panose="020B0604020202020204" pitchFamily="34" charset="0"/>
                <a:ea typeface="Calibri" panose="020F0502020204030204" pitchFamily="34" charset="0"/>
                <a:cs typeface="Arial" panose="020B0604020202020204" pitchFamily="34" charset="0"/>
              </a:rPr>
              <a:t> oyunlarında hali hazırda sürmekte olan ya da geçmişte kalan ancak etkilerinin oyunun dramatik yapısına etki ettiği «evlilik» de  </a:t>
            </a:r>
            <a:r>
              <a:rPr lang="tr-TR" sz="1700" kern="0" dirty="0">
                <a:latin typeface="Arial" panose="020B0604020202020204" pitchFamily="34" charset="0"/>
                <a:ea typeface="Calibri" panose="020F0502020204030204" pitchFamily="34" charset="0"/>
                <a:cs typeface="Arial" panose="020B0604020202020204" pitchFamily="34" charset="0"/>
              </a:rPr>
              <a:t>konu edilmektedi</a:t>
            </a:r>
            <a:r>
              <a:rPr lang="tr-TR" sz="1700" kern="0" dirty="0">
                <a:effectLst/>
                <a:latin typeface="Arial" panose="020B0604020202020204" pitchFamily="34" charset="0"/>
                <a:ea typeface="Calibri" panose="020F0502020204030204" pitchFamily="34" charset="0"/>
                <a:cs typeface="Arial" panose="020B0604020202020204" pitchFamily="34" charset="0"/>
              </a:rPr>
              <a:t>r. Evlilik kurumu yalnızca kadın ve erkek arasında yapılmış sivil bir sözleşme değil, aynı zamanda dinsel ve siyasal yanları olan bir kurumdur. Kilisede ve rahip huzurunda baba, oğul ve kutsal ruhun şahitliğiyle kıyılan evlilikler dinsel bir kabul ardından meşruiyet kazandığından, dinin anlam ve eylem alanı içinde yapılanırlar. </a:t>
            </a:r>
            <a:r>
              <a:rPr lang="tr-TR" sz="1700" kern="0" dirty="0" err="1">
                <a:effectLst/>
                <a:latin typeface="Arial" panose="020B0604020202020204" pitchFamily="34" charset="0"/>
                <a:ea typeface="Calibri" panose="020F0502020204030204" pitchFamily="34" charset="0"/>
                <a:cs typeface="Arial" panose="020B0604020202020204" pitchFamily="34" charset="0"/>
              </a:rPr>
              <a:t>Ibsen</a:t>
            </a:r>
            <a:r>
              <a:rPr lang="tr-TR" sz="1700" kern="0" dirty="0">
                <a:effectLst/>
                <a:latin typeface="Arial" panose="020B0604020202020204" pitchFamily="34" charset="0"/>
                <a:ea typeface="Calibri" panose="020F0502020204030204" pitchFamily="34" charset="0"/>
                <a:cs typeface="Arial" panose="020B0604020202020204" pitchFamily="34" charset="0"/>
              </a:rPr>
              <a:t>, </a:t>
            </a:r>
            <a:r>
              <a:rPr lang="tr-TR" sz="1700" i="1" kern="0" dirty="0" err="1">
                <a:effectLst/>
                <a:latin typeface="Arial" panose="020B0604020202020204" pitchFamily="34" charset="0"/>
                <a:ea typeface="Calibri" panose="020F0502020204030204" pitchFamily="34" charset="0"/>
                <a:cs typeface="Arial" panose="020B0604020202020204" pitchFamily="34" charset="0"/>
              </a:rPr>
              <a:t>Brand’</a:t>
            </a:r>
            <a:r>
              <a:rPr lang="tr-TR" sz="1700" kern="0" dirty="0" err="1">
                <a:effectLst/>
                <a:latin typeface="Arial" panose="020B0604020202020204" pitchFamily="34" charset="0"/>
                <a:ea typeface="Calibri" panose="020F0502020204030204" pitchFamily="34" charset="0"/>
                <a:cs typeface="Arial" panose="020B0604020202020204" pitchFamily="34" charset="0"/>
              </a:rPr>
              <a:t>da</a:t>
            </a:r>
            <a:r>
              <a:rPr lang="tr-TR" sz="1700" kern="0" dirty="0">
                <a:effectLst/>
                <a:latin typeface="Arial" panose="020B0604020202020204" pitchFamily="34" charset="0"/>
                <a:ea typeface="Calibri" panose="020F0502020204030204" pitchFamily="34" charset="0"/>
                <a:cs typeface="Arial" panose="020B0604020202020204" pitchFamily="34" charset="0"/>
              </a:rPr>
              <a:t> evliliğin bu yönünü sivrilterek koca sevgisini Tanrı sevgisinin bir tezahürü olarak ele alır.</a:t>
            </a:r>
            <a:endParaRPr lang="tr-TR" sz="1700" kern="100" dirty="0">
              <a:effectLst/>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50000"/>
              </a:lnSpc>
              <a:spcAft>
                <a:spcPts val="800"/>
              </a:spcAft>
              <a:buFont typeface="Arial" panose="020B0604020202020204" pitchFamily="34" charset="0"/>
              <a:buChar char="•"/>
            </a:pPr>
            <a:r>
              <a:rPr lang="tr-TR" sz="1700" b="1" i="1" kern="0" dirty="0" err="1">
                <a:effectLst/>
                <a:latin typeface="Arial" panose="020B0604020202020204" pitchFamily="34" charset="0"/>
                <a:ea typeface="Calibri" panose="020F0502020204030204" pitchFamily="34" charset="0"/>
                <a:cs typeface="Arial" panose="020B0604020202020204" pitchFamily="34" charset="0"/>
              </a:rPr>
              <a:t>Brand</a:t>
            </a:r>
            <a:r>
              <a:rPr lang="tr-TR" sz="1700" b="1" i="1" kern="0" dirty="0">
                <a:effectLst/>
                <a:latin typeface="Arial" panose="020B0604020202020204" pitchFamily="34" charset="0"/>
                <a:ea typeface="Calibri" panose="020F0502020204030204" pitchFamily="34" charset="0"/>
                <a:cs typeface="Arial" panose="020B0604020202020204" pitchFamily="34" charset="0"/>
              </a:rPr>
              <a:t>: </a:t>
            </a:r>
            <a:r>
              <a:rPr lang="tr-TR" sz="1700" i="1" kern="0" dirty="0">
                <a:effectLst/>
                <a:latin typeface="Arial" panose="020B0604020202020204" pitchFamily="34" charset="0"/>
                <a:ea typeface="Calibri" panose="020F0502020204030204" pitchFamily="34" charset="0"/>
                <a:cs typeface="Arial" panose="020B0604020202020204" pitchFamily="34" charset="0"/>
              </a:rPr>
              <a:t>(...) Sen O’nu (Tanrı’yı) sevgili bir baba gibi görebilirsin. Onun bağrına sığınabilir, yorulduğun zaman ona yaslanarak dinlenebilirsin. Sonra tanrısal ışığın gözlerinde parlamasıyla mutlu ve daha güçlü olarak bana iner ve yeni atılımlarla beni yükseltirsin. Böyle bir birlik, evliliğin ruhu, özüdür. Biri </a:t>
            </a:r>
            <a:r>
              <a:rPr lang="tr-TR" sz="1700" i="1" kern="0" dirty="0" err="1">
                <a:effectLst/>
                <a:latin typeface="Arial" panose="020B0604020202020204" pitchFamily="34" charset="0"/>
                <a:ea typeface="Calibri" panose="020F0502020204030204" pitchFamily="34" charset="0"/>
                <a:cs typeface="Arial" panose="020B0604020202020204" pitchFamily="34" charset="0"/>
              </a:rPr>
              <a:t>savaşmal”ı</a:t>
            </a:r>
            <a:r>
              <a:rPr lang="tr-TR" sz="1700" i="1" kern="0" dirty="0">
                <a:effectLst/>
                <a:latin typeface="Arial" panose="020B0604020202020204" pitchFamily="34" charset="0"/>
                <a:ea typeface="Calibri" panose="020F0502020204030204" pitchFamily="34" charset="0"/>
                <a:cs typeface="Arial" panose="020B0604020202020204" pitchFamily="34" charset="0"/>
              </a:rPr>
              <a:t>, kutsal eseri korumalı, öteki de yaraları sarmalıdır. İnsan ancak o zaman pek haklı olarak “İkimiz de bir gövdeyiz” diyebilir. Dünyaya sırtını çevirip de varlığını tehlikeye koyduğun ve beni karım olarak izlediğin andan beri görevin budur.</a:t>
            </a:r>
            <a:endParaRPr lang="tr-TR" sz="1700" kern="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425517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2114</Words>
  <Application>Microsoft Office PowerPoint</Application>
  <PresentationFormat>Widescreen</PresentationFormat>
  <Paragraphs>81</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Teması</vt:lpstr>
      <vt:lpstr>PowerPoint Presentation</vt:lpstr>
      <vt:lpstr>BRAND (1866): Oyunun Künyesi</vt:lpstr>
      <vt:lpstr>PowerPoint Presentation</vt:lpstr>
      <vt:lpstr>BRAND (1866): Oyunun Konu Özeti</vt:lpstr>
      <vt:lpstr>BRAND (1866): Oyunun Konu Özeti</vt:lpstr>
      <vt:lpstr>BRAND (1866): Oyunun Konu Özeti</vt:lpstr>
      <vt:lpstr>BRAND (1866): Oyunun Konu Özeti</vt:lpstr>
      <vt:lpstr>BRAND (1866): Oyunun Konu Özeti</vt:lpstr>
      <vt:lpstr>BRAND (1866): Oyunun Analizi</vt:lpstr>
      <vt:lpstr>BRAND (1866): Oyunun Analizi</vt:lpstr>
      <vt:lpstr>BRAND (1866): Oyunun Analizi</vt:lpstr>
      <vt:lpstr>BRAND (1866): Oyunun Analizi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AYŞE BAHAR CERİTOĞLU</dc:creator>
  <cp:lastModifiedBy>Nihat Berker</cp:lastModifiedBy>
  <cp:revision>20</cp:revision>
  <dcterms:created xsi:type="dcterms:W3CDTF">2024-02-07T13:03:46Z</dcterms:created>
  <dcterms:modified xsi:type="dcterms:W3CDTF">2024-02-08T02:19:33Z</dcterms:modified>
</cp:coreProperties>
</file>