
<file path=[Content_Types].xml><?xml version="1.0" encoding="utf-8"?>
<Types xmlns="http://schemas.openxmlformats.org/package/2006/content-types">
  <Default Extension="gif" ContentType="vide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gif" ContentType="image/gif"/>
  <Override PartName="/ppt/media/image5.gif" ContentType="image/gif"/>
  <Override PartName="/ppt/media/image36.gif" ContentType="image/gif"/>
  <Override PartName="/ppt/media/image54.gif"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6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DC209-F549-4EA2-8160-EB2D0034ABE3}" type="datetimeFigureOut">
              <a:rPr lang="tr-TR" smtClean="0"/>
              <a:t>7.02.2024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17CE64-8BA2-411D-AFC6-E1C4102D8728}" type="slidenum">
              <a:rPr lang="tr-TR" smtClean="0"/>
              <a:t>‹#›</a:t>
            </a:fld>
            <a:endParaRPr lang="tr-TR"/>
          </a:p>
        </p:txBody>
      </p:sp>
    </p:spTree>
    <p:extLst>
      <p:ext uri="{BB962C8B-B14F-4D97-AF65-F5344CB8AC3E}">
        <p14:creationId xmlns:p14="http://schemas.microsoft.com/office/powerpoint/2010/main" val="108204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17CE64-8BA2-411D-AFC6-E1C4102D8728}" type="slidenum">
              <a:rPr lang="tr-TR" smtClean="0"/>
              <a:t>2</a:t>
            </a:fld>
            <a:endParaRPr lang="tr-TR"/>
          </a:p>
        </p:txBody>
      </p:sp>
    </p:spTree>
    <p:extLst>
      <p:ext uri="{BB962C8B-B14F-4D97-AF65-F5344CB8AC3E}">
        <p14:creationId xmlns:p14="http://schemas.microsoft.com/office/powerpoint/2010/main" val="319921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35533E1D-F75E-4811-8A5C-3448778574F7}" type="datetimeFigureOut">
              <a:rPr lang="tr-TR" smtClean="0"/>
              <a:t>7.02.2024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916AEDC-7651-47E1-ACB7-E36D3BE49EA8}" type="slidenum">
              <a:rPr lang="tr-TR" smtClean="0"/>
              <a:t>‹#›</a:t>
            </a:fld>
            <a:endParaRPr lang="tr-TR"/>
          </a:p>
        </p:txBody>
      </p:sp>
    </p:spTree>
    <p:extLst>
      <p:ext uri="{BB962C8B-B14F-4D97-AF65-F5344CB8AC3E}">
        <p14:creationId xmlns:p14="http://schemas.microsoft.com/office/powerpoint/2010/main" val="264703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5533E1D-F75E-4811-8A5C-3448778574F7}" type="datetimeFigureOut">
              <a:rPr lang="tr-TR" smtClean="0"/>
              <a:t>7.02.2024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916AEDC-7651-47E1-ACB7-E36D3BE49EA8}" type="slidenum">
              <a:rPr lang="tr-TR" smtClean="0"/>
              <a:t>‹#›</a:t>
            </a:fld>
            <a:endParaRPr lang="tr-TR"/>
          </a:p>
        </p:txBody>
      </p:sp>
    </p:spTree>
    <p:extLst>
      <p:ext uri="{BB962C8B-B14F-4D97-AF65-F5344CB8AC3E}">
        <p14:creationId xmlns:p14="http://schemas.microsoft.com/office/powerpoint/2010/main" val="205300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5533E1D-F75E-4811-8A5C-3448778574F7}" type="datetimeFigureOut">
              <a:rPr lang="tr-TR" smtClean="0"/>
              <a:t>7.02.2024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916AEDC-7651-47E1-ACB7-E36D3BE49EA8}" type="slidenum">
              <a:rPr lang="tr-TR" smtClean="0"/>
              <a:t>‹#›</a:t>
            </a:fld>
            <a:endParaRPr lang="tr-TR"/>
          </a:p>
        </p:txBody>
      </p:sp>
    </p:spTree>
    <p:extLst>
      <p:ext uri="{BB962C8B-B14F-4D97-AF65-F5344CB8AC3E}">
        <p14:creationId xmlns:p14="http://schemas.microsoft.com/office/powerpoint/2010/main" val="416132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5533E1D-F75E-4811-8A5C-3448778574F7}" type="datetimeFigureOut">
              <a:rPr lang="tr-TR" smtClean="0"/>
              <a:t>7.02.2024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916AEDC-7651-47E1-ACB7-E36D3BE49EA8}" type="slidenum">
              <a:rPr lang="tr-TR" smtClean="0"/>
              <a:t>‹#›</a:t>
            </a:fld>
            <a:endParaRPr lang="tr-TR"/>
          </a:p>
        </p:txBody>
      </p:sp>
    </p:spTree>
    <p:extLst>
      <p:ext uri="{BB962C8B-B14F-4D97-AF65-F5344CB8AC3E}">
        <p14:creationId xmlns:p14="http://schemas.microsoft.com/office/powerpoint/2010/main" val="2954552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35533E1D-F75E-4811-8A5C-3448778574F7}" type="datetimeFigureOut">
              <a:rPr lang="tr-TR" smtClean="0"/>
              <a:t>7.02.2024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916AEDC-7651-47E1-ACB7-E36D3BE49EA8}" type="slidenum">
              <a:rPr lang="tr-TR" smtClean="0"/>
              <a:t>‹#›</a:t>
            </a:fld>
            <a:endParaRPr lang="tr-TR"/>
          </a:p>
        </p:txBody>
      </p:sp>
    </p:spTree>
    <p:extLst>
      <p:ext uri="{BB962C8B-B14F-4D97-AF65-F5344CB8AC3E}">
        <p14:creationId xmlns:p14="http://schemas.microsoft.com/office/powerpoint/2010/main" val="2425213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5533E1D-F75E-4811-8A5C-3448778574F7}" type="datetimeFigureOut">
              <a:rPr lang="tr-TR" smtClean="0"/>
              <a:t>7.02.2024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916AEDC-7651-47E1-ACB7-E36D3BE49EA8}" type="slidenum">
              <a:rPr lang="tr-TR" smtClean="0"/>
              <a:t>‹#›</a:t>
            </a:fld>
            <a:endParaRPr lang="tr-TR"/>
          </a:p>
        </p:txBody>
      </p:sp>
    </p:spTree>
    <p:extLst>
      <p:ext uri="{BB962C8B-B14F-4D97-AF65-F5344CB8AC3E}">
        <p14:creationId xmlns:p14="http://schemas.microsoft.com/office/powerpoint/2010/main" val="359891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5533E1D-F75E-4811-8A5C-3448778574F7}" type="datetimeFigureOut">
              <a:rPr lang="tr-TR" smtClean="0"/>
              <a:t>7.02.2024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916AEDC-7651-47E1-ACB7-E36D3BE49EA8}" type="slidenum">
              <a:rPr lang="tr-TR" smtClean="0"/>
              <a:t>‹#›</a:t>
            </a:fld>
            <a:endParaRPr lang="tr-TR"/>
          </a:p>
        </p:txBody>
      </p:sp>
    </p:spTree>
    <p:extLst>
      <p:ext uri="{BB962C8B-B14F-4D97-AF65-F5344CB8AC3E}">
        <p14:creationId xmlns:p14="http://schemas.microsoft.com/office/powerpoint/2010/main" val="97477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35533E1D-F75E-4811-8A5C-3448778574F7}" type="datetimeFigureOut">
              <a:rPr lang="tr-TR" smtClean="0"/>
              <a:t>7.02.2024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916AEDC-7651-47E1-ACB7-E36D3BE49EA8}" type="slidenum">
              <a:rPr lang="tr-TR" smtClean="0"/>
              <a:t>‹#›</a:t>
            </a:fld>
            <a:endParaRPr lang="tr-TR"/>
          </a:p>
        </p:txBody>
      </p:sp>
    </p:spTree>
    <p:extLst>
      <p:ext uri="{BB962C8B-B14F-4D97-AF65-F5344CB8AC3E}">
        <p14:creationId xmlns:p14="http://schemas.microsoft.com/office/powerpoint/2010/main" val="22371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5533E1D-F75E-4811-8A5C-3448778574F7}" type="datetimeFigureOut">
              <a:rPr lang="tr-TR" smtClean="0"/>
              <a:t>7.02.2024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916AEDC-7651-47E1-ACB7-E36D3BE49EA8}" type="slidenum">
              <a:rPr lang="tr-TR" smtClean="0"/>
              <a:t>‹#›</a:t>
            </a:fld>
            <a:endParaRPr lang="tr-TR"/>
          </a:p>
        </p:txBody>
      </p:sp>
    </p:spTree>
    <p:extLst>
      <p:ext uri="{BB962C8B-B14F-4D97-AF65-F5344CB8AC3E}">
        <p14:creationId xmlns:p14="http://schemas.microsoft.com/office/powerpoint/2010/main" val="306268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35533E1D-F75E-4811-8A5C-3448778574F7}" type="datetimeFigureOut">
              <a:rPr lang="tr-TR" smtClean="0"/>
              <a:t>7.02.2024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916AEDC-7651-47E1-ACB7-E36D3BE49EA8}" type="slidenum">
              <a:rPr lang="tr-TR" smtClean="0"/>
              <a:t>‹#›</a:t>
            </a:fld>
            <a:endParaRPr lang="tr-TR"/>
          </a:p>
        </p:txBody>
      </p:sp>
    </p:spTree>
    <p:extLst>
      <p:ext uri="{BB962C8B-B14F-4D97-AF65-F5344CB8AC3E}">
        <p14:creationId xmlns:p14="http://schemas.microsoft.com/office/powerpoint/2010/main" val="374104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35533E1D-F75E-4811-8A5C-3448778574F7}" type="datetimeFigureOut">
              <a:rPr lang="tr-TR" smtClean="0"/>
              <a:t>7.02.2024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916AEDC-7651-47E1-ACB7-E36D3BE49EA8}" type="slidenum">
              <a:rPr lang="tr-TR" smtClean="0"/>
              <a:t>‹#›</a:t>
            </a:fld>
            <a:endParaRPr lang="tr-TR"/>
          </a:p>
        </p:txBody>
      </p:sp>
    </p:spTree>
    <p:extLst>
      <p:ext uri="{BB962C8B-B14F-4D97-AF65-F5344CB8AC3E}">
        <p14:creationId xmlns:p14="http://schemas.microsoft.com/office/powerpoint/2010/main" val="2674501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533E1D-F75E-4811-8A5C-3448778574F7}" type="datetimeFigureOut">
              <a:rPr lang="tr-TR" smtClean="0"/>
              <a:t>7.02.2024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6AEDC-7651-47E1-ACB7-E36D3BE49EA8}" type="slidenum">
              <a:rPr lang="tr-TR" smtClean="0"/>
              <a:t>‹#›</a:t>
            </a:fld>
            <a:endParaRPr lang="tr-TR"/>
          </a:p>
        </p:txBody>
      </p:sp>
    </p:spTree>
    <p:extLst>
      <p:ext uri="{BB962C8B-B14F-4D97-AF65-F5344CB8AC3E}">
        <p14:creationId xmlns:p14="http://schemas.microsoft.com/office/powerpoint/2010/main" val="129343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gif"/></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16633"/>
            <a:ext cx="7772400" cy="1008111"/>
          </a:xfrm>
        </p:spPr>
        <p:txBody>
          <a:bodyPr/>
          <a:lstStyle/>
          <a:p>
            <a:r>
              <a:rPr lang="tr-TR" dirty="0"/>
              <a:t>Fransız Sömürgeleri</a:t>
            </a:r>
          </a:p>
        </p:txBody>
      </p:sp>
      <p:sp>
        <p:nvSpPr>
          <p:cNvPr id="3" name="Alt Başlık 2"/>
          <p:cNvSpPr>
            <a:spLocks noGrp="1"/>
          </p:cNvSpPr>
          <p:nvPr>
            <p:ph type="subTitle" idx="1"/>
          </p:nvPr>
        </p:nvSpPr>
        <p:spPr>
          <a:xfrm>
            <a:off x="1150280" y="1196752"/>
            <a:ext cx="6440760" cy="1152128"/>
          </a:xfrm>
        </p:spPr>
        <p:txBody>
          <a:bodyPr>
            <a:normAutofit lnSpcReduction="10000"/>
          </a:bodyPr>
          <a:lstStyle/>
          <a:p>
            <a:r>
              <a:rPr lang="tr-TR" dirty="0"/>
              <a:t>Hazırlayan</a:t>
            </a:r>
          </a:p>
          <a:p>
            <a:r>
              <a:rPr lang="tr-TR" dirty="0"/>
              <a:t>Deniz Mutlu E.</a:t>
            </a:r>
          </a:p>
        </p:txBody>
      </p:sp>
      <p:pic>
        <p:nvPicPr>
          <p:cNvPr id="4" name="91cf8b18a6eb1517bc5ce4ae73eb75f8.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75656" y="2492896"/>
            <a:ext cx="6120680" cy="4248674"/>
          </a:xfrm>
          <a:prstGeom prst="rect">
            <a:avLst/>
          </a:prstGeom>
        </p:spPr>
      </p:pic>
    </p:spTree>
    <p:extLst>
      <p:ext uri="{BB962C8B-B14F-4D97-AF65-F5344CB8AC3E}">
        <p14:creationId xmlns:p14="http://schemas.microsoft.com/office/powerpoint/2010/main" val="280987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572000" y="1"/>
            <a:ext cx="4572000" cy="6463308"/>
          </a:xfrm>
          <a:prstGeom prst="rect">
            <a:avLst/>
          </a:prstGeom>
          <a:noFill/>
        </p:spPr>
        <p:txBody>
          <a:bodyPr wrap="square" rtlCol="0">
            <a:spAutoFit/>
          </a:bodyPr>
          <a:lstStyle/>
          <a:p>
            <a:pPr marL="285750" indent="-285750">
              <a:buFont typeface="Wingdings" pitchFamily="2" charset="2"/>
              <a:buChar char="v"/>
            </a:pPr>
            <a:r>
              <a:rPr lang="tr-TR" dirty="0"/>
              <a:t>Afrika ,jeolojik konumu </a:t>
            </a:r>
            <a:r>
              <a:rPr lang="tr-TR" dirty="0" err="1"/>
              <a:t>gereği,her</a:t>
            </a:r>
            <a:r>
              <a:rPr lang="tr-TR" dirty="0"/>
              <a:t> türlü maden den zengin bir kıtadır. Dünyanın önemli platin, elmas, </a:t>
            </a:r>
            <a:r>
              <a:rPr lang="tr-TR" dirty="0" err="1"/>
              <a:t>kromit</a:t>
            </a:r>
            <a:r>
              <a:rPr lang="tr-TR" dirty="0"/>
              <a:t>, kobalt, fosfat, manganez, altın, boksit, gümüş, petrol, uranyum rezervlerine </a:t>
            </a:r>
            <a:r>
              <a:rPr lang="tr-TR" dirty="0" err="1"/>
              <a:t>sahiptir.Afrika</a:t>
            </a:r>
            <a:r>
              <a:rPr lang="tr-TR" dirty="0"/>
              <a:t> </a:t>
            </a:r>
            <a:r>
              <a:rPr lang="tr-TR" dirty="0" err="1"/>
              <a:t>nın</a:t>
            </a:r>
            <a:r>
              <a:rPr lang="tr-TR" dirty="0"/>
              <a:t> son teknoloji kullanılarak halen keşfedilmeyi bekleyen maden kaynaklarının, Dünyadaki toplam bilinen  kaynakların yarısından fazla olduğu düşünülmektedir. </a:t>
            </a:r>
          </a:p>
          <a:p>
            <a:pPr marL="285750" indent="-285750">
              <a:buFont typeface="Wingdings" pitchFamily="2" charset="2"/>
              <a:buChar char="v"/>
            </a:pPr>
            <a:r>
              <a:rPr lang="tr-TR" dirty="0"/>
              <a:t>Fransız enerji devi Total şirketi Mali de doğal gaz ve petrol üretimi yapmaktadır.</a:t>
            </a:r>
          </a:p>
          <a:p>
            <a:pPr marL="285750" indent="-285750">
              <a:buFont typeface="Wingdings" pitchFamily="2" charset="2"/>
              <a:buChar char="v"/>
            </a:pPr>
            <a:r>
              <a:rPr lang="tr-TR" dirty="0"/>
              <a:t>Fransız nükleer enerji şirketi </a:t>
            </a:r>
            <a:r>
              <a:rPr lang="tr-TR" dirty="0" err="1"/>
              <a:t>Orano</a:t>
            </a:r>
            <a:r>
              <a:rPr lang="tr-TR" dirty="0"/>
              <a:t> </a:t>
            </a:r>
            <a:r>
              <a:rPr lang="tr-TR" dirty="0" err="1"/>
              <a:t>Group</a:t>
            </a:r>
            <a:r>
              <a:rPr lang="tr-TR" dirty="0"/>
              <a:t> ,madencilik şirketi </a:t>
            </a:r>
            <a:r>
              <a:rPr lang="tr-TR" dirty="0" err="1"/>
              <a:t>Compagnie</a:t>
            </a:r>
            <a:r>
              <a:rPr lang="tr-TR" dirty="0"/>
              <a:t> </a:t>
            </a:r>
            <a:r>
              <a:rPr lang="tr-TR" dirty="0" err="1"/>
              <a:t>miniere</a:t>
            </a:r>
            <a:r>
              <a:rPr lang="tr-TR" dirty="0"/>
              <a:t> de </a:t>
            </a:r>
            <a:r>
              <a:rPr lang="tr-TR" dirty="0" err="1"/>
              <a:t>L’Ogooue</a:t>
            </a:r>
            <a:r>
              <a:rPr lang="tr-TR" dirty="0"/>
              <a:t> Gabon da altın ,</a:t>
            </a:r>
            <a:r>
              <a:rPr lang="tr-TR" dirty="0" err="1"/>
              <a:t>bakır,gümüş</a:t>
            </a:r>
            <a:r>
              <a:rPr lang="tr-TR" dirty="0"/>
              <a:t>, ve özellikle Uranyum madenlerini işletmektedir.</a:t>
            </a:r>
          </a:p>
          <a:p>
            <a:pPr marL="285750" indent="-285750">
              <a:buFont typeface="Wingdings" pitchFamily="2" charset="2"/>
              <a:buChar char="v"/>
            </a:pPr>
            <a:r>
              <a:rPr lang="tr-TR" dirty="0"/>
              <a:t>Nijer in başkenti Niamey in </a:t>
            </a:r>
            <a:r>
              <a:rPr lang="tr-TR" dirty="0" err="1"/>
              <a:t>Arlit</a:t>
            </a:r>
            <a:r>
              <a:rPr lang="tr-TR" dirty="0"/>
              <a:t> bölgesinde çıkarılan Uranyum un büyük çoğunluğu </a:t>
            </a:r>
            <a:r>
              <a:rPr lang="tr-TR" dirty="0" err="1"/>
              <a:t>Orano</a:t>
            </a:r>
            <a:r>
              <a:rPr lang="tr-TR" dirty="0"/>
              <a:t> </a:t>
            </a:r>
            <a:r>
              <a:rPr lang="tr-TR" dirty="0" err="1"/>
              <a:t>Group</a:t>
            </a:r>
            <a:r>
              <a:rPr lang="tr-TR" dirty="0"/>
              <a:t> a </a:t>
            </a:r>
            <a:r>
              <a:rPr lang="tr-TR" dirty="0" err="1"/>
              <a:t>aitdir</a:t>
            </a:r>
            <a:r>
              <a:rPr lang="tr-TR" dirty="0"/>
              <a:t>. Çıkarılan Uranyum  Fransa </a:t>
            </a:r>
            <a:r>
              <a:rPr lang="tr-TR" dirty="0" err="1"/>
              <a:t>nın</a:t>
            </a:r>
            <a:r>
              <a:rPr lang="tr-TR" dirty="0"/>
              <a:t> elektrik ihtiyacının büyük bir çoğunluğunu karşılamakta kullanılır. 20 milyonluk nüfusu olan Nijer dünyanın en fakir ülkesidir.</a:t>
            </a:r>
          </a:p>
        </p:txBody>
      </p:sp>
      <p:pic>
        <p:nvPicPr>
          <p:cNvPr id="6146" name="Picture 2" descr="C:\Users\Grundig-pc\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663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Grundig-pc\Desktop\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64" y="1769954"/>
            <a:ext cx="2857501"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Grundig-pc\Desktop\indir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631" y="3467564"/>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Grundig-pc\Desktop\images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5107316"/>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257425" y="3212976"/>
            <a:ext cx="780753" cy="9510296"/>
          </a:xfrm>
          <a:prstGeom prst="rect">
            <a:avLst/>
          </a:prstGeom>
        </p:spPr>
        <p:txBody>
          <a:bodyPr wrap="square">
            <a:spAutoFit/>
          </a:bodyPr>
          <a:lstStyle/>
          <a:p>
            <a:pPr marL="2114550" lvl="4" indent="-285750">
              <a:buFont typeface="Wingdings" pitchFamily="2" charset="2"/>
              <a:buChar char="v"/>
            </a:pPr>
            <a:r>
              <a:rPr lang="tr-TR" dirty="0">
                <a:solidFill>
                  <a:prstClr val="black"/>
                </a:solidFill>
              </a:rPr>
              <a:t>Nijer dünyanın en fakir ülkesidir.</a:t>
            </a:r>
          </a:p>
        </p:txBody>
      </p:sp>
    </p:spTree>
    <p:extLst>
      <p:ext uri="{BB962C8B-B14F-4D97-AF65-F5344CB8AC3E}">
        <p14:creationId xmlns:p14="http://schemas.microsoft.com/office/powerpoint/2010/main" val="356786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635896" y="0"/>
            <a:ext cx="5508104" cy="5632311"/>
          </a:xfrm>
          <a:prstGeom prst="rect">
            <a:avLst/>
          </a:prstGeom>
          <a:noFill/>
        </p:spPr>
        <p:txBody>
          <a:bodyPr wrap="square" rtlCol="0">
            <a:spAutoFit/>
          </a:bodyPr>
          <a:lstStyle/>
          <a:p>
            <a:pPr marL="285750" indent="-285750">
              <a:buFont typeface="Wingdings" pitchFamily="2" charset="2"/>
              <a:buChar char="v"/>
            </a:pPr>
            <a:r>
              <a:rPr lang="tr-TR" dirty="0"/>
              <a:t> Çad da Total ve </a:t>
            </a:r>
            <a:r>
              <a:rPr lang="tr-TR" dirty="0" err="1"/>
              <a:t>Exxon</a:t>
            </a:r>
            <a:r>
              <a:rPr lang="tr-TR" dirty="0"/>
              <a:t> Mobil ortaklaşa ülkenin petrolünün  %60 </a:t>
            </a:r>
            <a:r>
              <a:rPr lang="tr-TR" dirty="0" err="1"/>
              <a:t>ını</a:t>
            </a:r>
            <a:r>
              <a:rPr lang="tr-TR" dirty="0"/>
              <a:t> çıkarmaktadır.</a:t>
            </a:r>
          </a:p>
          <a:p>
            <a:pPr marL="285750" indent="-285750">
              <a:buFont typeface="Wingdings" pitchFamily="2" charset="2"/>
              <a:buChar char="v"/>
            </a:pPr>
            <a:r>
              <a:rPr lang="tr-TR" dirty="0"/>
              <a:t>Libya da faaliyet gösteren Total şirketi ve Libya Ulusal Petrol Şirketi ortaklığında petrol kaynaklarını çıkarmaktadırlar.</a:t>
            </a:r>
          </a:p>
          <a:p>
            <a:pPr marL="285750" indent="-285750">
              <a:buFont typeface="Wingdings" pitchFamily="2" charset="2"/>
              <a:buChar char="v"/>
            </a:pPr>
            <a:r>
              <a:rPr lang="tr-TR" dirty="0"/>
              <a:t>Fransız Guyanası hapishane olarak kullanılmış, pek çok suçlu uzun yolculuklardan sonra Guyana ya </a:t>
            </a:r>
            <a:r>
              <a:rPr lang="tr-TR" dirty="0" err="1"/>
              <a:t>ulasmış</a:t>
            </a:r>
            <a:r>
              <a:rPr lang="tr-TR" dirty="0"/>
              <a:t>, yol da ölmediyse hapishanenin kötü şartlarından ölmüşlerdir. İstanbul da tutuklanan  Türkler de Guyana ya gönderilmiştir. Şeytan Adası </a:t>
            </a:r>
            <a:r>
              <a:rPr lang="tr-TR" dirty="0" err="1"/>
              <a:t>na</a:t>
            </a:r>
            <a:r>
              <a:rPr lang="tr-TR" dirty="0"/>
              <a:t> giden mahkumların %40 ı ölmüştür.</a:t>
            </a:r>
          </a:p>
          <a:p>
            <a:pPr marL="285750" indent="-285750">
              <a:buFont typeface="Wingdings" pitchFamily="2" charset="2"/>
              <a:buChar char="v"/>
            </a:pPr>
            <a:r>
              <a:rPr lang="tr-TR" dirty="0"/>
              <a:t>Fransız Guyanası 2017 yılında  sarsıcı seferberlikler yaşamış ve Fransa dan kopmak </a:t>
            </a:r>
            <a:r>
              <a:rPr lang="tr-TR" dirty="0" err="1"/>
              <a:t>istemişti.Latin</a:t>
            </a:r>
            <a:r>
              <a:rPr lang="tr-TR" dirty="0"/>
              <a:t> Amerika da bulunan Guyana 1946 dan beri AB üyesi sayılıyor ve para birimi Avro. Guyana Uzay Merkezi, Fransız emperyalizminin Guyana </a:t>
            </a:r>
            <a:r>
              <a:rPr lang="tr-TR" dirty="0" err="1"/>
              <a:t>nın</a:t>
            </a:r>
            <a:r>
              <a:rPr lang="tr-TR" dirty="0"/>
              <a:t> zenginliklerini  sömürmesinin hem merkezileştiği </a:t>
            </a:r>
            <a:r>
              <a:rPr lang="tr-TR" dirty="0" err="1"/>
              <a:t>hemde</a:t>
            </a:r>
            <a:r>
              <a:rPr lang="tr-TR" dirty="0"/>
              <a:t> </a:t>
            </a:r>
            <a:r>
              <a:rPr lang="tr-TR" dirty="0" err="1"/>
              <a:t>sembolikleştiği</a:t>
            </a:r>
            <a:r>
              <a:rPr lang="tr-TR" dirty="0"/>
              <a:t> bir </a:t>
            </a:r>
            <a:r>
              <a:rPr lang="tr-TR" dirty="0" err="1"/>
              <a:t>kuruluş.Ekvator</a:t>
            </a:r>
            <a:r>
              <a:rPr lang="tr-TR" dirty="0"/>
              <a:t> üzerindeki bu ideal bölge  Avrupa </a:t>
            </a:r>
            <a:r>
              <a:rPr lang="tr-TR" dirty="0" err="1"/>
              <a:t>nın</a:t>
            </a:r>
            <a:r>
              <a:rPr lang="tr-TR" dirty="0"/>
              <a:t> uzaya çıkış noktası. </a:t>
            </a:r>
            <a:r>
              <a:rPr lang="tr-TR" dirty="0" err="1"/>
              <a:t>Ariane</a:t>
            </a:r>
            <a:r>
              <a:rPr lang="tr-TR" dirty="0"/>
              <a:t> roketleri yörüngeye haberleşme uyduları yerleştiriliyor.</a:t>
            </a:r>
          </a:p>
        </p:txBody>
      </p:sp>
      <p:pic>
        <p:nvPicPr>
          <p:cNvPr id="5122" name="Picture 2" descr="C:\Users\Grundig-pc\Desktop\Murat_Toklucu_1932-25-AGUSTOS-CUMHURIY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8" y="2482288"/>
            <a:ext cx="2112528" cy="304204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Grundig-pc\Desktop\220px-Arianespace_mockups_(371085954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5632311"/>
            <a:ext cx="1807468" cy="11090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Grundig-pc\Desktop\7536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08" y="116632"/>
            <a:ext cx="3496530" cy="233102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Grundig-pc\Desktop\indir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106" y="5099248"/>
            <a:ext cx="304863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31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79512" y="0"/>
            <a:ext cx="8568952" cy="4524315"/>
          </a:xfrm>
          <a:prstGeom prst="rect">
            <a:avLst/>
          </a:prstGeom>
          <a:noFill/>
        </p:spPr>
        <p:txBody>
          <a:bodyPr wrap="square" rtlCol="0">
            <a:spAutoFit/>
          </a:bodyPr>
          <a:lstStyle/>
          <a:p>
            <a:pPr marL="285750" indent="-285750">
              <a:buFont typeface="Wingdings" pitchFamily="2" charset="2"/>
              <a:buChar char="v"/>
            </a:pPr>
            <a:r>
              <a:rPr lang="tr-TR" dirty="0" err="1"/>
              <a:t>Çinhindi</a:t>
            </a:r>
            <a:r>
              <a:rPr lang="tr-TR" dirty="0"/>
              <a:t> sömürgelerinden Vietnam , Fransız </a:t>
            </a:r>
            <a:r>
              <a:rPr lang="tr-TR" dirty="0" err="1"/>
              <a:t>kolonistler</a:t>
            </a:r>
            <a:r>
              <a:rPr lang="tr-TR" dirty="0"/>
              <a:t> sayesinde Katolik dinine  sıcak bakmış ve büyük oranda din değiştirerek </a:t>
            </a:r>
            <a:r>
              <a:rPr lang="tr-TR" dirty="0" err="1"/>
              <a:t>katolik</a:t>
            </a:r>
            <a:r>
              <a:rPr lang="tr-TR" dirty="0"/>
              <a:t> olmuşlardır. 1940 </a:t>
            </a:r>
            <a:r>
              <a:rPr lang="tr-TR" dirty="0" err="1"/>
              <a:t>larin</a:t>
            </a:r>
            <a:r>
              <a:rPr lang="tr-TR" dirty="0"/>
              <a:t> sonlarına doğru Vietnam Halk Kurtuluş Cephesi (NLF) öncülüğünde  </a:t>
            </a:r>
            <a:r>
              <a:rPr lang="tr-TR" dirty="0" err="1"/>
              <a:t>fransızlara</a:t>
            </a:r>
            <a:r>
              <a:rPr lang="tr-TR" dirty="0"/>
              <a:t> karşı gerilla hareketi başladı. Birinci </a:t>
            </a:r>
            <a:r>
              <a:rPr lang="tr-TR" dirty="0" err="1"/>
              <a:t>Çinhindi</a:t>
            </a:r>
            <a:r>
              <a:rPr lang="tr-TR" dirty="0"/>
              <a:t> veya Fransa –Vietnam  Savaşı 1946 -1954 yılları arasında meydana gelmiştir. Fransa Sovyetler Birliği ve Çin kaynaklı komünist fikirlerin bölgede yayılmaması için mücadele vermiş  ve ABD başkanı Truman Fransa </a:t>
            </a:r>
            <a:r>
              <a:rPr lang="tr-TR" dirty="0" err="1"/>
              <a:t>yı</a:t>
            </a:r>
            <a:r>
              <a:rPr lang="tr-TR" dirty="0"/>
              <a:t> bu tavrından ötürü desteklemiştir. Cenevre Konferansı sonucunda Fransa Vietnam, Kamboçya ve Laos dan çekilmiştir. Vietnam Kuzey ve Güney olarak 2 ye bölünmüştür. ABD 1954 ten beri  Güney Vietnam a askeri malzeme sağlıyordu. ABD </a:t>
            </a:r>
            <a:r>
              <a:rPr lang="tr-TR" dirty="0" err="1"/>
              <a:t>nin</a:t>
            </a:r>
            <a:r>
              <a:rPr lang="tr-TR" dirty="0"/>
              <a:t> </a:t>
            </a:r>
            <a:r>
              <a:rPr lang="tr-TR" dirty="0" err="1"/>
              <a:t>Vietkong</a:t>
            </a:r>
            <a:r>
              <a:rPr lang="tr-TR" dirty="0"/>
              <a:t> dediği NLF gerillalarına karşı kullanılmak amacı ile helikopterler, ağır silahlar, binlerce askeri danışman,100 bin asker  ülkeye gönderildi. Amerikan hava kuvvetleri gerillaların sığınak olarak kullandığı ormanı yok etmek için milyonlarca ton Portakal gazı kullandı. 1968 de My </a:t>
            </a:r>
            <a:r>
              <a:rPr lang="tr-TR" dirty="0" err="1"/>
              <a:t>Lai</a:t>
            </a:r>
            <a:r>
              <a:rPr lang="tr-TR" dirty="0"/>
              <a:t> de Amerikan askerleri Vietnamlı köylüleri katletti. 21 yıl süren çatışmalarda 4 milyon sivil ,1 milyon Vietnam askeri ve 60 bin Amerikan askeri öldü. 1973 yılında Paris Barış Antlaşması ile bölgede barış sağlanmıştır. Günümüzde Vietnam Fransız kültürünü </a:t>
            </a:r>
            <a:r>
              <a:rPr lang="tr-TR" dirty="0" err="1"/>
              <a:t>sürdürmekte,dil</a:t>
            </a:r>
            <a:r>
              <a:rPr lang="tr-TR" dirty="0"/>
              <a:t> haznesinin %90 ı </a:t>
            </a:r>
            <a:r>
              <a:rPr lang="tr-TR" dirty="0" err="1"/>
              <a:t>fransızca</a:t>
            </a:r>
            <a:r>
              <a:rPr lang="tr-TR" dirty="0"/>
              <a:t> dan gelmektedir.</a:t>
            </a:r>
          </a:p>
        </p:txBody>
      </p:sp>
      <p:pic>
        <p:nvPicPr>
          <p:cNvPr id="4098" name="Picture 2" descr="C:\Users\Grundig-pc\Desktop\hea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4486964"/>
            <a:ext cx="3168352" cy="237103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Grundig-pc\Desktop\1_6ECl1lbNFa13bdz2GdQW5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5091" y="4524316"/>
            <a:ext cx="3665181" cy="23336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Grundig-pc\Desktop\E-ScPQxWUAkD5W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4293096"/>
            <a:ext cx="2000229" cy="2501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156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627784" y="1124744"/>
            <a:ext cx="6408712" cy="4801314"/>
          </a:xfrm>
          <a:prstGeom prst="rect">
            <a:avLst/>
          </a:prstGeom>
        </p:spPr>
        <p:txBody>
          <a:bodyPr wrap="square">
            <a:spAutoFit/>
          </a:bodyPr>
          <a:lstStyle/>
          <a:p>
            <a:pPr marL="285750" indent="-285750" algn="just">
              <a:buFont typeface="Wingdings" pitchFamily="2" charset="2"/>
              <a:buChar char="v"/>
            </a:pPr>
            <a:r>
              <a:rPr lang="tr-TR" dirty="0"/>
              <a:t>Dünya Bankasının  İnsani gelişme endeksi adı altında yaptığı araştırmada Latin Amerika  ve </a:t>
            </a:r>
            <a:r>
              <a:rPr lang="tr-TR" dirty="0" err="1"/>
              <a:t>Karayipler</a:t>
            </a:r>
            <a:r>
              <a:rPr lang="tr-TR" dirty="0"/>
              <a:t> in en fakir ülkesi ve bölgedeki en eşitsiz ülkelerden biri olarak tanımladığı Haiti </a:t>
            </a:r>
            <a:r>
              <a:rPr lang="tr-TR" dirty="0" err="1"/>
              <a:t>yi</a:t>
            </a:r>
            <a:r>
              <a:rPr lang="tr-TR" dirty="0"/>
              <a:t> bu felakete sürükleyen neydi?</a:t>
            </a:r>
          </a:p>
          <a:p>
            <a:pPr marL="285750" indent="-285750" algn="just">
              <a:buFont typeface="Wingdings" pitchFamily="2" charset="2"/>
              <a:buChar char="v"/>
            </a:pPr>
            <a:r>
              <a:rPr lang="tr-TR" dirty="0"/>
              <a:t>1700 </a:t>
            </a:r>
            <a:r>
              <a:rPr lang="tr-TR" dirty="0" err="1"/>
              <a:t>lü</a:t>
            </a:r>
            <a:r>
              <a:rPr lang="tr-TR" dirty="0"/>
              <a:t> yıllarda Avrupa da şeker ve kahve talebi artar. Fransa </a:t>
            </a:r>
            <a:r>
              <a:rPr lang="tr-TR" dirty="0" err="1"/>
              <a:t>Karayiplerdeki</a:t>
            </a:r>
            <a:r>
              <a:rPr lang="tr-TR" dirty="0"/>
              <a:t> tarım çiftliklerinde köle emeğine dayanarak üretim </a:t>
            </a:r>
            <a:r>
              <a:rPr lang="tr-TR" dirty="0" err="1"/>
              <a:t>yapar.Bölgede</a:t>
            </a:r>
            <a:r>
              <a:rPr lang="tr-TR" dirty="0"/>
              <a:t> sınıfsal ayrım şöyleydi.</a:t>
            </a:r>
          </a:p>
          <a:p>
            <a:pPr marL="285750" indent="-285750" algn="just">
              <a:buFont typeface="Wingdings" pitchFamily="2" charset="2"/>
              <a:buChar char="v"/>
            </a:pPr>
            <a:r>
              <a:rPr lang="tr-TR" dirty="0"/>
              <a:t>1.grup Beyaz Toprak sahipleri;400.000 bin kolonici arasından sadece Paris doğumlular yönetici olabiliyordu. </a:t>
            </a:r>
            <a:r>
              <a:rPr lang="tr-TR" dirty="0" err="1"/>
              <a:t>Ciftlik</a:t>
            </a:r>
            <a:r>
              <a:rPr lang="tr-TR" dirty="0"/>
              <a:t> sahipleri asiller tabakasından gelmekteydi. Amaçları zengin olup ,tropik iklimin öldürücü hastalığı Sarıhumma ya yakalanmadan Fransa ya dönmekti. (Sarıhumma </a:t>
            </a:r>
            <a:r>
              <a:rPr lang="tr-TR" dirty="0" err="1"/>
              <a:t>enfekte</a:t>
            </a:r>
            <a:r>
              <a:rPr lang="tr-TR" dirty="0"/>
              <a:t> sivrisineklerin ısırması sonucu bulaşan </a:t>
            </a:r>
            <a:r>
              <a:rPr lang="tr-TR" dirty="0" err="1"/>
              <a:t>virus</a:t>
            </a:r>
            <a:r>
              <a:rPr lang="tr-TR" dirty="0"/>
              <a:t> tarafından ortaya çıkar. Grip benzeri bir tablodan ,ağır karaciğer hastalığı ve kanamalı ateşe kadar geniş bir hastalık tablosu çizer.)</a:t>
            </a:r>
          </a:p>
          <a:p>
            <a:pPr marL="285750" indent="-285750" algn="just">
              <a:buFont typeface="Wingdings" pitchFamily="2" charset="2"/>
              <a:buChar char="v"/>
            </a:pPr>
            <a:endParaRPr lang="tr-TR" dirty="0"/>
          </a:p>
          <a:p>
            <a:pPr marL="285750" indent="-285750" algn="just">
              <a:buFont typeface="Wingdings" pitchFamily="2" charset="2"/>
              <a:buChar char="v"/>
            </a:pPr>
            <a:endParaRPr lang="tr-TR" dirty="0"/>
          </a:p>
        </p:txBody>
      </p:sp>
      <p:pic>
        <p:nvPicPr>
          <p:cNvPr id="13314" name="Picture 2" descr="C:\Users\Grundig-pc\Desktop\indir (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3283" y="5094785"/>
            <a:ext cx="273367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Grundig-pc\Desktop\indir (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4" y="5177498"/>
            <a:ext cx="27432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Grundig-pc\Desktop\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5368" y="5300962"/>
            <a:ext cx="2700511" cy="1419946"/>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C:\Users\Grundig-pc\Desktop\indir (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07" y="3496057"/>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C:\Users\Grundig-pc\Desktop\plate9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5" y="1854408"/>
            <a:ext cx="2678051" cy="1670993"/>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C:\Users\Grundig-pc\Desktop\images (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45" y="11133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436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51520" y="3244334"/>
            <a:ext cx="8712968" cy="3416320"/>
          </a:xfrm>
          <a:prstGeom prst="rect">
            <a:avLst/>
          </a:prstGeom>
        </p:spPr>
        <p:txBody>
          <a:bodyPr wrap="square">
            <a:spAutoFit/>
          </a:bodyPr>
          <a:lstStyle/>
          <a:p>
            <a:pPr marL="285750" indent="-285750">
              <a:buFont typeface="Wingdings" pitchFamily="2" charset="2"/>
              <a:buChar char="v"/>
            </a:pPr>
            <a:r>
              <a:rPr lang="tr-TR" dirty="0"/>
              <a:t>2.grup özgür siyahlar, bunlar melezlerdir. Beyaz çiftlik sahiplerinin köle kadınlardan doğan çocuklarıdır. Eğitim görmüşlerdir.</a:t>
            </a:r>
          </a:p>
          <a:p>
            <a:pPr marL="285750" indent="-285750">
              <a:buFont typeface="Wingdings" pitchFamily="2" charset="2"/>
              <a:buChar char="v"/>
            </a:pPr>
            <a:r>
              <a:rPr lang="tr-TR" dirty="0"/>
              <a:t>3.grup Afrika doğumlu köleler. Haiti de bir kölenin ortalama ömrü 21 seneydi. Bu yüzden sürekli yeni köleler bölgeye getirilirdi.</a:t>
            </a:r>
          </a:p>
          <a:p>
            <a:pPr marL="285750" indent="-285750">
              <a:buFont typeface="Wingdings" pitchFamily="2" charset="2"/>
              <a:buChar char="v"/>
            </a:pPr>
            <a:r>
              <a:rPr lang="tr-TR" dirty="0"/>
              <a:t>Çiftliklerden kaçmış olan köleler büyük çeteler kurar ak çiftliklere saldırılar düzenler.</a:t>
            </a:r>
          </a:p>
          <a:p>
            <a:pPr marL="285750" indent="-285750">
              <a:buFont typeface="Wingdings" pitchFamily="2" charset="2"/>
              <a:buChar char="v"/>
            </a:pPr>
            <a:r>
              <a:rPr lang="tr-TR" dirty="0"/>
              <a:t>Fransız yazar </a:t>
            </a:r>
            <a:r>
              <a:rPr lang="tr-TR" dirty="0" err="1"/>
              <a:t>Mirabeau</a:t>
            </a:r>
            <a:r>
              <a:rPr lang="tr-TR" dirty="0"/>
              <a:t> Haiti deki Fransızlar hakkında ‘</a:t>
            </a:r>
            <a:r>
              <a:rPr lang="tr-TR" dirty="0" err="1"/>
              <a:t>Vezüv</a:t>
            </a:r>
            <a:r>
              <a:rPr lang="tr-TR" dirty="0"/>
              <a:t> dağının eteklerinde uyuyorlar’ benzetmesini yapar.</a:t>
            </a:r>
          </a:p>
          <a:p>
            <a:pPr marL="285750" indent="-285750">
              <a:buFont typeface="Wingdings" pitchFamily="2" charset="2"/>
              <a:buChar char="v"/>
            </a:pPr>
            <a:r>
              <a:rPr lang="tr-TR" dirty="0"/>
              <a:t>Fransız Devriminin gerçekleşmesi ile ilan edilen İnsan hakları Beyannamesi ;tüm insanları eşit ve özgür ilan </a:t>
            </a:r>
            <a:r>
              <a:rPr lang="tr-TR" dirty="0" err="1"/>
              <a:t>etmeketeydi</a:t>
            </a:r>
            <a:r>
              <a:rPr lang="tr-TR" dirty="0"/>
              <a:t>. Bundan güç alan Haiti halkı  1791 de ayaklanma </a:t>
            </a:r>
            <a:r>
              <a:rPr lang="tr-TR" dirty="0" err="1"/>
              <a:t>başlatır.Ciftlik</a:t>
            </a:r>
            <a:r>
              <a:rPr lang="tr-TR" dirty="0"/>
              <a:t> sahipleri öldürülür, çiftlikler yakılır. Fransa dan gelen heyet, Haiti  Valisini Fransa ya götürür ve giyotinle idam edilir.</a:t>
            </a:r>
          </a:p>
          <a:p>
            <a:pPr marL="285750" indent="-285750">
              <a:buFont typeface="Wingdings" pitchFamily="2" charset="2"/>
              <a:buChar char="v"/>
            </a:pPr>
            <a:endParaRPr lang="tr-TR" dirty="0"/>
          </a:p>
        </p:txBody>
      </p:sp>
      <p:pic>
        <p:nvPicPr>
          <p:cNvPr id="14338" name="Picture 2" descr="C:\Users\Grundig-pc\Desktop\indir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 y="30276"/>
            <a:ext cx="26574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Grundig-pc\Desktop\indir (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368" y="16211"/>
            <a:ext cx="178117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Grundig-pc\Desktop\indir (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282" y="1509887"/>
            <a:ext cx="1734447" cy="1734447"/>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Grundig-pc\Desktop\indir (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0643" y="30276"/>
            <a:ext cx="1990725"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Users\Grundig-pc\Desktop\indir (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2005" y="16211"/>
            <a:ext cx="2619375" cy="261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581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116633"/>
            <a:ext cx="8532440" cy="4524315"/>
          </a:xfrm>
          <a:prstGeom prst="rect">
            <a:avLst/>
          </a:prstGeom>
        </p:spPr>
        <p:txBody>
          <a:bodyPr wrap="square">
            <a:spAutoFit/>
          </a:bodyPr>
          <a:lstStyle/>
          <a:p>
            <a:pPr marL="285750" indent="-285750">
              <a:buFont typeface="Wingdings" pitchFamily="2" charset="2"/>
              <a:buChar char="v"/>
            </a:pPr>
            <a:r>
              <a:rPr lang="tr-TR" dirty="0"/>
              <a:t>Siyah komutanların en başarılısı </a:t>
            </a:r>
            <a:r>
              <a:rPr lang="tr-TR" dirty="0" err="1"/>
              <a:t>Toussaint</a:t>
            </a:r>
            <a:r>
              <a:rPr lang="tr-TR" dirty="0"/>
              <a:t> </a:t>
            </a:r>
            <a:r>
              <a:rPr lang="tr-TR" dirty="0" err="1"/>
              <a:t>L’Ouverture</a:t>
            </a:r>
            <a:r>
              <a:rPr lang="tr-TR" dirty="0"/>
              <a:t> ‘dür. Kendi kendini yetiştirmiş bir uşaktır. Napolyon </a:t>
            </a:r>
            <a:r>
              <a:rPr lang="tr-TR" dirty="0" err="1"/>
              <a:t>Bonapart</a:t>
            </a:r>
            <a:r>
              <a:rPr lang="tr-TR" dirty="0"/>
              <a:t> büyük bir savaş filosu eşliğinde Haiti ye ordu gönderir. Seferin amacı tekrar Fransız egemenliğini tesis etmek ve köleliği tekrar  uygulamaya  koymaktır. </a:t>
            </a:r>
            <a:r>
              <a:rPr lang="tr-TR" dirty="0" err="1"/>
              <a:t>L’Ouverture</a:t>
            </a:r>
            <a:r>
              <a:rPr lang="tr-TR" dirty="0"/>
              <a:t> Fransa ya götürülür ve yargılanmadan önce hapishanede ölür.  Sarıhumma salgını Fransız ordusunu güçsüz bırakır. Ekonomik çöküntü için de olan Napolyon 1803 de Louisiana </a:t>
            </a:r>
            <a:r>
              <a:rPr lang="tr-TR" dirty="0" err="1"/>
              <a:t>yı</a:t>
            </a:r>
            <a:r>
              <a:rPr lang="tr-TR" dirty="0"/>
              <a:t> Amerikalılara satar. Haiti bağımsızlığını ilan eder. Tarihte başarıya ulaşan tek köle ayaklanmasıdır. Fransa </a:t>
            </a:r>
            <a:r>
              <a:rPr lang="tr-TR" dirty="0" err="1"/>
              <a:t>nın</a:t>
            </a:r>
            <a:r>
              <a:rPr lang="tr-TR" dirty="0"/>
              <a:t> taktığı </a:t>
            </a:r>
            <a:r>
              <a:rPr lang="tr-TR" dirty="0" err="1"/>
              <a:t>St</a:t>
            </a:r>
            <a:r>
              <a:rPr lang="tr-TR" dirty="0"/>
              <a:t> </a:t>
            </a:r>
            <a:r>
              <a:rPr lang="tr-TR" dirty="0" err="1"/>
              <a:t>Domıngue</a:t>
            </a:r>
            <a:r>
              <a:rPr lang="tr-TR" dirty="0"/>
              <a:t> adını değiştirerek  </a:t>
            </a:r>
            <a:r>
              <a:rPr lang="tr-TR" dirty="0" err="1"/>
              <a:t>Kreol</a:t>
            </a:r>
            <a:r>
              <a:rPr lang="tr-TR" dirty="0"/>
              <a:t> dilinde ‘Yüksek Dağlar Ülkesi anlamına gelen Haiti adını verirler. </a:t>
            </a:r>
            <a:r>
              <a:rPr lang="tr-TR" dirty="0" err="1"/>
              <a:t>Kreol</a:t>
            </a:r>
            <a:r>
              <a:rPr lang="tr-TR" dirty="0"/>
              <a:t> dili Fransızca ve Afrika dillerinin karışımından oluşur. Haiti den kaçanlar New Orleans a yerleşir ,Fransızca konuşan bir topluluk olarak varlıklarını sürdürürler. </a:t>
            </a:r>
          </a:p>
          <a:p>
            <a:pPr marL="285750" indent="-285750">
              <a:buFont typeface="Wingdings" pitchFamily="2" charset="2"/>
              <a:buChar char="v"/>
            </a:pPr>
            <a:r>
              <a:rPr lang="tr-TR" dirty="0"/>
              <a:t>Haiti hükümeti 1825 yılında Fransız köle ve çiftlik sahiplerine 150 milyon frank tazminat ödemek zorunda bırakılır. Haiti bütçesinin %80 i Fransa </a:t>
            </a:r>
            <a:r>
              <a:rPr lang="tr-TR" dirty="0" err="1"/>
              <a:t>nın</a:t>
            </a:r>
            <a:r>
              <a:rPr lang="tr-TR" dirty="0"/>
              <a:t> borcunu ödemek için alınan kredilere gitmiştir. 1915 senesinde ABD </a:t>
            </a:r>
            <a:r>
              <a:rPr lang="tr-TR" dirty="0" err="1"/>
              <a:t>haiti</a:t>
            </a:r>
            <a:r>
              <a:rPr lang="tr-TR" dirty="0"/>
              <a:t> </a:t>
            </a:r>
            <a:r>
              <a:rPr lang="tr-TR" dirty="0" err="1"/>
              <a:t>yi</a:t>
            </a:r>
            <a:r>
              <a:rPr lang="tr-TR" dirty="0"/>
              <a:t> işgal eder.</a:t>
            </a:r>
          </a:p>
          <a:p>
            <a:pPr marL="285750" indent="-285750">
              <a:buFont typeface="Wingdings" pitchFamily="2" charset="2"/>
              <a:buChar char="v"/>
            </a:pPr>
            <a:r>
              <a:rPr lang="tr-TR" dirty="0"/>
              <a:t>Haiti </a:t>
            </a:r>
            <a:r>
              <a:rPr lang="tr-TR" dirty="0" err="1"/>
              <a:t>nin</a:t>
            </a:r>
            <a:r>
              <a:rPr lang="tr-TR" dirty="0"/>
              <a:t> makus talihi devam etmektedir.2021 de Haiti devlet başkanı evinde suikast ile öldürülür.</a:t>
            </a:r>
          </a:p>
          <a:p>
            <a:pPr marL="285750" indent="-285750">
              <a:buFont typeface="Wingdings" pitchFamily="2" charset="2"/>
              <a:buChar char="v"/>
            </a:pPr>
            <a:endParaRPr lang="tr-TR" dirty="0"/>
          </a:p>
        </p:txBody>
      </p:sp>
      <p:pic>
        <p:nvPicPr>
          <p:cNvPr id="1026" name="Picture 2" descr="C:\Users\Grundig-pc\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279" y="4070633"/>
            <a:ext cx="3482033" cy="24547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Grundig-pc\Desktop\https___cdn.cnn.com_cnnnext_dam_assets_181001165330-macron-st-martins-photo-controvers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437112"/>
            <a:ext cx="3217333" cy="198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720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Users\Grundig-pc\Desktop\marie-antoinett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7670249" cy="405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017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67544" y="404664"/>
            <a:ext cx="8208912" cy="3970318"/>
          </a:xfrm>
          <a:prstGeom prst="rect">
            <a:avLst/>
          </a:prstGeom>
          <a:noFill/>
        </p:spPr>
        <p:txBody>
          <a:bodyPr wrap="square" rtlCol="0">
            <a:spAutoFit/>
          </a:bodyPr>
          <a:lstStyle/>
          <a:p>
            <a:pPr marL="285750" indent="-285750">
              <a:buFont typeface="Wingdings" pitchFamily="2" charset="2"/>
              <a:buChar char="v"/>
            </a:pPr>
            <a:r>
              <a:rPr lang="tr-TR" dirty="0"/>
              <a:t>Sömürgecilik, </a:t>
            </a:r>
            <a:r>
              <a:rPr lang="tr-TR" dirty="0" err="1"/>
              <a:t>kolonicilik</a:t>
            </a:r>
            <a:r>
              <a:rPr lang="tr-TR" dirty="0"/>
              <a:t>, </a:t>
            </a:r>
            <a:r>
              <a:rPr lang="tr-TR" dirty="0" err="1"/>
              <a:t>kolonyalizm</a:t>
            </a:r>
            <a:r>
              <a:rPr lang="tr-TR" dirty="0"/>
              <a:t>, </a:t>
            </a:r>
            <a:r>
              <a:rPr lang="tr-TR" dirty="0" err="1"/>
              <a:t>müstemlekecilik</a:t>
            </a:r>
            <a:r>
              <a:rPr lang="tr-TR" dirty="0"/>
              <a:t> bir devletin başka ulusları, devletleri siyasal ve ekonomik egemenliği altına alarak yayılmasıdır. </a:t>
            </a:r>
          </a:p>
          <a:p>
            <a:pPr marL="285750" indent="-285750">
              <a:buFont typeface="Wingdings" pitchFamily="2" charset="2"/>
              <a:buChar char="v"/>
            </a:pPr>
            <a:r>
              <a:rPr lang="tr-TR" dirty="0"/>
              <a:t>Sömürgeciler sömürdükleri bölgelerin kaynaklarına, iş gücüne ,pazarlarına el koyar, halkın </a:t>
            </a:r>
            <a:r>
              <a:rPr lang="tr-TR" dirty="0" err="1"/>
              <a:t>sosyo</a:t>
            </a:r>
            <a:r>
              <a:rPr lang="tr-TR" dirty="0"/>
              <a:t>-kültürel dini değerlerine baskı uygular.</a:t>
            </a:r>
          </a:p>
          <a:p>
            <a:pPr marL="285750" indent="-285750">
              <a:buFont typeface="Wingdings" pitchFamily="2" charset="2"/>
              <a:buChar char="v"/>
            </a:pPr>
            <a:r>
              <a:rPr lang="tr-TR" dirty="0"/>
              <a:t>Sömürgeciler kendilerini sömürdükleri insanlardan daha üstün </a:t>
            </a:r>
            <a:r>
              <a:rPr lang="tr-TR" dirty="0" err="1"/>
              <a:t>tutarlar.Baskı</a:t>
            </a:r>
            <a:r>
              <a:rPr lang="tr-TR" dirty="0"/>
              <a:t> altında tuttukları toplumlarda gelişmelerine katkıda bulundukları algısı yaratırlar. Bilimsel teoriler ile desteklenen sömürgecilik 19.yy da Avrupa ‘</a:t>
            </a:r>
            <a:r>
              <a:rPr lang="tr-TR" dirty="0" err="1"/>
              <a:t>nın</a:t>
            </a:r>
            <a:r>
              <a:rPr lang="tr-TR" dirty="0"/>
              <a:t> tüm dünyada sömürgeci güç olarak yayılmasının meşru kaynağı olmuştur.</a:t>
            </a:r>
          </a:p>
          <a:p>
            <a:pPr marL="285750" indent="-285750">
              <a:buFont typeface="Wingdings" pitchFamily="2" charset="2"/>
              <a:buChar char="v"/>
            </a:pPr>
            <a:r>
              <a:rPr lang="tr-TR" dirty="0"/>
              <a:t>Avrupa’ </a:t>
            </a:r>
            <a:r>
              <a:rPr lang="tr-TR" dirty="0" err="1"/>
              <a:t>nın</a:t>
            </a:r>
            <a:r>
              <a:rPr lang="tr-TR" dirty="0"/>
              <a:t> en büyük banka ve sigorta kuruluşları ilk sermayelerini köle ticareti ile elde </a:t>
            </a:r>
            <a:r>
              <a:rPr lang="tr-TR" dirty="0" err="1"/>
              <a:t>etmiştir.Milyonlarca</a:t>
            </a:r>
            <a:r>
              <a:rPr lang="tr-TR" dirty="0"/>
              <a:t> Afrikalının köleleştirilmesinin haklı gösterilmesi </a:t>
            </a:r>
            <a:r>
              <a:rPr lang="tr-TR" dirty="0" err="1"/>
              <a:t>gerekiyordu.Kilise</a:t>
            </a:r>
            <a:r>
              <a:rPr lang="tr-TR" dirty="0"/>
              <a:t> vahşilerin ruhlarının kurtarıldığı izahatını öne sürmüş ve </a:t>
            </a:r>
            <a:r>
              <a:rPr lang="tr-TR" dirty="0" err="1"/>
              <a:t>bilimadamları</a:t>
            </a:r>
            <a:r>
              <a:rPr lang="tr-TR" dirty="0"/>
              <a:t> onların aşağı ırk oldukları savını desteklemiştir.</a:t>
            </a:r>
          </a:p>
          <a:p>
            <a:endParaRPr lang="tr-TR" dirty="0"/>
          </a:p>
          <a:p>
            <a:pPr marL="285750" indent="-285750">
              <a:buFont typeface="Wingdings" pitchFamily="2" charset="2"/>
              <a:buChar char="v"/>
            </a:pPr>
            <a:endParaRPr lang="tr-TR" dirty="0"/>
          </a:p>
        </p:txBody>
      </p:sp>
      <p:pic>
        <p:nvPicPr>
          <p:cNvPr id="2051" name="Picture 3" descr="C:\Users\Grundig-pc\Desktop\2624028_ori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020" y="3840565"/>
            <a:ext cx="3289176" cy="22173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rundig-pc\Desktop\63739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6049" y="4509120"/>
            <a:ext cx="2883570" cy="219922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Grundig-pc\Desktop\images (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3" y="3928939"/>
            <a:ext cx="2877071" cy="212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850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19672" y="0"/>
            <a:ext cx="6840760" cy="4801314"/>
          </a:xfrm>
          <a:prstGeom prst="rect">
            <a:avLst/>
          </a:prstGeom>
          <a:noFill/>
        </p:spPr>
        <p:txBody>
          <a:bodyPr wrap="square" rtlCol="0">
            <a:spAutoFit/>
          </a:bodyPr>
          <a:lstStyle/>
          <a:p>
            <a:pPr marL="285750" indent="-285750">
              <a:buFont typeface="Wingdings" pitchFamily="2" charset="2"/>
              <a:buChar char="v"/>
            </a:pPr>
            <a:r>
              <a:rPr lang="tr-TR" dirty="0"/>
              <a:t>Fransız köle ticareti alternatif yerli yatırımlardan daha karlı ve muhtemelen Sanayi Devremi ve Napolyon Savaşları’ndan önce sermaye birikimini teşvik etti. </a:t>
            </a:r>
            <a:r>
              <a:rPr lang="tr-TR" dirty="0" err="1"/>
              <a:t>Senegal,Fildişi</a:t>
            </a:r>
            <a:r>
              <a:rPr lang="tr-TR" dirty="0"/>
              <a:t>  ve Benin gibi ülkeler Fransa’ </a:t>
            </a:r>
            <a:r>
              <a:rPr lang="tr-TR" dirty="0" err="1"/>
              <a:t>nın</a:t>
            </a:r>
            <a:r>
              <a:rPr lang="tr-TR" dirty="0"/>
              <a:t> köle ticaret  merkezleri oldu.</a:t>
            </a:r>
          </a:p>
          <a:p>
            <a:pPr marL="285750" indent="-285750">
              <a:buFont typeface="Wingdings" pitchFamily="2" charset="2"/>
              <a:buChar char="v"/>
            </a:pPr>
            <a:r>
              <a:rPr lang="tr-TR" dirty="0"/>
              <a:t>Fransız sömürge yayılmacılığı 16.yy da </a:t>
            </a:r>
            <a:r>
              <a:rPr lang="tr-TR" dirty="0" err="1"/>
              <a:t>Giovanni</a:t>
            </a:r>
            <a:r>
              <a:rPr lang="tr-TR" dirty="0"/>
              <a:t> da </a:t>
            </a:r>
            <a:r>
              <a:rPr lang="tr-TR" dirty="0" err="1"/>
              <a:t>Verrazzano</a:t>
            </a:r>
            <a:r>
              <a:rPr lang="tr-TR" dirty="0"/>
              <a:t> ve </a:t>
            </a:r>
            <a:r>
              <a:rPr lang="tr-TR" dirty="0" err="1"/>
              <a:t>Jacques</a:t>
            </a:r>
            <a:r>
              <a:rPr lang="tr-TR" dirty="0"/>
              <a:t> </a:t>
            </a:r>
            <a:r>
              <a:rPr lang="tr-TR" dirty="0" err="1"/>
              <a:t>Cartier</a:t>
            </a:r>
            <a:r>
              <a:rPr lang="tr-TR" dirty="0"/>
              <a:t> in </a:t>
            </a:r>
            <a:r>
              <a:rPr lang="tr-TR" dirty="0" err="1"/>
              <a:t>seyahatları</a:t>
            </a:r>
            <a:r>
              <a:rPr lang="tr-TR" dirty="0"/>
              <a:t> ile başlar.</a:t>
            </a:r>
          </a:p>
          <a:p>
            <a:pPr marL="285750" indent="-285750">
              <a:buFont typeface="Wingdings" pitchFamily="2" charset="2"/>
              <a:buChar char="v"/>
            </a:pPr>
            <a:r>
              <a:rPr lang="tr-TR" dirty="0"/>
              <a:t>Fransız sömürge imparatorluğu 1680 yılında Dünya üzerinde 10.000.000 kilometrekare toprakları kapsıyordu.19.ve 20yy da Britanya İmparatorluğunun ardından 24.000.000 kilometrekare ile 2.sırada yer </a:t>
            </a:r>
            <a:r>
              <a:rPr lang="tr-TR" dirty="0" err="1"/>
              <a:t>alır.Günümüzde</a:t>
            </a:r>
            <a:r>
              <a:rPr lang="tr-TR" dirty="0"/>
              <a:t> Fransa ;Dünyanın Amerika dan sonra  2.en büyük  münhasır ekonomik  bölgesine sahiptir.(özel haklara sahip olunan deniz bölgeleri)</a:t>
            </a:r>
          </a:p>
          <a:p>
            <a:pPr marL="285750" indent="-285750">
              <a:buFont typeface="Wingdings" pitchFamily="2" charset="2"/>
              <a:buChar char="v"/>
            </a:pPr>
            <a:r>
              <a:rPr lang="tr-TR" dirty="0"/>
              <a:t>Fransızlar sömürdükleri bölgelerdeki halklara acımasız davranırken İngilizlerin kolonilerine müttefik gibi davranması Fransızları sömürge savaşında geri düşürmüştür. Fransızların bu davranışı sömürgeleri iyice geri bırakıp fakirleştirmiş, fakirleştikleri için Fransa ‘ya daha az yarar sağlamışlardır.</a:t>
            </a:r>
          </a:p>
        </p:txBody>
      </p:sp>
      <p:pic>
        <p:nvPicPr>
          <p:cNvPr id="3074" name="Picture 2" descr="C:\Users\Grundig-pc\Desktop\unnam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509120"/>
            <a:ext cx="4876800" cy="223224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Grundig-pc\Desktop\images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4801314"/>
            <a:ext cx="2088232" cy="19400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Grundig-pc\Desktop\images (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32656"/>
            <a:ext cx="1619672" cy="12961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rundig-pc\Desktop\images (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206" y="4221088"/>
            <a:ext cx="1814833" cy="194005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rundig-pc\Desktop\images (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206" y="2060848"/>
            <a:ext cx="1814834"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58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051720" y="0"/>
            <a:ext cx="6984776" cy="7017306"/>
          </a:xfrm>
          <a:prstGeom prst="rect">
            <a:avLst/>
          </a:prstGeom>
          <a:noFill/>
        </p:spPr>
        <p:txBody>
          <a:bodyPr wrap="square" rtlCol="0">
            <a:spAutoFit/>
          </a:bodyPr>
          <a:lstStyle/>
          <a:p>
            <a:pPr marL="285750" indent="-285750">
              <a:buFont typeface="Wingdings" pitchFamily="2" charset="2"/>
              <a:buChar char="v"/>
            </a:pPr>
            <a:r>
              <a:rPr lang="tr-TR" dirty="0"/>
              <a:t>Amerika kıtasında Fransız sömürgelerinin en önemlisi Kanada ‘</a:t>
            </a:r>
            <a:r>
              <a:rPr lang="tr-TR" dirty="0" err="1"/>
              <a:t>dır</a:t>
            </a:r>
            <a:r>
              <a:rPr lang="tr-TR" dirty="0"/>
              <a:t>. Kanada ‘ya Fransızlardan sonra İngilizler ayak basmış 1756-1768 yılları arasında 7 Yıl Savaşları sonunda İngiltere ‘ye geçmiştir. Fransızca unutulmadığı için Kanada 2 dilli kalmıştır.</a:t>
            </a:r>
          </a:p>
          <a:p>
            <a:pPr marL="285750" indent="-285750">
              <a:buFont typeface="Wingdings" pitchFamily="2" charset="2"/>
              <a:buChar char="v"/>
            </a:pPr>
            <a:r>
              <a:rPr lang="tr-TR" dirty="0" err="1"/>
              <a:t>Karayip</a:t>
            </a:r>
            <a:r>
              <a:rPr lang="tr-TR" dirty="0"/>
              <a:t> Denizi kıyıların da Fransız  Guyanası, </a:t>
            </a:r>
            <a:r>
              <a:rPr lang="tr-TR" dirty="0" err="1"/>
              <a:t>Guadeloupe</a:t>
            </a:r>
            <a:r>
              <a:rPr lang="tr-TR" dirty="0"/>
              <a:t> ve Martinik Fransa ya bağlıdır.</a:t>
            </a:r>
          </a:p>
          <a:p>
            <a:pPr marL="285750" indent="-285750">
              <a:buFont typeface="Wingdings" pitchFamily="2" charset="2"/>
              <a:buChar char="v"/>
            </a:pPr>
            <a:r>
              <a:rPr lang="tr-TR" dirty="0"/>
              <a:t>Fransa  Batı Afrika da hakimiyet kurmak için zenci kabilelerin arasını açtı. Misyonerler ile Hristiyanlığı kabul ettirdi. Batı Afrika da pek çok devletin resmi dili Fransızcadır.</a:t>
            </a:r>
          </a:p>
          <a:p>
            <a:pPr marL="285750" indent="-285750">
              <a:buFont typeface="Wingdings" pitchFamily="2" charset="2"/>
              <a:buChar char="v"/>
            </a:pPr>
            <a:r>
              <a:rPr lang="tr-TR" dirty="0"/>
              <a:t>Mağrip bölgesinde Cezayir, Fas, Tunus uzun süre Fransız sömürgesi olarak kalmıştır. Hint Okyanusu ‘</a:t>
            </a:r>
            <a:r>
              <a:rPr lang="tr-TR" dirty="0" err="1"/>
              <a:t>nda</a:t>
            </a:r>
            <a:r>
              <a:rPr lang="tr-TR" dirty="0"/>
              <a:t> Madagaskar ve Komorlar, Ortadoğu da Suriye ve </a:t>
            </a:r>
            <a:r>
              <a:rPr lang="tr-TR" dirty="0" err="1"/>
              <a:t>Lübnan.Türkiye</a:t>
            </a:r>
            <a:r>
              <a:rPr lang="tr-TR" dirty="0"/>
              <a:t> topraklarında Gaziantep, Maraş, Şanlıurfa, Hatay, Adana. Tokat, </a:t>
            </a:r>
            <a:r>
              <a:rPr lang="tr-TR" dirty="0" err="1"/>
              <a:t>Malatya,Sivas</a:t>
            </a:r>
            <a:r>
              <a:rPr lang="tr-TR" dirty="0"/>
              <a:t>  Fransız topraklarına katılmak istenmiştir. </a:t>
            </a:r>
          </a:p>
          <a:p>
            <a:pPr marL="285750" indent="-285750">
              <a:buFont typeface="Wingdings" pitchFamily="2" charset="2"/>
              <a:buChar char="v"/>
            </a:pPr>
            <a:r>
              <a:rPr lang="tr-TR" dirty="0"/>
              <a:t>Atatürk ‘Şahsi meselemdir ‘dediği  Hatay uğruna gece gündüz çalıştı. Ağır hasta olmasına rağmen 1938 de Mersin ve Adana ya gidip askeri geçit törenleri </a:t>
            </a:r>
            <a:r>
              <a:rPr lang="tr-TR" dirty="0" err="1"/>
              <a:t>yaptırdı.Etat</a:t>
            </a:r>
            <a:r>
              <a:rPr lang="tr-TR" dirty="0"/>
              <a:t> </a:t>
            </a:r>
            <a:r>
              <a:rPr lang="tr-TR" dirty="0" err="1"/>
              <a:t>du</a:t>
            </a:r>
            <a:r>
              <a:rPr lang="tr-TR" dirty="0"/>
              <a:t> Hatay’ ı elinde tutan Fransa 23 haziran 1939 tarihinde Ankara da imzalanan anlaşma ile Fransız -Suriye Mandasına bağlı olan Hatay ‘</a:t>
            </a:r>
            <a:r>
              <a:rPr lang="tr-TR" dirty="0" err="1"/>
              <a:t>ın</a:t>
            </a:r>
            <a:r>
              <a:rPr lang="tr-TR" dirty="0"/>
              <a:t> Türkiye topraklarına katılmasını kabul etti.29 Haziran da Hatay Devlet Millet Meclisi aldığı karar doğrultusun da Türkiye ye katıldı. Hatay  </a:t>
            </a:r>
            <a:r>
              <a:rPr lang="tr-TR" dirty="0" err="1"/>
              <a:t>ın</a:t>
            </a:r>
            <a:r>
              <a:rPr lang="tr-TR" dirty="0"/>
              <a:t> özgürlüğü Atatürk ‘ün son ve eşsiz zaferi milletine son </a:t>
            </a:r>
            <a:r>
              <a:rPr lang="tr-TR" dirty="0" err="1"/>
              <a:t>aramağanıydır</a:t>
            </a:r>
            <a:r>
              <a:rPr lang="tr-TR" dirty="0"/>
              <a:t>. 5 Temmuz günü Kurmay Albay Şükrü Kanatlı komutasındaki Türk tugayı sabah saatlerinde sınırı geçerek Hatay a girdiler. 23 Temmuz da Fransız birlikleri  Hatay ı terk etti.</a:t>
            </a:r>
            <a:br>
              <a:rPr lang="tr-TR" dirty="0"/>
            </a:br>
            <a:endParaRPr lang="tr-TR" dirty="0"/>
          </a:p>
        </p:txBody>
      </p:sp>
      <p:pic>
        <p:nvPicPr>
          <p:cNvPr id="8194" name="Picture 2" descr="C:\Users\Grundig-pc\Desktop\images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1" y="116631"/>
            <a:ext cx="1976189" cy="154511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Grundig-pc\Desktop\images (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3068960"/>
            <a:ext cx="1976189" cy="17716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Grundig-pc\Desktop\indir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 y="4941168"/>
            <a:ext cx="1978695" cy="180019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C:\Users\Grundig-pc\Desktop\frans%C4%B1z somurgesi\_106273533_afp_senegal2_976.gif.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199" name="Picture 7" descr="C:\Users\Grundig-pc\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30" y="1665166"/>
            <a:ext cx="1973683" cy="131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57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12629" y="260649"/>
            <a:ext cx="8319811" cy="5355312"/>
          </a:xfrm>
          <a:prstGeom prst="rect">
            <a:avLst/>
          </a:prstGeom>
          <a:noFill/>
        </p:spPr>
        <p:txBody>
          <a:bodyPr wrap="square" rtlCol="0">
            <a:spAutoFit/>
          </a:bodyPr>
          <a:lstStyle/>
          <a:p>
            <a:pPr marL="285750" indent="-285750">
              <a:buFont typeface="Wingdings" pitchFamily="2" charset="2"/>
              <a:buChar char="v"/>
            </a:pPr>
            <a:r>
              <a:rPr lang="tr-TR" dirty="0"/>
              <a:t>Uzak Doğu da </a:t>
            </a:r>
            <a:r>
              <a:rPr lang="tr-TR" dirty="0" err="1"/>
              <a:t>Çinhindi,Laos,Kamboçya,Vietnam</a:t>
            </a:r>
            <a:r>
              <a:rPr lang="tr-TR" dirty="0"/>
              <a:t> Fransa </a:t>
            </a:r>
            <a:r>
              <a:rPr lang="tr-TR" dirty="0" err="1"/>
              <a:t>nın</a:t>
            </a:r>
            <a:r>
              <a:rPr lang="tr-TR" dirty="0"/>
              <a:t> sömürgeleri oldular.</a:t>
            </a:r>
            <a:br>
              <a:rPr lang="tr-TR" dirty="0"/>
            </a:br>
            <a:r>
              <a:rPr lang="tr-TR" dirty="0"/>
              <a:t>Fransız </a:t>
            </a:r>
            <a:r>
              <a:rPr lang="tr-TR" dirty="0" err="1"/>
              <a:t>Guyanası,Guadeloupe</a:t>
            </a:r>
            <a:r>
              <a:rPr lang="tr-TR" dirty="0"/>
              <a:t>, </a:t>
            </a:r>
            <a:r>
              <a:rPr lang="tr-TR" dirty="0" err="1"/>
              <a:t>Martinik,Reunion</a:t>
            </a:r>
            <a:r>
              <a:rPr lang="tr-TR" dirty="0"/>
              <a:t> denizaşırı </a:t>
            </a:r>
            <a:r>
              <a:rPr lang="tr-TR" dirty="0" err="1"/>
              <a:t>topraklarıdır.Bu</a:t>
            </a:r>
            <a:r>
              <a:rPr lang="tr-TR" dirty="0"/>
              <a:t> iller Avrupa Birliğinin birer </a:t>
            </a:r>
            <a:r>
              <a:rPr lang="tr-TR" dirty="0" err="1"/>
              <a:t>parçasıdır.Denizaşırı</a:t>
            </a:r>
            <a:r>
              <a:rPr lang="tr-TR" dirty="0"/>
              <a:t> aidiyetleri Fransız </a:t>
            </a:r>
            <a:r>
              <a:rPr lang="tr-TR" dirty="0" err="1"/>
              <a:t>Polinezyası</a:t>
            </a:r>
            <a:r>
              <a:rPr lang="tr-TR" dirty="0"/>
              <a:t>, Mayotte. </a:t>
            </a:r>
            <a:r>
              <a:rPr lang="tr-TR" dirty="0" err="1"/>
              <a:t>St</a:t>
            </a:r>
            <a:r>
              <a:rPr lang="tr-TR" dirty="0"/>
              <a:t> </a:t>
            </a:r>
            <a:r>
              <a:rPr lang="tr-TR" dirty="0" err="1"/>
              <a:t>Barthelemy</a:t>
            </a:r>
            <a:r>
              <a:rPr lang="tr-TR" dirty="0"/>
              <a:t>, </a:t>
            </a:r>
            <a:r>
              <a:rPr lang="tr-TR" dirty="0" err="1"/>
              <a:t>St</a:t>
            </a:r>
            <a:r>
              <a:rPr lang="tr-TR" dirty="0"/>
              <a:t> Martin, </a:t>
            </a:r>
            <a:r>
              <a:rPr lang="tr-TR" dirty="0" err="1"/>
              <a:t>St</a:t>
            </a:r>
            <a:r>
              <a:rPr lang="tr-TR" dirty="0"/>
              <a:t> </a:t>
            </a:r>
            <a:r>
              <a:rPr lang="tr-TR" dirty="0" err="1"/>
              <a:t>Pierie,Miquelon</a:t>
            </a:r>
            <a:r>
              <a:rPr lang="tr-TR" dirty="0"/>
              <a:t>, Wallis, Futuna ,Büyük Okyanus da </a:t>
            </a:r>
            <a:r>
              <a:rPr lang="tr-TR" dirty="0" err="1"/>
              <a:t>Clipperton</a:t>
            </a:r>
            <a:r>
              <a:rPr lang="tr-TR" dirty="0"/>
              <a:t> Adası </a:t>
            </a:r>
            <a:r>
              <a:rPr lang="tr-TR" dirty="0" err="1"/>
              <a:t>dır</a:t>
            </a:r>
            <a:r>
              <a:rPr lang="tr-TR" dirty="0"/>
              <a:t>.</a:t>
            </a:r>
          </a:p>
          <a:p>
            <a:pPr marL="285750" indent="-285750">
              <a:buFont typeface="Wingdings" pitchFamily="2" charset="2"/>
              <a:buChar char="v"/>
            </a:pPr>
            <a:r>
              <a:rPr lang="tr-TR" dirty="0"/>
              <a:t>Sömürge ülkeleri Fransız kültüründen etkilenmiş, Fransızlarda sömürgelerin kültürlerinden </a:t>
            </a:r>
            <a:r>
              <a:rPr lang="tr-TR" dirty="0" err="1"/>
              <a:t>etkilenmişlerdir.Mutfak</a:t>
            </a:r>
            <a:r>
              <a:rPr lang="tr-TR" dirty="0"/>
              <a:t> </a:t>
            </a:r>
            <a:r>
              <a:rPr lang="tr-TR" dirty="0" err="1"/>
              <a:t>sanatları,müzik.edebiyat</a:t>
            </a:r>
            <a:r>
              <a:rPr lang="tr-TR" dirty="0"/>
              <a:t> ve diğer sanat dallarında bu etkiyi sıklıkla görmekteyiz.</a:t>
            </a:r>
          </a:p>
          <a:p>
            <a:pPr marL="285750" indent="-285750">
              <a:buFont typeface="Wingdings" pitchFamily="2" charset="2"/>
              <a:buChar char="v"/>
            </a:pPr>
            <a:r>
              <a:rPr lang="tr-TR" dirty="0"/>
              <a:t>Sömürge ülkelerde 1.Dünya Savaşı sonrasında ulusal özgürlük hareketleri başlamasına karşın 2.Dünya Savaşı </a:t>
            </a:r>
            <a:r>
              <a:rPr lang="tr-TR" dirty="0" err="1"/>
              <a:t>nın</a:t>
            </a:r>
            <a:r>
              <a:rPr lang="tr-TR" dirty="0"/>
              <a:t> sonuna kadar başarılı </a:t>
            </a:r>
            <a:r>
              <a:rPr lang="tr-TR" dirty="0" err="1"/>
              <a:t>olamamışlardır.Fransa</a:t>
            </a:r>
            <a:r>
              <a:rPr lang="tr-TR" dirty="0"/>
              <a:t> en değerli sömürgesi Cezayir i kaybetmemek için ,8 yıl sürdürdüğü savaşta 1 milyon Cezayirli hayatını </a:t>
            </a:r>
            <a:r>
              <a:rPr lang="tr-TR" dirty="0" err="1"/>
              <a:t>kaybetmiştir.Tarihe</a:t>
            </a:r>
            <a:r>
              <a:rPr lang="tr-TR" dirty="0"/>
              <a:t> 8 Mayıs 1945 </a:t>
            </a:r>
            <a:r>
              <a:rPr lang="tr-TR" dirty="0" err="1"/>
              <a:t>Setıf</a:t>
            </a:r>
            <a:r>
              <a:rPr lang="tr-TR" dirty="0"/>
              <a:t> ve </a:t>
            </a:r>
            <a:r>
              <a:rPr lang="tr-TR" dirty="0" err="1"/>
              <a:t>Guelma</a:t>
            </a:r>
            <a:r>
              <a:rPr lang="tr-TR" dirty="0"/>
              <a:t> Katliamı olarak geçen olaylardan Cezayir in bağımsızlık kazandığı 1962 ye kadar şiddet olayları </a:t>
            </a:r>
            <a:r>
              <a:rPr lang="tr-TR" dirty="0" err="1"/>
              <a:t>sistemetik</a:t>
            </a:r>
            <a:r>
              <a:rPr lang="tr-TR" dirty="0"/>
              <a:t> şekilde devam etti.</a:t>
            </a:r>
          </a:p>
          <a:p>
            <a:pPr marL="285750" indent="-285750">
              <a:buFont typeface="Wingdings" pitchFamily="2" charset="2"/>
              <a:buChar char="v"/>
            </a:pPr>
            <a:r>
              <a:rPr lang="tr-TR" dirty="0"/>
              <a:t>Fas ve Tunus da bağımsızlık hareketlerine başlayınca ,ayaklanmalar şiddetle bastırıldı. 2 milyondan fazla insan hayatını kaybetti. Resimlerde göreceğiniz gibi Fransız askerleri giyotin geleneğini denizaşırı ülkelerde sürdürmüşlerdir.</a:t>
            </a:r>
            <a:br>
              <a:rPr lang="tr-TR" dirty="0"/>
            </a:br>
            <a:endParaRPr lang="tr-TR" dirty="0"/>
          </a:p>
          <a:p>
            <a:pPr marL="285750" indent="-285750">
              <a:buFont typeface="Wingdings" pitchFamily="2" charset="2"/>
              <a:buChar char="v"/>
            </a:pPr>
            <a:endParaRPr lang="tr-TR" dirty="0"/>
          </a:p>
        </p:txBody>
      </p:sp>
      <p:pic>
        <p:nvPicPr>
          <p:cNvPr id="9218" name="Picture 2" descr="C:\Users\Grundig-pc\Desktop\indir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57192"/>
            <a:ext cx="3384376" cy="149164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Grundig-pc\Desktop\indir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926" y="5157192"/>
            <a:ext cx="2400300" cy="149164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Grundig-pc\Desktop\indir (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5157192"/>
            <a:ext cx="2664296" cy="149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66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33619" y="239784"/>
            <a:ext cx="5688632" cy="5078313"/>
          </a:xfrm>
          <a:prstGeom prst="rect">
            <a:avLst/>
          </a:prstGeom>
          <a:noFill/>
        </p:spPr>
        <p:txBody>
          <a:bodyPr wrap="square" rtlCol="0">
            <a:spAutoFit/>
          </a:bodyPr>
          <a:lstStyle/>
          <a:p>
            <a:pPr marL="285750" indent="-285750">
              <a:buFont typeface="Wingdings" pitchFamily="2" charset="2"/>
              <a:buChar char="v"/>
            </a:pPr>
            <a:endParaRPr lang="tr-TR" dirty="0"/>
          </a:p>
          <a:p>
            <a:pPr marL="285750" indent="-285750">
              <a:buFont typeface="Wingdings" pitchFamily="2" charset="2"/>
              <a:buChar char="v"/>
            </a:pPr>
            <a:r>
              <a:rPr lang="tr-TR" dirty="0"/>
              <a:t>Mağrip bölgesinde bulunan ülkeler kültürel açıdan soykırıma maruz kalmıştır. Mahalli kimlikleri dışında 300 yıllık Osmanlı tarihine ait kültürel ve dini sanat eserleri, yapılar ortadan kaldırmış veya Fransa ya kaçırılmıştır.</a:t>
            </a:r>
          </a:p>
          <a:p>
            <a:pPr marL="285750" indent="-285750">
              <a:buFont typeface="Wingdings" pitchFamily="2" charset="2"/>
              <a:buChar char="v"/>
            </a:pPr>
            <a:r>
              <a:rPr lang="tr-TR" dirty="0"/>
              <a:t>İnsanlık tarihinin en büyük soykırımlarından kabul edilen 800 bin kişinin öldüğü 1994 Ruanda Olaylarında Fransa </a:t>
            </a:r>
            <a:r>
              <a:rPr lang="tr-TR" dirty="0" err="1"/>
              <a:t>nın</a:t>
            </a:r>
            <a:r>
              <a:rPr lang="tr-TR" dirty="0"/>
              <a:t> rolü olduğu düşünülüyor. Libre </a:t>
            </a:r>
            <a:r>
              <a:rPr lang="tr-TR" dirty="0" err="1"/>
              <a:t>des</a:t>
            </a:r>
            <a:r>
              <a:rPr lang="tr-TR" dirty="0"/>
              <a:t> Mille </a:t>
            </a:r>
            <a:r>
              <a:rPr lang="tr-TR" dirty="0" err="1"/>
              <a:t>Collines</a:t>
            </a:r>
            <a:r>
              <a:rPr lang="tr-TR" dirty="0"/>
              <a:t> (RTLM) radyosu aracılığı ile </a:t>
            </a:r>
            <a:r>
              <a:rPr lang="tr-TR" dirty="0" err="1"/>
              <a:t>Tutsilerden</a:t>
            </a:r>
            <a:r>
              <a:rPr lang="tr-TR" dirty="0"/>
              <a:t> nefret etmeyi öğütleyen propagandalar </a:t>
            </a:r>
            <a:r>
              <a:rPr lang="tr-TR" dirty="0" err="1"/>
              <a:t>yapıldı.Belçika</a:t>
            </a:r>
            <a:r>
              <a:rPr lang="tr-TR" dirty="0"/>
              <a:t> </a:t>
            </a:r>
            <a:r>
              <a:rPr lang="tr-TR" dirty="0" err="1"/>
              <a:t>nın</a:t>
            </a:r>
            <a:r>
              <a:rPr lang="tr-TR" dirty="0"/>
              <a:t> eski sömürgesi olan Ruanda da soykırımı engellemek yerine soykırımı yapan </a:t>
            </a:r>
            <a:r>
              <a:rPr lang="tr-TR" dirty="0" err="1"/>
              <a:t>Hutu</a:t>
            </a:r>
            <a:r>
              <a:rPr lang="tr-TR" dirty="0"/>
              <a:t> hükümetine silah ve bilgi sağladığı tespit edilen Fransa’ </a:t>
            </a:r>
            <a:r>
              <a:rPr lang="tr-TR" dirty="0" err="1"/>
              <a:t>nın</a:t>
            </a:r>
            <a:r>
              <a:rPr lang="tr-TR" dirty="0"/>
              <a:t> aleyhine halen devam eden bir çok uluslararası dava bulunuyor.</a:t>
            </a:r>
          </a:p>
          <a:p>
            <a:pPr marL="285750" indent="-285750">
              <a:buFont typeface="Wingdings" pitchFamily="2" charset="2"/>
              <a:buChar char="v"/>
            </a:pPr>
            <a:r>
              <a:rPr lang="tr-TR" dirty="0"/>
              <a:t>Cumhurbaşkanı </a:t>
            </a:r>
            <a:r>
              <a:rPr lang="tr-TR" dirty="0" err="1"/>
              <a:t>Francoıs</a:t>
            </a:r>
            <a:r>
              <a:rPr lang="tr-TR" dirty="0"/>
              <a:t> </a:t>
            </a:r>
            <a:r>
              <a:rPr lang="tr-TR" dirty="0" err="1"/>
              <a:t>Mitterand</a:t>
            </a:r>
            <a:r>
              <a:rPr lang="tr-TR" dirty="0"/>
              <a:t> ,Le Figaro gazetesine 1988 de verdiği mülakatta, O ülkeler de bir soykırım yaşanması o kadar önemli bir şey değil ifadesini kullanmıştır.</a:t>
            </a:r>
          </a:p>
        </p:txBody>
      </p:sp>
      <p:pic>
        <p:nvPicPr>
          <p:cNvPr id="10242" name="Picture 2" descr="C:\Users\Grundig-pc\Desktop\indir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033" y="5001141"/>
            <a:ext cx="2857500" cy="1816224"/>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Grundig-pc\Desktop\indir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418" y="2919210"/>
            <a:ext cx="2984426" cy="18351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Grundig-pc\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0777" y="507429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Grundig-pc\Desktop\indir (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3061" y="1215628"/>
            <a:ext cx="2017291"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Grundig-pc\Desktop\images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19" y="5318097"/>
            <a:ext cx="3069257" cy="1499268"/>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Grundig-pc\Desktop\indir (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0944" y="259797"/>
            <a:ext cx="3028950" cy="1178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63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576" y="620688"/>
            <a:ext cx="7920880" cy="2862322"/>
          </a:xfrm>
          <a:prstGeom prst="rect">
            <a:avLst/>
          </a:prstGeom>
          <a:noFill/>
        </p:spPr>
        <p:txBody>
          <a:bodyPr wrap="square" rtlCol="0">
            <a:spAutoFit/>
          </a:bodyPr>
          <a:lstStyle/>
          <a:p>
            <a:pPr marL="285750" indent="-285750">
              <a:buFont typeface="Wingdings" pitchFamily="2" charset="2"/>
              <a:buChar char="v"/>
            </a:pPr>
            <a:r>
              <a:rPr lang="tr-TR" dirty="0"/>
              <a:t>Eski sömürgeleri olan Afrika ülkeleriyle bağlarını koparmak istemeyen </a:t>
            </a:r>
            <a:r>
              <a:rPr lang="tr-TR" dirty="0" err="1"/>
              <a:t>Fransa,soğuk</a:t>
            </a:r>
            <a:r>
              <a:rPr lang="tr-TR" dirty="0"/>
              <a:t> savaş sonrası bölgede aktif olan Çin ve Rusya ya karşı agresif bir tutum sergilemektedir. Bölgenin silah ithalatı Rusya dan </a:t>
            </a:r>
            <a:r>
              <a:rPr lang="tr-TR" dirty="0" err="1"/>
              <a:t>olurken,hızla</a:t>
            </a:r>
            <a:r>
              <a:rPr lang="tr-TR" dirty="0"/>
              <a:t> kentleşen ülkeler için inşaat projelerini finanse etme rolünü Çin almıştır.</a:t>
            </a:r>
          </a:p>
          <a:p>
            <a:pPr marL="285750" indent="-285750">
              <a:buFont typeface="Wingdings" pitchFamily="2" charset="2"/>
              <a:buChar char="v"/>
            </a:pPr>
            <a:r>
              <a:rPr lang="tr-TR" dirty="0"/>
              <a:t>2.Dünya Savaşı sonrası  klasik sömürgecilik anlayışına son vermek zorunda kalan Fransa ,General Charles de </a:t>
            </a:r>
            <a:r>
              <a:rPr lang="tr-TR" dirty="0" err="1"/>
              <a:t>Gaulle</a:t>
            </a:r>
            <a:r>
              <a:rPr lang="tr-TR" dirty="0"/>
              <a:t> döneminde bütün sömürge ülkelerini dolaşarak isteyen ülkelere bağımsızlıklarını verdi.</a:t>
            </a:r>
          </a:p>
          <a:p>
            <a:pPr marL="285750" indent="-285750">
              <a:buFont typeface="Wingdings" pitchFamily="2" charset="2"/>
              <a:buChar char="v"/>
            </a:pPr>
            <a:r>
              <a:rPr lang="tr-TR" dirty="0"/>
              <a:t>Fransızca Konuşan Ülkeler Topluluğunu kurarak eski sömürgeleri ile Fransa </a:t>
            </a:r>
            <a:r>
              <a:rPr lang="tr-TR" dirty="0" err="1"/>
              <a:t>nın</a:t>
            </a:r>
            <a:r>
              <a:rPr lang="tr-TR" dirty="0"/>
              <a:t> bağlarının kopmasına engel olmuş, Fransızca </a:t>
            </a:r>
            <a:r>
              <a:rPr lang="tr-TR" dirty="0" err="1"/>
              <a:t>nın</a:t>
            </a:r>
            <a:r>
              <a:rPr lang="tr-TR" dirty="0"/>
              <a:t> resmi ve eğitim dili olmasını zorunlu </a:t>
            </a:r>
            <a:r>
              <a:rPr lang="tr-TR" dirty="0" err="1"/>
              <a:t>tutmuştur.Afrika</a:t>
            </a:r>
            <a:r>
              <a:rPr lang="tr-TR" dirty="0"/>
              <a:t> da 54 ülkenin 27 sinin resmi dili Fransızcadır.</a:t>
            </a:r>
          </a:p>
        </p:txBody>
      </p:sp>
      <p:pic>
        <p:nvPicPr>
          <p:cNvPr id="11266" name="Picture 2" descr="C:\Users\Grundig-pc\Desktop\gettyimages-912896328-612x6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457250"/>
            <a:ext cx="4633515" cy="311135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Grundig-pc\Desktop\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57250"/>
            <a:ext cx="3327709" cy="162793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Grundig-pc\Desktop\indir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30" y="5295769"/>
            <a:ext cx="3207072"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096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23528" y="404664"/>
            <a:ext cx="8388424" cy="5909310"/>
          </a:xfrm>
          <a:prstGeom prst="rect">
            <a:avLst/>
          </a:prstGeom>
          <a:noFill/>
        </p:spPr>
        <p:txBody>
          <a:bodyPr wrap="square" rtlCol="0">
            <a:spAutoFit/>
          </a:bodyPr>
          <a:lstStyle/>
          <a:p>
            <a:pPr marL="285750" indent="-285750">
              <a:buFont typeface="Wingdings" pitchFamily="2" charset="2"/>
              <a:buChar char="v"/>
            </a:pPr>
            <a:r>
              <a:rPr lang="tr-TR" dirty="0"/>
              <a:t>1950  yılında  Fransız dış ticaret hacminin %60 </a:t>
            </a:r>
            <a:r>
              <a:rPr lang="tr-TR" dirty="0" err="1"/>
              <a:t>ını</a:t>
            </a:r>
            <a:r>
              <a:rPr lang="tr-TR" dirty="0"/>
              <a:t> sömürge imparatorluğu kapsıyordu. Bu oran 2015 de %5 e </a:t>
            </a:r>
            <a:r>
              <a:rPr lang="tr-TR" dirty="0" err="1"/>
              <a:t>düştü.Buna</a:t>
            </a:r>
            <a:r>
              <a:rPr lang="tr-TR" dirty="0"/>
              <a:t> rağmen bölgede Fransız ekonomik çıkarının olduğu </a:t>
            </a:r>
            <a:r>
              <a:rPr lang="tr-TR" dirty="0" err="1"/>
              <a:t>şüphesizdir.Afrika</a:t>
            </a:r>
            <a:r>
              <a:rPr lang="tr-TR" dirty="0"/>
              <a:t> ülkeleri  ulusal para rezervlerini Fransız Merkez Bankasına yatırmaktadır. 1961 den beri 14 Afrika ülkesinin  rezervleri Fransa da tutulmaktadır. Bu ülkeler:  Benin, Burkina Faso, Gine-Bissau, Fildişi Sahili, Mali, Nijer, Senegal, Togo, Kamerun, Orta Afrika Cumhuriyeti, Çad, Kongo, Ekvator </a:t>
            </a:r>
            <a:r>
              <a:rPr lang="tr-TR" dirty="0" err="1"/>
              <a:t>Ginesi</a:t>
            </a:r>
            <a:r>
              <a:rPr lang="tr-TR" dirty="0"/>
              <a:t>, Gabon, Komor Adaları</a:t>
            </a:r>
          </a:p>
          <a:p>
            <a:pPr marL="285750" indent="-285750">
              <a:buFont typeface="Wingdings" pitchFamily="2" charset="2"/>
              <a:buChar char="v"/>
            </a:pPr>
            <a:endParaRPr lang="tr-TR" dirty="0"/>
          </a:p>
          <a:p>
            <a:pPr marL="285750" indent="-285750">
              <a:buFont typeface="Wingdings" pitchFamily="2" charset="2"/>
              <a:buChar char="v"/>
            </a:pPr>
            <a:r>
              <a:rPr lang="tr-TR" dirty="0"/>
              <a:t>Fransız hazinesi Afrika dan sömürge vergisi olarak  yıllık bazda 500 milyar dolar kazanç elde etmektedir. Euro  ile  sabitlenen CFA Frangı (</a:t>
            </a:r>
            <a:r>
              <a:rPr lang="tr-TR" dirty="0" err="1"/>
              <a:t>Franc</a:t>
            </a:r>
            <a:r>
              <a:rPr lang="tr-TR" dirty="0"/>
              <a:t> de </a:t>
            </a:r>
            <a:r>
              <a:rPr lang="tr-TR" dirty="0" err="1"/>
              <a:t>Clonies</a:t>
            </a:r>
            <a:r>
              <a:rPr lang="tr-TR" dirty="0"/>
              <a:t> de France en </a:t>
            </a:r>
            <a:r>
              <a:rPr lang="tr-TR" dirty="0" err="1"/>
              <a:t>Afrique</a:t>
            </a:r>
            <a:r>
              <a:rPr lang="tr-TR" dirty="0"/>
              <a:t>) sömürge düzenini  devam ettirmek için para birimi olarak tedavüle sokulmuştur. CFA yüzünden  Fransa söz konusu ülkelerin doğal  kaynaklarını ucuza alıp ,kendi kaynaklarından faydalanamama konumuna sokmaktadır. CFA </a:t>
            </a:r>
            <a:r>
              <a:rPr lang="tr-TR" dirty="0" err="1"/>
              <a:t>Frankı</a:t>
            </a:r>
            <a:r>
              <a:rPr lang="tr-TR" dirty="0"/>
              <a:t> Fransa da basılır. 1945 de  General De </a:t>
            </a:r>
            <a:r>
              <a:rPr lang="tr-TR" dirty="0" err="1"/>
              <a:t>Gaulle</a:t>
            </a:r>
            <a:r>
              <a:rPr lang="tr-TR" dirty="0"/>
              <a:t> Maliye Bakanı Rene </a:t>
            </a:r>
            <a:r>
              <a:rPr lang="tr-TR" dirty="0" err="1"/>
              <a:t>Pleven</a:t>
            </a:r>
            <a:r>
              <a:rPr lang="tr-TR" dirty="0"/>
              <a:t> ve Sömürgeler Bakanı </a:t>
            </a:r>
            <a:r>
              <a:rPr lang="tr-TR" dirty="0" err="1"/>
              <a:t>Jacques</a:t>
            </a:r>
            <a:r>
              <a:rPr lang="tr-TR" dirty="0"/>
              <a:t> </a:t>
            </a:r>
            <a:r>
              <a:rPr lang="tr-TR" dirty="0" err="1"/>
              <a:t>Soustelle</a:t>
            </a:r>
            <a:r>
              <a:rPr lang="tr-TR" dirty="0"/>
              <a:t> in aldıkları bu kararı 2.Dünya Savaşı esnasında Adolf Hitler in politikası gereğince ,Fransa dahil olmak üzere işgal ettiği  ülkelerin ve müttefiklerinin para birimleri arasında sabit döviz kuru kurmasından esinlenmişlerdir.</a:t>
            </a:r>
          </a:p>
          <a:p>
            <a:pPr marL="285750" indent="-285750">
              <a:buFont typeface="Wingdings" pitchFamily="2" charset="2"/>
              <a:buChar char="v"/>
            </a:pPr>
            <a:endParaRPr lang="tr-TR" dirty="0"/>
          </a:p>
          <a:p>
            <a:pPr marL="285750" indent="-285750">
              <a:buFont typeface="Wingdings" pitchFamily="2" charset="2"/>
              <a:buChar char="v"/>
            </a:pPr>
            <a:endParaRPr lang="tr-TR" dirty="0"/>
          </a:p>
          <a:p>
            <a:pPr marL="285750" indent="-285750">
              <a:buFont typeface="Wingdings" pitchFamily="2" charset="2"/>
              <a:buChar char="v"/>
            </a:pPr>
            <a:endParaRPr lang="tr-TR" dirty="0"/>
          </a:p>
          <a:p>
            <a:pPr marL="285750" indent="-285750">
              <a:buFont typeface="Wingdings" pitchFamily="2" charset="2"/>
              <a:buChar char="v"/>
            </a:pPr>
            <a:endParaRPr lang="tr-TR" dirty="0"/>
          </a:p>
          <a:p>
            <a:pPr marL="285750" indent="-285750">
              <a:buFont typeface="Wingdings" pitchFamily="2" charset="2"/>
              <a:buChar char="v"/>
            </a:pPr>
            <a:endParaRPr lang="tr-TR" dirty="0"/>
          </a:p>
        </p:txBody>
      </p:sp>
      <p:pic>
        <p:nvPicPr>
          <p:cNvPr id="12290" name="Picture 2" descr="C:\Users\Grundig-pc\Desktop\indir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013176"/>
            <a:ext cx="3096344" cy="1675071"/>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Grundig-pc\Desktop\indir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31979"/>
            <a:ext cx="18002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Grundig-pc\Desktop\indir (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327" y="497917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430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576" y="620688"/>
            <a:ext cx="7632848" cy="3139321"/>
          </a:xfrm>
          <a:prstGeom prst="rect">
            <a:avLst/>
          </a:prstGeom>
          <a:noFill/>
        </p:spPr>
        <p:txBody>
          <a:bodyPr wrap="square" rtlCol="0">
            <a:spAutoFit/>
          </a:bodyPr>
          <a:lstStyle/>
          <a:p>
            <a:pPr marL="285750" indent="-285750">
              <a:buFont typeface="Wingdings" pitchFamily="2" charset="2"/>
              <a:buChar char="v"/>
            </a:pPr>
            <a:r>
              <a:rPr lang="tr-TR" dirty="0"/>
              <a:t>Bazı ekonomistler şayet </a:t>
            </a:r>
            <a:r>
              <a:rPr lang="tr-TR" dirty="0" err="1"/>
              <a:t>Frankofon</a:t>
            </a:r>
            <a:r>
              <a:rPr lang="tr-TR" dirty="0"/>
              <a:t>  Afrika ülkeleri bağımsızlıklarını kazandıktan sonra siyasi birlik içinde varlıklarını sürdürmüş olsalardı  yaşadıkları kötü ekonomik durum olmayacaktı derler.</a:t>
            </a:r>
          </a:p>
          <a:p>
            <a:pPr marL="285750" indent="-285750">
              <a:buFont typeface="Wingdings" pitchFamily="2" charset="2"/>
              <a:buChar char="v"/>
            </a:pPr>
            <a:r>
              <a:rPr lang="tr-TR" dirty="0"/>
              <a:t>Bölgenin önemli devlet başkanları Fransa ya gerçekleştirdikleri ziyaretlerinde her fırsatta CFA para biriminin vazgeçilmez olduğunu </a:t>
            </a:r>
            <a:r>
              <a:rPr lang="tr-TR" dirty="0" err="1"/>
              <a:t>vurgaladılar.Afrika</a:t>
            </a:r>
            <a:r>
              <a:rPr lang="tr-TR" dirty="0"/>
              <a:t> ya öz bir para birimi olsun diye  çabalayan </a:t>
            </a:r>
            <a:r>
              <a:rPr lang="tr-TR" dirty="0" err="1"/>
              <a:t>Kadaffi</a:t>
            </a:r>
            <a:r>
              <a:rPr lang="tr-TR" dirty="0"/>
              <a:t> </a:t>
            </a:r>
            <a:r>
              <a:rPr lang="tr-TR" dirty="0" err="1"/>
              <a:t>nın</a:t>
            </a:r>
            <a:r>
              <a:rPr lang="tr-TR" dirty="0"/>
              <a:t> sonunu gördüklerinden dolayı mıdır ? Bilinmez.</a:t>
            </a:r>
          </a:p>
          <a:p>
            <a:pPr marL="285750" indent="-285750">
              <a:buFont typeface="Wingdings" pitchFamily="2" charset="2"/>
              <a:buChar char="v"/>
            </a:pPr>
            <a:r>
              <a:rPr lang="tr-TR" dirty="0"/>
              <a:t>ABD yıllardır Afrika </a:t>
            </a:r>
            <a:r>
              <a:rPr lang="tr-TR" dirty="0" err="1"/>
              <a:t>yı</a:t>
            </a:r>
            <a:r>
              <a:rPr lang="tr-TR" dirty="0"/>
              <a:t> eski patronlarından almayı planlamakta ancak en fazla direnişi eski Fransız sömürgeleri </a:t>
            </a:r>
            <a:r>
              <a:rPr lang="tr-TR" dirty="0" err="1"/>
              <a:t>göstermektedir.Afrikalılar</a:t>
            </a:r>
            <a:r>
              <a:rPr lang="tr-TR" dirty="0"/>
              <a:t> bağımsızlık savaşlarını sürdürürken eski patronlardan kurtulmaya hem de yeni patronların ellerine düşmemeye özen göstermeliler denmektedir.</a:t>
            </a:r>
          </a:p>
        </p:txBody>
      </p:sp>
      <p:pic>
        <p:nvPicPr>
          <p:cNvPr id="7172" name="Picture 4" descr="C:\Users\Grundig-pc\Desktop\indir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06849"/>
            <a:ext cx="4593456" cy="2572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59668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3353</TotalTime>
  <Words>2152</Words>
  <Application>Microsoft Office PowerPoint</Application>
  <PresentationFormat>On-screen Show (4:3)</PresentationFormat>
  <Paragraphs>58</Paragraphs>
  <Slides>16</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Ofis Teması</vt:lpstr>
      <vt:lpstr>Fransız Sömürgeleri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Fransız Sömürgeleri</dc:title>
  <dc:creator>Grundig-pc</dc:creator>
  <cp:lastModifiedBy>Nihat Berker</cp:lastModifiedBy>
  <cp:revision>89</cp:revision>
  <dcterms:created xsi:type="dcterms:W3CDTF">2024-01-22T11:54:04Z</dcterms:created>
  <dcterms:modified xsi:type="dcterms:W3CDTF">2024-02-07T02:59:21Z</dcterms:modified>
</cp:coreProperties>
</file>