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77" r:id="rId5"/>
    <p:sldId id="258" r:id="rId6"/>
    <p:sldId id="259" r:id="rId7"/>
    <p:sldId id="260" r:id="rId8"/>
    <p:sldId id="261" r:id="rId9"/>
    <p:sldId id="278" r:id="rId10"/>
    <p:sldId id="262" r:id="rId11"/>
    <p:sldId id="263" r:id="rId12"/>
    <p:sldId id="265" r:id="rId13"/>
    <p:sldId id="266" r:id="rId14"/>
    <p:sldId id="268" r:id="rId15"/>
    <p:sldId id="269" r:id="rId16"/>
    <p:sldId id="270" r:id="rId17"/>
    <p:sldId id="271" r:id="rId18"/>
    <p:sldId id="274" r:id="rId19"/>
    <p:sldId id="275" r:id="rId20"/>
    <p:sldId id="273" r:id="rId21"/>
    <p:sldId id="272" r:id="rId22"/>
    <p:sldId id="279"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42B878D-E1D9-453C-AA16-9FF993B5A294}"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350378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42B878D-E1D9-453C-AA16-9FF993B5A294}"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348460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42B878D-E1D9-453C-AA16-9FF993B5A294}"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355156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42B878D-E1D9-453C-AA16-9FF993B5A294}"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2DAEB5-D610-4928-805B-55D88F775381}"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4909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42B878D-E1D9-453C-AA16-9FF993B5A294}"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513511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142B878D-E1D9-453C-AA16-9FF993B5A294}" type="datetimeFigureOut">
              <a:rPr lang="tr-TR" smtClean="0"/>
              <a:t>8.02.2024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111633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142B878D-E1D9-453C-AA16-9FF993B5A294}" type="datetimeFigureOut">
              <a:rPr lang="tr-TR" smtClean="0"/>
              <a:t>8.02.2024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3101634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42B878D-E1D9-453C-AA16-9FF993B5A294}"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1212320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42B878D-E1D9-453C-AA16-9FF993B5A294}"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410088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42B878D-E1D9-453C-AA16-9FF993B5A294}"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354800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42B878D-E1D9-453C-AA16-9FF993B5A294}"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26617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42B878D-E1D9-453C-AA16-9FF993B5A294}"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379871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42B878D-E1D9-453C-AA16-9FF993B5A294}" type="datetimeFigureOut">
              <a:rPr lang="tr-TR" smtClean="0"/>
              <a:t>8.02.2024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405430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42B878D-E1D9-453C-AA16-9FF993B5A294}" type="datetimeFigureOut">
              <a:rPr lang="tr-TR" smtClean="0"/>
              <a:t>8.02.2024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247771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B878D-E1D9-453C-AA16-9FF993B5A294}" type="datetimeFigureOut">
              <a:rPr lang="tr-TR" smtClean="0"/>
              <a:t>8.02.2024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281482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42B878D-E1D9-453C-AA16-9FF993B5A294}"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227177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42B878D-E1D9-453C-AA16-9FF993B5A294}"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2DAEB5-D610-4928-805B-55D88F775381}" type="slidenum">
              <a:rPr lang="tr-TR" smtClean="0"/>
              <a:t>‹#›</a:t>
            </a:fld>
            <a:endParaRPr lang="tr-TR"/>
          </a:p>
        </p:txBody>
      </p:sp>
    </p:spTree>
    <p:extLst>
      <p:ext uri="{BB962C8B-B14F-4D97-AF65-F5344CB8AC3E}">
        <p14:creationId xmlns:p14="http://schemas.microsoft.com/office/powerpoint/2010/main" val="421620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2B878D-E1D9-453C-AA16-9FF993B5A294}" type="datetimeFigureOut">
              <a:rPr lang="tr-TR" smtClean="0"/>
              <a:t>8.02.2024</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2DAEB5-D610-4928-805B-55D88F775381}" type="slidenum">
              <a:rPr lang="tr-TR" smtClean="0"/>
              <a:t>‹#›</a:t>
            </a:fld>
            <a:endParaRPr lang="tr-TR"/>
          </a:p>
        </p:txBody>
      </p:sp>
    </p:spTree>
    <p:extLst>
      <p:ext uri="{BB962C8B-B14F-4D97-AF65-F5344CB8AC3E}">
        <p14:creationId xmlns:p14="http://schemas.microsoft.com/office/powerpoint/2010/main" val="31605236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fvet.tigli@bahcesehir.edu.tr"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FFC493-0E2B-C04F-CF3D-7DCEEF5AF3AF}"/>
              </a:ext>
            </a:extLst>
          </p:cNvPr>
          <p:cNvSpPr>
            <a:spLocks noGrp="1"/>
          </p:cNvSpPr>
          <p:nvPr>
            <p:ph type="ctrTitle"/>
          </p:nvPr>
        </p:nvSpPr>
        <p:spPr>
          <a:xfrm>
            <a:off x="633743" y="609599"/>
            <a:ext cx="3413156" cy="5273675"/>
          </a:xfrm>
        </p:spPr>
        <p:txBody>
          <a:bodyPr vert="horz" lIns="91440" tIns="45720" rIns="91440" bIns="45720" rtlCol="0" anchor="ctr">
            <a:normAutofit/>
          </a:bodyPr>
          <a:lstStyle/>
          <a:p>
            <a:r>
              <a:rPr lang="en-US" sz="1900" b="1" dirty="0" err="1"/>
              <a:t>Safvet</a:t>
            </a:r>
            <a:r>
              <a:rPr lang="en-US" sz="1900" b="1" dirty="0"/>
              <a:t> Yusuf </a:t>
            </a:r>
            <a:r>
              <a:rPr lang="en-US" sz="1900" b="1" dirty="0" err="1"/>
              <a:t>Tığlı</a:t>
            </a:r>
            <a:br>
              <a:rPr lang="en-US" sz="1900" b="1" dirty="0"/>
            </a:br>
            <a:r>
              <a:rPr lang="en-US" sz="1900" b="1" dirty="0">
                <a:hlinkClick r:id="rId3"/>
              </a:rPr>
              <a:t>safvet.tigli@bahcesehir.edu.tr</a:t>
            </a:r>
            <a:r>
              <a:rPr lang="tr-TR" sz="1900" b="1" dirty="0"/>
              <a:t> </a:t>
            </a:r>
            <a:br>
              <a:rPr lang="tr-TR" sz="1900" b="1" dirty="0"/>
            </a:br>
            <a:br>
              <a:rPr lang="tr-TR" sz="1900" b="1" dirty="0"/>
            </a:br>
            <a:endParaRPr lang="en-US" sz="1900" b="1" dirty="0"/>
          </a:p>
        </p:txBody>
      </p:sp>
      <p:pic>
        <p:nvPicPr>
          <p:cNvPr id="12"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pic>
        <p:nvPicPr>
          <p:cNvPr id="5" name="Resim 4" descr="adam, insan, giyim, insan yüzü, metin içeren bir resim">
            <a:extLst>
              <a:ext uri="{FF2B5EF4-FFF2-40B4-BE49-F238E27FC236}">
                <a16:creationId xmlns:a16="http://schemas.microsoft.com/office/drawing/2014/main" id="{5E44ACAA-972E-62D0-8E20-D0FC5A2FCD4D}"/>
              </a:ext>
            </a:extLst>
          </p:cNvPr>
          <p:cNvPicPr>
            <a:picLocks noChangeAspect="1"/>
          </p:cNvPicPr>
          <p:nvPr/>
        </p:nvPicPr>
        <p:blipFill rotWithShape="1">
          <a:blip r:embed="rId5">
            <a:extLst>
              <a:ext uri="{28A0092B-C50C-407E-A947-70E740481C1C}">
                <a14:useLocalDpi xmlns:a14="http://schemas.microsoft.com/office/drawing/2010/main" val="0"/>
              </a:ext>
            </a:extLst>
          </a:blip>
          <a:srcRect t="9091" r="22724" b="1"/>
          <a:stretch/>
        </p:blipFill>
        <p:spPr>
          <a:xfrm>
            <a:off x="5292246" y="945936"/>
            <a:ext cx="6266011" cy="5314028"/>
          </a:xfrm>
          <a:prstGeom prst="rect">
            <a:avLst/>
          </a:prstGeom>
        </p:spPr>
      </p:pic>
      <p:sp>
        <p:nvSpPr>
          <p:cNvPr id="3" name="Metin kutusu 2">
            <a:extLst>
              <a:ext uri="{FF2B5EF4-FFF2-40B4-BE49-F238E27FC236}">
                <a16:creationId xmlns:a16="http://schemas.microsoft.com/office/drawing/2014/main" id="{7818A055-2E89-FA39-4F0C-F33A445E8933}"/>
              </a:ext>
            </a:extLst>
          </p:cNvPr>
          <p:cNvSpPr txBox="1"/>
          <p:nvPr/>
        </p:nvSpPr>
        <p:spPr>
          <a:xfrm>
            <a:off x="0" y="5706293"/>
            <a:ext cx="3413156" cy="1292662"/>
          </a:xfrm>
          <a:prstGeom prst="rect">
            <a:avLst/>
          </a:prstGeom>
          <a:noFill/>
        </p:spPr>
        <p:txBody>
          <a:bodyPr wrap="square" rtlCol="0">
            <a:spAutoFit/>
          </a:bodyPr>
          <a:lstStyle/>
          <a:p>
            <a:pPr defTabSz="260604">
              <a:spcAft>
                <a:spcPts val="600"/>
              </a:spcAft>
            </a:pPr>
            <a:r>
              <a:rPr lang="tr-TR" sz="1800" b="0" i="0" dirty="0">
                <a:solidFill>
                  <a:schemeClr val="tx1"/>
                </a:solidFill>
                <a:effectLst/>
                <a:latin typeface="inherit"/>
              </a:rPr>
              <a:t>Orta Üst Sınıfın Suçlulukları, Korkuları, Sözde Aydınlanması: </a:t>
            </a:r>
            <a:r>
              <a:rPr lang="tr-TR" sz="1800" b="0" i="0" dirty="0" err="1">
                <a:solidFill>
                  <a:schemeClr val="tx1"/>
                </a:solidFill>
                <a:effectLst/>
                <a:latin typeface="inherit"/>
              </a:rPr>
              <a:t>Ibsen</a:t>
            </a:r>
            <a:r>
              <a:rPr lang="tr-TR" sz="1800" b="0" i="0" dirty="0">
                <a:solidFill>
                  <a:schemeClr val="tx1"/>
                </a:solidFill>
                <a:effectLst/>
                <a:latin typeface="inherit"/>
              </a:rPr>
              <a:t> ve P. </a:t>
            </a:r>
            <a:r>
              <a:rPr lang="tr-TR" sz="1800" b="0" i="0" dirty="0" err="1">
                <a:solidFill>
                  <a:schemeClr val="tx1"/>
                </a:solidFill>
                <a:effectLst/>
                <a:latin typeface="inherit"/>
              </a:rPr>
              <a:t>Claudel</a:t>
            </a:r>
            <a:br>
              <a:rPr lang="tr-TR" sz="1800" b="0" i="0" dirty="0">
                <a:solidFill>
                  <a:schemeClr val="tx1"/>
                </a:solidFill>
                <a:effectLst/>
                <a:latin typeface="inherit"/>
              </a:rPr>
            </a:br>
            <a:br>
              <a:rPr lang="tr-TR" sz="600" b="0" i="0" dirty="0">
                <a:solidFill>
                  <a:srgbClr val="333333"/>
                </a:solidFill>
                <a:effectLst/>
                <a:latin typeface="Helvetica Neue"/>
              </a:rPr>
            </a:br>
            <a:endParaRPr lang="tr-TR" dirty="0"/>
          </a:p>
        </p:txBody>
      </p:sp>
    </p:spTree>
    <p:extLst>
      <p:ext uri="{BB962C8B-B14F-4D97-AF65-F5344CB8AC3E}">
        <p14:creationId xmlns:p14="http://schemas.microsoft.com/office/powerpoint/2010/main" val="285360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CE31E4-4C88-87E8-1986-9B896D7A1BD5}"/>
              </a:ext>
            </a:extLst>
          </p:cNvPr>
          <p:cNvSpPr>
            <a:spLocks noGrp="1"/>
          </p:cNvSpPr>
          <p:nvPr>
            <p:ph type="title"/>
          </p:nvPr>
        </p:nvSpPr>
        <p:spPr>
          <a:xfrm>
            <a:off x="5279472" y="358877"/>
            <a:ext cx="5844759" cy="970450"/>
          </a:xfrm>
        </p:spPr>
        <p:txBody>
          <a:bodyPr>
            <a:normAutofit/>
          </a:bodyPr>
          <a:lstStyle/>
          <a:p>
            <a:r>
              <a:rPr lang="tr-TR" dirty="0">
                <a:ln>
                  <a:solidFill>
                    <a:srgbClr val="404040">
                      <a:alpha val="10000"/>
                    </a:srgbClr>
                  </a:solidFill>
                </a:ln>
                <a:latin typeface="Amasis MT Pro Black" panose="02040A04050005020304" pitchFamily="18" charset="-94"/>
              </a:rPr>
              <a:t>Özet</a:t>
            </a:r>
            <a:endParaRPr lang="tr-TR" dirty="0"/>
          </a:p>
        </p:txBody>
      </p:sp>
      <p:pic>
        <p:nvPicPr>
          <p:cNvPr id="10" name="Picture 9">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5" name="Resim 4" descr="giyim, müzik, kişi, şahıs, siyah beyaz içeren bir resim">
            <a:extLst>
              <a:ext uri="{FF2B5EF4-FFF2-40B4-BE49-F238E27FC236}">
                <a16:creationId xmlns:a16="http://schemas.microsoft.com/office/drawing/2014/main" id="{8E2E675F-9E0B-07EB-6C04-D01DA8E92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66" y="643464"/>
            <a:ext cx="3618270" cy="5957983"/>
          </a:xfrm>
          <a:prstGeom prst="rect">
            <a:avLst/>
          </a:prstGeom>
        </p:spPr>
      </p:pic>
      <p:sp>
        <p:nvSpPr>
          <p:cNvPr id="3" name="İçerik Yer Tutucusu 2">
            <a:extLst>
              <a:ext uri="{FF2B5EF4-FFF2-40B4-BE49-F238E27FC236}">
                <a16:creationId xmlns:a16="http://schemas.microsoft.com/office/drawing/2014/main" id="{E1A9C4E2-E49F-E746-82F0-DA1C81004154}"/>
              </a:ext>
            </a:extLst>
          </p:cNvPr>
          <p:cNvSpPr>
            <a:spLocks noGrp="1"/>
          </p:cNvSpPr>
          <p:nvPr>
            <p:ph idx="1"/>
          </p:nvPr>
        </p:nvSpPr>
        <p:spPr>
          <a:xfrm>
            <a:off x="4887452" y="1386348"/>
            <a:ext cx="6675282" cy="5112775"/>
          </a:xfrm>
        </p:spPr>
        <p:txBody>
          <a:bodyPr anchor="ctr">
            <a:normAutofit/>
          </a:bodyPr>
          <a:lstStyle/>
          <a:p>
            <a:pPr>
              <a:lnSpc>
                <a:spcPct val="90000"/>
              </a:lnSpc>
            </a:pPr>
            <a:r>
              <a:rPr lang="tr-TR" b="1" dirty="0"/>
              <a:t>Piyesimiz evin üst katında John Gabriel </a:t>
            </a:r>
            <a:r>
              <a:rPr lang="tr-TR" b="1" dirty="0" err="1"/>
              <a:t>Borkman</a:t>
            </a:r>
            <a:r>
              <a:rPr lang="tr-TR" b="1" dirty="0"/>
              <a:t> ve ona biraz piyano çalmak için Bayan </a:t>
            </a:r>
            <a:r>
              <a:rPr lang="tr-TR" b="1" dirty="0" err="1"/>
              <a:t>Wilton’la</a:t>
            </a:r>
            <a:r>
              <a:rPr lang="tr-TR" b="1" dirty="0"/>
              <a:t> gelen </a:t>
            </a:r>
            <a:r>
              <a:rPr lang="tr-TR" b="1" dirty="0" err="1"/>
              <a:t>Frida’ile</a:t>
            </a:r>
            <a:r>
              <a:rPr lang="tr-TR" b="1" dirty="0"/>
              <a:t> devam eder. İlk başlarda Gabriel </a:t>
            </a:r>
            <a:r>
              <a:rPr lang="tr-TR" b="1" dirty="0" err="1"/>
              <a:t>Borkman’ı</a:t>
            </a:r>
            <a:r>
              <a:rPr lang="tr-TR" b="1" dirty="0"/>
              <a:t> </a:t>
            </a:r>
            <a:r>
              <a:rPr lang="tr-TR" b="1" dirty="0" err="1"/>
              <a:t>yeşilçamda</a:t>
            </a:r>
            <a:r>
              <a:rPr lang="tr-TR" b="1" dirty="0"/>
              <a:t> ki Hulusi </a:t>
            </a:r>
            <a:r>
              <a:rPr lang="tr-TR" b="1" dirty="0" err="1"/>
              <a:t>Kentmen</a:t>
            </a:r>
            <a:r>
              <a:rPr lang="tr-TR" b="1" dirty="0"/>
              <a:t> babacanlığında görüyoruz. Ücret karşılığında piyano çalmak için gittiği evlerdekilere özenen </a:t>
            </a:r>
            <a:r>
              <a:rPr lang="tr-TR" b="1" dirty="0" err="1"/>
              <a:t>Frida’ya</a:t>
            </a:r>
            <a:r>
              <a:rPr lang="tr-TR" b="1" dirty="0"/>
              <a:t> «sen onları </a:t>
            </a:r>
            <a:r>
              <a:rPr lang="tr-TR" b="1" dirty="0" err="1"/>
              <a:t>boşver</a:t>
            </a:r>
            <a:r>
              <a:rPr lang="tr-TR" b="1" dirty="0"/>
              <a:t> hepsini toplasan senin ruhunda 10 kat daha fazla müzik var der» ve ona moral vermeye çalışır.</a:t>
            </a:r>
          </a:p>
          <a:p>
            <a:pPr>
              <a:lnSpc>
                <a:spcPct val="90000"/>
              </a:lnSpc>
            </a:pPr>
            <a:r>
              <a:rPr lang="tr-TR" b="1" dirty="0"/>
              <a:t> Ayrıca bir madenci çocuğu olan Gabriel </a:t>
            </a:r>
            <a:r>
              <a:rPr lang="tr-TR" b="1" dirty="0" err="1"/>
              <a:t>Borkman</a:t>
            </a:r>
            <a:r>
              <a:rPr lang="tr-TR" b="1" dirty="0"/>
              <a:t>, madende kömürün kopma anında bir ses çıktığını ve o sesin bir kurtuluş habercisi olduğunu çünkü kömürün aslında aydınlığa çıkmak ve insanlığa faydalı olmak istediğini anlatır.</a:t>
            </a:r>
          </a:p>
          <a:p>
            <a:pPr>
              <a:lnSpc>
                <a:spcPct val="90000"/>
              </a:lnSpc>
            </a:pPr>
            <a:r>
              <a:rPr lang="tr-TR" b="1" dirty="0"/>
              <a:t>Fakat bu babacan yaklaşım </a:t>
            </a:r>
            <a:r>
              <a:rPr lang="tr-TR" b="1" dirty="0" err="1"/>
              <a:t>Frida’nın</a:t>
            </a:r>
            <a:r>
              <a:rPr lang="tr-TR" b="1" dirty="0"/>
              <a:t> Avukat </a:t>
            </a:r>
            <a:r>
              <a:rPr lang="tr-TR" b="1" dirty="0" err="1"/>
              <a:t>Hinkel’lere</a:t>
            </a:r>
            <a:r>
              <a:rPr lang="tr-TR" b="1" dirty="0"/>
              <a:t> gitmek istediğini söyleyip ayrılmasıyla sona erer.</a:t>
            </a:r>
          </a:p>
          <a:p>
            <a:pPr>
              <a:lnSpc>
                <a:spcPct val="90000"/>
              </a:lnSpc>
            </a:pPr>
            <a:endParaRPr lang="tr-TR" sz="1700" b="1" dirty="0"/>
          </a:p>
        </p:txBody>
      </p:sp>
    </p:spTree>
    <p:extLst>
      <p:ext uri="{BB962C8B-B14F-4D97-AF65-F5344CB8AC3E}">
        <p14:creationId xmlns:p14="http://schemas.microsoft.com/office/powerpoint/2010/main" val="396731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AB6A021-A8BE-5F48-7F68-21B603B096E5}"/>
              </a:ext>
            </a:extLst>
          </p:cNvPr>
          <p:cNvSpPr>
            <a:spLocks noGrp="1"/>
          </p:cNvSpPr>
          <p:nvPr>
            <p:ph type="title"/>
          </p:nvPr>
        </p:nvSpPr>
        <p:spPr>
          <a:xfrm>
            <a:off x="-10025" y="-88029"/>
            <a:ext cx="1308295" cy="731496"/>
          </a:xfrm>
        </p:spPr>
        <p:txBody>
          <a:bodyPr anchor="b">
            <a:normAutofit/>
          </a:bodyPr>
          <a:lstStyle/>
          <a:p>
            <a:pPr algn="l"/>
            <a:r>
              <a:rPr lang="tr-TR" sz="3600" dirty="0">
                <a:ln>
                  <a:solidFill>
                    <a:srgbClr val="404040">
                      <a:alpha val="10000"/>
                    </a:srgbClr>
                  </a:solidFill>
                </a:ln>
                <a:solidFill>
                  <a:srgbClr val="DADADA"/>
                </a:solidFill>
                <a:latin typeface="Amasis MT Pro Black" panose="02040A04050005020304" pitchFamily="18" charset="-94"/>
              </a:rPr>
              <a:t>Özet</a:t>
            </a:r>
            <a:endParaRPr lang="tr-TR" sz="3600" dirty="0">
              <a:ln>
                <a:solidFill>
                  <a:srgbClr val="404040">
                    <a:alpha val="10000"/>
                  </a:srgbClr>
                </a:solidFill>
              </a:ln>
              <a:solidFill>
                <a:srgbClr val="DADADA"/>
              </a:solidFill>
            </a:endParaRPr>
          </a:p>
        </p:txBody>
      </p:sp>
      <p:sp>
        <p:nvSpPr>
          <p:cNvPr id="3" name="İçerik Yer Tutucusu 2">
            <a:extLst>
              <a:ext uri="{FF2B5EF4-FFF2-40B4-BE49-F238E27FC236}">
                <a16:creationId xmlns:a16="http://schemas.microsoft.com/office/drawing/2014/main" id="{11561FDE-CFEC-5BD9-AE6A-78DC148DF07A}"/>
              </a:ext>
            </a:extLst>
          </p:cNvPr>
          <p:cNvSpPr>
            <a:spLocks noGrp="1"/>
          </p:cNvSpPr>
          <p:nvPr>
            <p:ph idx="1"/>
          </p:nvPr>
        </p:nvSpPr>
        <p:spPr>
          <a:xfrm>
            <a:off x="864634" y="643466"/>
            <a:ext cx="7067327" cy="5914649"/>
          </a:xfrm>
        </p:spPr>
        <p:txBody>
          <a:bodyPr anchor="t">
            <a:noAutofit/>
          </a:bodyPr>
          <a:lstStyle/>
          <a:p>
            <a:r>
              <a:rPr lang="tr-TR" sz="1800" b="1" dirty="0" err="1">
                <a:ln>
                  <a:solidFill>
                    <a:srgbClr val="404040">
                      <a:alpha val="10000"/>
                    </a:srgbClr>
                  </a:solidFill>
                </a:ln>
                <a:solidFill>
                  <a:srgbClr val="DADADA"/>
                </a:solidFill>
              </a:rPr>
              <a:t>Frida’nın</a:t>
            </a:r>
            <a:r>
              <a:rPr lang="tr-TR" sz="1800" b="1" dirty="0">
                <a:ln>
                  <a:solidFill>
                    <a:srgbClr val="404040">
                      <a:alpha val="10000"/>
                    </a:srgbClr>
                  </a:solidFill>
                </a:ln>
                <a:solidFill>
                  <a:srgbClr val="DADADA"/>
                </a:solidFill>
              </a:rPr>
              <a:t> ayrılmasından bir süre sonra odaya babası </a:t>
            </a:r>
            <a:r>
              <a:rPr lang="tr-TR" sz="1800" b="1" dirty="0" err="1">
                <a:ln>
                  <a:solidFill>
                    <a:srgbClr val="404040">
                      <a:alpha val="10000"/>
                    </a:srgbClr>
                  </a:solidFill>
                </a:ln>
                <a:solidFill>
                  <a:srgbClr val="DADADA"/>
                </a:solidFill>
              </a:rPr>
              <a:t>Vilhhelm</a:t>
            </a:r>
            <a:r>
              <a:rPr lang="tr-TR" sz="1800" b="1" dirty="0">
                <a:ln>
                  <a:solidFill>
                    <a:srgbClr val="404040">
                      <a:alpha val="10000"/>
                    </a:srgbClr>
                  </a:solidFill>
                </a:ln>
                <a:solidFill>
                  <a:srgbClr val="DADADA"/>
                </a:solidFill>
              </a:rPr>
              <a:t> girer.</a:t>
            </a:r>
          </a:p>
          <a:p>
            <a:r>
              <a:rPr lang="tr-TR" sz="1800" b="1" dirty="0">
                <a:ln>
                  <a:solidFill>
                    <a:srgbClr val="404040">
                      <a:alpha val="10000"/>
                    </a:srgbClr>
                  </a:solidFill>
                </a:ln>
                <a:solidFill>
                  <a:srgbClr val="DADADA"/>
                </a:solidFill>
              </a:rPr>
              <a:t>Vilhelm evdeki kızlarının kendisini hor gördüğünü 5 çocuğu içerisinde kendisini anlayan ve en sevdiği kızının </a:t>
            </a:r>
            <a:r>
              <a:rPr lang="tr-TR" sz="1800" b="1" dirty="0" err="1">
                <a:ln>
                  <a:solidFill>
                    <a:srgbClr val="404040">
                      <a:alpha val="10000"/>
                    </a:srgbClr>
                  </a:solidFill>
                </a:ln>
                <a:solidFill>
                  <a:srgbClr val="DADADA"/>
                </a:solidFill>
              </a:rPr>
              <a:t>Frida</a:t>
            </a:r>
            <a:r>
              <a:rPr lang="tr-TR" sz="1800" b="1" dirty="0">
                <a:ln>
                  <a:solidFill>
                    <a:srgbClr val="404040">
                      <a:alpha val="10000"/>
                    </a:srgbClr>
                  </a:solidFill>
                </a:ln>
                <a:solidFill>
                  <a:srgbClr val="DADADA"/>
                </a:solidFill>
              </a:rPr>
              <a:t> olduğunu, fakat Bayan </a:t>
            </a:r>
            <a:r>
              <a:rPr lang="tr-TR" sz="1800" b="1" dirty="0" err="1">
                <a:ln>
                  <a:solidFill>
                    <a:srgbClr val="404040">
                      <a:alpha val="10000"/>
                    </a:srgbClr>
                  </a:solidFill>
                </a:ln>
                <a:solidFill>
                  <a:srgbClr val="DADADA"/>
                </a:solidFill>
              </a:rPr>
              <a:t>Wilton’a</a:t>
            </a:r>
            <a:r>
              <a:rPr lang="tr-TR" sz="1800" b="1" dirty="0">
                <a:ln>
                  <a:solidFill>
                    <a:srgbClr val="404040">
                      <a:alpha val="10000"/>
                    </a:srgbClr>
                  </a:solidFill>
                </a:ln>
                <a:solidFill>
                  <a:srgbClr val="DADADA"/>
                </a:solidFill>
              </a:rPr>
              <a:t> taşındığından beri onu göremediğini, kızının  evden ayrılmasından sonra evde çok yalnız olduğunu anlatmaya başlar.</a:t>
            </a:r>
          </a:p>
          <a:p>
            <a:r>
              <a:rPr lang="tr-TR" sz="1800" dirty="0" err="1">
                <a:ln>
                  <a:solidFill>
                    <a:srgbClr val="404040">
                      <a:alpha val="10000"/>
                    </a:srgbClr>
                  </a:solidFill>
                </a:ln>
                <a:solidFill>
                  <a:srgbClr val="DADADA"/>
                </a:solidFill>
              </a:rPr>
              <a:t>Borkman:Evet</a:t>
            </a:r>
            <a:r>
              <a:rPr lang="tr-TR" sz="1800" dirty="0">
                <a:ln>
                  <a:solidFill>
                    <a:srgbClr val="404040">
                      <a:alpha val="10000"/>
                    </a:srgbClr>
                  </a:solidFill>
                </a:ln>
                <a:solidFill>
                  <a:srgbClr val="DADADA"/>
                </a:solidFill>
              </a:rPr>
              <a:t>, işte bütün mesele burada bu senin ve benim gibi ‘SEÇKİN’ insanların laneti! Bu insan sürüsünün… bu yığınların bizim gibileri anlamasını mı bekliyorsun?</a:t>
            </a:r>
          </a:p>
          <a:p>
            <a:r>
              <a:rPr lang="tr-TR" sz="1800" b="1" dirty="0">
                <a:ln>
                  <a:solidFill>
                    <a:srgbClr val="404040">
                      <a:alpha val="10000"/>
                    </a:srgbClr>
                  </a:solidFill>
                </a:ln>
                <a:solidFill>
                  <a:srgbClr val="DADADA"/>
                </a:solidFill>
              </a:rPr>
              <a:t>Seçkin bir zümreden olduklarına inanan bu ikili ayrıca yalnız olduklarına da kendilerini inandırmıştır. Sadece bununla da kalmayıp birbirlerine yıllar boyunca gerçekleri değil duyulmak istenenleri söylemişlerdir.</a:t>
            </a:r>
          </a:p>
          <a:p>
            <a:r>
              <a:rPr lang="tr-TR" sz="1800" b="1" dirty="0">
                <a:ln>
                  <a:solidFill>
                    <a:srgbClr val="404040">
                      <a:alpha val="10000"/>
                    </a:srgbClr>
                  </a:solidFill>
                </a:ln>
                <a:solidFill>
                  <a:srgbClr val="DADADA"/>
                </a:solidFill>
              </a:rPr>
              <a:t>Vilhelm çocuklarının okumuş olduğundan hayattan daha fazla şey beklediklerini ve bu sebeple de mühim bir kariyer yapamayan kendisini onu yok saydıklarını düşündüğünü söyler.</a:t>
            </a:r>
          </a:p>
        </p:txBody>
      </p:sp>
      <p:pic>
        <p:nvPicPr>
          <p:cNvPr id="5" name="Resim 4" descr="giyim, kişi, şahıs, insan yüzü, ayakkabı içeren bir resim&#10;&#10;Açıklama otomatik olarak oluşturuldu">
            <a:extLst>
              <a:ext uri="{FF2B5EF4-FFF2-40B4-BE49-F238E27FC236}">
                <a16:creationId xmlns:a16="http://schemas.microsoft.com/office/drawing/2014/main" id="{3AE133D8-E62E-CF06-ED4C-67F1E4582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042" y="514257"/>
            <a:ext cx="3133725" cy="5571067"/>
          </a:xfrm>
          <a:prstGeom prst="rect">
            <a:avLst/>
          </a:prstGeom>
        </p:spPr>
      </p:pic>
    </p:spTree>
    <p:extLst>
      <p:ext uri="{BB962C8B-B14F-4D97-AF65-F5344CB8AC3E}">
        <p14:creationId xmlns:p14="http://schemas.microsoft.com/office/powerpoint/2010/main" val="167272084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9A3357-385C-466F-4C36-907DF70431FD}"/>
              </a:ext>
            </a:extLst>
          </p:cNvPr>
          <p:cNvSpPr>
            <a:spLocks noGrp="1"/>
          </p:cNvSpPr>
          <p:nvPr>
            <p:ph type="title"/>
          </p:nvPr>
        </p:nvSpPr>
        <p:spPr>
          <a:xfrm>
            <a:off x="-403124" y="-49161"/>
            <a:ext cx="2280873" cy="970450"/>
          </a:xfrm>
        </p:spPr>
        <p:txBody>
          <a:bodyPr>
            <a:normAutofit/>
          </a:bodyPr>
          <a:lstStyle/>
          <a:p>
            <a:r>
              <a:rPr lang="tr-TR" dirty="0">
                <a:ln>
                  <a:solidFill>
                    <a:srgbClr val="404040">
                      <a:alpha val="10000"/>
                    </a:srgbClr>
                  </a:solidFill>
                </a:ln>
                <a:solidFill>
                  <a:srgbClr val="DADADA"/>
                </a:solidFill>
                <a:latin typeface="Amasis MT Pro Black" panose="02040A04050005020304" pitchFamily="18" charset="-94"/>
              </a:rPr>
              <a:t>Özet</a:t>
            </a:r>
            <a:endParaRPr lang="tr-TR" dirty="0"/>
          </a:p>
        </p:txBody>
      </p:sp>
      <p:sp>
        <p:nvSpPr>
          <p:cNvPr id="3" name="İçerik Yer Tutucusu 2">
            <a:extLst>
              <a:ext uri="{FF2B5EF4-FFF2-40B4-BE49-F238E27FC236}">
                <a16:creationId xmlns:a16="http://schemas.microsoft.com/office/drawing/2014/main" id="{D900B6B8-BE4F-AF89-4262-C70378653815}"/>
              </a:ext>
            </a:extLst>
          </p:cNvPr>
          <p:cNvSpPr>
            <a:spLocks noGrp="1"/>
          </p:cNvSpPr>
          <p:nvPr>
            <p:ph idx="1"/>
          </p:nvPr>
        </p:nvSpPr>
        <p:spPr>
          <a:xfrm>
            <a:off x="440544" y="530942"/>
            <a:ext cx="6548889" cy="6115665"/>
          </a:xfrm>
        </p:spPr>
        <p:txBody>
          <a:bodyPr anchor="ctr">
            <a:normAutofit/>
          </a:bodyPr>
          <a:lstStyle/>
          <a:p>
            <a:pPr>
              <a:lnSpc>
                <a:spcPct val="90000"/>
              </a:lnSpc>
              <a:buClr>
                <a:srgbClr val="8C7550"/>
              </a:buClr>
            </a:pPr>
            <a:r>
              <a:rPr lang="tr-TR" sz="1600" dirty="0"/>
              <a:t>Gabriel </a:t>
            </a:r>
            <a:r>
              <a:rPr lang="tr-TR" sz="1600" dirty="0" err="1"/>
              <a:t>Borkman:Evet</a:t>
            </a:r>
            <a:r>
              <a:rPr lang="tr-TR" sz="1600" dirty="0"/>
              <a:t>, bir baltaya sap olamadığın doğru ama ben gücü bir ele geçirince…</a:t>
            </a:r>
          </a:p>
          <a:p>
            <a:pPr>
              <a:lnSpc>
                <a:spcPct val="90000"/>
              </a:lnSpc>
              <a:buClr>
                <a:srgbClr val="8C7550"/>
              </a:buClr>
            </a:pPr>
            <a:r>
              <a:rPr lang="tr-TR" sz="1600" dirty="0"/>
              <a:t>Vilhelm: Evet </a:t>
            </a:r>
            <a:r>
              <a:rPr lang="tr-TR" sz="1600" dirty="0" err="1"/>
              <a:t>evet</a:t>
            </a:r>
            <a:r>
              <a:rPr lang="tr-TR" sz="1600" dirty="0"/>
              <a:t>, biliyorum çok müteşekkirim sana…</a:t>
            </a:r>
          </a:p>
          <a:p>
            <a:pPr>
              <a:lnSpc>
                <a:spcPct val="90000"/>
              </a:lnSpc>
              <a:buClr>
                <a:srgbClr val="8C7550"/>
              </a:buClr>
            </a:pPr>
            <a:r>
              <a:rPr lang="tr-TR" sz="1600" dirty="0"/>
              <a:t>Gabriel </a:t>
            </a:r>
            <a:r>
              <a:rPr lang="tr-TR" sz="1600" dirty="0" err="1"/>
              <a:t>Borkman</a:t>
            </a:r>
            <a:r>
              <a:rPr lang="tr-TR" sz="1600" dirty="0"/>
              <a:t>: Dur dur! Bekle bensiz yapamayacaklarını anladıklarında buraya bu odaya gelecekler, </a:t>
            </a:r>
            <a:r>
              <a:rPr lang="tr-TR" sz="1600" dirty="0" err="1"/>
              <a:t>aşşağılaşacak</a:t>
            </a:r>
            <a:r>
              <a:rPr lang="tr-TR" sz="1600" dirty="0"/>
              <a:t> ve biz ettik sen etme diyecekler, bankaya geri dön yönetimi tekrar ele al diyecekler. İşte bak tam burada durup karşılayacağım onları o zaman herkes benim ileri süreceğim koşulları dinleyecek. Geleceklerine inanmasaydım çoktan kafama bir kurşun sıkmıştım zaten. Bak görüyorsun ben onları her an geleceklermiş gibi bekliyorum.</a:t>
            </a:r>
          </a:p>
          <a:p>
            <a:pPr>
              <a:lnSpc>
                <a:spcPct val="90000"/>
              </a:lnSpc>
              <a:buClr>
                <a:srgbClr val="8C7550"/>
              </a:buClr>
            </a:pPr>
            <a:r>
              <a:rPr lang="tr-TR" sz="1600" dirty="0"/>
              <a:t>Gabriel </a:t>
            </a:r>
            <a:r>
              <a:rPr lang="tr-TR" sz="1600" dirty="0" err="1"/>
              <a:t>Borkman</a:t>
            </a:r>
            <a:r>
              <a:rPr lang="tr-TR" sz="1600" dirty="0"/>
              <a:t>: 8 gün, bana 8 daha tanısaydılar ‘CESARETLE’ almış olduğum tahviller yerine geri konmuş, kimse de tek kuruş kaybetmemiş olacaktı. Aksine şimdiye muazzam şirketler ve madenler kurulmuş olacaktı.</a:t>
            </a:r>
          </a:p>
          <a:p>
            <a:pPr>
              <a:lnSpc>
                <a:spcPct val="90000"/>
              </a:lnSpc>
              <a:buClr>
                <a:srgbClr val="8C7550"/>
              </a:buClr>
            </a:pPr>
            <a:r>
              <a:rPr lang="tr-TR" sz="1600" dirty="0"/>
              <a:t> Gabriel </a:t>
            </a:r>
            <a:r>
              <a:rPr lang="tr-TR" sz="1600" dirty="0" err="1"/>
              <a:t>Borkman</a:t>
            </a:r>
            <a:r>
              <a:rPr lang="tr-TR" sz="1600" dirty="0"/>
              <a:t>: </a:t>
            </a:r>
            <a:r>
              <a:rPr lang="tr-TR" sz="1600" dirty="0" err="1"/>
              <a:t>Amaa</a:t>
            </a:r>
            <a:r>
              <a:rPr lang="tr-TR" sz="1600" dirty="0"/>
              <a:t> ‘İHANET’…  Bir insanın yapabileceği en kötü şey nedir biliyor musun? Bir kere cinayet, yağmacılık veya haydutluk değildir. Hatta yalan yere yemin etmek bile değildir. En büyük suç ihanettir! Eski bir dosta (kendisini ihbar eden Avukat </a:t>
            </a:r>
            <a:r>
              <a:rPr lang="tr-TR" sz="1600" dirty="0" err="1"/>
              <a:t>Hinkel</a:t>
            </a:r>
            <a:r>
              <a:rPr lang="tr-TR" sz="1600" dirty="0"/>
              <a:t>) verilen sırları açığa çıkarması işte en büyük suç budur.</a:t>
            </a:r>
          </a:p>
        </p:txBody>
      </p:sp>
      <p:pic>
        <p:nvPicPr>
          <p:cNvPr id="5" name="Resim 4" descr="kişi, şahıs, giyim, adam, insan, takım elbise içeren bir resim&#10;&#10;Açıklama otomatik olarak oluşturuldu">
            <a:extLst>
              <a:ext uri="{FF2B5EF4-FFF2-40B4-BE49-F238E27FC236}">
                <a16:creationId xmlns:a16="http://schemas.microsoft.com/office/drawing/2014/main" id="{9DF7E5E4-82C0-5A9F-EA7B-E3562074D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125" y="1732449"/>
            <a:ext cx="4604331" cy="4515951"/>
          </a:xfrm>
          <a:prstGeom prst="rect">
            <a:avLst/>
          </a:prstGeom>
        </p:spPr>
      </p:pic>
    </p:spTree>
    <p:extLst>
      <p:ext uri="{BB962C8B-B14F-4D97-AF65-F5344CB8AC3E}">
        <p14:creationId xmlns:p14="http://schemas.microsoft.com/office/powerpoint/2010/main" val="126499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F853C7-9888-A0D2-74AD-7BCF80835D40}"/>
              </a:ext>
            </a:extLst>
          </p:cNvPr>
          <p:cNvSpPr>
            <a:spLocks noGrp="1"/>
          </p:cNvSpPr>
          <p:nvPr>
            <p:ph idx="1"/>
          </p:nvPr>
        </p:nvSpPr>
        <p:spPr>
          <a:xfrm>
            <a:off x="913795" y="196645"/>
            <a:ext cx="10629276" cy="6980903"/>
          </a:xfrm>
        </p:spPr>
        <p:txBody>
          <a:bodyPr>
            <a:normAutofit fontScale="92500" lnSpcReduction="10000"/>
          </a:bodyPr>
          <a:lstStyle/>
          <a:p>
            <a:r>
              <a:rPr lang="tr-TR" b="1" dirty="0"/>
              <a:t>Eski dostu Avukat </a:t>
            </a:r>
            <a:r>
              <a:rPr lang="tr-TR" b="1" dirty="0" err="1"/>
              <a:t>Hinkel’in</a:t>
            </a:r>
            <a:r>
              <a:rPr lang="tr-TR" b="1" dirty="0"/>
              <a:t> ‘ihanetinin’ sebebini ne mevki sahibi olmak için kıskançlık ne de bir suçun ihbarı olarak gören Gabriel </a:t>
            </a:r>
            <a:r>
              <a:rPr lang="tr-TR" b="1" dirty="0" err="1"/>
              <a:t>Borkman</a:t>
            </a:r>
            <a:r>
              <a:rPr lang="tr-TR" b="1" dirty="0"/>
              <a:t> esas sebebi bir kadına bağlamaktadır.  Ayrıca oğluyla da arasının iyi olmamasının sebebini yetiştiği yıllarda oğlunun yanında olan </a:t>
            </a:r>
            <a:r>
              <a:rPr lang="tr-TR" b="1" dirty="0" err="1"/>
              <a:t>Ella’ya</a:t>
            </a:r>
            <a:r>
              <a:rPr lang="tr-TR" b="1" dirty="0"/>
              <a:t> ve </a:t>
            </a:r>
            <a:r>
              <a:rPr lang="tr-TR" b="1" dirty="0" err="1"/>
              <a:t>Gunhild’e</a:t>
            </a:r>
            <a:r>
              <a:rPr lang="tr-TR" b="1" dirty="0"/>
              <a:t> bağlamaktadır. Onların oğlunu kendisine karşı kışkırttığına inanır. </a:t>
            </a:r>
            <a:r>
              <a:rPr lang="tr-TR" b="1" dirty="0" err="1"/>
              <a:t>Frida</a:t>
            </a:r>
            <a:r>
              <a:rPr lang="tr-TR" b="1" dirty="0"/>
              <a:t> ve </a:t>
            </a:r>
            <a:r>
              <a:rPr lang="tr-TR" b="1" dirty="0" err="1"/>
              <a:t>Erhard’ın</a:t>
            </a:r>
            <a:r>
              <a:rPr lang="tr-TR" b="1" dirty="0"/>
              <a:t> da o akşam </a:t>
            </a:r>
            <a:r>
              <a:rPr lang="tr-TR" b="1" dirty="0" err="1"/>
              <a:t>Hinkel’lere</a:t>
            </a:r>
            <a:r>
              <a:rPr lang="tr-TR" b="1" dirty="0"/>
              <a:t> gitmesini de oğluna öğretilmiş bir ihanet olarak görür.</a:t>
            </a:r>
          </a:p>
          <a:p>
            <a:r>
              <a:rPr lang="tr-TR" sz="1700" dirty="0"/>
              <a:t>Gabriel </a:t>
            </a:r>
            <a:r>
              <a:rPr lang="tr-TR" sz="1700" dirty="0" err="1"/>
              <a:t>Borkman</a:t>
            </a:r>
            <a:r>
              <a:rPr lang="tr-TR" sz="1700" dirty="0"/>
              <a:t>: Onun ihanetinin asıl sebebi bir ‘kadın’. Zaten hep bir kadın olmuştur hayatlarımızı yıkan. Başarıya ulaşmamıza engel olan.</a:t>
            </a:r>
          </a:p>
          <a:p>
            <a:r>
              <a:rPr lang="tr-TR" sz="1700" dirty="0"/>
              <a:t>Vilhelm: Bu söylediklerini her kadına nasıl uygularsın? Bence etrafımızda güzel ve iyi bir kadının olduğunu düşünmek güzel şey.</a:t>
            </a:r>
          </a:p>
          <a:p>
            <a:r>
              <a:rPr lang="tr-TR" sz="1700" dirty="0"/>
              <a:t>Gabriel </a:t>
            </a:r>
            <a:r>
              <a:rPr lang="tr-TR" sz="1700" dirty="0" err="1"/>
              <a:t>Borkman</a:t>
            </a:r>
            <a:r>
              <a:rPr lang="tr-TR" sz="1700" dirty="0"/>
              <a:t>: Bırak bu şiir saçmalıklarını şimdi Vilhelm.</a:t>
            </a:r>
          </a:p>
          <a:p>
            <a:r>
              <a:rPr lang="tr-TR" sz="1700" dirty="0"/>
              <a:t>Vilhelm: Benim kutsal saydığım şiire nasıl saçmalık dersin. </a:t>
            </a:r>
          </a:p>
          <a:p>
            <a:r>
              <a:rPr lang="tr-TR" sz="1700" dirty="0"/>
              <a:t>Gabriel </a:t>
            </a:r>
            <a:r>
              <a:rPr lang="tr-TR" sz="1700" dirty="0" err="1"/>
              <a:t>Borkman</a:t>
            </a:r>
            <a:r>
              <a:rPr lang="tr-TR" sz="1700" dirty="0"/>
              <a:t>: Hayatta ilerleyememenin sebebi de bu şiir saçmalığıdır. Gücü bir tekrar ele geçireyim bak gör. Yoksa </a:t>
            </a:r>
            <a:r>
              <a:rPr lang="tr-TR" sz="1700" dirty="0" err="1"/>
              <a:t>yoksa</a:t>
            </a:r>
            <a:r>
              <a:rPr lang="tr-TR" sz="1700" dirty="0"/>
              <a:t> bana inanmıyor musun?</a:t>
            </a:r>
          </a:p>
          <a:p>
            <a:r>
              <a:rPr lang="tr-TR" sz="1700" dirty="0"/>
              <a:t>Vilhelm: Akla aykırı şekilde nasıl hareket edeyim? Hukuk bitirmedim ama kanun </a:t>
            </a:r>
            <a:r>
              <a:rPr lang="tr-TR" sz="1700" dirty="0" err="1"/>
              <a:t>karıştırmışlığım</a:t>
            </a:r>
            <a:r>
              <a:rPr lang="tr-TR" sz="1700" dirty="0"/>
              <a:t> çoktur.</a:t>
            </a:r>
          </a:p>
          <a:p>
            <a:r>
              <a:rPr lang="tr-TR" sz="1700" dirty="0"/>
              <a:t>Gabriel </a:t>
            </a:r>
            <a:r>
              <a:rPr lang="tr-TR" sz="1700" dirty="0" err="1"/>
              <a:t>Borkman</a:t>
            </a:r>
            <a:r>
              <a:rPr lang="tr-TR" sz="1700" dirty="0"/>
              <a:t>: (Öfkeyle) Sen şair değilsin Vilhelm. Bu zamana kadar hep yalan söyledin bana. Vaktimi boşa harcadın.</a:t>
            </a:r>
          </a:p>
          <a:p>
            <a:r>
              <a:rPr lang="tr-TR" b="1" dirty="0"/>
              <a:t>Yalnız ve seçkin bir zümrede olan bu ikili ,yıllar boyu birbirine «oldukları» gibi değil «görünmek/olmak istedikleri gibi davranmış» yani birbirini kandırmıştır. Gerçekle </a:t>
            </a:r>
            <a:r>
              <a:rPr lang="tr-TR" b="1" dirty="0" err="1"/>
              <a:t>yüzleince</a:t>
            </a:r>
            <a:r>
              <a:rPr lang="tr-TR" b="1" dirty="0"/>
              <a:t> ya da ikisinin de bildiği sahte tavırlar ortaya çıkınca  dostlukları bitmiş, duygusal anlamda «öküz ölmüş ortaklık bozulmuştur.»</a:t>
            </a:r>
          </a:p>
          <a:p>
            <a:r>
              <a:rPr lang="tr-TR" b="1" dirty="0"/>
              <a:t>«</a:t>
            </a:r>
            <a:r>
              <a:rPr lang="tr-TR" b="1" i="1" u="sng" dirty="0"/>
              <a:t>Birbirimize inandığımız sürece yalan değildi o sözler</a:t>
            </a:r>
            <a:r>
              <a:rPr lang="tr-TR" b="1" dirty="0"/>
              <a:t>» diyen Vilhelm, Gabriel </a:t>
            </a:r>
            <a:r>
              <a:rPr lang="tr-TR" b="1" dirty="0" err="1"/>
              <a:t>Borkma’a</a:t>
            </a:r>
            <a:r>
              <a:rPr lang="tr-TR" b="1" dirty="0"/>
              <a:t> üzüntülü bir şekilde veda ederek odadan çıkar ve gider.</a:t>
            </a:r>
          </a:p>
          <a:p>
            <a:endParaRPr lang="tr-TR" b="1" dirty="0"/>
          </a:p>
        </p:txBody>
      </p:sp>
    </p:spTree>
    <p:extLst>
      <p:ext uri="{BB962C8B-B14F-4D97-AF65-F5344CB8AC3E}">
        <p14:creationId xmlns:p14="http://schemas.microsoft.com/office/powerpoint/2010/main" val="927765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2A7697-0563-8561-1895-90D49142A665}"/>
              </a:ext>
            </a:extLst>
          </p:cNvPr>
          <p:cNvSpPr>
            <a:spLocks noGrp="1"/>
          </p:cNvSpPr>
          <p:nvPr>
            <p:ph type="title"/>
          </p:nvPr>
        </p:nvSpPr>
        <p:spPr>
          <a:xfrm>
            <a:off x="815472" y="117987"/>
            <a:ext cx="5978072" cy="798077"/>
          </a:xfrm>
        </p:spPr>
        <p:txBody>
          <a:bodyPr>
            <a:normAutofit/>
          </a:bodyPr>
          <a:lstStyle/>
          <a:p>
            <a:r>
              <a:rPr lang="tr-TR" b="1" dirty="0"/>
              <a:t>Özet</a:t>
            </a:r>
          </a:p>
        </p:txBody>
      </p:sp>
      <p:sp>
        <p:nvSpPr>
          <p:cNvPr id="3" name="İçerik Yer Tutucusu 2">
            <a:extLst>
              <a:ext uri="{FF2B5EF4-FFF2-40B4-BE49-F238E27FC236}">
                <a16:creationId xmlns:a16="http://schemas.microsoft.com/office/drawing/2014/main" id="{29A9E9C3-CA17-4602-1856-A7A98B3558D8}"/>
              </a:ext>
            </a:extLst>
          </p:cNvPr>
          <p:cNvSpPr>
            <a:spLocks noGrp="1"/>
          </p:cNvSpPr>
          <p:nvPr>
            <p:ph idx="1"/>
          </p:nvPr>
        </p:nvSpPr>
        <p:spPr>
          <a:xfrm>
            <a:off x="0" y="835743"/>
            <a:ext cx="6891867" cy="5743962"/>
          </a:xfrm>
        </p:spPr>
        <p:txBody>
          <a:bodyPr anchor="ctr">
            <a:noAutofit/>
          </a:bodyPr>
          <a:lstStyle/>
          <a:p>
            <a:pPr>
              <a:lnSpc>
                <a:spcPct val="90000"/>
              </a:lnSpc>
              <a:buClr>
                <a:srgbClr val="A65A47"/>
              </a:buClr>
            </a:pPr>
            <a:r>
              <a:rPr lang="tr-TR" b="1" dirty="0"/>
              <a:t>Sonraki perde, </a:t>
            </a:r>
            <a:r>
              <a:rPr lang="tr-TR" b="1" dirty="0" err="1"/>
              <a:t>Ella’nın</a:t>
            </a:r>
            <a:r>
              <a:rPr lang="tr-TR" b="1" dirty="0"/>
              <a:t> üst kata gelmesiyle başlar. Daha hemen ilk cümlelerinden </a:t>
            </a:r>
            <a:r>
              <a:rPr lang="tr-TR" b="1" dirty="0" err="1"/>
              <a:t>Ella</a:t>
            </a:r>
            <a:r>
              <a:rPr lang="tr-TR" b="1" dirty="0"/>
              <a:t> ve Gabriel </a:t>
            </a:r>
            <a:r>
              <a:rPr lang="tr-TR" b="1" dirty="0" err="1"/>
              <a:t>Borkman’ın</a:t>
            </a:r>
            <a:r>
              <a:rPr lang="tr-TR" b="1" dirty="0"/>
              <a:t> daha önce beraber olduklarını anlıyoruz.</a:t>
            </a:r>
          </a:p>
          <a:p>
            <a:pPr marL="36900" indent="0">
              <a:lnSpc>
                <a:spcPct val="90000"/>
              </a:lnSpc>
              <a:buClr>
                <a:srgbClr val="A65A47"/>
              </a:buClr>
              <a:buNone/>
            </a:pPr>
            <a:r>
              <a:rPr lang="tr-TR" b="1" dirty="0"/>
              <a:t> </a:t>
            </a:r>
          </a:p>
          <a:p>
            <a:pPr>
              <a:lnSpc>
                <a:spcPct val="90000"/>
              </a:lnSpc>
              <a:buClr>
                <a:srgbClr val="A65A47"/>
              </a:buClr>
            </a:pPr>
            <a:r>
              <a:rPr lang="tr-TR" b="1" dirty="0"/>
              <a:t>O dönemde Avukat </a:t>
            </a:r>
            <a:r>
              <a:rPr lang="tr-TR" b="1" dirty="0" err="1"/>
              <a:t>Hinkel’inde</a:t>
            </a:r>
            <a:r>
              <a:rPr lang="tr-TR" b="1" dirty="0"/>
              <a:t> </a:t>
            </a:r>
            <a:r>
              <a:rPr lang="tr-TR" b="1" dirty="0" err="1"/>
              <a:t>Ella’ya</a:t>
            </a:r>
            <a:r>
              <a:rPr lang="tr-TR" b="1" dirty="0"/>
              <a:t> aşık olduğunu ve Gabriel </a:t>
            </a:r>
            <a:r>
              <a:rPr lang="tr-TR" b="1" dirty="0" err="1"/>
              <a:t>Borkman’ın</a:t>
            </a:r>
            <a:r>
              <a:rPr lang="tr-TR" b="1" dirty="0"/>
              <a:t> </a:t>
            </a:r>
            <a:r>
              <a:rPr lang="tr-TR" b="1" dirty="0" err="1"/>
              <a:t>Hinkel’in</a:t>
            </a:r>
            <a:r>
              <a:rPr lang="tr-TR" b="1" dirty="0"/>
              <a:t> desteğini alabilmek için ‘en değerli varlığım’ dediği </a:t>
            </a:r>
            <a:r>
              <a:rPr lang="tr-TR" b="1" dirty="0" err="1"/>
              <a:t>Ella</a:t>
            </a:r>
            <a:r>
              <a:rPr lang="tr-TR" b="1" dirty="0"/>
              <a:t> ile olan ilişkisini bitirdiğini öğreniyoruz. Fakat </a:t>
            </a:r>
            <a:r>
              <a:rPr lang="tr-TR" b="1" dirty="0" err="1"/>
              <a:t>Ella’nın</a:t>
            </a:r>
            <a:r>
              <a:rPr lang="tr-TR" b="1" dirty="0"/>
              <a:t> Gabriel </a:t>
            </a:r>
            <a:r>
              <a:rPr lang="tr-TR" b="1" dirty="0" err="1"/>
              <a:t>Borkman’a</a:t>
            </a:r>
            <a:r>
              <a:rPr lang="tr-TR" b="1" dirty="0"/>
              <a:t> olan aşkı bitmemiş ve bu sebeple </a:t>
            </a:r>
            <a:r>
              <a:rPr lang="tr-TR" b="1" dirty="0" err="1"/>
              <a:t>Hinkel’i</a:t>
            </a:r>
            <a:r>
              <a:rPr lang="tr-TR" b="1" dirty="0"/>
              <a:t> reddetmiştir. </a:t>
            </a:r>
          </a:p>
          <a:p>
            <a:pPr marL="36900" indent="0">
              <a:lnSpc>
                <a:spcPct val="90000"/>
              </a:lnSpc>
              <a:buClr>
                <a:srgbClr val="A65A47"/>
              </a:buClr>
              <a:buNone/>
            </a:pPr>
            <a:endParaRPr lang="tr-TR" b="1" dirty="0"/>
          </a:p>
          <a:p>
            <a:pPr>
              <a:lnSpc>
                <a:spcPct val="90000"/>
              </a:lnSpc>
              <a:buClr>
                <a:srgbClr val="A65A47"/>
              </a:buClr>
            </a:pPr>
            <a:r>
              <a:rPr lang="tr-TR" b="1" dirty="0" err="1"/>
              <a:t>Ella</a:t>
            </a:r>
            <a:r>
              <a:rPr lang="tr-TR" b="1" dirty="0"/>
              <a:t>, bu ayrılığı güneşin tutulduğu bir evrende yaşamaya benzetir, Gabriel </a:t>
            </a:r>
            <a:r>
              <a:rPr lang="tr-TR" b="1" dirty="0" err="1"/>
              <a:t>Borkman</a:t>
            </a:r>
            <a:r>
              <a:rPr lang="tr-TR" b="1" dirty="0"/>
              <a:t> ise: Sen bir ‘kadınsın’ tek değer verdiğin şey aşkımızdı ama unutma ben bir ‘erkeğim’ bir kadının yerini gerekirse bir başkası alabilir. İçimdeki iktidar tutkusuna karşı koyamadım. Kendime bir ülke kuracaktım dolayısıyla binlerce insan refaha kavuşacaktı, diye bir bahaneyle karşılık verir.</a:t>
            </a:r>
          </a:p>
          <a:p>
            <a:pPr marL="36900" indent="0">
              <a:lnSpc>
                <a:spcPct val="90000"/>
              </a:lnSpc>
              <a:buClr>
                <a:srgbClr val="A65A47"/>
              </a:buClr>
              <a:buNone/>
            </a:pPr>
            <a:endParaRPr lang="tr-TR" b="1" dirty="0"/>
          </a:p>
        </p:txBody>
      </p:sp>
      <p:pic>
        <p:nvPicPr>
          <p:cNvPr id="18" name="Picture 17">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14" name="Resim 13" descr="giyim, insan yüzü, kişi, şahıs, mobilya içeren bir resim&#10;&#10;Açıklama otomatik olarak oluşturuldu">
            <a:extLst>
              <a:ext uri="{FF2B5EF4-FFF2-40B4-BE49-F238E27FC236}">
                <a16:creationId xmlns:a16="http://schemas.microsoft.com/office/drawing/2014/main" id="{F2B24EDE-A7AA-2B7C-8E0D-035F1AB71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821" y="916064"/>
            <a:ext cx="4855262" cy="5025872"/>
          </a:xfrm>
          <a:prstGeom prst="rect">
            <a:avLst/>
          </a:prstGeom>
        </p:spPr>
      </p:pic>
    </p:spTree>
    <p:extLst>
      <p:ext uri="{BB962C8B-B14F-4D97-AF65-F5344CB8AC3E}">
        <p14:creationId xmlns:p14="http://schemas.microsoft.com/office/powerpoint/2010/main" val="244867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CF2C77-2F71-FE05-30D5-3DFB33D4B51D}"/>
              </a:ext>
            </a:extLst>
          </p:cNvPr>
          <p:cNvSpPr>
            <a:spLocks noGrp="1"/>
          </p:cNvSpPr>
          <p:nvPr>
            <p:ph type="title"/>
          </p:nvPr>
        </p:nvSpPr>
        <p:spPr>
          <a:xfrm>
            <a:off x="5279473" y="0"/>
            <a:ext cx="5844759" cy="766916"/>
          </a:xfrm>
        </p:spPr>
        <p:txBody>
          <a:bodyPr>
            <a:normAutofit/>
          </a:bodyPr>
          <a:lstStyle/>
          <a:p>
            <a:r>
              <a:rPr lang="tr-TR" b="1" dirty="0"/>
              <a:t>Özet</a:t>
            </a:r>
          </a:p>
        </p:txBody>
      </p:sp>
      <p:pic>
        <p:nvPicPr>
          <p:cNvPr id="10" name="Picture 9">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5" name="Resim 4" descr="giyim, kişi, şahıs, adam, insan, insan yüzü içeren bir resim&#10;&#10;Açıklama otomatik olarak oluşturuldu">
            <a:extLst>
              <a:ext uri="{FF2B5EF4-FFF2-40B4-BE49-F238E27FC236}">
                <a16:creationId xmlns:a16="http://schemas.microsoft.com/office/drawing/2014/main" id="{0B4EB35C-3E7B-926E-C750-D9BB3A493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1311964"/>
            <a:ext cx="4727446" cy="4025349"/>
          </a:xfrm>
          <a:prstGeom prst="rect">
            <a:avLst/>
          </a:prstGeom>
        </p:spPr>
      </p:pic>
      <p:sp>
        <p:nvSpPr>
          <p:cNvPr id="3" name="İçerik Yer Tutucusu 2">
            <a:extLst>
              <a:ext uri="{FF2B5EF4-FFF2-40B4-BE49-F238E27FC236}">
                <a16:creationId xmlns:a16="http://schemas.microsoft.com/office/drawing/2014/main" id="{5E96F620-33F9-4D36-4371-FB43E6DD57C6}"/>
              </a:ext>
            </a:extLst>
          </p:cNvPr>
          <p:cNvSpPr>
            <a:spLocks noGrp="1"/>
          </p:cNvSpPr>
          <p:nvPr>
            <p:ph idx="1"/>
          </p:nvPr>
        </p:nvSpPr>
        <p:spPr>
          <a:xfrm>
            <a:off x="5279472" y="1012723"/>
            <a:ext cx="5844760" cy="5506064"/>
          </a:xfrm>
        </p:spPr>
        <p:txBody>
          <a:bodyPr anchor="ctr">
            <a:noAutofit/>
          </a:bodyPr>
          <a:lstStyle/>
          <a:p>
            <a:pPr>
              <a:lnSpc>
                <a:spcPct val="90000"/>
              </a:lnSpc>
              <a:buClr>
                <a:srgbClr val="A65A47"/>
              </a:buClr>
            </a:pPr>
            <a:r>
              <a:rPr lang="tr-TR" sz="2400" b="1" dirty="0"/>
              <a:t>Eski sevgililerin bu geçmişe dönük hesaplaşmasından sonra </a:t>
            </a:r>
            <a:r>
              <a:rPr lang="tr-TR" sz="2400" b="1" dirty="0" err="1"/>
              <a:t>Ella</a:t>
            </a:r>
            <a:r>
              <a:rPr lang="tr-TR" sz="2400" b="1" dirty="0"/>
              <a:t> çok hasta olduğunu ve muhtemelen kış sonunda öleceğini, kendisinden sonra </a:t>
            </a:r>
            <a:r>
              <a:rPr lang="tr-TR" sz="2400" b="1" dirty="0" err="1"/>
              <a:t>Rentheim</a:t>
            </a:r>
            <a:r>
              <a:rPr lang="tr-TR" sz="2400" b="1" dirty="0"/>
              <a:t> soyadının biteceğini bunu engellemek için zaten </a:t>
            </a:r>
            <a:r>
              <a:rPr lang="tr-TR" sz="2400" b="1" dirty="0" err="1"/>
              <a:t>Erhard’a</a:t>
            </a:r>
            <a:r>
              <a:rPr lang="tr-TR" sz="2400" b="1" dirty="0"/>
              <a:t> kalacak olan servetiyle beraber çocuğa </a:t>
            </a:r>
            <a:r>
              <a:rPr lang="tr-TR" sz="2400" b="1" dirty="0" err="1"/>
              <a:t>Renthaim</a:t>
            </a:r>
            <a:r>
              <a:rPr lang="tr-TR" sz="2400" b="1" dirty="0"/>
              <a:t> soyadının verilmesini ister.</a:t>
            </a:r>
          </a:p>
          <a:p>
            <a:pPr>
              <a:lnSpc>
                <a:spcPct val="90000"/>
              </a:lnSpc>
              <a:buClr>
                <a:srgbClr val="A65A47"/>
              </a:buClr>
            </a:pPr>
            <a:r>
              <a:rPr lang="tr-TR" sz="2400" b="1" dirty="0"/>
              <a:t>Gabriel </a:t>
            </a:r>
            <a:r>
              <a:rPr lang="tr-TR" sz="2400" b="1" dirty="0" err="1"/>
              <a:t>Borkman</a:t>
            </a:r>
            <a:r>
              <a:rPr lang="tr-TR" sz="2400" b="1" dirty="0"/>
              <a:t>, </a:t>
            </a:r>
            <a:r>
              <a:rPr lang="tr-TR" sz="2400" b="1" dirty="0" err="1"/>
              <a:t>Erhard’ın</a:t>
            </a:r>
            <a:r>
              <a:rPr lang="tr-TR" sz="2400" b="1" dirty="0"/>
              <a:t> üzerinde en çok senin hakkın var istediğin gibi olsun, diye teklifi kabul ederken odaya dalan </a:t>
            </a:r>
            <a:r>
              <a:rPr lang="tr-TR" sz="2400" b="1" dirty="0" err="1"/>
              <a:t>Gunhild</a:t>
            </a:r>
            <a:r>
              <a:rPr lang="tr-TR" sz="2400" b="1" dirty="0"/>
              <a:t> şiddetle buna karşı çıkar, böyle bir şeyin olmayacağını söyleyip öfkeyle alt kata geri döner. Diğer iki karakterde </a:t>
            </a:r>
            <a:r>
              <a:rPr lang="tr-TR" sz="2400" b="1" dirty="0" err="1"/>
              <a:t>Gunhild’i</a:t>
            </a:r>
            <a:r>
              <a:rPr lang="tr-TR" sz="2400" b="1" dirty="0"/>
              <a:t> ikna etmek ve son perdeyi oynamak için alt kata doğru ilerlerler.</a:t>
            </a:r>
          </a:p>
          <a:p>
            <a:pPr>
              <a:lnSpc>
                <a:spcPct val="90000"/>
              </a:lnSpc>
              <a:buClr>
                <a:srgbClr val="A65A47"/>
              </a:buClr>
            </a:pPr>
            <a:endParaRPr lang="tr-TR" dirty="0"/>
          </a:p>
        </p:txBody>
      </p:sp>
    </p:spTree>
    <p:extLst>
      <p:ext uri="{BB962C8B-B14F-4D97-AF65-F5344CB8AC3E}">
        <p14:creationId xmlns:p14="http://schemas.microsoft.com/office/powerpoint/2010/main" val="152667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giyim, kişi, şahıs, adam, insan, insanlar içeren bir resim&#10;&#10;Açıklama otomatik olarak oluşturuldu">
            <a:extLst>
              <a:ext uri="{FF2B5EF4-FFF2-40B4-BE49-F238E27FC236}">
                <a16:creationId xmlns:a16="http://schemas.microsoft.com/office/drawing/2014/main" id="{AC0189BC-21C3-946B-B8EF-7131BC65EEEB}"/>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0925" b="4805"/>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207009EB-F0F1-3DD7-16E2-5380D159500F}"/>
              </a:ext>
            </a:extLst>
          </p:cNvPr>
          <p:cNvSpPr>
            <a:spLocks noGrp="1"/>
          </p:cNvSpPr>
          <p:nvPr>
            <p:ph type="title"/>
          </p:nvPr>
        </p:nvSpPr>
        <p:spPr>
          <a:xfrm>
            <a:off x="0" y="0"/>
            <a:ext cx="1292692" cy="970450"/>
          </a:xfrm>
        </p:spPr>
        <p:txBody>
          <a:bodyPr>
            <a:normAutofit/>
          </a:bodyPr>
          <a:lstStyle/>
          <a:p>
            <a:r>
              <a:rPr lang="tr-TR" b="1" dirty="0"/>
              <a:t>Özet</a:t>
            </a:r>
          </a:p>
        </p:txBody>
      </p:sp>
      <p:sp>
        <p:nvSpPr>
          <p:cNvPr id="3" name="İçerik Yer Tutucusu 2">
            <a:extLst>
              <a:ext uri="{FF2B5EF4-FFF2-40B4-BE49-F238E27FC236}">
                <a16:creationId xmlns:a16="http://schemas.microsoft.com/office/drawing/2014/main" id="{91AD4EC0-B6E4-18D4-3251-2232509FA8C2}"/>
              </a:ext>
            </a:extLst>
          </p:cNvPr>
          <p:cNvSpPr>
            <a:spLocks noGrp="1"/>
          </p:cNvSpPr>
          <p:nvPr>
            <p:ph idx="1"/>
          </p:nvPr>
        </p:nvSpPr>
        <p:spPr>
          <a:xfrm>
            <a:off x="913795" y="816077"/>
            <a:ext cx="10353762" cy="5872958"/>
          </a:xfrm>
        </p:spPr>
        <p:txBody>
          <a:bodyPr anchor="ctr">
            <a:normAutofit/>
          </a:bodyPr>
          <a:lstStyle/>
          <a:p>
            <a:r>
              <a:rPr lang="tr-TR" dirty="0"/>
              <a:t>Alt kata öfkeyle inen </a:t>
            </a:r>
            <a:r>
              <a:rPr lang="tr-TR" dirty="0" err="1"/>
              <a:t>Gunhild</a:t>
            </a:r>
            <a:r>
              <a:rPr lang="tr-TR" dirty="0"/>
              <a:t>, hizmetçiden acilen </a:t>
            </a:r>
            <a:r>
              <a:rPr lang="tr-TR" dirty="0" err="1"/>
              <a:t>Erhard’ı</a:t>
            </a:r>
            <a:r>
              <a:rPr lang="tr-TR" dirty="0"/>
              <a:t> çağırmasını ister. </a:t>
            </a:r>
            <a:r>
              <a:rPr lang="tr-TR" dirty="0" err="1"/>
              <a:t>Ella</a:t>
            </a:r>
            <a:r>
              <a:rPr lang="tr-TR" dirty="0"/>
              <a:t> ve  Gabriel </a:t>
            </a:r>
            <a:r>
              <a:rPr lang="tr-TR" dirty="0" err="1"/>
              <a:t>Borkman’ın</a:t>
            </a:r>
            <a:r>
              <a:rPr lang="tr-TR" dirty="0"/>
              <a:t> da alt kata gelmesiyle birlikte iki eş arasında yıllardan beri bekleyen bir yüzleşme gerçekleşir. </a:t>
            </a:r>
          </a:p>
          <a:p>
            <a:r>
              <a:rPr lang="tr-TR" dirty="0" err="1"/>
              <a:t>Gunhild</a:t>
            </a:r>
            <a:r>
              <a:rPr lang="tr-TR" dirty="0"/>
              <a:t>, Gabriel </a:t>
            </a:r>
            <a:r>
              <a:rPr lang="tr-TR" dirty="0" err="1"/>
              <a:t>Borkman’a</a:t>
            </a:r>
            <a:r>
              <a:rPr lang="tr-TR" dirty="0"/>
              <a:t> kendisini ve oğlunu düşürdüğü durumlar için kızar ve onu ölü gibi yaşamakla suçlayıp öldüğü zaman hatırlanmayacağını çünkü o zamana görevini yerine getirecek olan oğulları </a:t>
            </a:r>
            <a:r>
              <a:rPr lang="tr-TR" dirty="0" err="1"/>
              <a:t>Erhard’ın</a:t>
            </a:r>
            <a:r>
              <a:rPr lang="tr-TR" dirty="0"/>
              <a:t> düştükleri bu durumdan onları çıkartıp </a:t>
            </a:r>
            <a:r>
              <a:rPr lang="tr-TR" dirty="0" err="1"/>
              <a:t>Borkman</a:t>
            </a:r>
            <a:r>
              <a:rPr lang="tr-TR" dirty="0"/>
              <a:t> ismini temizleyeceğini söyler.</a:t>
            </a:r>
          </a:p>
          <a:p>
            <a:r>
              <a:rPr lang="tr-TR" dirty="0" err="1"/>
              <a:t>Gunhild</a:t>
            </a:r>
            <a:r>
              <a:rPr lang="tr-TR" dirty="0"/>
              <a:t> o sırada eve gelen </a:t>
            </a:r>
            <a:r>
              <a:rPr lang="tr-TR" dirty="0" err="1"/>
              <a:t>Erhard’a</a:t>
            </a:r>
            <a:r>
              <a:rPr lang="tr-TR" dirty="0"/>
              <a:t> her şey anlatır ve teyzesinin teklifini reddedip görevini yerine getirmesini ister.</a:t>
            </a:r>
          </a:p>
          <a:p>
            <a:r>
              <a:rPr lang="tr-TR" dirty="0"/>
              <a:t> Fakat </a:t>
            </a:r>
            <a:r>
              <a:rPr lang="tr-TR" dirty="0" err="1"/>
              <a:t>Erhard</a:t>
            </a:r>
            <a:r>
              <a:rPr lang="tr-TR" dirty="0"/>
              <a:t> hem annesinin hem de teyzesinin kendi geleceği hakkında kurdukları planları kabul etmez. Babasının beraber olup çalışalım ve güce sahip olalım önerisini de reddeden </a:t>
            </a:r>
            <a:r>
              <a:rPr lang="tr-TR" dirty="0" err="1"/>
              <a:t>Erhard</a:t>
            </a:r>
            <a:r>
              <a:rPr lang="tr-TR" dirty="0"/>
              <a:t> kendi planını anlatır. Bayan </a:t>
            </a:r>
            <a:r>
              <a:rPr lang="tr-TR" dirty="0" err="1"/>
              <a:t>Wilton’la</a:t>
            </a:r>
            <a:r>
              <a:rPr lang="tr-TR" dirty="0"/>
              <a:t> o akşam güneye gidip mutlu olmak.</a:t>
            </a:r>
          </a:p>
        </p:txBody>
      </p:sp>
    </p:spTree>
    <p:extLst>
      <p:ext uri="{BB962C8B-B14F-4D97-AF65-F5344CB8AC3E}">
        <p14:creationId xmlns:p14="http://schemas.microsoft.com/office/powerpoint/2010/main" val="144492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5FA526-4068-395C-90C1-98630174E75A}"/>
              </a:ext>
            </a:extLst>
          </p:cNvPr>
          <p:cNvSpPr>
            <a:spLocks noGrp="1"/>
          </p:cNvSpPr>
          <p:nvPr>
            <p:ph type="title"/>
          </p:nvPr>
        </p:nvSpPr>
        <p:spPr>
          <a:xfrm>
            <a:off x="-186813" y="-127820"/>
            <a:ext cx="1553286" cy="970450"/>
          </a:xfrm>
        </p:spPr>
        <p:txBody>
          <a:bodyPr/>
          <a:lstStyle/>
          <a:p>
            <a:r>
              <a:rPr lang="tr-TR" b="1" dirty="0"/>
              <a:t>Özet</a:t>
            </a:r>
          </a:p>
        </p:txBody>
      </p:sp>
      <p:sp>
        <p:nvSpPr>
          <p:cNvPr id="3" name="İçerik Yer Tutucusu 2">
            <a:extLst>
              <a:ext uri="{FF2B5EF4-FFF2-40B4-BE49-F238E27FC236}">
                <a16:creationId xmlns:a16="http://schemas.microsoft.com/office/drawing/2014/main" id="{A2D37599-5573-F039-0CB8-B0C3DB1F8651}"/>
              </a:ext>
            </a:extLst>
          </p:cNvPr>
          <p:cNvSpPr>
            <a:spLocks noGrp="1"/>
          </p:cNvSpPr>
          <p:nvPr>
            <p:ph idx="1"/>
          </p:nvPr>
        </p:nvSpPr>
        <p:spPr/>
        <p:txBody>
          <a:bodyPr>
            <a:normAutofit fontScale="92500"/>
          </a:bodyPr>
          <a:lstStyle/>
          <a:p>
            <a:r>
              <a:rPr lang="tr-TR" sz="2800" dirty="0"/>
              <a:t>Gümüş çıngıraklı bir kızağın içinde </a:t>
            </a:r>
            <a:r>
              <a:rPr lang="tr-TR" sz="2800" dirty="0" err="1"/>
              <a:t>Erhard’ın</a:t>
            </a:r>
            <a:r>
              <a:rPr lang="tr-TR" sz="2800" dirty="0"/>
              <a:t>, </a:t>
            </a:r>
            <a:r>
              <a:rPr lang="tr-TR" sz="2800" dirty="0" err="1"/>
              <a:t>Frida</a:t>
            </a:r>
            <a:r>
              <a:rPr lang="tr-TR" sz="2800" dirty="0"/>
              <a:t> ve Bayan </a:t>
            </a:r>
            <a:r>
              <a:rPr lang="tr-TR" sz="2800" dirty="0" err="1"/>
              <a:t>Wilton’la</a:t>
            </a:r>
            <a:r>
              <a:rPr lang="tr-TR" sz="2800" dirty="0"/>
              <a:t> ilerlemesini uzaktan izleyen </a:t>
            </a:r>
            <a:r>
              <a:rPr lang="tr-TR" sz="2800" dirty="0" err="1"/>
              <a:t>Ella</a:t>
            </a:r>
            <a:r>
              <a:rPr lang="tr-TR" sz="2800" dirty="0"/>
              <a:t> ve Gabriel </a:t>
            </a:r>
            <a:r>
              <a:rPr lang="tr-TR" sz="2800" dirty="0" err="1"/>
              <a:t>Borkman</a:t>
            </a:r>
            <a:r>
              <a:rPr lang="tr-TR" sz="2800" dirty="0"/>
              <a:t> fırtınada sakat ve üstü başı perişan halde gelen Vilhelm’i görürler.</a:t>
            </a:r>
          </a:p>
          <a:p>
            <a:r>
              <a:rPr lang="tr-TR" sz="2800" dirty="0"/>
              <a:t>Vilhelm kızı </a:t>
            </a:r>
            <a:r>
              <a:rPr lang="tr-TR" sz="2800" dirty="0" err="1"/>
              <a:t>Frida’dan</a:t>
            </a:r>
            <a:r>
              <a:rPr lang="tr-TR" sz="2800" dirty="0"/>
              <a:t> kızının evden ayrılıp Avrupa’ya Bayan </a:t>
            </a:r>
            <a:r>
              <a:rPr lang="tr-TR" sz="2800" dirty="0" err="1"/>
              <a:t>Wilton</a:t>
            </a:r>
            <a:r>
              <a:rPr lang="tr-TR" sz="2800" dirty="0"/>
              <a:t> ile gideceğine dair bir mektup almış ve gitmeden onu görmek için </a:t>
            </a:r>
            <a:r>
              <a:rPr lang="tr-TR" sz="2800" dirty="0" err="1"/>
              <a:t>Borkman’lara</a:t>
            </a:r>
            <a:r>
              <a:rPr lang="tr-TR" sz="2800" dirty="0"/>
              <a:t> doğru giderken o anda fark etmese de </a:t>
            </a:r>
            <a:r>
              <a:rPr lang="tr-TR" sz="2800" dirty="0" err="1"/>
              <a:t>Frida’nında</a:t>
            </a:r>
            <a:r>
              <a:rPr lang="tr-TR" sz="2800" dirty="0"/>
              <a:t> içinde  bulunduğu kızak tarafından ezilmiştir.</a:t>
            </a:r>
          </a:p>
          <a:p>
            <a:r>
              <a:rPr lang="tr-TR" sz="2800" dirty="0"/>
              <a:t>Vilhelm kızını göremeden evine doğru dönerken eski iki aşık birlikte eskiden oturdukları bankın bulunduğu dağa doğru fırtınada ilerlerler.</a:t>
            </a:r>
          </a:p>
          <a:p>
            <a:endParaRPr lang="tr-TR" dirty="0"/>
          </a:p>
          <a:p>
            <a:endParaRPr lang="tr-TR" dirty="0"/>
          </a:p>
        </p:txBody>
      </p:sp>
    </p:spTree>
    <p:extLst>
      <p:ext uri="{BB962C8B-B14F-4D97-AF65-F5344CB8AC3E}">
        <p14:creationId xmlns:p14="http://schemas.microsoft.com/office/powerpoint/2010/main" val="169922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Picture 9">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5" name="Resim 4" descr="dans, kişi, şahıs, su memelisi, sanat içeren bir resim&#10;&#10;Açıklama otomatik olarak oluşturuldu">
            <a:extLst>
              <a:ext uri="{FF2B5EF4-FFF2-40B4-BE49-F238E27FC236}">
                <a16:creationId xmlns:a16="http://schemas.microsoft.com/office/drawing/2014/main" id="{45F92C5E-6109-0074-FBA4-62C82B749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15" y="1894113"/>
            <a:ext cx="4003193" cy="2602075"/>
          </a:xfrm>
          <a:prstGeom prst="rect">
            <a:avLst/>
          </a:prstGeom>
        </p:spPr>
      </p:pic>
      <p:sp>
        <p:nvSpPr>
          <p:cNvPr id="3" name="İçerik Yer Tutucusu 2">
            <a:extLst>
              <a:ext uri="{FF2B5EF4-FFF2-40B4-BE49-F238E27FC236}">
                <a16:creationId xmlns:a16="http://schemas.microsoft.com/office/drawing/2014/main" id="{BB789A44-2334-3CC5-79D4-E7EB970C7F39}"/>
              </a:ext>
            </a:extLst>
          </p:cNvPr>
          <p:cNvSpPr>
            <a:spLocks noGrp="1"/>
          </p:cNvSpPr>
          <p:nvPr>
            <p:ph idx="1"/>
          </p:nvPr>
        </p:nvSpPr>
        <p:spPr>
          <a:xfrm>
            <a:off x="5279472" y="1828801"/>
            <a:ext cx="5844760" cy="3866048"/>
          </a:xfrm>
        </p:spPr>
        <p:txBody>
          <a:bodyPr anchor="ctr">
            <a:noAutofit/>
          </a:bodyPr>
          <a:lstStyle/>
          <a:p>
            <a:pPr>
              <a:lnSpc>
                <a:spcPct val="90000"/>
              </a:lnSpc>
              <a:buClr>
                <a:srgbClr val="077B99"/>
              </a:buClr>
            </a:pPr>
            <a:r>
              <a:rPr lang="tr-TR" sz="2400" b="1" dirty="0"/>
              <a:t>Fırtınadan dolayı gözün gözü görmediği uzun ve zorlu yolun sonunda genç ve beraberken oturdukları banka gelirler. Tıpkı eskiden olduğu gibi dağın tepesinden manzara görünmektedir.</a:t>
            </a:r>
          </a:p>
          <a:p>
            <a:pPr>
              <a:lnSpc>
                <a:spcPct val="90000"/>
              </a:lnSpc>
              <a:buClr>
                <a:srgbClr val="077B99"/>
              </a:buClr>
            </a:pPr>
            <a:r>
              <a:rPr lang="tr-TR" sz="2400" dirty="0"/>
              <a:t>Gabriel </a:t>
            </a:r>
            <a:r>
              <a:rPr lang="tr-TR" sz="2400" dirty="0" err="1"/>
              <a:t>Borkman</a:t>
            </a:r>
            <a:r>
              <a:rPr lang="tr-TR" sz="2400" dirty="0"/>
              <a:t>: Görüyor musun bak ülkeme bak! Dinle bak işitiyor musun? Çarklar silindirler nasılda dönüyorlar. Şu fabrikalardan çıkan dumana bak! İşte bu benim arzuladığım ülkem. </a:t>
            </a:r>
          </a:p>
          <a:p>
            <a:pPr>
              <a:lnSpc>
                <a:spcPct val="90000"/>
              </a:lnSpc>
              <a:buClr>
                <a:srgbClr val="077B99"/>
              </a:buClr>
            </a:pPr>
            <a:r>
              <a:rPr lang="tr-TR" sz="2400" dirty="0" err="1"/>
              <a:t>Ella</a:t>
            </a:r>
            <a:r>
              <a:rPr lang="tr-TR" sz="2400" dirty="0"/>
              <a:t>: Evet anlıyorum aşkın hala oralarda ama burada senin için çarpan bir yürek vardı nasıl oldu da satabildin onu?</a:t>
            </a:r>
          </a:p>
          <a:p>
            <a:pPr>
              <a:lnSpc>
                <a:spcPct val="90000"/>
              </a:lnSpc>
              <a:buClr>
                <a:srgbClr val="077B99"/>
              </a:buClr>
            </a:pPr>
            <a:r>
              <a:rPr lang="tr-TR" sz="2400" dirty="0"/>
              <a:t>Gabriel </a:t>
            </a:r>
            <a:r>
              <a:rPr lang="tr-TR" sz="2400" dirty="0" err="1"/>
              <a:t>Borkman</a:t>
            </a:r>
            <a:r>
              <a:rPr lang="tr-TR" sz="2400" dirty="0"/>
              <a:t>: Güç, şan şöhret ve iktidar için yaptım. Sizleri özgür kılmak için yaptım.</a:t>
            </a:r>
          </a:p>
          <a:p>
            <a:pPr marL="36900" indent="0">
              <a:lnSpc>
                <a:spcPct val="90000"/>
              </a:lnSpc>
              <a:buClr>
                <a:srgbClr val="077B99"/>
              </a:buClr>
              <a:buNone/>
            </a:pPr>
            <a:r>
              <a:rPr lang="tr-TR" sz="2400" b="1" dirty="0"/>
              <a:t>                                                             </a:t>
            </a:r>
            <a:r>
              <a:rPr lang="tr-TR" sz="1600" b="1" dirty="0"/>
              <a:t>                                                                             </a:t>
            </a:r>
          </a:p>
        </p:txBody>
      </p:sp>
    </p:spTree>
    <p:extLst>
      <p:ext uri="{BB962C8B-B14F-4D97-AF65-F5344CB8AC3E}">
        <p14:creationId xmlns:p14="http://schemas.microsoft.com/office/powerpoint/2010/main" val="296891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B523F0-ED9E-57BE-703C-31716F147ABC}"/>
              </a:ext>
            </a:extLst>
          </p:cNvPr>
          <p:cNvSpPr>
            <a:spLocks noGrp="1"/>
          </p:cNvSpPr>
          <p:nvPr>
            <p:ph idx="1"/>
          </p:nvPr>
        </p:nvSpPr>
        <p:spPr>
          <a:xfrm>
            <a:off x="913795" y="668595"/>
            <a:ext cx="5978072" cy="5026254"/>
          </a:xfrm>
        </p:spPr>
        <p:txBody>
          <a:bodyPr anchor="ctr">
            <a:normAutofit fontScale="92500"/>
          </a:bodyPr>
          <a:lstStyle/>
          <a:p>
            <a:pPr>
              <a:buClr>
                <a:srgbClr val="0658A7"/>
              </a:buClr>
            </a:pPr>
            <a:r>
              <a:rPr lang="tr-TR" sz="2400" b="1" dirty="0"/>
              <a:t>Bu sözlerden sonra madenci çocuğu John Gabriel </a:t>
            </a:r>
            <a:r>
              <a:rPr lang="tr-TR" sz="2400" b="1" dirty="0" err="1"/>
              <a:t>Borkman</a:t>
            </a:r>
            <a:r>
              <a:rPr lang="tr-TR" sz="2400" b="1" dirty="0"/>
              <a:t> ‘en kıymetlim dediği fakat kendi içindeki iktidar arzusu yüzünden vazgeçtiği </a:t>
            </a:r>
            <a:r>
              <a:rPr lang="tr-TR" sz="2400" b="1" dirty="0" err="1"/>
              <a:t>Ella’nın</a:t>
            </a:r>
            <a:r>
              <a:rPr lang="tr-TR" sz="2400" b="1" dirty="0"/>
              <a:t> yanında’ </a:t>
            </a:r>
            <a:r>
              <a:rPr lang="tr-TR" sz="2400" b="1" u="sng" dirty="0"/>
              <a:t>açık havada yaşayamamış ve ölmüştür.</a:t>
            </a:r>
          </a:p>
          <a:p>
            <a:pPr>
              <a:buClr>
                <a:srgbClr val="0658A7"/>
              </a:buClr>
            </a:pPr>
            <a:r>
              <a:rPr lang="tr-TR" sz="2400" b="1" dirty="0" err="1"/>
              <a:t>Gunhild’de</a:t>
            </a:r>
            <a:r>
              <a:rPr lang="tr-TR" sz="2400" b="1" dirty="0"/>
              <a:t> peşlerinden gelmiş bütün eser boyunca koca olarak görmediği </a:t>
            </a:r>
            <a:r>
              <a:rPr lang="tr-TR" sz="2400" b="1" dirty="0" err="1"/>
              <a:t>Borkman’a</a:t>
            </a:r>
            <a:r>
              <a:rPr lang="tr-TR" sz="2400" b="1" dirty="0"/>
              <a:t> karşı hislerini öldükten sonra kabul etmiştir. </a:t>
            </a:r>
          </a:p>
          <a:p>
            <a:pPr>
              <a:buClr>
                <a:srgbClr val="0658A7"/>
              </a:buClr>
            </a:pPr>
            <a:r>
              <a:rPr lang="tr-TR" sz="2400" b="1" dirty="0"/>
              <a:t>İkiz kardeşler sevdikleri adamın cesedinin yanında el ele tutuşur ve barışırlar. </a:t>
            </a:r>
          </a:p>
          <a:p>
            <a:pPr marL="36900" indent="0">
              <a:buClr>
                <a:srgbClr val="0658A7"/>
              </a:buClr>
              <a:buNone/>
            </a:pPr>
            <a:r>
              <a:rPr lang="tr-TR" sz="2400" b="1" dirty="0"/>
              <a:t>                                                              </a:t>
            </a:r>
          </a:p>
          <a:p>
            <a:pPr marL="36900" indent="0">
              <a:buClr>
                <a:srgbClr val="0658A7"/>
              </a:buClr>
              <a:buNone/>
            </a:pPr>
            <a:r>
              <a:rPr lang="tr-TR" b="1" dirty="0"/>
              <a:t>                                                                    SON… </a:t>
            </a:r>
            <a:endParaRPr lang="tr-TR" dirty="0"/>
          </a:p>
        </p:txBody>
      </p:sp>
      <p:pic>
        <p:nvPicPr>
          <p:cNvPr id="10"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5" name="Resim 4" descr="giyim, kişi, şahıs, dans, sahne içeren bir resim&#10;&#10;Açıklama otomatik olarak oluşturuldu">
            <a:extLst>
              <a:ext uri="{FF2B5EF4-FFF2-40B4-BE49-F238E27FC236}">
                <a16:creationId xmlns:a16="http://schemas.microsoft.com/office/drawing/2014/main" id="{05EC87F1-250A-0366-BB1A-CBF0A7F2C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945" y="1197355"/>
            <a:ext cx="3995592" cy="3995592"/>
          </a:xfrm>
          <a:prstGeom prst="rect">
            <a:avLst/>
          </a:prstGeom>
        </p:spPr>
      </p:pic>
    </p:spTree>
    <p:extLst>
      <p:ext uri="{BB962C8B-B14F-4D97-AF65-F5344CB8AC3E}">
        <p14:creationId xmlns:p14="http://schemas.microsoft.com/office/powerpoint/2010/main" val="236350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02C5CA-A501-7B9E-3400-DE65A9BC7E87}"/>
              </a:ext>
            </a:extLst>
          </p:cNvPr>
          <p:cNvSpPr>
            <a:spLocks noGrp="1"/>
          </p:cNvSpPr>
          <p:nvPr>
            <p:ph idx="1"/>
          </p:nvPr>
        </p:nvSpPr>
        <p:spPr>
          <a:xfrm>
            <a:off x="206478" y="344129"/>
            <a:ext cx="11117826" cy="5832834"/>
          </a:xfrm>
        </p:spPr>
        <p:txBody>
          <a:bodyPr>
            <a:normAutofit/>
          </a:bodyPr>
          <a:lstStyle/>
          <a:p>
            <a:r>
              <a:rPr lang="tr-TR" sz="3600" b="1" dirty="0"/>
              <a:t>1- Piyese Dair Genel Bilgiler</a:t>
            </a:r>
            <a:endParaRPr lang="tr-TR" dirty="0"/>
          </a:p>
          <a:p>
            <a:endParaRPr lang="tr-TR" dirty="0"/>
          </a:p>
          <a:p>
            <a:endParaRPr lang="tr-TR" dirty="0"/>
          </a:p>
          <a:p>
            <a:r>
              <a:rPr lang="tr-TR" sz="3300" b="1" dirty="0"/>
              <a:t>2-Özet </a:t>
            </a:r>
          </a:p>
          <a:p>
            <a:endParaRPr lang="tr-TR" sz="3300" b="1" dirty="0"/>
          </a:p>
          <a:p>
            <a:endParaRPr lang="tr-TR" sz="3300" b="1" dirty="0"/>
          </a:p>
          <a:p>
            <a:r>
              <a:rPr lang="tr-TR" sz="3300" b="1" dirty="0"/>
              <a:t>3- Eserin Tahlili</a:t>
            </a:r>
          </a:p>
        </p:txBody>
      </p:sp>
      <p:pic>
        <p:nvPicPr>
          <p:cNvPr id="4" name="Resim 3" descr="insan yüzü, portre, giyim, kişi, şahıs içeren bir resim">
            <a:extLst>
              <a:ext uri="{FF2B5EF4-FFF2-40B4-BE49-F238E27FC236}">
                <a16:creationId xmlns:a16="http://schemas.microsoft.com/office/drawing/2014/main" id="{084CDA17-016E-8172-F4A3-40B9D9676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263" y="344129"/>
            <a:ext cx="4381500" cy="5943600"/>
          </a:xfrm>
          <a:prstGeom prst="rect">
            <a:avLst/>
          </a:prstGeom>
        </p:spPr>
      </p:pic>
    </p:spTree>
    <p:extLst>
      <p:ext uri="{BB962C8B-B14F-4D97-AF65-F5344CB8AC3E}">
        <p14:creationId xmlns:p14="http://schemas.microsoft.com/office/powerpoint/2010/main" val="113759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F059B5-E291-E688-323B-D6AE57C77B7D}"/>
              </a:ext>
            </a:extLst>
          </p:cNvPr>
          <p:cNvSpPr>
            <a:spLocks noGrp="1"/>
          </p:cNvSpPr>
          <p:nvPr>
            <p:ph type="title"/>
          </p:nvPr>
        </p:nvSpPr>
        <p:spPr>
          <a:xfrm>
            <a:off x="924443" y="581575"/>
            <a:ext cx="10353762" cy="970450"/>
          </a:xfrm>
        </p:spPr>
        <p:txBody>
          <a:bodyPr/>
          <a:lstStyle/>
          <a:p>
            <a:r>
              <a:rPr lang="tr-TR" dirty="0"/>
              <a:t>DEĞERLENDİRME</a:t>
            </a:r>
          </a:p>
        </p:txBody>
      </p:sp>
      <p:sp>
        <p:nvSpPr>
          <p:cNvPr id="3" name="İçerik Yer Tutucusu 2">
            <a:extLst>
              <a:ext uri="{FF2B5EF4-FFF2-40B4-BE49-F238E27FC236}">
                <a16:creationId xmlns:a16="http://schemas.microsoft.com/office/drawing/2014/main" id="{01EF6760-2FA8-960E-77AC-093AD4B7682F}"/>
              </a:ext>
            </a:extLst>
          </p:cNvPr>
          <p:cNvSpPr>
            <a:spLocks noGrp="1"/>
          </p:cNvSpPr>
          <p:nvPr>
            <p:ph idx="1"/>
          </p:nvPr>
        </p:nvSpPr>
        <p:spPr>
          <a:xfrm>
            <a:off x="913795" y="943897"/>
            <a:ext cx="10353762" cy="4847303"/>
          </a:xfrm>
        </p:spPr>
        <p:txBody>
          <a:bodyPr>
            <a:normAutofit/>
          </a:bodyPr>
          <a:lstStyle/>
          <a:p>
            <a:pPr marL="36900" indent="0">
              <a:buNone/>
            </a:pPr>
            <a:endParaRPr lang="tr-TR" dirty="0"/>
          </a:p>
          <a:p>
            <a:pPr marL="36900" indent="0">
              <a:buNone/>
            </a:pPr>
            <a:r>
              <a:rPr lang="tr-TR" dirty="0"/>
              <a:t>Psikiyatr Alfred Adler, İnsanı Tanıma Sanatı adlı eserinde şöyle söyler:</a:t>
            </a:r>
          </a:p>
          <a:p>
            <a:r>
              <a:rPr lang="tr-TR" dirty="0"/>
              <a:t> </a:t>
            </a:r>
            <a:r>
              <a:rPr lang="tr-TR" u="sng" dirty="0"/>
              <a:t>Saygınlık tutkusu, ruhsal yaşamda bir gerginliğin doğmasına yol açar; bu gerginlik nedeniyle insan güçlülük ve üstünlük amacını daha bir açıklıkla gözüne kestirir ve normalden daha yoğun çabalarla söz konusu amaca ulaşmaya çalışır. Sanki tüm yaşam, büyük bir zafer beklentisine dönüşür</a:t>
            </a:r>
            <a:r>
              <a:rPr lang="tr-TR" dirty="0"/>
              <a:t>. </a:t>
            </a:r>
            <a:r>
              <a:rPr lang="tr-TR" u="sng" dirty="0"/>
              <a:t>Böyle bir insan yaşamla ilişkisini yitirir. </a:t>
            </a:r>
            <a:r>
              <a:rPr lang="tr-TR" dirty="0"/>
              <a:t>Kafasını kurcalayan bir tek sorun vardır: O da başkaları üzerinde nasıl bir izlenim bırakacağı ve başkalarının kendisi hakkında neler düşüneceğidir. Sonuçta eylemsel özgürlüğü alabildiğine engellenir ve sık karşılaşılan bir karakter özelliği yani “kendini beğenmişlik” ortaya çıkar.</a:t>
            </a:r>
          </a:p>
          <a:p>
            <a:r>
              <a:rPr lang="tr-TR" dirty="0"/>
              <a:t>Kendini beğenmişlik belirli bir ölçüyü aştı mı, son derece tehlikeli nitelik kazanır. İnsanı, daha çok görünüşü hedef alan bir sürü yararsız eyleme sürüklemesi, onu daha çok kendini ya da başkalarının kendisi hakkında vereceği yargıyı düşünür duruma getirmesi bir yana, gerçekle bağın kolaylıkla kaybolmasına yol açar. (İnsanı Tanıma Sanatı, 108)</a:t>
            </a:r>
          </a:p>
          <a:p>
            <a:endParaRPr lang="tr-TR" dirty="0"/>
          </a:p>
        </p:txBody>
      </p:sp>
    </p:spTree>
    <p:extLst>
      <p:ext uri="{BB962C8B-B14F-4D97-AF65-F5344CB8AC3E}">
        <p14:creationId xmlns:p14="http://schemas.microsoft.com/office/powerpoint/2010/main" val="32766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AE1376-A6C9-503B-E7A3-1AFE43FFDEE4}"/>
              </a:ext>
            </a:extLst>
          </p:cNvPr>
          <p:cNvSpPr>
            <a:spLocks noGrp="1"/>
          </p:cNvSpPr>
          <p:nvPr>
            <p:ph type="title"/>
          </p:nvPr>
        </p:nvSpPr>
        <p:spPr/>
        <p:txBody>
          <a:bodyPr/>
          <a:lstStyle/>
          <a:p>
            <a:r>
              <a:rPr lang="tr-TR" dirty="0"/>
              <a:t>DEĞERLENDİRME</a:t>
            </a:r>
          </a:p>
        </p:txBody>
      </p:sp>
      <p:sp>
        <p:nvSpPr>
          <p:cNvPr id="3" name="İçerik Yer Tutucusu 2">
            <a:extLst>
              <a:ext uri="{FF2B5EF4-FFF2-40B4-BE49-F238E27FC236}">
                <a16:creationId xmlns:a16="http://schemas.microsoft.com/office/drawing/2014/main" id="{2773F56C-2B83-3F7D-0EAA-C2A9EAC892EF}"/>
              </a:ext>
            </a:extLst>
          </p:cNvPr>
          <p:cNvSpPr>
            <a:spLocks noGrp="1"/>
          </p:cNvSpPr>
          <p:nvPr>
            <p:ph idx="1"/>
          </p:nvPr>
        </p:nvSpPr>
        <p:spPr/>
        <p:txBody>
          <a:bodyPr>
            <a:noAutofit/>
          </a:bodyPr>
          <a:lstStyle/>
          <a:p>
            <a:r>
              <a:rPr lang="tr-TR" sz="2800" dirty="0"/>
              <a:t>Adler’e göre üstünlük kazanma yolunda çaba harcamak şu ya da bu biçimde kendilerini yetersiz hisseden insanlarda sık karşılaşılan  bir güçsüzlükten kaynaklanmaktadır. </a:t>
            </a:r>
            <a:r>
              <a:rPr lang="tr-TR" sz="2800" u="sng" dirty="0"/>
              <a:t>Üstünlük kompleksine yakalanmış kişiler, kendini dev aynasında görür. Gerçekte olduğundan daha büyük görünmek ister çünkü amaçlarına erişecek kadar güçlü olduklarından emin değillerdir</a:t>
            </a:r>
            <a:r>
              <a:rPr lang="tr-TR" sz="2800" dirty="0"/>
              <a:t>. Kendilerini başkalarından aşağı düzeyde hissederler. Sanki olduklarından büyük görünmek için ayak parmaklarının uçlarına basarak dikilmek, böyle kolay yoldan başarıya ulaşmak istemekte, kendilerine bir gurur ve üstünlük duygusu sağlamaya çalışmaktadırlar. (Yaşama Sanatı: 28,46)</a:t>
            </a:r>
          </a:p>
        </p:txBody>
      </p:sp>
    </p:spTree>
    <p:extLst>
      <p:ext uri="{BB962C8B-B14F-4D97-AF65-F5344CB8AC3E}">
        <p14:creationId xmlns:p14="http://schemas.microsoft.com/office/powerpoint/2010/main" val="221542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743956-513F-54C7-8C4A-C444E69E913A}"/>
              </a:ext>
            </a:extLst>
          </p:cNvPr>
          <p:cNvSpPr>
            <a:spLocks noGrp="1"/>
          </p:cNvSpPr>
          <p:nvPr>
            <p:ph type="title"/>
          </p:nvPr>
        </p:nvSpPr>
        <p:spPr/>
        <p:txBody>
          <a:bodyPr/>
          <a:lstStyle/>
          <a:p>
            <a:r>
              <a:rPr lang="tr-TR" dirty="0"/>
              <a:t>DEĞERLENDİRME</a:t>
            </a:r>
          </a:p>
        </p:txBody>
      </p:sp>
      <p:sp>
        <p:nvSpPr>
          <p:cNvPr id="3" name="İçerik Yer Tutucusu 2">
            <a:extLst>
              <a:ext uri="{FF2B5EF4-FFF2-40B4-BE49-F238E27FC236}">
                <a16:creationId xmlns:a16="http://schemas.microsoft.com/office/drawing/2014/main" id="{666DB381-9F04-A522-C482-198AB541FC37}"/>
              </a:ext>
            </a:extLst>
          </p:cNvPr>
          <p:cNvSpPr>
            <a:spLocks noGrp="1"/>
          </p:cNvSpPr>
          <p:nvPr>
            <p:ph idx="1"/>
          </p:nvPr>
        </p:nvSpPr>
        <p:spPr>
          <a:xfrm>
            <a:off x="913795" y="1732449"/>
            <a:ext cx="10353762" cy="4717512"/>
          </a:xfrm>
        </p:spPr>
        <p:txBody>
          <a:bodyPr>
            <a:noAutofit/>
          </a:bodyPr>
          <a:lstStyle/>
          <a:p>
            <a:r>
              <a:rPr lang="tr-TR" sz="2400" b="1" dirty="0"/>
              <a:t>Ayrıca iki erkek </a:t>
            </a:r>
            <a:r>
              <a:rPr lang="tr-TR" sz="2400" b="1" dirty="0" err="1"/>
              <a:t>karekterinde</a:t>
            </a:r>
            <a:r>
              <a:rPr lang="tr-TR" sz="2400" b="1" dirty="0"/>
              <a:t> banka direktörü olduğundan dolayı yazarın bir diğer eseri olan Nora’yla da bir karşılaştırma yapılabilir.</a:t>
            </a:r>
          </a:p>
          <a:p>
            <a:r>
              <a:rPr lang="tr-TR" sz="2400" b="1" dirty="0"/>
              <a:t>Nora’da gördüğümüz banka direktörü </a:t>
            </a:r>
            <a:r>
              <a:rPr lang="tr-TR" sz="2400" b="1" dirty="0" err="1"/>
              <a:t>Helmer</a:t>
            </a:r>
            <a:r>
              <a:rPr lang="tr-TR" sz="2400" b="1" dirty="0"/>
              <a:t> yerine eserimizde yine bir banka direktörü olan John Gabriel’i görüyoruz. İsteklerine ulaşmak için her şeyi yapabilecek bir karakter.</a:t>
            </a:r>
          </a:p>
          <a:p>
            <a:r>
              <a:rPr lang="tr-TR" sz="2400" b="1" dirty="0"/>
              <a:t>Haddinden fazla ‘saflığın’ aşırı realizme döndüğü Nora karakteri yerineyse ‘gururlu’ ve kocasının büyüklük ve güç hastalığı yüzünden felaketlerle karşılaşan </a:t>
            </a:r>
            <a:r>
              <a:rPr lang="tr-TR" sz="2400" b="1" dirty="0" err="1"/>
              <a:t>Gunhild’i</a:t>
            </a:r>
            <a:r>
              <a:rPr lang="tr-TR" sz="2400" b="1" dirty="0"/>
              <a:t> görmekteyiz.</a:t>
            </a:r>
          </a:p>
          <a:p>
            <a:r>
              <a:rPr lang="tr-TR" sz="2400" b="1" dirty="0"/>
              <a:t>Nitekim Nora oyununda erkeğin ölçüsüz gururuna kadın kurban giderken, bu eserimizde John Gabriel </a:t>
            </a:r>
            <a:r>
              <a:rPr lang="tr-TR" sz="2400" b="1" dirty="0" err="1"/>
              <a:t>Borkman’ın</a:t>
            </a:r>
            <a:r>
              <a:rPr lang="tr-TR" sz="2400" b="1" dirty="0"/>
              <a:t> hırsı yüzünden başta kadın olmak üzere herkes kurban edilmiştir.</a:t>
            </a:r>
          </a:p>
        </p:txBody>
      </p:sp>
    </p:spTree>
    <p:extLst>
      <p:ext uri="{BB962C8B-B14F-4D97-AF65-F5344CB8AC3E}">
        <p14:creationId xmlns:p14="http://schemas.microsoft.com/office/powerpoint/2010/main" val="136748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54286B6-DA9C-FA0C-B749-F5BE99B56E51}"/>
              </a:ext>
            </a:extLst>
          </p:cNvPr>
          <p:cNvSpPr>
            <a:spLocks noGrp="1"/>
          </p:cNvSpPr>
          <p:nvPr>
            <p:ph idx="1"/>
          </p:nvPr>
        </p:nvSpPr>
        <p:spPr/>
        <p:txBody>
          <a:bodyPr>
            <a:normAutofit/>
          </a:bodyPr>
          <a:lstStyle/>
          <a:p>
            <a:pPr marL="36900" indent="0" algn="ctr">
              <a:buNone/>
            </a:pPr>
            <a:r>
              <a:rPr lang="tr-TR" sz="3600" dirty="0"/>
              <a:t>BENİ DİNLEDİĞİNİZ İÇİN TEŞEKKÜR EDERİM.</a:t>
            </a:r>
          </a:p>
        </p:txBody>
      </p:sp>
    </p:spTree>
    <p:extLst>
      <p:ext uri="{BB962C8B-B14F-4D97-AF65-F5344CB8AC3E}">
        <p14:creationId xmlns:p14="http://schemas.microsoft.com/office/powerpoint/2010/main" val="310080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67EFBF-9F1B-7339-424E-83CEA4CD008F}"/>
              </a:ext>
            </a:extLst>
          </p:cNvPr>
          <p:cNvSpPr>
            <a:spLocks noGrp="1"/>
          </p:cNvSpPr>
          <p:nvPr>
            <p:ph idx="1"/>
          </p:nvPr>
        </p:nvSpPr>
        <p:spPr>
          <a:xfrm>
            <a:off x="913795" y="1732449"/>
            <a:ext cx="10353762" cy="5051809"/>
          </a:xfrm>
        </p:spPr>
        <p:txBody>
          <a:bodyPr/>
          <a:lstStyle/>
          <a:p>
            <a:r>
              <a:rPr lang="tr-TR" dirty="0"/>
              <a:t>Norveçli yazar Henrik </a:t>
            </a:r>
            <a:r>
              <a:rPr lang="tr-TR" dirty="0" err="1"/>
              <a:t>İbsen</a:t>
            </a:r>
            <a:r>
              <a:rPr lang="tr-TR" dirty="0"/>
              <a:t>, ‘John Gabriel </a:t>
            </a:r>
            <a:r>
              <a:rPr lang="tr-TR" dirty="0" err="1"/>
              <a:t>Borkman</a:t>
            </a:r>
            <a:r>
              <a:rPr lang="tr-TR" dirty="0"/>
              <a:t>’ piyesini yazarlığının 4.Ve son devri diye tabir edilen dönemde yazmıştır. Bu devrenin başında Almanya’dan vatanına dönen </a:t>
            </a:r>
            <a:r>
              <a:rPr lang="tr-TR" dirty="0" err="1"/>
              <a:t>İbsen</a:t>
            </a:r>
            <a:r>
              <a:rPr lang="tr-TR" dirty="0"/>
              <a:t> ölümü olan 1906 yılına kadar hayatını burada devam ettirdi.</a:t>
            </a:r>
          </a:p>
          <a:p>
            <a:endParaRPr lang="tr-TR" dirty="0"/>
          </a:p>
          <a:p>
            <a:r>
              <a:rPr lang="tr-TR" dirty="0"/>
              <a:t>Tanınmış ünlü </a:t>
            </a:r>
            <a:r>
              <a:rPr lang="tr-TR" dirty="0" err="1"/>
              <a:t>İbsen</a:t>
            </a:r>
            <a:r>
              <a:rPr lang="tr-TR" dirty="0"/>
              <a:t> </a:t>
            </a:r>
            <a:r>
              <a:rPr lang="tr-TR" dirty="0" err="1"/>
              <a:t>eleştimeni</a:t>
            </a:r>
            <a:r>
              <a:rPr lang="tr-TR" dirty="0"/>
              <a:t> Paul </a:t>
            </a:r>
            <a:r>
              <a:rPr lang="tr-TR" dirty="0" err="1"/>
              <a:t>Schenter’e</a:t>
            </a:r>
            <a:r>
              <a:rPr lang="tr-TR" dirty="0"/>
              <a:t> göre eser </a:t>
            </a:r>
            <a:r>
              <a:rPr lang="tr-TR" u="sng" dirty="0"/>
              <a:t>bir hayatın kışını </a:t>
            </a:r>
            <a:r>
              <a:rPr lang="tr-TR" dirty="0"/>
              <a:t>anlatmaktadır. Ayrıca eleştirmen böyle bir eseri ancak yaşını başını almış ve ihtiyar bir ruhun sırlarına ulaşmış birisinin yazabileceğini belirtir</a:t>
            </a:r>
          </a:p>
          <a:p>
            <a:endParaRPr lang="tr-TR" dirty="0"/>
          </a:p>
          <a:p>
            <a:r>
              <a:rPr lang="tr-TR" dirty="0"/>
              <a:t>Zaman ve mekan bakımından dar olan eser geçmiştekilerden başlamak üzere birçok konuya değinmektedir.</a:t>
            </a:r>
          </a:p>
        </p:txBody>
      </p:sp>
    </p:spTree>
    <p:extLst>
      <p:ext uri="{BB962C8B-B14F-4D97-AF65-F5344CB8AC3E}">
        <p14:creationId xmlns:p14="http://schemas.microsoft.com/office/powerpoint/2010/main" val="82684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74627CC-FD82-8E8F-B40E-3AECB0D012EC}"/>
              </a:ext>
            </a:extLst>
          </p:cNvPr>
          <p:cNvSpPr>
            <a:spLocks noGrp="1"/>
          </p:cNvSpPr>
          <p:nvPr>
            <p:ph type="title"/>
          </p:nvPr>
        </p:nvSpPr>
        <p:spPr>
          <a:xfrm>
            <a:off x="913795" y="747214"/>
            <a:ext cx="3078749" cy="832836"/>
          </a:xfrm>
        </p:spPr>
        <p:txBody>
          <a:bodyPr anchor="b">
            <a:normAutofit/>
          </a:bodyPr>
          <a:lstStyle/>
          <a:p>
            <a:pPr algn="l"/>
            <a:r>
              <a:rPr lang="tr-TR" dirty="0">
                <a:ln>
                  <a:solidFill>
                    <a:srgbClr val="404040">
                      <a:alpha val="10000"/>
                    </a:srgbClr>
                  </a:solidFill>
                </a:ln>
                <a:solidFill>
                  <a:srgbClr val="DADADA"/>
                </a:solidFill>
              </a:rPr>
              <a:t>Karakterler</a:t>
            </a:r>
          </a:p>
        </p:txBody>
      </p:sp>
      <p:sp>
        <p:nvSpPr>
          <p:cNvPr id="9" name="Content Placeholder 8">
            <a:extLst>
              <a:ext uri="{FF2B5EF4-FFF2-40B4-BE49-F238E27FC236}">
                <a16:creationId xmlns:a16="http://schemas.microsoft.com/office/drawing/2014/main" id="{BECE7686-15F2-279E-E6E0-C4D93574CDCE}"/>
              </a:ext>
            </a:extLst>
          </p:cNvPr>
          <p:cNvSpPr>
            <a:spLocks noGrp="1"/>
          </p:cNvSpPr>
          <p:nvPr>
            <p:ph idx="1"/>
          </p:nvPr>
        </p:nvSpPr>
        <p:spPr>
          <a:xfrm>
            <a:off x="913795" y="1732449"/>
            <a:ext cx="3078749" cy="4482084"/>
          </a:xfrm>
        </p:spPr>
        <p:txBody>
          <a:bodyPr anchor="t">
            <a:normAutofit/>
          </a:bodyPr>
          <a:lstStyle/>
          <a:p>
            <a:r>
              <a:rPr lang="tr-TR" sz="2400" dirty="0">
                <a:ln>
                  <a:solidFill>
                    <a:srgbClr val="404040">
                      <a:alpha val="10000"/>
                    </a:srgbClr>
                  </a:solidFill>
                </a:ln>
                <a:solidFill>
                  <a:srgbClr val="DADADA"/>
                </a:solidFill>
              </a:rPr>
              <a:t>John Gabriel </a:t>
            </a:r>
            <a:r>
              <a:rPr lang="tr-TR" sz="2400" dirty="0" err="1">
                <a:ln>
                  <a:solidFill>
                    <a:srgbClr val="404040">
                      <a:alpha val="10000"/>
                    </a:srgbClr>
                  </a:solidFill>
                </a:ln>
                <a:solidFill>
                  <a:srgbClr val="DADADA"/>
                </a:solidFill>
              </a:rPr>
              <a:t>Borkman</a:t>
            </a:r>
            <a:endParaRPr lang="tr-TR" sz="2400" dirty="0">
              <a:ln>
                <a:solidFill>
                  <a:srgbClr val="404040">
                    <a:alpha val="10000"/>
                  </a:srgbClr>
                </a:solidFill>
              </a:ln>
              <a:solidFill>
                <a:srgbClr val="DADADA"/>
              </a:solidFill>
            </a:endParaRPr>
          </a:p>
          <a:p>
            <a:r>
              <a:rPr lang="tr-TR" sz="2400" dirty="0" err="1">
                <a:ln>
                  <a:solidFill>
                    <a:srgbClr val="404040">
                      <a:alpha val="10000"/>
                    </a:srgbClr>
                  </a:solidFill>
                </a:ln>
                <a:solidFill>
                  <a:srgbClr val="DADADA"/>
                </a:solidFill>
              </a:rPr>
              <a:t>Gunhild</a:t>
            </a:r>
            <a:r>
              <a:rPr lang="tr-TR" sz="2400" dirty="0">
                <a:ln>
                  <a:solidFill>
                    <a:srgbClr val="404040">
                      <a:alpha val="10000"/>
                    </a:srgbClr>
                  </a:solidFill>
                </a:ln>
                <a:solidFill>
                  <a:srgbClr val="DADADA"/>
                </a:solidFill>
              </a:rPr>
              <a:t> </a:t>
            </a:r>
            <a:r>
              <a:rPr lang="tr-TR" sz="2400" dirty="0" err="1">
                <a:ln>
                  <a:solidFill>
                    <a:srgbClr val="404040">
                      <a:alpha val="10000"/>
                    </a:srgbClr>
                  </a:solidFill>
                </a:ln>
                <a:solidFill>
                  <a:srgbClr val="DADADA"/>
                </a:solidFill>
              </a:rPr>
              <a:t>Borkman</a:t>
            </a:r>
            <a:endParaRPr lang="tr-TR" sz="2400" dirty="0">
              <a:ln>
                <a:solidFill>
                  <a:srgbClr val="404040">
                    <a:alpha val="10000"/>
                  </a:srgbClr>
                </a:solidFill>
              </a:ln>
              <a:solidFill>
                <a:srgbClr val="DADADA"/>
              </a:solidFill>
            </a:endParaRPr>
          </a:p>
          <a:p>
            <a:r>
              <a:rPr lang="tr-TR" sz="2400" dirty="0" err="1">
                <a:ln>
                  <a:solidFill>
                    <a:srgbClr val="404040">
                      <a:alpha val="10000"/>
                    </a:srgbClr>
                  </a:solidFill>
                </a:ln>
                <a:solidFill>
                  <a:srgbClr val="DADADA"/>
                </a:solidFill>
              </a:rPr>
              <a:t>Erhard</a:t>
            </a:r>
            <a:r>
              <a:rPr lang="tr-TR" sz="2400" dirty="0">
                <a:ln>
                  <a:solidFill>
                    <a:srgbClr val="404040">
                      <a:alpha val="10000"/>
                    </a:srgbClr>
                  </a:solidFill>
                </a:ln>
                <a:solidFill>
                  <a:srgbClr val="DADADA"/>
                </a:solidFill>
              </a:rPr>
              <a:t> </a:t>
            </a:r>
            <a:r>
              <a:rPr lang="tr-TR" sz="2400" dirty="0" err="1">
                <a:ln>
                  <a:solidFill>
                    <a:srgbClr val="404040">
                      <a:alpha val="10000"/>
                    </a:srgbClr>
                  </a:solidFill>
                </a:ln>
                <a:solidFill>
                  <a:srgbClr val="DADADA"/>
                </a:solidFill>
              </a:rPr>
              <a:t>Borkman</a:t>
            </a:r>
            <a:endParaRPr lang="tr-TR" sz="2400" dirty="0">
              <a:ln>
                <a:solidFill>
                  <a:srgbClr val="404040">
                    <a:alpha val="10000"/>
                  </a:srgbClr>
                </a:solidFill>
              </a:ln>
              <a:solidFill>
                <a:srgbClr val="DADADA"/>
              </a:solidFill>
            </a:endParaRPr>
          </a:p>
          <a:p>
            <a:r>
              <a:rPr lang="tr-TR" sz="2400" dirty="0" err="1">
                <a:ln>
                  <a:solidFill>
                    <a:srgbClr val="404040">
                      <a:alpha val="10000"/>
                    </a:srgbClr>
                  </a:solidFill>
                </a:ln>
                <a:solidFill>
                  <a:srgbClr val="DADADA"/>
                </a:solidFill>
              </a:rPr>
              <a:t>Ella</a:t>
            </a:r>
            <a:r>
              <a:rPr lang="tr-TR" sz="2400" dirty="0">
                <a:ln>
                  <a:solidFill>
                    <a:srgbClr val="404040">
                      <a:alpha val="10000"/>
                    </a:srgbClr>
                  </a:solidFill>
                </a:ln>
                <a:solidFill>
                  <a:srgbClr val="DADADA"/>
                </a:solidFill>
              </a:rPr>
              <a:t> </a:t>
            </a:r>
            <a:r>
              <a:rPr lang="tr-TR" sz="2400" dirty="0" err="1">
                <a:ln>
                  <a:solidFill>
                    <a:srgbClr val="404040">
                      <a:alpha val="10000"/>
                    </a:srgbClr>
                  </a:solidFill>
                </a:ln>
                <a:solidFill>
                  <a:srgbClr val="DADADA"/>
                </a:solidFill>
              </a:rPr>
              <a:t>Renthaim</a:t>
            </a:r>
            <a:endParaRPr lang="tr-TR" sz="2400" dirty="0">
              <a:ln>
                <a:solidFill>
                  <a:srgbClr val="404040">
                    <a:alpha val="10000"/>
                  </a:srgbClr>
                </a:solidFill>
              </a:ln>
              <a:solidFill>
                <a:srgbClr val="DADADA"/>
              </a:solidFill>
            </a:endParaRPr>
          </a:p>
          <a:p>
            <a:r>
              <a:rPr lang="tr-TR" sz="2400" dirty="0">
                <a:ln>
                  <a:solidFill>
                    <a:srgbClr val="404040">
                      <a:alpha val="10000"/>
                    </a:srgbClr>
                  </a:solidFill>
                </a:ln>
                <a:solidFill>
                  <a:srgbClr val="DADADA"/>
                </a:solidFill>
              </a:rPr>
              <a:t>Bayan </a:t>
            </a:r>
            <a:r>
              <a:rPr lang="tr-TR" sz="2400" dirty="0" err="1">
                <a:ln>
                  <a:solidFill>
                    <a:srgbClr val="404040">
                      <a:alpha val="10000"/>
                    </a:srgbClr>
                  </a:solidFill>
                </a:ln>
                <a:solidFill>
                  <a:srgbClr val="DADADA"/>
                </a:solidFill>
              </a:rPr>
              <a:t>Wilton</a:t>
            </a:r>
            <a:endParaRPr lang="tr-TR" sz="2400" dirty="0">
              <a:ln>
                <a:solidFill>
                  <a:srgbClr val="404040">
                    <a:alpha val="10000"/>
                  </a:srgbClr>
                </a:solidFill>
              </a:ln>
              <a:solidFill>
                <a:srgbClr val="DADADA"/>
              </a:solidFill>
            </a:endParaRPr>
          </a:p>
          <a:p>
            <a:r>
              <a:rPr lang="tr-TR" sz="2400" dirty="0">
                <a:ln>
                  <a:solidFill>
                    <a:srgbClr val="404040">
                      <a:alpha val="10000"/>
                    </a:srgbClr>
                  </a:solidFill>
                </a:ln>
                <a:solidFill>
                  <a:srgbClr val="DADADA"/>
                </a:solidFill>
              </a:rPr>
              <a:t>Vilhelm </a:t>
            </a:r>
            <a:r>
              <a:rPr lang="tr-TR" sz="2400" dirty="0" err="1">
                <a:ln>
                  <a:solidFill>
                    <a:srgbClr val="404040">
                      <a:alpha val="10000"/>
                    </a:srgbClr>
                  </a:solidFill>
                </a:ln>
                <a:solidFill>
                  <a:srgbClr val="DADADA"/>
                </a:solidFill>
              </a:rPr>
              <a:t>Foldal</a:t>
            </a:r>
            <a:endParaRPr lang="tr-TR" sz="2400" dirty="0">
              <a:ln>
                <a:solidFill>
                  <a:srgbClr val="404040">
                    <a:alpha val="10000"/>
                  </a:srgbClr>
                </a:solidFill>
              </a:ln>
              <a:solidFill>
                <a:srgbClr val="DADADA"/>
              </a:solidFill>
            </a:endParaRPr>
          </a:p>
          <a:p>
            <a:r>
              <a:rPr lang="tr-TR" sz="2400" dirty="0" err="1">
                <a:ln>
                  <a:solidFill>
                    <a:srgbClr val="404040">
                      <a:alpha val="10000"/>
                    </a:srgbClr>
                  </a:solidFill>
                </a:ln>
                <a:solidFill>
                  <a:srgbClr val="DADADA"/>
                </a:solidFill>
              </a:rPr>
              <a:t>Frida</a:t>
            </a:r>
            <a:r>
              <a:rPr lang="tr-TR" sz="2400" dirty="0">
                <a:ln>
                  <a:solidFill>
                    <a:srgbClr val="404040">
                      <a:alpha val="10000"/>
                    </a:srgbClr>
                  </a:solidFill>
                </a:ln>
                <a:solidFill>
                  <a:srgbClr val="DADADA"/>
                </a:solidFill>
              </a:rPr>
              <a:t> </a:t>
            </a:r>
            <a:r>
              <a:rPr lang="tr-TR" sz="2400" dirty="0" err="1">
                <a:ln>
                  <a:solidFill>
                    <a:srgbClr val="404040">
                      <a:alpha val="10000"/>
                    </a:srgbClr>
                  </a:solidFill>
                </a:ln>
                <a:solidFill>
                  <a:srgbClr val="DADADA"/>
                </a:solidFill>
              </a:rPr>
              <a:t>Foldal</a:t>
            </a:r>
            <a:endParaRPr lang="tr-TR" sz="2400" dirty="0">
              <a:ln>
                <a:solidFill>
                  <a:srgbClr val="404040">
                    <a:alpha val="10000"/>
                  </a:srgbClr>
                </a:solidFill>
              </a:ln>
              <a:solidFill>
                <a:srgbClr val="DADADA"/>
              </a:solidFill>
            </a:endParaRPr>
          </a:p>
          <a:p>
            <a:endParaRPr lang="en-US" sz="2400" dirty="0">
              <a:ln>
                <a:solidFill>
                  <a:srgbClr val="404040">
                    <a:alpha val="10000"/>
                  </a:srgbClr>
                </a:solidFill>
              </a:ln>
              <a:solidFill>
                <a:srgbClr val="DADADA"/>
              </a:solidFill>
            </a:endParaRPr>
          </a:p>
        </p:txBody>
      </p:sp>
      <p:pic>
        <p:nvPicPr>
          <p:cNvPr id="5" name="İçerik Yer Tutucusu 4" descr="giyim, kişi, şahıs, insan yüzü, gülümsemek, gülüş içeren bir resim&#10;&#10;Açıklama otomatik olarak oluşturuldu">
            <a:extLst>
              <a:ext uri="{FF2B5EF4-FFF2-40B4-BE49-F238E27FC236}">
                <a16:creationId xmlns:a16="http://schemas.microsoft.com/office/drawing/2014/main" id="{DAC779F5-1791-CFBF-EE1F-365C459A0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339" y="747214"/>
            <a:ext cx="6642193" cy="5363570"/>
          </a:xfrm>
          <a:prstGeom prst="rect">
            <a:avLst/>
          </a:prstGeom>
        </p:spPr>
      </p:pic>
    </p:spTree>
    <p:extLst>
      <p:ext uri="{BB962C8B-B14F-4D97-AF65-F5344CB8AC3E}">
        <p14:creationId xmlns:p14="http://schemas.microsoft.com/office/powerpoint/2010/main" val="257649040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7" name="Resim 6" descr="dış mekan, kar, taşımak, nakletmek, kış içeren bir resim">
            <a:extLst>
              <a:ext uri="{FF2B5EF4-FFF2-40B4-BE49-F238E27FC236}">
                <a16:creationId xmlns:a16="http://schemas.microsoft.com/office/drawing/2014/main" id="{534BEF22-14B1-0A27-3011-A2A1BE6CE66A}"/>
              </a:ext>
            </a:extLst>
          </p:cNvPr>
          <p:cNvPicPr>
            <a:picLocks noChangeAspect="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l="11111"/>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200CDADD-EBC2-82E7-8C64-D4782172BAC1}"/>
              </a:ext>
            </a:extLst>
          </p:cNvPr>
          <p:cNvSpPr>
            <a:spLocks noGrp="1"/>
          </p:cNvSpPr>
          <p:nvPr>
            <p:ph type="title"/>
          </p:nvPr>
        </p:nvSpPr>
        <p:spPr>
          <a:xfrm>
            <a:off x="913795" y="609600"/>
            <a:ext cx="10353762" cy="970450"/>
          </a:xfrm>
        </p:spPr>
        <p:txBody>
          <a:bodyPr>
            <a:normAutofit/>
          </a:bodyPr>
          <a:lstStyle/>
          <a:p>
            <a:r>
              <a:rPr lang="tr-TR" b="1">
                <a:ln>
                  <a:solidFill>
                    <a:srgbClr val="404040">
                      <a:alpha val="10000"/>
                    </a:srgbClr>
                  </a:solidFill>
                </a:ln>
                <a:latin typeface="Amasis MT Pro Black" panose="02040A04050005020304" pitchFamily="18" charset="-94"/>
              </a:rPr>
              <a:t>Özet</a:t>
            </a:r>
          </a:p>
        </p:txBody>
      </p:sp>
      <p:sp>
        <p:nvSpPr>
          <p:cNvPr id="3" name="İçerik Yer Tutucusu 2">
            <a:extLst>
              <a:ext uri="{FF2B5EF4-FFF2-40B4-BE49-F238E27FC236}">
                <a16:creationId xmlns:a16="http://schemas.microsoft.com/office/drawing/2014/main" id="{8F63E01A-2170-ED59-E38A-5BC6645FE0C0}"/>
              </a:ext>
            </a:extLst>
          </p:cNvPr>
          <p:cNvSpPr>
            <a:spLocks noGrp="1"/>
          </p:cNvSpPr>
          <p:nvPr>
            <p:ph idx="1"/>
          </p:nvPr>
        </p:nvSpPr>
        <p:spPr>
          <a:xfrm>
            <a:off x="913795" y="1732449"/>
            <a:ext cx="10353762" cy="4058751"/>
          </a:xfrm>
        </p:spPr>
        <p:txBody>
          <a:bodyPr anchor="ctr">
            <a:normAutofit/>
          </a:bodyPr>
          <a:lstStyle/>
          <a:p>
            <a:pPr>
              <a:buClr>
                <a:srgbClr val="719AD0"/>
              </a:buClr>
            </a:pPr>
            <a:r>
              <a:rPr lang="tr-TR">
                <a:ln>
                  <a:solidFill>
                    <a:srgbClr val="404040">
                      <a:alpha val="10000"/>
                    </a:srgbClr>
                  </a:solidFill>
                </a:ln>
              </a:rPr>
              <a:t>Piyesimiz Norveç’te Oslo’ya yakın bir çiftlikte ormanların ve dağların kar altında kaldığı, nehirlerin donduğu, kızakların çıngıraklarının hareket ederken çıkardığı sesin duyulduğu bir kış mevsiminde geçmektedir.</a:t>
            </a:r>
          </a:p>
          <a:p>
            <a:pPr>
              <a:buClr>
                <a:srgbClr val="719AD0"/>
              </a:buClr>
            </a:pPr>
            <a:r>
              <a:rPr lang="tr-TR">
                <a:ln>
                  <a:solidFill>
                    <a:srgbClr val="404040">
                      <a:alpha val="10000"/>
                    </a:srgbClr>
                  </a:solidFill>
                </a:ln>
              </a:rPr>
              <a:t>John Gabriel </a:t>
            </a:r>
            <a:r>
              <a:rPr lang="tr-TR" err="1">
                <a:ln>
                  <a:solidFill>
                    <a:srgbClr val="404040">
                      <a:alpha val="10000"/>
                    </a:srgbClr>
                  </a:solidFill>
                </a:ln>
              </a:rPr>
              <a:t>Borkman’ın</a:t>
            </a:r>
            <a:r>
              <a:rPr lang="tr-TR">
                <a:ln>
                  <a:solidFill>
                    <a:srgbClr val="404040">
                      <a:alpha val="10000"/>
                    </a:srgbClr>
                  </a:solidFill>
                </a:ln>
              </a:rPr>
              <a:t> tahliyesinden 8 sene sonra </a:t>
            </a:r>
            <a:r>
              <a:rPr lang="tr-TR" b="1" err="1">
                <a:ln>
                  <a:solidFill>
                    <a:srgbClr val="404040">
                      <a:alpha val="10000"/>
                    </a:srgbClr>
                  </a:solidFill>
                </a:ln>
              </a:rPr>
              <a:t>Ella</a:t>
            </a:r>
            <a:r>
              <a:rPr lang="tr-TR" b="1">
                <a:ln>
                  <a:solidFill>
                    <a:srgbClr val="404040">
                      <a:alpha val="10000"/>
                    </a:srgbClr>
                  </a:solidFill>
                </a:ln>
              </a:rPr>
              <a:t> </a:t>
            </a:r>
            <a:r>
              <a:rPr lang="tr-TR" b="1" err="1">
                <a:ln>
                  <a:solidFill>
                    <a:srgbClr val="404040">
                      <a:alpha val="10000"/>
                    </a:srgbClr>
                  </a:solidFill>
                </a:ln>
              </a:rPr>
              <a:t>Rentheim</a:t>
            </a:r>
            <a:r>
              <a:rPr lang="tr-TR" err="1">
                <a:ln>
                  <a:solidFill>
                    <a:srgbClr val="404040">
                      <a:alpha val="10000"/>
                    </a:srgbClr>
                  </a:solidFill>
                </a:ln>
              </a:rPr>
              <a:t>’ın</a:t>
            </a:r>
            <a:r>
              <a:rPr lang="tr-TR">
                <a:ln>
                  <a:solidFill>
                    <a:srgbClr val="404040">
                      <a:alpha val="10000"/>
                    </a:srgbClr>
                  </a:solidFill>
                </a:ln>
              </a:rPr>
              <a:t> ikiz kardeşi </a:t>
            </a:r>
            <a:r>
              <a:rPr lang="tr-TR" b="1" err="1">
                <a:ln>
                  <a:solidFill>
                    <a:srgbClr val="404040">
                      <a:alpha val="10000"/>
                    </a:srgbClr>
                  </a:solidFill>
                </a:ln>
              </a:rPr>
              <a:t>Gunhild</a:t>
            </a:r>
            <a:r>
              <a:rPr lang="tr-TR" b="1">
                <a:ln>
                  <a:solidFill>
                    <a:srgbClr val="404040">
                      <a:alpha val="10000"/>
                    </a:srgbClr>
                  </a:solidFill>
                </a:ln>
              </a:rPr>
              <a:t> </a:t>
            </a:r>
            <a:r>
              <a:rPr lang="tr-TR" b="1" err="1">
                <a:ln>
                  <a:solidFill>
                    <a:srgbClr val="404040">
                      <a:alpha val="10000"/>
                    </a:srgbClr>
                  </a:solidFill>
                </a:ln>
              </a:rPr>
              <a:t>Borkman</a:t>
            </a:r>
            <a:r>
              <a:rPr lang="tr-TR" err="1">
                <a:ln>
                  <a:solidFill>
                    <a:srgbClr val="404040">
                      <a:alpha val="10000"/>
                    </a:srgbClr>
                  </a:solidFill>
                </a:ln>
              </a:rPr>
              <a:t>’ı</a:t>
            </a:r>
            <a:r>
              <a:rPr lang="tr-TR">
                <a:ln>
                  <a:solidFill>
                    <a:srgbClr val="404040">
                      <a:alpha val="10000"/>
                    </a:srgbClr>
                  </a:solidFill>
                </a:ln>
              </a:rPr>
              <a:t> ziyaretiyle başlar.</a:t>
            </a:r>
          </a:p>
          <a:p>
            <a:pPr>
              <a:buClr>
                <a:srgbClr val="719AD0"/>
              </a:buClr>
            </a:pPr>
            <a:r>
              <a:rPr lang="tr-TR">
                <a:ln>
                  <a:solidFill>
                    <a:srgbClr val="404040">
                      <a:alpha val="10000"/>
                    </a:srgbClr>
                  </a:solidFill>
                </a:ln>
              </a:rPr>
              <a:t>Bu ikiz kardeşler birbirlerini en son 8 sene önce Gabriel </a:t>
            </a:r>
            <a:r>
              <a:rPr lang="tr-TR" err="1">
                <a:ln>
                  <a:solidFill>
                    <a:srgbClr val="404040">
                      <a:alpha val="10000"/>
                    </a:srgbClr>
                  </a:solidFill>
                </a:ln>
              </a:rPr>
              <a:t>Borkman’ın</a:t>
            </a:r>
            <a:r>
              <a:rPr lang="tr-TR">
                <a:ln>
                  <a:solidFill>
                    <a:srgbClr val="404040">
                      <a:alpha val="10000"/>
                    </a:srgbClr>
                  </a:solidFill>
                </a:ln>
              </a:rPr>
              <a:t> tahliyesinden bir hafta önce görmüş ve o tarihten beri birbirleriyle hiç konuşmamışlardır.</a:t>
            </a:r>
          </a:p>
          <a:p>
            <a:pPr>
              <a:buClr>
                <a:srgbClr val="719AD0"/>
              </a:buClr>
            </a:pPr>
            <a:endParaRPr lang="tr-TR">
              <a:ln>
                <a:solidFill>
                  <a:srgbClr val="404040">
                    <a:alpha val="10000"/>
                  </a:srgbClr>
                </a:solidFill>
              </a:ln>
            </a:endParaRPr>
          </a:p>
        </p:txBody>
      </p:sp>
    </p:spTree>
    <p:extLst>
      <p:ext uri="{BB962C8B-B14F-4D97-AF65-F5344CB8AC3E}">
        <p14:creationId xmlns:p14="http://schemas.microsoft.com/office/powerpoint/2010/main" val="93016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giyim, tiyatro, kişi, şahıs, sahne içeren bir resim">
            <a:extLst>
              <a:ext uri="{FF2B5EF4-FFF2-40B4-BE49-F238E27FC236}">
                <a16:creationId xmlns:a16="http://schemas.microsoft.com/office/drawing/2014/main" id="{DB4FA704-77F8-1C4F-1F2D-C459DF99F08F}"/>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8468AE20-8070-55ED-3BC0-A18AB27C5022}"/>
              </a:ext>
            </a:extLst>
          </p:cNvPr>
          <p:cNvSpPr>
            <a:spLocks noGrp="1"/>
          </p:cNvSpPr>
          <p:nvPr>
            <p:ph type="title"/>
          </p:nvPr>
        </p:nvSpPr>
        <p:spPr>
          <a:xfrm>
            <a:off x="146878" y="16225"/>
            <a:ext cx="1573766" cy="970450"/>
          </a:xfrm>
        </p:spPr>
        <p:txBody>
          <a:bodyPr>
            <a:normAutofit/>
          </a:bodyPr>
          <a:lstStyle/>
          <a:p>
            <a:r>
              <a:rPr lang="tr-TR" b="1" dirty="0">
                <a:latin typeface="Amasis MT Pro Black" panose="02040A04050005020304" pitchFamily="18" charset="-94"/>
              </a:rPr>
              <a:t>Özet</a:t>
            </a:r>
          </a:p>
        </p:txBody>
      </p:sp>
      <p:sp>
        <p:nvSpPr>
          <p:cNvPr id="9" name="Content Placeholder 8">
            <a:extLst>
              <a:ext uri="{FF2B5EF4-FFF2-40B4-BE49-F238E27FC236}">
                <a16:creationId xmlns:a16="http://schemas.microsoft.com/office/drawing/2014/main" id="{F00EB489-6D2B-F67A-BFFF-2CCA18D9EF18}"/>
              </a:ext>
            </a:extLst>
          </p:cNvPr>
          <p:cNvSpPr>
            <a:spLocks noGrp="1"/>
          </p:cNvSpPr>
          <p:nvPr>
            <p:ph idx="1"/>
          </p:nvPr>
        </p:nvSpPr>
        <p:spPr>
          <a:xfrm>
            <a:off x="146878" y="1986116"/>
            <a:ext cx="11759986" cy="4522839"/>
          </a:xfrm>
        </p:spPr>
        <p:txBody>
          <a:bodyPr anchor="ctr">
            <a:normAutofit/>
          </a:bodyPr>
          <a:lstStyle/>
          <a:p>
            <a:r>
              <a:rPr lang="tr-TR" b="1" dirty="0"/>
              <a:t>Konuşmaya </a:t>
            </a:r>
            <a:r>
              <a:rPr lang="tr-TR" b="1" dirty="0" err="1"/>
              <a:t>Ella’nın</a:t>
            </a:r>
            <a:r>
              <a:rPr lang="tr-TR" b="1" dirty="0"/>
              <a:t> ‘Evet, beni gördüğüne şaşırdın mı?’ diye başlaması, </a:t>
            </a:r>
            <a:r>
              <a:rPr lang="tr-TR" b="1" dirty="0" err="1"/>
              <a:t>Gunhild’in</a:t>
            </a:r>
            <a:r>
              <a:rPr lang="tr-TR" b="1" dirty="0"/>
              <a:t> ise ikizinden altta kalmadan ‘Ne o yoksa yolunu mu şaşırdın? Çiftlik müdürünün evi yan tarafta’ diye karşılık vermesi sert bir konuşmanın habercisidir.</a:t>
            </a:r>
          </a:p>
          <a:p>
            <a:r>
              <a:rPr lang="tr-TR" b="1" dirty="0"/>
              <a:t>Aralarında geçen bu konuşma okuyucuya eserle alakalı genel bilgileri ve karakterlerin kişilikleri hakkında bilgi vermektedir.</a:t>
            </a:r>
            <a:r>
              <a:rPr lang="tr-TR" dirty="0"/>
              <a:t> Mesela (</a:t>
            </a:r>
            <a:r>
              <a:rPr lang="tr-TR" dirty="0" err="1"/>
              <a:t>Gunhild</a:t>
            </a:r>
            <a:r>
              <a:rPr lang="tr-TR" dirty="0"/>
              <a:t> ‘Hayır! Bir türlü anlayamıyorum böyle bir felaketin bir ailenin başına nasıl gelebileceğini aklım almıyor! Bir düşün </a:t>
            </a:r>
            <a:r>
              <a:rPr lang="tr-TR" dirty="0" err="1"/>
              <a:t>hemde</a:t>
            </a:r>
            <a:r>
              <a:rPr lang="tr-TR" dirty="0"/>
              <a:t> </a:t>
            </a:r>
            <a:r>
              <a:rPr lang="tr-TR" u="sng" dirty="0"/>
              <a:t>bizim gibi bir ailenin</a:t>
            </a:r>
            <a:r>
              <a:rPr lang="tr-TR" dirty="0"/>
              <a:t> başına böyle bir felaket nasıl gelebildi?’)</a:t>
            </a:r>
          </a:p>
          <a:p>
            <a:r>
              <a:rPr lang="tr-TR" b="1" dirty="0" err="1"/>
              <a:t>Gunhild’in</a:t>
            </a:r>
            <a:r>
              <a:rPr lang="tr-TR" b="1" dirty="0"/>
              <a:t> bahsettiği felaket kocası John Gabriel </a:t>
            </a:r>
            <a:r>
              <a:rPr lang="tr-TR" b="1" dirty="0" err="1"/>
              <a:t>Borkman’ın</a:t>
            </a:r>
            <a:r>
              <a:rPr lang="tr-TR" b="1" dirty="0"/>
              <a:t> idare ettiği bankanın mevzuatına kimsenin haberi olmaksızın el koyması ve bunun sonucunda da yakalanıp 5 yıllık cezaya çarptırılmasıdır.</a:t>
            </a:r>
          </a:p>
          <a:p>
            <a:r>
              <a:rPr lang="tr-TR" b="1" dirty="0"/>
              <a:t>Bu süre zarfında </a:t>
            </a:r>
            <a:r>
              <a:rPr lang="tr-TR" b="1" dirty="0" err="1"/>
              <a:t>mâli</a:t>
            </a:r>
            <a:r>
              <a:rPr lang="tr-TR" b="1" dirty="0"/>
              <a:t> olarak sıkıntıya düşen aileye </a:t>
            </a:r>
            <a:r>
              <a:rPr lang="tr-TR" b="1" dirty="0" err="1"/>
              <a:t>Ella</a:t>
            </a:r>
            <a:r>
              <a:rPr lang="tr-TR" b="1" dirty="0"/>
              <a:t> sahip çıkmış olayların geçtiği kendisine ait olan çiftliği onlara bırakmış, hatta oğulları </a:t>
            </a:r>
            <a:r>
              <a:rPr lang="tr-TR" b="1" dirty="0" err="1"/>
              <a:t>Erhard’ı</a:t>
            </a:r>
            <a:r>
              <a:rPr lang="tr-TR" b="1" dirty="0"/>
              <a:t> da yanına alıp onunla ilgilenmiştir.</a:t>
            </a:r>
            <a:endParaRPr lang="en-US" b="1" dirty="0"/>
          </a:p>
        </p:txBody>
      </p:sp>
    </p:spTree>
    <p:extLst>
      <p:ext uri="{BB962C8B-B14F-4D97-AF65-F5344CB8AC3E}">
        <p14:creationId xmlns:p14="http://schemas.microsoft.com/office/powerpoint/2010/main" val="50995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99FF4E-1373-E327-E95E-9B0FF6B09473}"/>
              </a:ext>
            </a:extLst>
          </p:cNvPr>
          <p:cNvSpPr>
            <a:spLocks noGrp="1"/>
          </p:cNvSpPr>
          <p:nvPr>
            <p:ph type="title"/>
          </p:nvPr>
        </p:nvSpPr>
        <p:spPr>
          <a:xfrm>
            <a:off x="1946788" y="-33007"/>
            <a:ext cx="3078749" cy="970450"/>
          </a:xfrm>
        </p:spPr>
        <p:txBody>
          <a:bodyPr anchor="b">
            <a:normAutofit/>
          </a:bodyPr>
          <a:lstStyle/>
          <a:p>
            <a:pPr algn="l"/>
            <a:r>
              <a:rPr lang="tr-TR" dirty="0">
                <a:ln>
                  <a:solidFill>
                    <a:srgbClr val="404040">
                      <a:alpha val="10000"/>
                    </a:srgbClr>
                  </a:solidFill>
                </a:ln>
                <a:solidFill>
                  <a:srgbClr val="DADADA"/>
                </a:solidFill>
                <a:latin typeface="Amasis MT Pro Black" panose="02040A04050005020304" pitchFamily="18" charset="-94"/>
              </a:rPr>
              <a:t>Özet</a:t>
            </a:r>
          </a:p>
        </p:txBody>
      </p:sp>
      <p:sp>
        <p:nvSpPr>
          <p:cNvPr id="9" name="Content Placeholder 8">
            <a:extLst>
              <a:ext uri="{FF2B5EF4-FFF2-40B4-BE49-F238E27FC236}">
                <a16:creationId xmlns:a16="http://schemas.microsoft.com/office/drawing/2014/main" id="{DEE7611C-B930-26FB-15EE-1C9201F5A475}"/>
              </a:ext>
            </a:extLst>
          </p:cNvPr>
          <p:cNvSpPr>
            <a:spLocks noGrp="1"/>
          </p:cNvSpPr>
          <p:nvPr>
            <p:ph idx="1"/>
          </p:nvPr>
        </p:nvSpPr>
        <p:spPr>
          <a:xfrm>
            <a:off x="0" y="1103242"/>
            <a:ext cx="6095999" cy="5588959"/>
          </a:xfrm>
        </p:spPr>
        <p:txBody>
          <a:bodyPr anchor="t">
            <a:noAutofit/>
          </a:bodyPr>
          <a:lstStyle/>
          <a:p>
            <a:r>
              <a:rPr lang="tr-TR" sz="1800" b="1" dirty="0">
                <a:ln>
                  <a:solidFill>
                    <a:srgbClr val="404040">
                      <a:alpha val="10000"/>
                    </a:srgbClr>
                  </a:solidFill>
                </a:ln>
                <a:solidFill>
                  <a:srgbClr val="DADADA"/>
                </a:solidFill>
              </a:rPr>
              <a:t>Bu felaketten sonra </a:t>
            </a:r>
            <a:r>
              <a:rPr lang="tr-TR" sz="1800" b="1" dirty="0" err="1">
                <a:ln>
                  <a:solidFill>
                    <a:srgbClr val="404040">
                      <a:alpha val="10000"/>
                    </a:srgbClr>
                  </a:solidFill>
                </a:ln>
                <a:solidFill>
                  <a:srgbClr val="DADADA"/>
                </a:solidFill>
              </a:rPr>
              <a:t>Gunhild</a:t>
            </a:r>
            <a:r>
              <a:rPr lang="tr-TR" sz="1800" b="1" dirty="0">
                <a:ln>
                  <a:solidFill>
                    <a:srgbClr val="404040">
                      <a:alpha val="10000"/>
                    </a:srgbClr>
                  </a:solidFill>
                </a:ln>
                <a:solidFill>
                  <a:srgbClr val="DADADA"/>
                </a:solidFill>
              </a:rPr>
              <a:t>, Gabriel </a:t>
            </a:r>
            <a:r>
              <a:rPr lang="tr-TR" sz="1800" b="1" dirty="0" err="1">
                <a:ln>
                  <a:solidFill>
                    <a:srgbClr val="404040">
                      <a:alpha val="10000"/>
                    </a:srgbClr>
                  </a:solidFill>
                </a:ln>
                <a:solidFill>
                  <a:srgbClr val="DADADA"/>
                </a:solidFill>
              </a:rPr>
              <a:t>Borkman’ı</a:t>
            </a:r>
            <a:r>
              <a:rPr lang="tr-TR" sz="1800" b="1" dirty="0">
                <a:ln>
                  <a:solidFill>
                    <a:srgbClr val="404040">
                      <a:alpha val="10000"/>
                    </a:srgbClr>
                  </a:solidFill>
                </a:ln>
                <a:solidFill>
                  <a:srgbClr val="DADADA"/>
                </a:solidFill>
              </a:rPr>
              <a:t> ‘koca’ olarak görmeyi bırakmıştır, iki katlı çiftlik evinin alt katında kendi üst katındaysa eski banka müdürü Gabriel </a:t>
            </a:r>
            <a:r>
              <a:rPr lang="tr-TR" sz="1800" b="1" dirty="0" err="1">
                <a:ln>
                  <a:solidFill>
                    <a:srgbClr val="404040">
                      <a:alpha val="10000"/>
                    </a:srgbClr>
                  </a:solidFill>
                </a:ln>
                <a:solidFill>
                  <a:srgbClr val="DADADA"/>
                </a:solidFill>
              </a:rPr>
              <a:t>Borkman</a:t>
            </a:r>
            <a:r>
              <a:rPr lang="tr-TR" sz="1800" b="1" dirty="0">
                <a:ln>
                  <a:solidFill>
                    <a:srgbClr val="404040">
                      <a:alpha val="10000"/>
                    </a:srgbClr>
                  </a:solidFill>
                </a:ln>
                <a:solidFill>
                  <a:srgbClr val="DADADA"/>
                </a:solidFill>
              </a:rPr>
              <a:t> ayrı olarak yaşamaktadırlar.</a:t>
            </a:r>
          </a:p>
          <a:p>
            <a:r>
              <a:rPr lang="tr-TR" sz="1800" b="1" dirty="0">
                <a:ln>
                  <a:solidFill>
                    <a:srgbClr val="404040">
                      <a:alpha val="10000"/>
                    </a:srgbClr>
                  </a:solidFill>
                </a:ln>
                <a:solidFill>
                  <a:srgbClr val="DADADA"/>
                </a:solidFill>
              </a:rPr>
              <a:t>Başına gelen böyle bir felaketi hala kabullenemeyen </a:t>
            </a:r>
            <a:r>
              <a:rPr lang="tr-TR" sz="1800" b="1" dirty="0" err="1">
                <a:ln>
                  <a:solidFill>
                    <a:srgbClr val="404040">
                      <a:alpha val="10000"/>
                    </a:srgbClr>
                  </a:solidFill>
                </a:ln>
                <a:solidFill>
                  <a:srgbClr val="DADADA"/>
                </a:solidFill>
              </a:rPr>
              <a:t>Gunhild</a:t>
            </a:r>
            <a:r>
              <a:rPr lang="tr-TR" sz="1800" b="1" dirty="0">
                <a:ln>
                  <a:solidFill>
                    <a:srgbClr val="404040">
                      <a:alpha val="10000"/>
                    </a:srgbClr>
                  </a:solidFill>
                </a:ln>
                <a:solidFill>
                  <a:srgbClr val="DADADA"/>
                </a:solidFill>
              </a:rPr>
              <a:t>, geçen yıllar boyunca ‘BORKMAN’ adını temizlemeyi arzulamıştır. Hatta kendisi bunu bir görev bilmiş, görevi yerine getirecek kişiyi de oğlu </a:t>
            </a:r>
            <a:r>
              <a:rPr lang="tr-TR" sz="1800" b="1" dirty="0" err="1">
                <a:ln>
                  <a:solidFill>
                    <a:srgbClr val="404040">
                      <a:alpha val="10000"/>
                    </a:srgbClr>
                  </a:solidFill>
                </a:ln>
                <a:solidFill>
                  <a:srgbClr val="DADADA"/>
                </a:solidFill>
              </a:rPr>
              <a:t>Erhard</a:t>
            </a:r>
            <a:r>
              <a:rPr lang="tr-TR" sz="1800" b="1" dirty="0">
                <a:ln>
                  <a:solidFill>
                    <a:srgbClr val="404040">
                      <a:alpha val="10000"/>
                    </a:srgbClr>
                  </a:solidFill>
                </a:ln>
                <a:solidFill>
                  <a:srgbClr val="DADADA"/>
                </a:solidFill>
              </a:rPr>
              <a:t> olarak tayin etmiştir.</a:t>
            </a:r>
          </a:p>
          <a:p>
            <a:r>
              <a:rPr lang="tr-TR" sz="1800" dirty="0" err="1">
                <a:ln>
                  <a:solidFill>
                    <a:srgbClr val="404040">
                      <a:alpha val="10000"/>
                    </a:srgbClr>
                  </a:solidFill>
                </a:ln>
                <a:solidFill>
                  <a:srgbClr val="DADADA"/>
                </a:solidFill>
              </a:rPr>
              <a:t>Gundild</a:t>
            </a:r>
            <a:r>
              <a:rPr lang="tr-TR" sz="1800" dirty="0">
                <a:ln>
                  <a:solidFill>
                    <a:srgbClr val="404040">
                      <a:alpha val="10000"/>
                    </a:srgbClr>
                  </a:solidFill>
                </a:ln>
                <a:solidFill>
                  <a:srgbClr val="DADADA"/>
                </a:solidFill>
              </a:rPr>
              <a:t>: Nasıl olacak bilmiyorum ama olacak mutlaka olacak… Dinle! Benim intikamımı alacak birisi var elimde… Her şeyi o düzeltecek… Şu yuvayı bu aileyi namusumuzu ve şerefimizi </a:t>
            </a:r>
            <a:r>
              <a:rPr lang="tr-TR" sz="1800" dirty="0" err="1">
                <a:ln>
                  <a:solidFill>
                    <a:srgbClr val="404040">
                      <a:alpha val="10000"/>
                    </a:srgbClr>
                  </a:solidFill>
                </a:ln>
                <a:solidFill>
                  <a:srgbClr val="DADADA"/>
                </a:solidFill>
              </a:rPr>
              <a:t>kurtarack</a:t>
            </a:r>
            <a:r>
              <a:rPr lang="tr-TR" sz="1800" dirty="0">
                <a:ln>
                  <a:solidFill>
                    <a:srgbClr val="404040">
                      <a:alpha val="10000"/>
                    </a:srgbClr>
                  </a:solidFill>
                </a:ln>
                <a:solidFill>
                  <a:srgbClr val="DADADA"/>
                </a:solidFill>
              </a:rPr>
              <a:t> birisi…</a:t>
            </a:r>
          </a:p>
          <a:p>
            <a:r>
              <a:rPr lang="tr-TR" sz="1800" b="1" dirty="0" err="1">
                <a:ln>
                  <a:solidFill>
                    <a:srgbClr val="404040">
                      <a:alpha val="10000"/>
                    </a:srgbClr>
                  </a:solidFill>
                </a:ln>
                <a:solidFill>
                  <a:srgbClr val="DADADA"/>
                </a:solidFill>
              </a:rPr>
              <a:t>Ella</a:t>
            </a:r>
            <a:r>
              <a:rPr lang="tr-TR" sz="1800" b="1" dirty="0">
                <a:ln>
                  <a:solidFill>
                    <a:srgbClr val="404040">
                      <a:alpha val="10000"/>
                    </a:srgbClr>
                  </a:solidFill>
                </a:ln>
                <a:solidFill>
                  <a:srgbClr val="DADADA"/>
                </a:solidFill>
              </a:rPr>
              <a:t> ise yanında bulunduğu sürede </a:t>
            </a:r>
            <a:r>
              <a:rPr lang="tr-TR" sz="1800" b="1" dirty="0" err="1">
                <a:ln>
                  <a:solidFill>
                    <a:srgbClr val="404040">
                      <a:alpha val="10000"/>
                    </a:srgbClr>
                  </a:solidFill>
                </a:ln>
                <a:solidFill>
                  <a:srgbClr val="DADADA"/>
                </a:solidFill>
              </a:rPr>
              <a:t>Erhard’la</a:t>
            </a:r>
            <a:r>
              <a:rPr lang="tr-TR" sz="1800" b="1" dirty="0">
                <a:ln>
                  <a:solidFill>
                    <a:srgbClr val="404040">
                      <a:alpha val="10000"/>
                    </a:srgbClr>
                  </a:solidFill>
                </a:ln>
                <a:solidFill>
                  <a:srgbClr val="DADADA"/>
                </a:solidFill>
              </a:rPr>
              <a:t> bir bağ kurmuş, bir nevi onu kendi çocuğu olarak görmüştür. Hatta bu bağ o kadar güçlüdür ki </a:t>
            </a:r>
            <a:r>
              <a:rPr lang="tr-TR" sz="1800" b="1" dirty="0" err="1">
                <a:ln>
                  <a:solidFill>
                    <a:srgbClr val="404040">
                      <a:alpha val="10000"/>
                    </a:srgbClr>
                  </a:solidFill>
                </a:ln>
                <a:solidFill>
                  <a:srgbClr val="DADADA"/>
                </a:solidFill>
              </a:rPr>
              <a:t>Erhard’a</a:t>
            </a:r>
            <a:r>
              <a:rPr lang="tr-TR" sz="1800" b="1" dirty="0">
                <a:ln>
                  <a:solidFill>
                    <a:srgbClr val="404040">
                      <a:alpha val="10000"/>
                    </a:srgbClr>
                  </a:solidFill>
                </a:ln>
                <a:solidFill>
                  <a:srgbClr val="DADADA"/>
                </a:solidFill>
              </a:rPr>
              <a:t> yakın olmak için görmek istemediği ablasının yanına taşınmıştır. Ve ablası </a:t>
            </a:r>
            <a:r>
              <a:rPr lang="tr-TR" sz="1800" b="1" dirty="0" err="1">
                <a:ln>
                  <a:solidFill>
                    <a:srgbClr val="404040">
                      <a:alpha val="10000"/>
                    </a:srgbClr>
                  </a:solidFill>
                </a:ln>
                <a:solidFill>
                  <a:srgbClr val="DADADA"/>
                </a:solidFill>
              </a:rPr>
              <a:t>Gunhild’e</a:t>
            </a:r>
            <a:r>
              <a:rPr lang="tr-TR" sz="1800" b="1" dirty="0">
                <a:ln>
                  <a:solidFill>
                    <a:srgbClr val="404040">
                      <a:alpha val="10000"/>
                    </a:srgbClr>
                  </a:solidFill>
                </a:ln>
                <a:solidFill>
                  <a:srgbClr val="DADADA"/>
                </a:solidFill>
              </a:rPr>
              <a:t> </a:t>
            </a:r>
            <a:r>
              <a:rPr lang="tr-TR" sz="1800" b="1" dirty="0" err="1">
                <a:ln>
                  <a:solidFill>
                    <a:srgbClr val="404040">
                      <a:alpha val="10000"/>
                    </a:srgbClr>
                  </a:solidFill>
                </a:ln>
                <a:solidFill>
                  <a:srgbClr val="DADADA"/>
                </a:solidFill>
              </a:rPr>
              <a:t>Erhard’ı</a:t>
            </a:r>
            <a:r>
              <a:rPr lang="tr-TR" sz="1800" b="1" dirty="0">
                <a:ln>
                  <a:solidFill>
                    <a:srgbClr val="404040">
                      <a:alpha val="10000"/>
                    </a:srgbClr>
                  </a:solidFill>
                </a:ln>
                <a:solidFill>
                  <a:srgbClr val="DADADA"/>
                </a:solidFill>
              </a:rPr>
              <a:t> ona vermesi durumunda çiftlikten ayrılacağını söylemiştir.</a:t>
            </a:r>
            <a:endParaRPr lang="en-US" sz="1800" b="1" dirty="0">
              <a:ln>
                <a:solidFill>
                  <a:srgbClr val="404040">
                    <a:alpha val="10000"/>
                  </a:srgbClr>
                </a:solidFill>
              </a:ln>
              <a:solidFill>
                <a:srgbClr val="DADADA"/>
              </a:solidFill>
            </a:endParaRPr>
          </a:p>
        </p:txBody>
      </p:sp>
      <p:pic>
        <p:nvPicPr>
          <p:cNvPr id="5" name="İçerik Yer Tutucusu 4" descr="giyim, kişi, şahıs, insan yüzü, palto içeren bir resim&#10;&#10;Açıklama otomatik olarak oluşturuldu">
            <a:extLst>
              <a:ext uri="{FF2B5EF4-FFF2-40B4-BE49-F238E27FC236}">
                <a16:creationId xmlns:a16="http://schemas.microsoft.com/office/drawing/2014/main" id="{6168A1AF-DDB6-13B5-24FB-6938B4AA3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896" y="1002293"/>
            <a:ext cx="5634749" cy="4018526"/>
          </a:xfrm>
          <a:prstGeom prst="rect">
            <a:avLst/>
          </a:prstGeom>
        </p:spPr>
      </p:pic>
    </p:spTree>
    <p:extLst>
      <p:ext uri="{BB962C8B-B14F-4D97-AF65-F5344CB8AC3E}">
        <p14:creationId xmlns:p14="http://schemas.microsoft.com/office/powerpoint/2010/main" val="186035294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B344DA-2803-EF3C-9FE8-DBEB3C48F5B3}"/>
              </a:ext>
            </a:extLst>
          </p:cNvPr>
          <p:cNvSpPr>
            <a:spLocks noGrp="1"/>
          </p:cNvSpPr>
          <p:nvPr>
            <p:ph type="title"/>
          </p:nvPr>
        </p:nvSpPr>
        <p:spPr>
          <a:xfrm>
            <a:off x="-688259" y="0"/>
            <a:ext cx="2929803" cy="970450"/>
          </a:xfrm>
        </p:spPr>
        <p:txBody>
          <a:bodyPr/>
          <a:lstStyle/>
          <a:p>
            <a:r>
              <a:rPr lang="tr-TR" dirty="0">
                <a:ln>
                  <a:solidFill>
                    <a:srgbClr val="404040">
                      <a:alpha val="10000"/>
                    </a:srgbClr>
                  </a:solidFill>
                </a:ln>
                <a:solidFill>
                  <a:srgbClr val="DADADA"/>
                </a:solidFill>
                <a:latin typeface="Amasis MT Pro Black" panose="02040A04050005020304" pitchFamily="18" charset="-94"/>
              </a:rPr>
              <a:t>Özet</a:t>
            </a:r>
            <a:endParaRPr lang="tr-TR" dirty="0"/>
          </a:p>
        </p:txBody>
      </p:sp>
      <p:sp>
        <p:nvSpPr>
          <p:cNvPr id="3" name="İçerik Yer Tutucusu 2">
            <a:extLst>
              <a:ext uri="{FF2B5EF4-FFF2-40B4-BE49-F238E27FC236}">
                <a16:creationId xmlns:a16="http://schemas.microsoft.com/office/drawing/2014/main" id="{45E5032C-F161-9F9B-4124-2BA679FB2A43}"/>
              </a:ext>
            </a:extLst>
          </p:cNvPr>
          <p:cNvSpPr>
            <a:spLocks noGrp="1"/>
          </p:cNvSpPr>
          <p:nvPr>
            <p:ph idx="1"/>
          </p:nvPr>
        </p:nvSpPr>
        <p:spPr>
          <a:xfrm>
            <a:off x="913795" y="1732449"/>
            <a:ext cx="10353762" cy="4577916"/>
          </a:xfrm>
        </p:spPr>
        <p:txBody>
          <a:bodyPr>
            <a:normAutofit/>
          </a:bodyPr>
          <a:lstStyle/>
          <a:p>
            <a:r>
              <a:rPr lang="tr-TR" sz="2400" b="1" dirty="0"/>
              <a:t>Kardeşlerin konuşması kapıdan gelen ayak sesleriyle kesilir. Gelenler Bayan </a:t>
            </a:r>
            <a:r>
              <a:rPr lang="tr-TR" sz="2400" b="1" dirty="0" err="1"/>
              <a:t>Wilton</a:t>
            </a:r>
            <a:r>
              <a:rPr lang="tr-TR" sz="2400" b="1" dirty="0"/>
              <a:t> ve </a:t>
            </a:r>
            <a:r>
              <a:rPr lang="tr-TR" sz="2400" b="1" dirty="0" err="1"/>
              <a:t>Erhard</a:t>
            </a:r>
            <a:r>
              <a:rPr lang="tr-TR" sz="2400" b="1" dirty="0"/>
              <a:t> </a:t>
            </a:r>
            <a:r>
              <a:rPr lang="tr-TR" sz="2400" b="1" dirty="0" err="1"/>
              <a:t>Borkman’dır</a:t>
            </a:r>
            <a:r>
              <a:rPr lang="tr-TR" sz="2400" b="1" dirty="0"/>
              <a:t>. </a:t>
            </a:r>
            <a:r>
              <a:rPr lang="tr-TR" sz="2400" b="1" dirty="0" err="1"/>
              <a:t>Erhard</a:t>
            </a:r>
            <a:r>
              <a:rPr lang="tr-TR" sz="2400" b="1" dirty="0"/>
              <a:t> şehirden geldiğinde ilk önce Bayan </a:t>
            </a:r>
            <a:r>
              <a:rPr lang="tr-TR" sz="2400" b="1" dirty="0" err="1"/>
              <a:t>Wilton’a</a:t>
            </a:r>
            <a:r>
              <a:rPr lang="tr-TR" sz="2400" b="1" dirty="0"/>
              <a:t> uğramıştır, annesi buna içerlese de </a:t>
            </a:r>
            <a:r>
              <a:rPr lang="tr-TR" sz="2400" b="1" dirty="0" err="1"/>
              <a:t>Erhard</a:t>
            </a:r>
            <a:r>
              <a:rPr lang="tr-TR" sz="2400" b="1" dirty="0"/>
              <a:t> yanına geldiği için mutlu olmuştur.</a:t>
            </a:r>
          </a:p>
          <a:p>
            <a:r>
              <a:rPr lang="tr-TR" sz="2400" b="1" dirty="0"/>
              <a:t>Selamlaşmanın ardından, Bayan </a:t>
            </a:r>
            <a:r>
              <a:rPr lang="tr-TR" sz="2400" b="1" dirty="0" err="1"/>
              <a:t>Wilton</a:t>
            </a:r>
            <a:r>
              <a:rPr lang="tr-TR" sz="2400" b="1" dirty="0"/>
              <a:t> davetli olduğu Avukat </a:t>
            </a:r>
            <a:r>
              <a:rPr lang="tr-TR" sz="2400" b="1" dirty="0" err="1"/>
              <a:t>Hinkel’lere</a:t>
            </a:r>
            <a:r>
              <a:rPr lang="tr-TR" sz="2400" b="1" dirty="0"/>
              <a:t> doğru yola çıkar ve ayrılmadan </a:t>
            </a:r>
            <a:r>
              <a:rPr lang="tr-TR" sz="2400" b="1" dirty="0" err="1"/>
              <a:t>Erhard’ı</a:t>
            </a:r>
            <a:r>
              <a:rPr lang="tr-TR" sz="2400" b="1" dirty="0"/>
              <a:t> da davet eder. </a:t>
            </a:r>
            <a:r>
              <a:rPr lang="tr-TR" sz="2400" b="1" dirty="0" err="1"/>
              <a:t>Erhard,annesinin</a:t>
            </a:r>
            <a:r>
              <a:rPr lang="tr-TR" sz="2400" b="1" dirty="0"/>
              <a:t> ısrarı üstüne Bayan </a:t>
            </a:r>
            <a:r>
              <a:rPr lang="tr-TR" sz="2400" b="1" dirty="0" err="1"/>
              <a:t>Wilton’la</a:t>
            </a:r>
            <a:r>
              <a:rPr lang="tr-TR" sz="2400" b="1" dirty="0"/>
              <a:t> gitmese de aklı orada kalmıştır, teyzesinin yol yorgunu olduğunu bahane edip dinlenmeleri gerektiğini söyler. Annesinin ısrarlarına rağmen, teyzesinden aldığı destekle davete yani Bayan </a:t>
            </a:r>
            <a:r>
              <a:rPr lang="tr-TR" sz="2400" b="1" dirty="0" err="1"/>
              <a:t>Wilton’a</a:t>
            </a:r>
            <a:r>
              <a:rPr lang="tr-TR" sz="2400" b="1" dirty="0"/>
              <a:t> gider.</a:t>
            </a:r>
          </a:p>
        </p:txBody>
      </p:sp>
    </p:spTree>
    <p:extLst>
      <p:ext uri="{BB962C8B-B14F-4D97-AF65-F5344CB8AC3E}">
        <p14:creationId xmlns:p14="http://schemas.microsoft.com/office/powerpoint/2010/main" val="48308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26505D-AAAB-1C2E-6601-5ADC826E3F7C}"/>
              </a:ext>
            </a:extLst>
          </p:cNvPr>
          <p:cNvSpPr>
            <a:spLocks noGrp="1"/>
          </p:cNvSpPr>
          <p:nvPr>
            <p:ph type="title"/>
          </p:nvPr>
        </p:nvSpPr>
        <p:spPr>
          <a:xfrm>
            <a:off x="844969" y="581575"/>
            <a:ext cx="10353762" cy="970450"/>
          </a:xfrm>
        </p:spPr>
        <p:txBody>
          <a:bodyPr/>
          <a:lstStyle/>
          <a:p>
            <a:r>
              <a:rPr lang="tr-TR" b="1" dirty="0"/>
              <a:t>ÖZET</a:t>
            </a:r>
          </a:p>
        </p:txBody>
      </p:sp>
      <p:sp>
        <p:nvSpPr>
          <p:cNvPr id="3" name="İçerik Yer Tutucusu 2">
            <a:extLst>
              <a:ext uri="{FF2B5EF4-FFF2-40B4-BE49-F238E27FC236}">
                <a16:creationId xmlns:a16="http://schemas.microsoft.com/office/drawing/2014/main" id="{003028ED-5615-E578-58A5-130FDD3AEF70}"/>
              </a:ext>
            </a:extLst>
          </p:cNvPr>
          <p:cNvSpPr>
            <a:spLocks noGrp="1"/>
          </p:cNvSpPr>
          <p:nvPr>
            <p:ph idx="1"/>
          </p:nvPr>
        </p:nvSpPr>
        <p:spPr/>
        <p:txBody>
          <a:bodyPr>
            <a:noAutofit/>
          </a:bodyPr>
          <a:lstStyle/>
          <a:p>
            <a:r>
              <a:rPr lang="tr-TR" sz="2400" b="1" dirty="0" err="1"/>
              <a:t>Erhard’ında</a:t>
            </a:r>
            <a:r>
              <a:rPr lang="tr-TR" sz="2400" b="1" dirty="0"/>
              <a:t> ayrılmasından sonra tekrar baş başa kalan kardeşler </a:t>
            </a:r>
            <a:r>
              <a:rPr lang="tr-TR" sz="2400" b="1" dirty="0" err="1"/>
              <a:t>Erhard’ı</a:t>
            </a:r>
            <a:r>
              <a:rPr lang="tr-TR" sz="2400" b="1" dirty="0"/>
              <a:t> paylaşamamaya devam ederler, bu aslında biraz da birbirlerine olan öfkelerinden kaynaklanmaktadır nitekim  ilk perdenin sonunda </a:t>
            </a:r>
            <a:r>
              <a:rPr lang="tr-TR" sz="2400" b="1" dirty="0" err="1"/>
              <a:t>Ella</a:t>
            </a:r>
            <a:r>
              <a:rPr lang="tr-TR" sz="2400" b="1" dirty="0"/>
              <a:t> ve </a:t>
            </a:r>
            <a:r>
              <a:rPr lang="tr-TR" sz="2400" b="1" dirty="0" err="1"/>
              <a:t>Gunhild</a:t>
            </a:r>
            <a:r>
              <a:rPr lang="tr-TR" sz="2400" b="1" dirty="0"/>
              <a:t>, </a:t>
            </a:r>
            <a:r>
              <a:rPr lang="tr-TR" sz="2400" b="1" dirty="0" err="1"/>
              <a:t>Erhard’ı</a:t>
            </a:r>
            <a:r>
              <a:rPr lang="tr-TR" sz="2400" b="1" dirty="0"/>
              <a:t> diğer kardeşe kaybetmektense halkın gözünde görgüsüz olarak kabul edilen Bayan </a:t>
            </a:r>
            <a:r>
              <a:rPr lang="tr-TR" sz="2400" b="1" dirty="0" err="1"/>
              <a:t>Wilton’a</a:t>
            </a:r>
            <a:r>
              <a:rPr lang="tr-TR" sz="2400" b="1" dirty="0"/>
              <a:t> kaybetmeyi yeğleyecekleri konusunda anlaşırlar.</a:t>
            </a:r>
          </a:p>
          <a:p>
            <a:r>
              <a:rPr lang="tr-TR" sz="2400" b="1" dirty="0" err="1"/>
              <a:t>Gunhild</a:t>
            </a:r>
            <a:r>
              <a:rPr lang="tr-TR" sz="2400" b="1" dirty="0"/>
              <a:t>: </a:t>
            </a:r>
            <a:r>
              <a:rPr lang="tr-TR" sz="2400" dirty="0"/>
              <a:t>Onu tekrar elde edeceğini sakın düşünme </a:t>
            </a:r>
            <a:r>
              <a:rPr lang="tr-TR" sz="2400" dirty="0" err="1"/>
              <a:t>Erhard’ı</a:t>
            </a:r>
            <a:r>
              <a:rPr lang="tr-TR" sz="2400" dirty="0"/>
              <a:t> sana kaybetmektense o kadına kaybetmeyi tercih ederim.</a:t>
            </a:r>
          </a:p>
          <a:p>
            <a:r>
              <a:rPr lang="tr-TR" sz="2400" b="1" dirty="0" err="1"/>
              <a:t>Ella</a:t>
            </a:r>
            <a:r>
              <a:rPr lang="tr-TR" sz="2400" b="1" dirty="0"/>
              <a:t>: </a:t>
            </a:r>
            <a:r>
              <a:rPr lang="tr-TR" sz="2400" dirty="0"/>
              <a:t>Biz ikiz kardeşler ilk defa bir konuda anlaştık </a:t>
            </a:r>
            <a:r>
              <a:rPr lang="tr-TR" sz="2400" dirty="0" err="1"/>
              <a:t>Erhard’ı</a:t>
            </a:r>
            <a:r>
              <a:rPr lang="tr-TR" sz="2400" dirty="0"/>
              <a:t> sen alacağına varsın o kadın veya bir başkası alsın. Allah’a ısmarladık </a:t>
            </a:r>
            <a:r>
              <a:rPr lang="tr-TR" sz="2400" dirty="0" err="1"/>
              <a:t>Gunhild</a:t>
            </a:r>
            <a:r>
              <a:rPr lang="tr-TR" sz="2400" dirty="0"/>
              <a:t>. Der ve hole doğru odadan çıkar.</a:t>
            </a:r>
          </a:p>
          <a:p>
            <a:endParaRPr lang="tr-TR" sz="2400" dirty="0"/>
          </a:p>
        </p:txBody>
      </p:sp>
    </p:spTree>
    <p:extLst>
      <p:ext uri="{BB962C8B-B14F-4D97-AF65-F5344CB8AC3E}">
        <p14:creationId xmlns:p14="http://schemas.microsoft.com/office/powerpoint/2010/main" val="1855622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TM04033929[[fn=Kurşun Rengi]]</Template>
  <TotalTime>1843</TotalTime>
  <Words>2344</Words>
  <Application>Microsoft Office PowerPoint</Application>
  <PresentationFormat>Widescreen</PresentationFormat>
  <Paragraphs>110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Amasis MT Pro Black</vt:lpstr>
      <vt:lpstr>Calisto MT</vt:lpstr>
      <vt:lpstr>Helvetica Neue</vt:lpstr>
      <vt:lpstr>inherit</vt:lpstr>
      <vt:lpstr>Wingdings 2</vt:lpstr>
      <vt:lpstr>Kurşun Rengi</vt:lpstr>
      <vt:lpstr>Safvet Yusuf Tığlı safvet.tigli@bahcesehir.edu.tr   </vt:lpstr>
      <vt:lpstr>PowerPoint Presentation</vt:lpstr>
      <vt:lpstr>PowerPoint Presentation</vt:lpstr>
      <vt:lpstr>Karakterler</vt:lpstr>
      <vt:lpstr>Özet</vt:lpstr>
      <vt:lpstr>Özet</vt:lpstr>
      <vt:lpstr>Özet</vt:lpstr>
      <vt:lpstr>Özet</vt:lpstr>
      <vt:lpstr>ÖZET</vt:lpstr>
      <vt:lpstr>Özet</vt:lpstr>
      <vt:lpstr>Özet</vt:lpstr>
      <vt:lpstr>Özet</vt:lpstr>
      <vt:lpstr>PowerPoint Presentation</vt:lpstr>
      <vt:lpstr>Özet</vt:lpstr>
      <vt:lpstr>Özet</vt:lpstr>
      <vt:lpstr>Özet</vt:lpstr>
      <vt:lpstr>Özet</vt:lpstr>
      <vt:lpstr>PowerPoint Presentation</vt:lpstr>
      <vt:lpstr>PowerPoint Presentation</vt:lpstr>
      <vt:lpstr>DEĞERLENDİRME</vt:lpstr>
      <vt:lpstr>DEĞERLENDİRME</vt:lpstr>
      <vt:lpstr>DEĞERLENDİRME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Safvet Yusuf Tığlı</dc:title>
  <dc:creator>SAFVET YUSUF TIĞLI</dc:creator>
  <cp:lastModifiedBy>Nihat Berker</cp:lastModifiedBy>
  <cp:revision>29</cp:revision>
  <dcterms:created xsi:type="dcterms:W3CDTF">2023-12-12T18:06:16Z</dcterms:created>
  <dcterms:modified xsi:type="dcterms:W3CDTF">2024-02-08T10:43:08Z</dcterms:modified>
</cp:coreProperties>
</file>