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1" r:id="rId6"/>
    <p:sldId id="259" r:id="rId7"/>
    <p:sldId id="262" r:id="rId8"/>
    <p:sldId id="264" r:id="rId9"/>
    <p:sldId id="265" r:id="rId10"/>
    <p:sldId id="268" r:id="rId11"/>
    <p:sldId id="266" r:id="rId12"/>
    <p:sldId id="267" r:id="rId13"/>
    <p:sldId id="260"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2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7A74C8-5428-B319-9DD8-2016A1FE811E}"/>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22BBB023-E668-D23E-585F-F95F5C5222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98F0F569-9A78-8B0D-731B-F9A58B8FB9BC}"/>
              </a:ext>
            </a:extLst>
          </p:cNvPr>
          <p:cNvSpPr>
            <a:spLocks noGrp="1"/>
          </p:cNvSpPr>
          <p:nvPr>
            <p:ph type="dt" sz="half" idx="10"/>
          </p:nvPr>
        </p:nvSpPr>
        <p:spPr/>
        <p:txBody>
          <a:bodyPr/>
          <a:lstStyle/>
          <a:p>
            <a:fld id="{F617ABD0-134C-4376-A921-69B2666BE5A3}" type="datetimeFigureOut">
              <a:rPr lang="tr-TR" smtClean="0"/>
              <a:t>8.02.2024</a:t>
            </a:fld>
            <a:endParaRPr lang="tr-TR"/>
          </a:p>
        </p:txBody>
      </p:sp>
      <p:sp>
        <p:nvSpPr>
          <p:cNvPr id="5" name="Alt Bilgi Yer Tutucusu 4">
            <a:extLst>
              <a:ext uri="{FF2B5EF4-FFF2-40B4-BE49-F238E27FC236}">
                <a16:creationId xmlns:a16="http://schemas.microsoft.com/office/drawing/2014/main" id="{AA28735E-B274-70D6-2788-EFBE6AF43D3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22C1C4B-111C-B324-11D7-1D285C1F94F4}"/>
              </a:ext>
            </a:extLst>
          </p:cNvPr>
          <p:cNvSpPr>
            <a:spLocks noGrp="1"/>
          </p:cNvSpPr>
          <p:nvPr>
            <p:ph type="sldNum" sz="quarter" idx="12"/>
          </p:nvPr>
        </p:nvSpPr>
        <p:spPr/>
        <p:txBody>
          <a:bodyPr/>
          <a:lstStyle/>
          <a:p>
            <a:fld id="{51CD4FB9-36FA-4585-ABDA-B941E668E4DA}" type="slidenum">
              <a:rPr lang="tr-TR" smtClean="0"/>
              <a:t>‹#›</a:t>
            </a:fld>
            <a:endParaRPr lang="tr-TR"/>
          </a:p>
        </p:txBody>
      </p:sp>
    </p:spTree>
    <p:extLst>
      <p:ext uri="{BB962C8B-B14F-4D97-AF65-F5344CB8AC3E}">
        <p14:creationId xmlns:p14="http://schemas.microsoft.com/office/powerpoint/2010/main" val="34670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CD1EDB6-A59E-D42B-DF38-122FBD132BC4}"/>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EE280C21-37FE-7B59-EB49-45A42069E169}"/>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844B25B-67EF-986E-E780-6E3B0A90BC2B}"/>
              </a:ext>
            </a:extLst>
          </p:cNvPr>
          <p:cNvSpPr>
            <a:spLocks noGrp="1"/>
          </p:cNvSpPr>
          <p:nvPr>
            <p:ph type="dt" sz="half" idx="10"/>
          </p:nvPr>
        </p:nvSpPr>
        <p:spPr/>
        <p:txBody>
          <a:bodyPr/>
          <a:lstStyle/>
          <a:p>
            <a:fld id="{F617ABD0-134C-4376-A921-69B2666BE5A3}" type="datetimeFigureOut">
              <a:rPr lang="tr-TR" smtClean="0"/>
              <a:t>8.02.2024</a:t>
            </a:fld>
            <a:endParaRPr lang="tr-TR"/>
          </a:p>
        </p:txBody>
      </p:sp>
      <p:sp>
        <p:nvSpPr>
          <p:cNvPr id="5" name="Alt Bilgi Yer Tutucusu 4">
            <a:extLst>
              <a:ext uri="{FF2B5EF4-FFF2-40B4-BE49-F238E27FC236}">
                <a16:creationId xmlns:a16="http://schemas.microsoft.com/office/drawing/2014/main" id="{746361BF-3A02-9810-8B79-664ABDCAC21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1FCEB7B-D2AA-984F-135A-F34BD0D5431C}"/>
              </a:ext>
            </a:extLst>
          </p:cNvPr>
          <p:cNvSpPr>
            <a:spLocks noGrp="1"/>
          </p:cNvSpPr>
          <p:nvPr>
            <p:ph type="sldNum" sz="quarter" idx="12"/>
          </p:nvPr>
        </p:nvSpPr>
        <p:spPr/>
        <p:txBody>
          <a:bodyPr/>
          <a:lstStyle/>
          <a:p>
            <a:fld id="{51CD4FB9-36FA-4585-ABDA-B941E668E4DA}" type="slidenum">
              <a:rPr lang="tr-TR" smtClean="0"/>
              <a:t>‹#›</a:t>
            </a:fld>
            <a:endParaRPr lang="tr-TR"/>
          </a:p>
        </p:txBody>
      </p:sp>
    </p:spTree>
    <p:extLst>
      <p:ext uri="{BB962C8B-B14F-4D97-AF65-F5344CB8AC3E}">
        <p14:creationId xmlns:p14="http://schemas.microsoft.com/office/powerpoint/2010/main" val="2961934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F422F503-B14A-0A29-8BE3-84CBB82D1038}"/>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8BAC40A-BDE4-5ED9-0ECE-4FBA143BC88E}"/>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0870774-E4A7-50FF-3552-89C813B8ADE6}"/>
              </a:ext>
            </a:extLst>
          </p:cNvPr>
          <p:cNvSpPr>
            <a:spLocks noGrp="1"/>
          </p:cNvSpPr>
          <p:nvPr>
            <p:ph type="dt" sz="half" idx="10"/>
          </p:nvPr>
        </p:nvSpPr>
        <p:spPr/>
        <p:txBody>
          <a:bodyPr/>
          <a:lstStyle/>
          <a:p>
            <a:fld id="{F617ABD0-134C-4376-A921-69B2666BE5A3}" type="datetimeFigureOut">
              <a:rPr lang="tr-TR" smtClean="0"/>
              <a:t>8.02.2024</a:t>
            </a:fld>
            <a:endParaRPr lang="tr-TR"/>
          </a:p>
        </p:txBody>
      </p:sp>
      <p:sp>
        <p:nvSpPr>
          <p:cNvPr id="5" name="Alt Bilgi Yer Tutucusu 4">
            <a:extLst>
              <a:ext uri="{FF2B5EF4-FFF2-40B4-BE49-F238E27FC236}">
                <a16:creationId xmlns:a16="http://schemas.microsoft.com/office/drawing/2014/main" id="{6CB59995-0E81-920F-12A2-89D6B1ED19E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30353F7-2F6E-6BCA-5939-56DDCC59B144}"/>
              </a:ext>
            </a:extLst>
          </p:cNvPr>
          <p:cNvSpPr>
            <a:spLocks noGrp="1"/>
          </p:cNvSpPr>
          <p:nvPr>
            <p:ph type="sldNum" sz="quarter" idx="12"/>
          </p:nvPr>
        </p:nvSpPr>
        <p:spPr/>
        <p:txBody>
          <a:bodyPr/>
          <a:lstStyle/>
          <a:p>
            <a:fld id="{51CD4FB9-36FA-4585-ABDA-B941E668E4DA}" type="slidenum">
              <a:rPr lang="tr-TR" smtClean="0"/>
              <a:t>‹#›</a:t>
            </a:fld>
            <a:endParaRPr lang="tr-TR"/>
          </a:p>
        </p:txBody>
      </p:sp>
    </p:spTree>
    <p:extLst>
      <p:ext uri="{BB962C8B-B14F-4D97-AF65-F5344CB8AC3E}">
        <p14:creationId xmlns:p14="http://schemas.microsoft.com/office/powerpoint/2010/main" val="1754661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C5B195-3B4E-B6F9-2D0F-CEE8054BDED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860D880-A2D6-C782-66D2-D852DEB6A08D}"/>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0791017-7CCA-950A-4116-C9CD7E0CCCF2}"/>
              </a:ext>
            </a:extLst>
          </p:cNvPr>
          <p:cNvSpPr>
            <a:spLocks noGrp="1"/>
          </p:cNvSpPr>
          <p:nvPr>
            <p:ph type="dt" sz="half" idx="10"/>
          </p:nvPr>
        </p:nvSpPr>
        <p:spPr/>
        <p:txBody>
          <a:bodyPr/>
          <a:lstStyle/>
          <a:p>
            <a:fld id="{F617ABD0-134C-4376-A921-69B2666BE5A3}" type="datetimeFigureOut">
              <a:rPr lang="tr-TR" smtClean="0"/>
              <a:t>8.02.2024</a:t>
            </a:fld>
            <a:endParaRPr lang="tr-TR"/>
          </a:p>
        </p:txBody>
      </p:sp>
      <p:sp>
        <p:nvSpPr>
          <p:cNvPr id="5" name="Alt Bilgi Yer Tutucusu 4">
            <a:extLst>
              <a:ext uri="{FF2B5EF4-FFF2-40B4-BE49-F238E27FC236}">
                <a16:creationId xmlns:a16="http://schemas.microsoft.com/office/drawing/2014/main" id="{7E6FE318-98CC-CB98-8EFE-D0074D28579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FEC54CA-445B-8C1F-E9F7-1757A0669B2C}"/>
              </a:ext>
            </a:extLst>
          </p:cNvPr>
          <p:cNvSpPr>
            <a:spLocks noGrp="1"/>
          </p:cNvSpPr>
          <p:nvPr>
            <p:ph type="sldNum" sz="quarter" idx="12"/>
          </p:nvPr>
        </p:nvSpPr>
        <p:spPr/>
        <p:txBody>
          <a:bodyPr/>
          <a:lstStyle/>
          <a:p>
            <a:fld id="{51CD4FB9-36FA-4585-ABDA-B941E668E4DA}" type="slidenum">
              <a:rPr lang="tr-TR" smtClean="0"/>
              <a:t>‹#›</a:t>
            </a:fld>
            <a:endParaRPr lang="tr-TR"/>
          </a:p>
        </p:txBody>
      </p:sp>
    </p:spTree>
    <p:extLst>
      <p:ext uri="{BB962C8B-B14F-4D97-AF65-F5344CB8AC3E}">
        <p14:creationId xmlns:p14="http://schemas.microsoft.com/office/powerpoint/2010/main" val="85143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C951BDD-0648-E7AF-8BCC-8081A6440285}"/>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6A94541F-1EFD-BACC-A2FC-EFC95F385E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210B9764-5AB4-A212-C9DD-C33F0CBDEA03}"/>
              </a:ext>
            </a:extLst>
          </p:cNvPr>
          <p:cNvSpPr>
            <a:spLocks noGrp="1"/>
          </p:cNvSpPr>
          <p:nvPr>
            <p:ph type="dt" sz="half" idx="10"/>
          </p:nvPr>
        </p:nvSpPr>
        <p:spPr/>
        <p:txBody>
          <a:bodyPr/>
          <a:lstStyle/>
          <a:p>
            <a:fld id="{F617ABD0-134C-4376-A921-69B2666BE5A3}" type="datetimeFigureOut">
              <a:rPr lang="tr-TR" smtClean="0"/>
              <a:t>8.02.2024</a:t>
            </a:fld>
            <a:endParaRPr lang="tr-TR"/>
          </a:p>
        </p:txBody>
      </p:sp>
      <p:sp>
        <p:nvSpPr>
          <p:cNvPr id="5" name="Alt Bilgi Yer Tutucusu 4">
            <a:extLst>
              <a:ext uri="{FF2B5EF4-FFF2-40B4-BE49-F238E27FC236}">
                <a16:creationId xmlns:a16="http://schemas.microsoft.com/office/drawing/2014/main" id="{239EAAA1-9B6A-2EEB-5ACD-3A5635144E4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55C1B79-922A-FEB7-1536-5861B2A9296A}"/>
              </a:ext>
            </a:extLst>
          </p:cNvPr>
          <p:cNvSpPr>
            <a:spLocks noGrp="1"/>
          </p:cNvSpPr>
          <p:nvPr>
            <p:ph type="sldNum" sz="quarter" idx="12"/>
          </p:nvPr>
        </p:nvSpPr>
        <p:spPr/>
        <p:txBody>
          <a:bodyPr/>
          <a:lstStyle/>
          <a:p>
            <a:fld id="{51CD4FB9-36FA-4585-ABDA-B941E668E4DA}" type="slidenum">
              <a:rPr lang="tr-TR" smtClean="0"/>
              <a:t>‹#›</a:t>
            </a:fld>
            <a:endParaRPr lang="tr-TR"/>
          </a:p>
        </p:txBody>
      </p:sp>
    </p:spTree>
    <p:extLst>
      <p:ext uri="{BB962C8B-B14F-4D97-AF65-F5344CB8AC3E}">
        <p14:creationId xmlns:p14="http://schemas.microsoft.com/office/powerpoint/2010/main" val="149669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EF4178-4A9B-72A7-1EC5-C8D639236B1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8BC6607-F880-1625-6930-5F63172CF3CD}"/>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0DD24375-F3FC-C8F7-73CA-0BC30839DF2B}"/>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C78FA95F-C1C7-1BD8-4E20-40992CECDD5C}"/>
              </a:ext>
            </a:extLst>
          </p:cNvPr>
          <p:cNvSpPr>
            <a:spLocks noGrp="1"/>
          </p:cNvSpPr>
          <p:nvPr>
            <p:ph type="dt" sz="half" idx="10"/>
          </p:nvPr>
        </p:nvSpPr>
        <p:spPr/>
        <p:txBody>
          <a:bodyPr/>
          <a:lstStyle/>
          <a:p>
            <a:fld id="{F617ABD0-134C-4376-A921-69B2666BE5A3}" type="datetimeFigureOut">
              <a:rPr lang="tr-TR" smtClean="0"/>
              <a:t>8.02.2024</a:t>
            </a:fld>
            <a:endParaRPr lang="tr-TR"/>
          </a:p>
        </p:txBody>
      </p:sp>
      <p:sp>
        <p:nvSpPr>
          <p:cNvPr id="6" name="Alt Bilgi Yer Tutucusu 5">
            <a:extLst>
              <a:ext uri="{FF2B5EF4-FFF2-40B4-BE49-F238E27FC236}">
                <a16:creationId xmlns:a16="http://schemas.microsoft.com/office/drawing/2014/main" id="{9E614002-9BBF-C67F-B1A9-5CCD41685A6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CF82B19-F2CF-E80A-244C-6D8FEBA80FF5}"/>
              </a:ext>
            </a:extLst>
          </p:cNvPr>
          <p:cNvSpPr>
            <a:spLocks noGrp="1"/>
          </p:cNvSpPr>
          <p:nvPr>
            <p:ph type="sldNum" sz="quarter" idx="12"/>
          </p:nvPr>
        </p:nvSpPr>
        <p:spPr/>
        <p:txBody>
          <a:bodyPr/>
          <a:lstStyle/>
          <a:p>
            <a:fld id="{51CD4FB9-36FA-4585-ABDA-B941E668E4DA}" type="slidenum">
              <a:rPr lang="tr-TR" smtClean="0"/>
              <a:t>‹#›</a:t>
            </a:fld>
            <a:endParaRPr lang="tr-TR"/>
          </a:p>
        </p:txBody>
      </p:sp>
    </p:spTree>
    <p:extLst>
      <p:ext uri="{BB962C8B-B14F-4D97-AF65-F5344CB8AC3E}">
        <p14:creationId xmlns:p14="http://schemas.microsoft.com/office/powerpoint/2010/main" val="3930556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538BE3-142B-BF10-0D77-6D8C9F4684F0}"/>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6633700-3AA4-ED1C-EF32-862B786C49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A693D149-69BE-7343-00C2-61FC585F93B5}"/>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8198F1A0-001F-34C2-4ADC-6A4793C387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E09990F2-A6E9-E1CA-4DFA-B3D129EE65F3}"/>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69BB482-E1F4-BAD3-7929-BA9D9F4BF911}"/>
              </a:ext>
            </a:extLst>
          </p:cNvPr>
          <p:cNvSpPr>
            <a:spLocks noGrp="1"/>
          </p:cNvSpPr>
          <p:nvPr>
            <p:ph type="dt" sz="half" idx="10"/>
          </p:nvPr>
        </p:nvSpPr>
        <p:spPr/>
        <p:txBody>
          <a:bodyPr/>
          <a:lstStyle/>
          <a:p>
            <a:fld id="{F617ABD0-134C-4376-A921-69B2666BE5A3}" type="datetimeFigureOut">
              <a:rPr lang="tr-TR" smtClean="0"/>
              <a:t>8.02.2024</a:t>
            </a:fld>
            <a:endParaRPr lang="tr-TR"/>
          </a:p>
        </p:txBody>
      </p:sp>
      <p:sp>
        <p:nvSpPr>
          <p:cNvPr id="8" name="Alt Bilgi Yer Tutucusu 7">
            <a:extLst>
              <a:ext uri="{FF2B5EF4-FFF2-40B4-BE49-F238E27FC236}">
                <a16:creationId xmlns:a16="http://schemas.microsoft.com/office/drawing/2014/main" id="{ACF3800C-4B30-8D17-A639-E11865BEBD06}"/>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425621AD-078D-102F-A892-8C87ECC1D598}"/>
              </a:ext>
            </a:extLst>
          </p:cNvPr>
          <p:cNvSpPr>
            <a:spLocks noGrp="1"/>
          </p:cNvSpPr>
          <p:nvPr>
            <p:ph type="sldNum" sz="quarter" idx="12"/>
          </p:nvPr>
        </p:nvSpPr>
        <p:spPr/>
        <p:txBody>
          <a:bodyPr/>
          <a:lstStyle/>
          <a:p>
            <a:fld id="{51CD4FB9-36FA-4585-ABDA-B941E668E4DA}" type="slidenum">
              <a:rPr lang="tr-TR" smtClean="0"/>
              <a:t>‹#›</a:t>
            </a:fld>
            <a:endParaRPr lang="tr-TR"/>
          </a:p>
        </p:txBody>
      </p:sp>
    </p:spTree>
    <p:extLst>
      <p:ext uri="{BB962C8B-B14F-4D97-AF65-F5344CB8AC3E}">
        <p14:creationId xmlns:p14="http://schemas.microsoft.com/office/powerpoint/2010/main" val="864693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01CB7F8-2BA5-B518-A40B-804A206A6BF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AD821EEC-12C5-9BD6-E856-D52E9639C35D}"/>
              </a:ext>
            </a:extLst>
          </p:cNvPr>
          <p:cNvSpPr>
            <a:spLocks noGrp="1"/>
          </p:cNvSpPr>
          <p:nvPr>
            <p:ph type="dt" sz="half" idx="10"/>
          </p:nvPr>
        </p:nvSpPr>
        <p:spPr/>
        <p:txBody>
          <a:bodyPr/>
          <a:lstStyle/>
          <a:p>
            <a:fld id="{F617ABD0-134C-4376-A921-69B2666BE5A3}" type="datetimeFigureOut">
              <a:rPr lang="tr-TR" smtClean="0"/>
              <a:t>8.02.2024</a:t>
            </a:fld>
            <a:endParaRPr lang="tr-TR"/>
          </a:p>
        </p:txBody>
      </p:sp>
      <p:sp>
        <p:nvSpPr>
          <p:cNvPr id="4" name="Alt Bilgi Yer Tutucusu 3">
            <a:extLst>
              <a:ext uri="{FF2B5EF4-FFF2-40B4-BE49-F238E27FC236}">
                <a16:creationId xmlns:a16="http://schemas.microsoft.com/office/drawing/2014/main" id="{805B150F-3556-D72E-3BC4-2C6D1EBB92D8}"/>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DA6C4C2B-5838-F8B2-567D-DA83429C5717}"/>
              </a:ext>
            </a:extLst>
          </p:cNvPr>
          <p:cNvSpPr>
            <a:spLocks noGrp="1"/>
          </p:cNvSpPr>
          <p:nvPr>
            <p:ph type="sldNum" sz="quarter" idx="12"/>
          </p:nvPr>
        </p:nvSpPr>
        <p:spPr/>
        <p:txBody>
          <a:bodyPr/>
          <a:lstStyle/>
          <a:p>
            <a:fld id="{51CD4FB9-36FA-4585-ABDA-B941E668E4DA}" type="slidenum">
              <a:rPr lang="tr-TR" smtClean="0"/>
              <a:t>‹#›</a:t>
            </a:fld>
            <a:endParaRPr lang="tr-TR"/>
          </a:p>
        </p:txBody>
      </p:sp>
    </p:spTree>
    <p:extLst>
      <p:ext uri="{BB962C8B-B14F-4D97-AF65-F5344CB8AC3E}">
        <p14:creationId xmlns:p14="http://schemas.microsoft.com/office/powerpoint/2010/main" val="1013556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43D7BC7-6362-17DD-D31F-393762FA3A2C}"/>
              </a:ext>
            </a:extLst>
          </p:cNvPr>
          <p:cNvSpPr>
            <a:spLocks noGrp="1"/>
          </p:cNvSpPr>
          <p:nvPr>
            <p:ph type="dt" sz="half" idx="10"/>
          </p:nvPr>
        </p:nvSpPr>
        <p:spPr/>
        <p:txBody>
          <a:bodyPr/>
          <a:lstStyle/>
          <a:p>
            <a:fld id="{F617ABD0-134C-4376-A921-69B2666BE5A3}" type="datetimeFigureOut">
              <a:rPr lang="tr-TR" smtClean="0"/>
              <a:t>8.02.2024</a:t>
            </a:fld>
            <a:endParaRPr lang="tr-TR"/>
          </a:p>
        </p:txBody>
      </p:sp>
      <p:sp>
        <p:nvSpPr>
          <p:cNvPr id="3" name="Alt Bilgi Yer Tutucusu 2">
            <a:extLst>
              <a:ext uri="{FF2B5EF4-FFF2-40B4-BE49-F238E27FC236}">
                <a16:creationId xmlns:a16="http://schemas.microsoft.com/office/drawing/2014/main" id="{97BC2F1F-17F4-22C2-8F1C-17D064A5FE95}"/>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F7BFA3EC-CA1A-A5BF-FF7F-23EB17E18BD8}"/>
              </a:ext>
            </a:extLst>
          </p:cNvPr>
          <p:cNvSpPr>
            <a:spLocks noGrp="1"/>
          </p:cNvSpPr>
          <p:nvPr>
            <p:ph type="sldNum" sz="quarter" idx="12"/>
          </p:nvPr>
        </p:nvSpPr>
        <p:spPr/>
        <p:txBody>
          <a:bodyPr/>
          <a:lstStyle/>
          <a:p>
            <a:fld id="{51CD4FB9-36FA-4585-ABDA-B941E668E4DA}" type="slidenum">
              <a:rPr lang="tr-TR" smtClean="0"/>
              <a:t>‹#›</a:t>
            </a:fld>
            <a:endParaRPr lang="tr-TR"/>
          </a:p>
        </p:txBody>
      </p:sp>
    </p:spTree>
    <p:extLst>
      <p:ext uri="{BB962C8B-B14F-4D97-AF65-F5344CB8AC3E}">
        <p14:creationId xmlns:p14="http://schemas.microsoft.com/office/powerpoint/2010/main" val="3233535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0D86CA1-98EB-6041-54D9-6EB4DD9AE3C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306C1B16-4A44-4F24-0DB8-FA57031067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85A5AABC-EB6E-0C5D-E099-258796B76D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EF5C5A5-07EB-6F65-7AF7-A282E226DB9B}"/>
              </a:ext>
            </a:extLst>
          </p:cNvPr>
          <p:cNvSpPr>
            <a:spLocks noGrp="1"/>
          </p:cNvSpPr>
          <p:nvPr>
            <p:ph type="dt" sz="half" idx="10"/>
          </p:nvPr>
        </p:nvSpPr>
        <p:spPr/>
        <p:txBody>
          <a:bodyPr/>
          <a:lstStyle/>
          <a:p>
            <a:fld id="{F617ABD0-134C-4376-A921-69B2666BE5A3}" type="datetimeFigureOut">
              <a:rPr lang="tr-TR" smtClean="0"/>
              <a:t>8.02.2024</a:t>
            </a:fld>
            <a:endParaRPr lang="tr-TR"/>
          </a:p>
        </p:txBody>
      </p:sp>
      <p:sp>
        <p:nvSpPr>
          <p:cNvPr id="6" name="Alt Bilgi Yer Tutucusu 5">
            <a:extLst>
              <a:ext uri="{FF2B5EF4-FFF2-40B4-BE49-F238E27FC236}">
                <a16:creationId xmlns:a16="http://schemas.microsoft.com/office/drawing/2014/main" id="{26BAB4B1-9A51-871E-896E-A512A038DB9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59A60A2-D9B5-61A1-A40E-CF107C7D686A}"/>
              </a:ext>
            </a:extLst>
          </p:cNvPr>
          <p:cNvSpPr>
            <a:spLocks noGrp="1"/>
          </p:cNvSpPr>
          <p:nvPr>
            <p:ph type="sldNum" sz="quarter" idx="12"/>
          </p:nvPr>
        </p:nvSpPr>
        <p:spPr/>
        <p:txBody>
          <a:bodyPr/>
          <a:lstStyle/>
          <a:p>
            <a:fld id="{51CD4FB9-36FA-4585-ABDA-B941E668E4DA}" type="slidenum">
              <a:rPr lang="tr-TR" smtClean="0"/>
              <a:t>‹#›</a:t>
            </a:fld>
            <a:endParaRPr lang="tr-TR"/>
          </a:p>
        </p:txBody>
      </p:sp>
    </p:spTree>
    <p:extLst>
      <p:ext uri="{BB962C8B-B14F-4D97-AF65-F5344CB8AC3E}">
        <p14:creationId xmlns:p14="http://schemas.microsoft.com/office/powerpoint/2010/main" val="4073900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281022-FD6F-3D61-4E1D-2AFFC9C83D3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77BFD9E8-2604-DF2B-4A4D-FDD645D23C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E6B99E3C-52FB-5B07-85A5-215F52E46B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2F888A35-2B6E-B086-62ED-C488DF0B9235}"/>
              </a:ext>
            </a:extLst>
          </p:cNvPr>
          <p:cNvSpPr>
            <a:spLocks noGrp="1"/>
          </p:cNvSpPr>
          <p:nvPr>
            <p:ph type="dt" sz="half" idx="10"/>
          </p:nvPr>
        </p:nvSpPr>
        <p:spPr/>
        <p:txBody>
          <a:bodyPr/>
          <a:lstStyle/>
          <a:p>
            <a:fld id="{F617ABD0-134C-4376-A921-69B2666BE5A3}" type="datetimeFigureOut">
              <a:rPr lang="tr-TR" smtClean="0"/>
              <a:t>8.02.2024</a:t>
            </a:fld>
            <a:endParaRPr lang="tr-TR"/>
          </a:p>
        </p:txBody>
      </p:sp>
      <p:sp>
        <p:nvSpPr>
          <p:cNvPr id="6" name="Alt Bilgi Yer Tutucusu 5">
            <a:extLst>
              <a:ext uri="{FF2B5EF4-FFF2-40B4-BE49-F238E27FC236}">
                <a16:creationId xmlns:a16="http://schemas.microsoft.com/office/drawing/2014/main" id="{0123287C-1FF4-40CA-4BA8-18E1DD5BC3C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5B4812A-8775-DC65-D27F-367A61FBE0C0}"/>
              </a:ext>
            </a:extLst>
          </p:cNvPr>
          <p:cNvSpPr>
            <a:spLocks noGrp="1"/>
          </p:cNvSpPr>
          <p:nvPr>
            <p:ph type="sldNum" sz="quarter" idx="12"/>
          </p:nvPr>
        </p:nvSpPr>
        <p:spPr/>
        <p:txBody>
          <a:bodyPr/>
          <a:lstStyle/>
          <a:p>
            <a:fld id="{51CD4FB9-36FA-4585-ABDA-B941E668E4DA}" type="slidenum">
              <a:rPr lang="tr-TR" smtClean="0"/>
              <a:t>‹#›</a:t>
            </a:fld>
            <a:endParaRPr lang="tr-TR"/>
          </a:p>
        </p:txBody>
      </p:sp>
    </p:spTree>
    <p:extLst>
      <p:ext uri="{BB962C8B-B14F-4D97-AF65-F5344CB8AC3E}">
        <p14:creationId xmlns:p14="http://schemas.microsoft.com/office/powerpoint/2010/main" val="3508282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25C7B389-9631-6859-6B98-CD70C0AE55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C045B4E-00CA-88C5-4283-BD399236DB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178D4FD-B839-8227-DA2C-CD35BDEAF0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17ABD0-134C-4376-A921-69B2666BE5A3}" type="datetimeFigureOut">
              <a:rPr lang="tr-TR" smtClean="0"/>
              <a:t>8.02.2024</a:t>
            </a:fld>
            <a:endParaRPr lang="tr-TR"/>
          </a:p>
        </p:txBody>
      </p:sp>
      <p:sp>
        <p:nvSpPr>
          <p:cNvPr id="5" name="Alt Bilgi Yer Tutucusu 4">
            <a:extLst>
              <a:ext uri="{FF2B5EF4-FFF2-40B4-BE49-F238E27FC236}">
                <a16:creationId xmlns:a16="http://schemas.microsoft.com/office/drawing/2014/main" id="{2CC45723-84FB-234F-18A6-D4D5EFAD63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7C9E0D4F-A237-5C54-23ED-81FBD41840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CD4FB9-36FA-4585-ABDA-B941E668E4DA}" type="slidenum">
              <a:rPr lang="tr-TR" smtClean="0"/>
              <a:t>‹#›</a:t>
            </a:fld>
            <a:endParaRPr lang="tr-TR"/>
          </a:p>
        </p:txBody>
      </p:sp>
    </p:spTree>
    <p:extLst>
      <p:ext uri="{BB962C8B-B14F-4D97-AF65-F5344CB8AC3E}">
        <p14:creationId xmlns:p14="http://schemas.microsoft.com/office/powerpoint/2010/main" val="3155849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ergipark.org.tr/en/download/article-file/1698452" TargetMode="External"/><Relationship Id="rId7" Type="http://schemas.openxmlformats.org/officeDocument/2006/relationships/hyperlink" Target="https://www.gazeteduvar.com.tr/kultur-sanat/2020/03/15/ibsenin-rosmersholmu-martta-koma-sahnesinde" TargetMode="External"/><Relationship Id="rId2" Type="http://schemas.openxmlformats.org/officeDocument/2006/relationships/hyperlink" Target="https://archive.org/details/henrik-ibsen-rosmersholm" TargetMode="External"/><Relationship Id="rId1" Type="http://schemas.openxmlformats.org/officeDocument/2006/relationships/slideLayout" Target="../slideLayouts/slideLayout2.xml"/><Relationship Id="rId6" Type="http://schemas.openxmlformats.org/officeDocument/2006/relationships/hyperlink" Target="https://www.mardinlife.com/kitap/rosmerler-henrik-ibsen-kitap-ozeti-konusu-ve-incelemesi" TargetMode="External"/><Relationship Id="rId5" Type="http://schemas.openxmlformats.org/officeDocument/2006/relationships/hyperlink" Target="https://www.academia.edu/37168690/19_Y%C3%BCzy%C4%B1l_Norve%C3%A7_Siyasi_Tarihi_Milliyet%C3%A7ilik_ve_Ibsen_Rosmersholm_pdf" TargetMode="External"/><Relationship Id="rId4" Type="http://schemas.openxmlformats.org/officeDocument/2006/relationships/hyperlink" Target="https://www.mimesis-dergi.org/2016/12/ibsen-ve-retrospektif-dra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3D942F4-279A-C66F-396A-0A0B60C32BDD}"/>
              </a:ext>
            </a:extLst>
          </p:cNvPr>
          <p:cNvSpPr>
            <a:spLocks noGrp="1"/>
          </p:cNvSpPr>
          <p:nvPr>
            <p:ph type="ctrTitle"/>
          </p:nvPr>
        </p:nvSpPr>
        <p:spPr>
          <a:xfrm>
            <a:off x="0" y="16846"/>
            <a:ext cx="12192000" cy="1785321"/>
          </a:xfrm>
        </p:spPr>
        <p:txBody>
          <a:bodyPr>
            <a:normAutofit/>
          </a:bodyPr>
          <a:lstStyle/>
          <a:p>
            <a:r>
              <a:rPr lang="tr-TR" b="1" dirty="0" err="1"/>
              <a:t>Rosmerler</a:t>
            </a:r>
            <a:r>
              <a:rPr lang="tr-TR" b="1" dirty="0"/>
              <a:t> (</a:t>
            </a:r>
            <a:r>
              <a:rPr lang="tr-TR" b="1" dirty="0" err="1"/>
              <a:t>Rosmersholm</a:t>
            </a:r>
            <a:r>
              <a:rPr lang="tr-TR" b="1" dirty="0"/>
              <a:t>*) 1886 </a:t>
            </a:r>
            <a:br>
              <a:rPr lang="tr-TR" b="1" dirty="0"/>
            </a:br>
            <a:r>
              <a:rPr lang="tr-TR" sz="5300" b="1" dirty="0"/>
              <a:t>Henrik </a:t>
            </a:r>
            <a:r>
              <a:rPr lang="tr-TR" sz="5300" b="1" dirty="0" err="1"/>
              <a:t>İbsen</a:t>
            </a:r>
            <a:endParaRPr lang="tr-TR" sz="5300" b="1" dirty="0"/>
          </a:p>
        </p:txBody>
      </p:sp>
      <p:sp>
        <p:nvSpPr>
          <p:cNvPr id="3" name="Alt Başlık 2">
            <a:extLst>
              <a:ext uri="{FF2B5EF4-FFF2-40B4-BE49-F238E27FC236}">
                <a16:creationId xmlns:a16="http://schemas.microsoft.com/office/drawing/2014/main" id="{5CBE28FC-7D7F-C704-77D8-D65F4D1D75D7}"/>
              </a:ext>
            </a:extLst>
          </p:cNvPr>
          <p:cNvSpPr>
            <a:spLocks noGrp="1"/>
          </p:cNvSpPr>
          <p:nvPr>
            <p:ph type="subTitle" idx="1"/>
          </p:nvPr>
        </p:nvSpPr>
        <p:spPr>
          <a:xfrm>
            <a:off x="9263411" y="5940262"/>
            <a:ext cx="2840856" cy="781235"/>
          </a:xfrm>
        </p:spPr>
        <p:txBody>
          <a:bodyPr>
            <a:normAutofit fontScale="92500" lnSpcReduction="10000"/>
          </a:bodyPr>
          <a:lstStyle/>
          <a:p>
            <a:r>
              <a:rPr lang="tr-TR" dirty="0"/>
              <a:t>Ayla Gürleyen</a:t>
            </a:r>
          </a:p>
          <a:p>
            <a:r>
              <a:rPr lang="tr-TR" dirty="0"/>
              <a:t>7 Şubat 2024</a:t>
            </a:r>
          </a:p>
        </p:txBody>
      </p:sp>
      <p:pic>
        <p:nvPicPr>
          <p:cNvPr id="4" name="Resim 3" descr="Rosmersholm review">
            <a:extLst>
              <a:ext uri="{FF2B5EF4-FFF2-40B4-BE49-F238E27FC236}">
                <a16:creationId xmlns:a16="http://schemas.microsoft.com/office/drawing/2014/main" id="{531EB3AA-5C19-8FA3-4273-7CDD5AECB59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2087452"/>
            <a:ext cx="6334822" cy="3567527"/>
          </a:xfrm>
          <a:prstGeom prst="rect">
            <a:avLst/>
          </a:prstGeom>
          <a:noFill/>
          <a:ln>
            <a:noFill/>
          </a:ln>
        </p:spPr>
      </p:pic>
      <p:sp>
        <p:nvSpPr>
          <p:cNvPr id="5" name="Metin kutusu 4">
            <a:extLst>
              <a:ext uri="{FF2B5EF4-FFF2-40B4-BE49-F238E27FC236}">
                <a16:creationId xmlns:a16="http://schemas.microsoft.com/office/drawing/2014/main" id="{94F41D2E-CE27-D3EA-4AC7-09B5D72D40C5}"/>
              </a:ext>
            </a:extLst>
          </p:cNvPr>
          <p:cNvSpPr txBox="1"/>
          <p:nvPr/>
        </p:nvSpPr>
        <p:spPr>
          <a:xfrm>
            <a:off x="47871" y="6276513"/>
            <a:ext cx="3909660" cy="369332"/>
          </a:xfrm>
          <a:prstGeom prst="rect">
            <a:avLst/>
          </a:prstGeom>
          <a:noFill/>
        </p:spPr>
        <p:txBody>
          <a:bodyPr wrap="none" rtlCol="0">
            <a:spAutoFit/>
          </a:bodyPr>
          <a:lstStyle/>
          <a:p>
            <a:r>
              <a:rPr lang="tr-TR" dirty="0"/>
              <a:t>*</a:t>
            </a:r>
            <a:r>
              <a:rPr lang="tr-TR" dirty="0" err="1"/>
              <a:t>Holm’un</a:t>
            </a:r>
            <a:r>
              <a:rPr lang="tr-TR" dirty="0"/>
              <a:t> Norveççe anlamı ada/ adacık </a:t>
            </a:r>
          </a:p>
        </p:txBody>
      </p:sp>
      <p:pic>
        <p:nvPicPr>
          <p:cNvPr id="6" name="Resim 5">
            <a:extLst>
              <a:ext uri="{FF2B5EF4-FFF2-40B4-BE49-F238E27FC236}">
                <a16:creationId xmlns:a16="http://schemas.microsoft.com/office/drawing/2014/main" id="{3A950128-EAD7-2134-348E-9784DF06A22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34822" y="2087451"/>
            <a:ext cx="5857178" cy="3567527"/>
          </a:xfrm>
          <a:prstGeom prst="rect">
            <a:avLst/>
          </a:prstGeom>
          <a:noFill/>
        </p:spPr>
      </p:pic>
    </p:spTree>
    <p:extLst>
      <p:ext uri="{BB962C8B-B14F-4D97-AF65-F5344CB8AC3E}">
        <p14:creationId xmlns:p14="http://schemas.microsoft.com/office/powerpoint/2010/main" val="3241318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20D945-5656-84C8-EC36-F9091A5F2552}"/>
              </a:ext>
            </a:extLst>
          </p:cNvPr>
          <p:cNvSpPr>
            <a:spLocks noGrp="1"/>
          </p:cNvSpPr>
          <p:nvPr>
            <p:ph type="title"/>
          </p:nvPr>
        </p:nvSpPr>
        <p:spPr/>
        <p:txBody>
          <a:bodyPr/>
          <a:lstStyle/>
          <a:p>
            <a:r>
              <a:rPr lang="tr-TR" b="1" dirty="0"/>
              <a:t>Muhafazakarlar X Liberaller</a:t>
            </a:r>
          </a:p>
        </p:txBody>
      </p:sp>
      <p:sp>
        <p:nvSpPr>
          <p:cNvPr id="3" name="İçerik Yer Tutucusu 2">
            <a:extLst>
              <a:ext uri="{FF2B5EF4-FFF2-40B4-BE49-F238E27FC236}">
                <a16:creationId xmlns:a16="http://schemas.microsoft.com/office/drawing/2014/main" id="{30A480AA-E146-DF41-A386-4CB81A77049E}"/>
              </a:ext>
            </a:extLst>
          </p:cNvPr>
          <p:cNvSpPr>
            <a:spLocks noGrp="1"/>
          </p:cNvSpPr>
          <p:nvPr>
            <p:ph idx="1"/>
          </p:nvPr>
        </p:nvSpPr>
        <p:spPr/>
        <p:txBody>
          <a:bodyPr/>
          <a:lstStyle/>
          <a:p>
            <a:r>
              <a:rPr lang="tr-TR" dirty="0"/>
              <a:t>Farklı liberal karakterler</a:t>
            </a:r>
          </a:p>
          <a:p>
            <a:pPr lvl="1"/>
            <a:r>
              <a:rPr lang="tr-TR" dirty="0" err="1"/>
              <a:t>Rebekka</a:t>
            </a:r>
            <a:endParaRPr lang="tr-TR" dirty="0"/>
          </a:p>
          <a:p>
            <a:pPr lvl="1"/>
            <a:r>
              <a:rPr lang="tr-TR" dirty="0" err="1"/>
              <a:t>Mortensgard</a:t>
            </a:r>
            <a:endParaRPr lang="tr-TR" dirty="0"/>
          </a:p>
          <a:p>
            <a:pPr lvl="1"/>
            <a:r>
              <a:rPr lang="tr-TR" dirty="0" err="1"/>
              <a:t>Brendel</a:t>
            </a:r>
            <a:endParaRPr lang="tr-TR" dirty="0"/>
          </a:p>
          <a:p>
            <a:pPr lvl="1"/>
            <a:endParaRPr lang="tr-TR" dirty="0"/>
          </a:p>
          <a:p>
            <a:r>
              <a:rPr lang="tr-TR" dirty="0"/>
              <a:t>Farklı muhafazakar karakterler</a:t>
            </a:r>
          </a:p>
          <a:p>
            <a:pPr lvl="1"/>
            <a:r>
              <a:rPr lang="tr-TR" dirty="0" err="1"/>
              <a:t>Kroll</a:t>
            </a:r>
            <a:endParaRPr lang="tr-TR" dirty="0"/>
          </a:p>
          <a:p>
            <a:pPr lvl="1"/>
            <a:r>
              <a:rPr lang="tr-TR" dirty="0" err="1"/>
              <a:t>Rosmer</a:t>
            </a:r>
            <a:endParaRPr lang="tr-TR" dirty="0"/>
          </a:p>
          <a:p>
            <a:pPr lvl="1"/>
            <a:r>
              <a:rPr lang="tr-TR" dirty="0" err="1"/>
              <a:t>Helseth</a:t>
            </a:r>
            <a:endParaRPr lang="tr-TR" dirty="0"/>
          </a:p>
          <a:p>
            <a:pPr lvl="1"/>
            <a:endParaRPr lang="tr-TR" dirty="0"/>
          </a:p>
        </p:txBody>
      </p:sp>
    </p:spTree>
    <p:extLst>
      <p:ext uri="{BB962C8B-B14F-4D97-AF65-F5344CB8AC3E}">
        <p14:creationId xmlns:p14="http://schemas.microsoft.com/office/powerpoint/2010/main" val="1480220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F7D1F5-01D8-A1B8-91B5-9CCED9A17FC0}"/>
              </a:ext>
            </a:extLst>
          </p:cNvPr>
          <p:cNvSpPr>
            <a:spLocks noGrp="1"/>
          </p:cNvSpPr>
          <p:nvPr>
            <p:ph type="title"/>
          </p:nvPr>
        </p:nvSpPr>
        <p:spPr>
          <a:xfrm>
            <a:off x="838200" y="98796"/>
            <a:ext cx="10515600" cy="1010914"/>
          </a:xfrm>
        </p:spPr>
        <p:txBody>
          <a:bodyPr/>
          <a:lstStyle/>
          <a:p>
            <a:r>
              <a:rPr lang="tr-TR" b="1" dirty="0" err="1"/>
              <a:t>Rosmersholm</a:t>
            </a:r>
            <a:r>
              <a:rPr lang="tr-TR" b="1" dirty="0"/>
              <a:t> – Karakter Analizi</a:t>
            </a:r>
          </a:p>
        </p:txBody>
      </p:sp>
      <p:sp>
        <p:nvSpPr>
          <p:cNvPr id="3" name="İçerik Yer Tutucusu 2">
            <a:extLst>
              <a:ext uri="{FF2B5EF4-FFF2-40B4-BE49-F238E27FC236}">
                <a16:creationId xmlns:a16="http://schemas.microsoft.com/office/drawing/2014/main" id="{185244D2-3A19-F67B-6B9F-0FD985759649}"/>
              </a:ext>
            </a:extLst>
          </p:cNvPr>
          <p:cNvSpPr>
            <a:spLocks noGrp="1"/>
          </p:cNvSpPr>
          <p:nvPr>
            <p:ph idx="1"/>
          </p:nvPr>
        </p:nvSpPr>
        <p:spPr>
          <a:xfrm>
            <a:off x="838200" y="1109710"/>
            <a:ext cx="10515600" cy="5067253"/>
          </a:xfrm>
        </p:spPr>
        <p:txBody>
          <a:bodyPr>
            <a:normAutofit lnSpcReduction="10000"/>
          </a:bodyPr>
          <a:lstStyle/>
          <a:p>
            <a:r>
              <a:rPr lang="tr-TR" dirty="0"/>
              <a:t>Johannes </a:t>
            </a:r>
            <a:r>
              <a:rPr lang="tr-TR" dirty="0" err="1"/>
              <a:t>Rosmer</a:t>
            </a:r>
            <a:endParaRPr lang="tr-TR" dirty="0"/>
          </a:p>
          <a:p>
            <a:pPr lvl="1"/>
            <a:r>
              <a:rPr lang="tr-TR" dirty="0" err="1"/>
              <a:t>Rebekka’nın</a:t>
            </a:r>
            <a:r>
              <a:rPr lang="tr-TR" dirty="0"/>
              <a:t> etkisiyle muhafazakar tutumundan uzaklaşmaya çalışan ama başaramıyor, git-</a:t>
            </a:r>
            <a:r>
              <a:rPr lang="tr-TR" dirty="0" err="1"/>
              <a:t>geller</a:t>
            </a:r>
            <a:r>
              <a:rPr lang="tr-TR" dirty="0"/>
              <a:t> yaşıyor</a:t>
            </a:r>
          </a:p>
          <a:p>
            <a:pPr lvl="1"/>
            <a:r>
              <a:rPr lang="tr-TR" dirty="0"/>
              <a:t>Eşinin intihar ettiği köprüden geçemiyor, duygusal</a:t>
            </a:r>
          </a:p>
          <a:p>
            <a:pPr lvl="1"/>
            <a:r>
              <a:rPr lang="tr-TR" dirty="0"/>
              <a:t>İdealist, romantik</a:t>
            </a:r>
          </a:p>
          <a:p>
            <a:pPr lvl="1"/>
            <a:r>
              <a:rPr lang="tr-TR" dirty="0" err="1"/>
              <a:t>Mortensgard</a:t>
            </a:r>
            <a:r>
              <a:rPr lang="tr-TR" dirty="0"/>
              <a:t>, </a:t>
            </a:r>
            <a:r>
              <a:rPr lang="tr-TR" dirty="0" err="1"/>
              <a:t>Rosmer</a:t>
            </a:r>
            <a:r>
              <a:rPr lang="tr-TR" dirty="0"/>
              <a:t> rahipken haksız yere zina ile suçlandığını düşünüyor   </a:t>
            </a:r>
          </a:p>
          <a:p>
            <a:r>
              <a:rPr lang="tr-TR" dirty="0" err="1"/>
              <a:t>Kroll</a:t>
            </a:r>
            <a:endParaRPr lang="tr-TR" dirty="0"/>
          </a:p>
          <a:p>
            <a:pPr lvl="1"/>
            <a:r>
              <a:rPr lang="tr-TR" dirty="0"/>
              <a:t>Muhafazakar duruşlu, siyasi olarak aktif</a:t>
            </a:r>
          </a:p>
          <a:p>
            <a:pPr lvl="1"/>
            <a:r>
              <a:rPr lang="tr-TR" dirty="0"/>
              <a:t>Gerçekçi </a:t>
            </a:r>
          </a:p>
          <a:p>
            <a:pPr lvl="2"/>
            <a:r>
              <a:rPr lang="tr-TR" dirty="0"/>
              <a:t>kız kardeşinin intihar ettiği köprüden rahatça geçiyor </a:t>
            </a:r>
          </a:p>
          <a:p>
            <a:pPr lvl="2"/>
            <a:r>
              <a:rPr lang="tr-TR" dirty="0"/>
              <a:t>ilk başta </a:t>
            </a:r>
            <a:r>
              <a:rPr lang="tr-TR" dirty="0" err="1"/>
              <a:t>Rebekka</a:t>
            </a:r>
            <a:r>
              <a:rPr lang="tr-TR" dirty="0"/>
              <a:t> ile Johannes’in evli olarak aynı çatı altında yaşamasını istiyor</a:t>
            </a:r>
          </a:p>
          <a:p>
            <a:pPr lvl="2"/>
            <a:r>
              <a:rPr lang="tr-TR" dirty="0"/>
              <a:t>Kendi çocuklarının da liberallerin tarafında olmasına üzülse de olay yaratmıyor</a:t>
            </a:r>
          </a:p>
          <a:p>
            <a:pPr lvl="1"/>
            <a:r>
              <a:rPr lang="tr-TR" dirty="0" err="1"/>
              <a:t>Rosmer</a:t>
            </a:r>
            <a:r>
              <a:rPr lang="tr-TR" dirty="0"/>
              <a:t> dinden uzaklaştığını söylediğinde onu hainlik, döneklik ile suçluyor</a:t>
            </a:r>
          </a:p>
        </p:txBody>
      </p:sp>
      <p:sp>
        <p:nvSpPr>
          <p:cNvPr id="4" name="Çarpım İşareti 3">
            <a:extLst>
              <a:ext uri="{FF2B5EF4-FFF2-40B4-BE49-F238E27FC236}">
                <a16:creationId xmlns:a16="http://schemas.microsoft.com/office/drawing/2014/main" id="{F7A912FA-9426-9480-6E02-91B4842D5D39}"/>
              </a:ext>
            </a:extLst>
          </p:cNvPr>
          <p:cNvSpPr/>
          <p:nvPr/>
        </p:nvSpPr>
        <p:spPr>
          <a:xfrm>
            <a:off x="10830758" y="2876526"/>
            <a:ext cx="346230" cy="335133"/>
          </a:xfrm>
          <a:prstGeom prst="mathMultiply">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b="1">
              <a:ln w="22225">
                <a:solidFill>
                  <a:schemeClr val="accent2"/>
                </a:solidFill>
                <a:prstDash val="solid"/>
              </a:ln>
              <a:solidFill>
                <a:schemeClr val="accent2">
                  <a:lumMod val="40000"/>
                  <a:lumOff val="60000"/>
                </a:schemeClr>
              </a:solidFill>
            </a:endParaRPr>
          </a:p>
        </p:txBody>
      </p:sp>
      <p:sp>
        <p:nvSpPr>
          <p:cNvPr id="5" name="Çarpım İşareti 4">
            <a:extLst>
              <a:ext uri="{FF2B5EF4-FFF2-40B4-BE49-F238E27FC236}">
                <a16:creationId xmlns:a16="http://schemas.microsoft.com/office/drawing/2014/main" id="{19002BC9-ED6E-10E0-182A-DAFC8A945B23}"/>
              </a:ext>
            </a:extLst>
          </p:cNvPr>
          <p:cNvSpPr/>
          <p:nvPr/>
        </p:nvSpPr>
        <p:spPr>
          <a:xfrm flipV="1">
            <a:off x="10830758" y="5304407"/>
            <a:ext cx="346230" cy="443883"/>
          </a:xfrm>
          <a:prstGeom prst="mathMultiply">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b="1">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3002277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4F055B2-5BCB-F82E-222E-0C4E3038C839}"/>
              </a:ext>
            </a:extLst>
          </p:cNvPr>
          <p:cNvSpPr>
            <a:spLocks noGrp="1"/>
          </p:cNvSpPr>
          <p:nvPr>
            <p:ph idx="1"/>
          </p:nvPr>
        </p:nvSpPr>
        <p:spPr>
          <a:xfrm>
            <a:off x="838200" y="1233996"/>
            <a:ext cx="10515600" cy="4942967"/>
          </a:xfrm>
        </p:spPr>
        <p:txBody>
          <a:bodyPr>
            <a:normAutofit fontScale="92500" lnSpcReduction="10000"/>
          </a:bodyPr>
          <a:lstStyle/>
          <a:p>
            <a:r>
              <a:rPr lang="tr-TR" dirty="0" err="1"/>
              <a:t>Rebekka</a:t>
            </a:r>
            <a:endParaRPr lang="tr-TR" dirty="0"/>
          </a:p>
          <a:p>
            <a:pPr lvl="1"/>
            <a:r>
              <a:rPr lang="tr-TR" dirty="0"/>
              <a:t>Eşitlikçi, özgürlükçü, liberal duruşlu, çalışan kadın</a:t>
            </a:r>
          </a:p>
          <a:p>
            <a:pPr lvl="1"/>
            <a:r>
              <a:rPr lang="tr-TR" dirty="0"/>
              <a:t>Duygusal çelişkileri var (içinde iyi ve kötü aynı anda var)</a:t>
            </a:r>
          </a:p>
          <a:p>
            <a:pPr lvl="2"/>
            <a:r>
              <a:rPr lang="tr-TR" dirty="0" err="1"/>
              <a:t>Rosmer’in</a:t>
            </a:r>
            <a:r>
              <a:rPr lang="tr-TR" dirty="0"/>
              <a:t> evlilik teklifine çok sevinmesine rağmen evlenmeyi reddetmesi</a:t>
            </a:r>
          </a:p>
          <a:p>
            <a:pPr lvl="1"/>
            <a:r>
              <a:rPr lang="tr-TR" dirty="0"/>
              <a:t>Başkalarını şahsi görüşleri doğrultusunda kontrol etme, yönlendirme isteği var </a:t>
            </a:r>
          </a:p>
          <a:p>
            <a:pPr lvl="2"/>
            <a:r>
              <a:rPr lang="tr-TR" dirty="0" err="1"/>
              <a:t>Rosmer’i</a:t>
            </a:r>
            <a:r>
              <a:rPr lang="tr-TR" dirty="0"/>
              <a:t> doğru zaman olmadığı için istemediği halde, </a:t>
            </a:r>
            <a:r>
              <a:rPr lang="tr-TR" dirty="0" err="1"/>
              <a:t>Kroll’e</a:t>
            </a:r>
            <a:r>
              <a:rPr lang="tr-TR" dirty="0"/>
              <a:t> dini görüşlerindeki değişiklikleri anlatması için zorlaması</a:t>
            </a:r>
          </a:p>
          <a:p>
            <a:pPr lvl="2"/>
            <a:r>
              <a:rPr lang="tr-TR" dirty="0" err="1"/>
              <a:t>Beate’nin</a:t>
            </a:r>
            <a:r>
              <a:rPr lang="tr-TR" dirty="0"/>
              <a:t> </a:t>
            </a:r>
            <a:r>
              <a:rPr lang="tr-TR" dirty="0" err="1"/>
              <a:t>Rebekka</a:t>
            </a:r>
            <a:r>
              <a:rPr lang="tr-TR" dirty="0"/>
              <a:t> ile </a:t>
            </a:r>
            <a:r>
              <a:rPr lang="tr-TR" dirty="0" err="1"/>
              <a:t>Rosmer</a:t>
            </a:r>
            <a:r>
              <a:rPr lang="tr-TR" dirty="0"/>
              <a:t> arasında bir ilişki olduğuna inanmasını teşvik etmesi</a:t>
            </a:r>
          </a:p>
          <a:p>
            <a:r>
              <a:rPr lang="tr-TR" dirty="0"/>
              <a:t>Peter </a:t>
            </a:r>
            <a:r>
              <a:rPr lang="tr-TR" dirty="0" err="1"/>
              <a:t>Mortensgard</a:t>
            </a:r>
            <a:endParaRPr lang="tr-TR" dirty="0"/>
          </a:p>
          <a:p>
            <a:pPr lvl="1"/>
            <a:r>
              <a:rPr lang="tr-TR" dirty="0"/>
              <a:t>Yenilikçi, liberal, gerçekçi, siyasi olarak aktif</a:t>
            </a:r>
          </a:p>
          <a:p>
            <a:pPr lvl="1"/>
            <a:r>
              <a:rPr lang="tr-TR" dirty="0"/>
              <a:t>Faydacı</a:t>
            </a:r>
          </a:p>
          <a:p>
            <a:pPr lvl="2"/>
            <a:r>
              <a:rPr lang="tr-TR" dirty="0" err="1"/>
              <a:t>Rosmer’in</a:t>
            </a:r>
            <a:r>
              <a:rPr lang="tr-TR" dirty="0"/>
              <a:t> liberaller arasına katıldığını duyurmak istiyor ama kiliseden uzaklaştığını duyurmak istemiyor. Din adamlığının </a:t>
            </a:r>
            <a:r>
              <a:rPr lang="tr-TR" dirty="0" err="1"/>
              <a:t>Rosmer’e</a:t>
            </a:r>
            <a:r>
              <a:rPr lang="tr-TR" dirty="0"/>
              <a:t> verdiği saygınlıktan faydalanmak istiyor</a:t>
            </a:r>
          </a:p>
          <a:p>
            <a:r>
              <a:rPr lang="tr-TR" dirty="0" err="1"/>
              <a:t>Ulrik</a:t>
            </a:r>
            <a:r>
              <a:rPr lang="tr-TR" dirty="0"/>
              <a:t> </a:t>
            </a:r>
            <a:r>
              <a:rPr lang="tr-TR" dirty="0" err="1"/>
              <a:t>Brendel</a:t>
            </a:r>
            <a:endParaRPr lang="tr-TR" dirty="0"/>
          </a:p>
          <a:p>
            <a:pPr lvl="1"/>
            <a:r>
              <a:rPr lang="tr-TR" dirty="0"/>
              <a:t>Yenilikçi, liberal, idealist, hayata küskün</a:t>
            </a:r>
          </a:p>
        </p:txBody>
      </p:sp>
      <p:sp>
        <p:nvSpPr>
          <p:cNvPr id="4" name="Başlık 1">
            <a:extLst>
              <a:ext uri="{FF2B5EF4-FFF2-40B4-BE49-F238E27FC236}">
                <a16:creationId xmlns:a16="http://schemas.microsoft.com/office/drawing/2014/main" id="{7DCCC06D-6F30-B0B9-419B-04D57A16C615}"/>
              </a:ext>
            </a:extLst>
          </p:cNvPr>
          <p:cNvSpPr>
            <a:spLocks noGrp="1"/>
          </p:cNvSpPr>
          <p:nvPr>
            <p:ph type="title"/>
          </p:nvPr>
        </p:nvSpPr>
        <p:spPr>
          <a:xfrm>
            <a:off x="838200" y="365125"/>
            <a:ext cx="10515600" cy="868871"/>
          </a:xfrm>
        </p:spPr>
        <p:txBody>
          <a:bodyPr/>
          <a:lstStyle/>
          <a:p>
            <a:r>
              <a:rPr lang="tr-TR" b="1" dirty="0" err="1"/>
              <a:t>Rosmersholm</a:t>
            </a:r>
            <a:r>
              <a:rPr lang="tr-TR" b="1" dirty="0"/>
              <a:t> – Karakter Analizi</a:t>
            </a:r>
          </a:p>
        </p:txBody>
      </p:sp>
      <p:sp>
        <p:nvSpPr>
          <p:cNvPr id="6" name="Çarpım İşareti 5">
            <a:extLst>
              <a:ext uri="{FF2B5EF4-FFF2-40B4-BE49-F238E27FC236}">
                <a16:creationId xmlns:a16="http://schemas.microsoft.com/office/drawing/2014/main" id="{A8E9395A-1501-9722-E9A6-64FE0BE6771C}"/>
              </a:ext>
            </a:extLst>
          </p:cNvPr>
          <p:cNvSpPr/>
          <p:nvPr/>
        </p:nvSpPr>
        <p:spPr>
          <a:xfrm flipV="1">
            <a:off x="11180685" y="2512381"/>
            <a:ext cx="346230" cy="461639"/>
          </a:xfrm>
          <a:prstGeom prst="mathMultiply">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b="1">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3726326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96B10D7-A074-3EC3-592D-37318275A368}"/>
              </a:ext>
            </a:extLst>
          </p:cNvPr>
          <p:cNvSpPr>
            <a:spLocks noGrp="1"/>
          </p:cNvSpPr>
          <p:nvPr>
            <p:ph type="title"/>
          </p:nvPr>
        </p:nvSpPr>
        <p:spPr/>
        <p:txBody>
          <a:bodyPr/>
          <a:lstStyle/>
          <a:p>
            <a:r>
              <a:rPr lang="tr-TR" b="1" dirty="0"/>
              <a:t>Kaynakça</a:t>
            </a:r>
            <a:r>
              <a:rPr lang="tr-TR" dirty="0"/>
              <a:t>:</a:t>
            </a:r>
          </a:p>
        </p:txBody>
      </p:sp>
      <p:sp>
        <p:nvSpPr>
          <p:cNvPr id="4" name="Rectangle 1">
            <a:extLst>
              <a:ext uri="{FF2B5EF4-FFF2-40B4-BE49-F238E27FC236}">
                <a16:creationId xmlns:a16="http://schemas.microsoft.com/office/drawing/2014/main" id="{C67C4F0C-F7C6-8639-D85F-487D2B38FC38}"/>
              </a:ext>
            </a:extLst>
          </p:cNvPr>
          <p:cNvSpPr>
            <a:spLocks noGrp="1" noChangeArrowheads="1"/>
          </p:cNvSpPr>
          <p:nvPr>
            <p:ph idx="1"/>
          </p:nvPr>
        </p:nvSpPr>
        <p:spPr bwMode="auto">
          <a:xfrm>
            <a:off x="838200" y="1739137"/>
            <a:ext cx="10515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a:ln>
                  <a:noFill/>
                </a:ln>
                <a:solidFill>
                  <a:schemeClr val="tx1"/>
                </a:solidFill>
                <a:effectLst/>
                <a:latin typeface="Arial" panose="020B0604020202020204" pitchFamily="34" charset="0"/>
                <a:hlinkClick r:id="rId2"/>
              </a:rPr>
              <a:t>https://archive.org/details/henrik-ibsen-rosmersholm</a:t>
            </a:r>
            <a:endParaRPr kumimoji="0" lang="tr-TR" altLang="tr-TR"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a:ln>
                  <a:noFill/>
                </a:ln>
                <a:solidFill>
                  <a:schemeClr val="tx1"/>
                </a:solidFill>
                <a:effectLst/>
                <a:latin typeface="Arial" panose="020B0604020202020204" pitchFamily="34" charset="0"/>
                <a:hlinkClick r:id="rId3"/>
              </a:rPr>
              <a:t>https://dergipark.org.tr/en/download/article-file/1698452</a:t>
            </a:r>
            <a:br>
              <a:rPr kumimoji="0" lang="tr-TR" altLang="tr-TR" sz="1800" b="0" i="0" u="none" strike="noStrike" cap="none" normalizeH="0" baseline="0" dirty="0">
                <a:ln>
                  <a:noFill/>
                </a:ln>
                <a:solidFill>
                  <a:schemeClr val="tx1"/>
                </a:solidFill>
                <a:effectLst/>
                <a:latin typeface="Arial" panose="020B0604020202020204" pitchFamily="34" charset="0"/>
              </a:rPr>
            </a:br>
            <a:endParaRPr kumimoji="0" lang="tr-TR" altLang="tr-TR"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a:ln>
                  <a:noFill/>
                </a:ln>
                <a:solidFill>
                  <a:schemeClr val="tx1"/>
                </a:solidFill>
                <a:effectLst/>
                <a:latin typeface="Arial" panose="020B0604020202020204" pitchFamily="34" charset="0"/>
                <a:hlinkClick r:id="rId4"/>
              </a:rPr>
              <a:t>https://www.mimesis-dergi.org/2016/12/ibsen-ve-retrospektif-dram/</a:t>
            </a:r>
            <a:br>
              <a:rPr kumimoji="0" lang="tr-TR" altLang="tr-TR" sz="1800" b="0" i="0" u="none" strike="noStrike" cap="none" normalizeH="0" baseline="0" dirty="0">
                <a:ln>
                  <a:noFill/>
                </a:ln>
                <a:solidFill>
                  <a:schemeClr val="tx1"/>
                </a:solidFill>
                <a:effectLst/>
                <a:latin typeface="Arial" panose="020B0604020202020204" pitchFamily="34" charset="0"/>
              </a:rPr>
            </a:br>
            <a:endParaRPr kumimoji="0" lang="tr-TR" altLang="tr-TR"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a:ln>
                  <a:noFill/>
                </a:ln>
                <a:solidFill>
                  <a:schemeClr val="tx1"/>
                </a:solidFill>
                <a:effectLst/>
                <a:latin typeface="Arial" panose="020B0604020202020204" pitchFamily="34" charset="0"/>
                <a:hlinkClick r:id="rId5"/>
              </a:rPr>
              <a:t>https://www.academia.edu/37168690/19_Y%C3%BCzy%C4%B1l_Norve%C3%A7_Siyasi_Tarihi_Milliyet%C3%A7ilik_ve_Ibsen_Rosmersholm_pdf</a:t>
            </a:r>
            <a:br>
              <a:rPr kumimoji="0" lang="tr-TR" altLang="tr-TR" sz="1800" b="0" i="0" u="none" strike="noStrike" cap="none" normalizeH="0" baseline="0" dirty="0">
                <a:ln>
                  <a:noFill/>
                </a:ln>
                <a:solidFill>
                  <a:schemeClr val="tx1"/>
                </a:solidFill>
                <a:effectLst/>
                <a:latin typeface="Arial" panose="020B0604020202020204" pitchFamily="34" charset="0"/>
              </a:rPr>
            </a:br>
            <a:endParaRPr kumimoji="0" lang="tr-TR" altLang="tr-TR"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a:ln>
                  <a:noFill/>
                </a:ln>
                <a:solidFill>
                  <a:schemeClr val="tx1"/>
                </a:solidFill>
                <a:effectLst/>
                <a:latin typeface="Arial" panose="020B0604020202020204" pitchFamily="34" charset="0"/>
                <a:hlinkClick r:id="rId6"/>
              </a:rPr>
              <a:t>https://www.mardinlife.com/kitap/rosmerler-henrik-ibsen-kitap-ozeti-konusu-ve-incelemesi</a:t>
            </a:r>
            <a:endParaRPr kumimoji="0" lang="tr-TR" altLang="tr-TR"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tr-TR" altLang="tr-TR" sz="180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tr-TR" altLang="tr-TR" sz="1800" dirty="0">
                <a:latin typeface="Arial" panose="020B0604020202020204" pitchFamily="34" charset="0"/>
                <a:hlinkClick r:id="rId7"/>
              </a:rPr>
              <a:t>https://www.gazeteduvar.com.tr/kultur-sanat/2020/03/15/ibsenin-rosmersholmu-martta-koma-sahnesinde</a:t>
            </a:r>
            <a:r>
              <a:rPr lang="tr-TR" altLang="tr-TR" sz="1800" dirty="0">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tr-TR" altLang="tr-TR" sz="1800" dirty="0" err="1">
                <a:latin typeface="Arial" panose="020B0604020202020204" pitchFamily="34" charset="0"/>
              </a:rPr>
              <a:t>İbsen’in</a:t>
            </a:r>
            <a:r>
              <a:rPr lang="tr-TR" altLang="tr-TR" sz="1800" dirty="0">
                <a:latin typeface="Arial" panose="020B0604020202020204" pitchFamily="34" charset="0"/>
              </a:rPr>
              <a:t> Sıra Dışı Kadınları, Bahar Akpınar</a:t>
            </a:r>
            <a:endParaRPr kumimoji="0" lang="tr-TR" altLang="tr-TR"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
        <p:nvSpPr>
          <p:cNvPr id="5" name="Metin kutusu 4">
            <a:extLst>
              <a:ext uri="{FF2B5EF4-FFF2-40B4-BE49-F238E27FC236}">
                <a16:creationId xmlns:a16="http://schemas.microsoft.com/office/drawing/2014/main" id="{E02B30AC-AB6E-4762-1005-F25DA2A782EF}"/>
              </a:ext>
            </a:extLst>
          </p:cNvPr>
          <p:cNvSpPr txBox="1"/>
          <p:nvPr/>
        </p:nvSpPr>
        <p:spPr>
          <a:xfrm>
            <a:off x="8806649" y="5878731"/>
            <a:ext cx="3274551" cy="769441"/>
          </a:xfrm>
          <a:prstGeom prst="rect">
            <a:avLst/>
          </a:prstGeom>
          <a:noFill/>
        </p:spPr>
        <p:txBody>
          <a:bodyPr wrap="none" rtlCol="0">
            <a:spAutoFit/>
          </a:bodyPr>
          <a:lstStyle/>
          <a:p>
            <a:r>
              <a:rPr lang="tr-TR" sz="4400" b="1" i="1" dirty="0"/>
              <a:t>Teşekkürler…</a:t>
            </a:r>
          </a:p>
        </p:txBody>
      </p:sp>
    </p:spTree>
    <p:extLst>
      <p:ext uri="{BB962C8B-B14F-4D97-AF65-F5344CB8AC3E}">
        <p14:creationId xmlns:p14="http://schemas.microsoft.com/office/powerpoint/2010/main" val="2016240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FA874D-DA37-9A1B-08B1-391B08EB0F51}"/>
              </a:ext>
            </a:extLst>
          </p:cNvPr>
          <p:cNvSpPr>
            <a:spLocks noGrp="1"/>
          </p:cNvSpPr>
          <p:nvPr>
            <p:ph type="title"/>
          </p:nvPr>
        </p:nvSpPr>
        <p:spPr>
          <a:xfrm>
            <a:off x="838199" y="365126"/>
            <a:ext cx="10915835" cy="895504"/>
          </a:xfrm>
        </p:spPr>
        <p:txBody>
          <a:bodyPr>
            <a:normAutofit fontScale="90000"/>
          </a:bodyPr>
          <a:lstStyle/>
          <a:p>
            <a:r>
              <a:rPr lang="tr-TR" b="1" dirty="0" err="1"/>
              <a:t>Rosmersholm’un</a:t>
            </a:r>
            <a:r>
              <a:rPr lang="tr-TR" b="1" dirty="0"/>
              <a:t> </a:t>
            </a:r>
            <a:r>
              <a:rPr lang="tr-TR" b="1" dirty="0" err="1"/>
              <a:t>İbsen’in</a:t>
            </a:r>
            <a:r>
              <a:rPr lang="tr-TR" b="1" dirty="0"/>
              <a:t> oyunları arasındaki yeri:</a:t>
            </a:r>
            <a:br>
              <a:rPr lang="tr-TR" b="1" dirty="0"/>
            </a:br>
            <a:r>
              <a:rPr lang="tr-TR" b="1" dirty="0" err="1"/>
              <a:t>İbsen</a:t>
            </a:r>
            <a:r>
              <a:rPr lang="tr-TR" b="1" dirty="0"/>
              <a:t> araştırmacılarına göre </a:t>
            </a:r>
            <a:r>
              <a:rPr lang="tr-TR" b="1" dirty="0" err="1"/>
              <a:t>İbsen’in</a:t>
            </a:r>
            <a:r>
              <a:rPr lang="tr-TR" b="1" dirty="0"/>
              <a:t> dönemleri</a:t>
            </a:r>
          </a:p>
        </p:txBody>
      </p:sp>
      <p:sp>
        <p:nvSpPr>
          <p:cNvPr id="3" name="İçerik Yer Tutucusu 2">
            <a:extLst>
              <a:ext uri="{FF2B5EF4-FFF2-40B4-BE49-F238E27FC236}">
                <a16:creationId xmlns:a16="http://schemas.microsoft.com/office/drawing/2014/main" id="{5350DE6C-4EF3-0CB7-EE3C-D5CFA787DD2D}"/>
              </a:ext>
            </a:extLst>
          </p:cNvPr>
          <p:cNvSpPr>
            <a:spLocks noGrp="1"/>
          </p:cNvSpPr>
          <p:nvPr>
            <p:ph idx="1"/>
          </p:nvPr>
        </p:nvSpPr>
        <p:spPr>
          <a:xfrm>
            <a:off x="838200" y="1518082"/>
            <a:ext cx="10515600" cy="4658881"/>
          </a:xfrm>
        </p:spPr>
        <p:txBody>
          <a:bodyPr>
            <a:normAutofit fontScale="77500" lnSpcReduction="20000"/>
          </a:bodyPr>
          <a:lstStyle/>
          <a:p>
            <a:pPr marL="0" indent="0">
              <a:buNone/>
            </a:pPr>
            <a:endParaRPr lang="tr-TR" dirty="0"/>
          </a:p>
          <a:p>
            <a:pPr marL="0" indent="0">
              <a:buNone/>
            </a:pPr>
            <a:r>
              <a:rPr lang="tr-TR" dirty="0"/>
              <a:t>Tarihsel-ulusal dramlar olarak bilinen ilk dönem oyunları, manzum biçimde yazılmış daha didaktik oyunlardır. bu oyunlarda </a:t>
            </a:r>
            <a:r>
              <a:rPr lang="tr-TR" dirty="0" err="1"/>
              <a:t>Ibsen</a:t>
            </a:r>
            <a:r>
              <a:rPr lang="tr-TR" dirty="0"/>
              <a:t> 1850’lerde çağın talebi olan ulusal bilinç oluşumuna hizmet eder. </a:t>
            </a:r>
          </a:p>
          <a:p>
            <a:pPr marL="457200" lvl="1" indent="0">
              <a:buNone/>
            </a:pPr>
            <a:r>
              <a:rPr lang="tr-TR" i="1" dirty="0" err="1"/>
              <a:t>Catiline</a:t>
            </a:r>
            <a:r>
              <a:rPr lang="tr-TR" i="1" dirty="0"/>
              <a:t>, </a:t>
            </a:r>
            <a:r>
              <a:rPr lang="tr-TR" i="1" dirty="0" err="1"/>
              <a:t>Lady</a:t>
            </a:r>
            <a:r>
              <a:rPr lang="tr-TR" i="1" dirty="0"/>
              <a:t> </a:t>
            </a:r>
            <a:r>
              <a:rPr lang="tr-TR" i="1" dirty="0" err="1"/>
              <a:t>Inger</a:t>
            </a:r>
            <a:r>
              <a:rPr lang="tr-TR" i="1" dirty="0"/>
              <a:t>, İmparator ve </a:t>
            </a:r>
            <a:r>
              <a:rPr lang="tr-TR" i="1" dirty="0" err="1"/>
              <a:t>Galile</a:t>
            </a:r>
            <a:r>
              <a:rPr lang="tr-TR" i="1" dirty="0"/>
              <a:t>, </a:t>
            </a:r>
            <a:r>
              <a:rPr lang="tr-TR" i="1" dirty="0" err="1"/>
              <a:t>The</a:t>
            </a:r>
            <a:r>
              <a:rPr lang="tr-TR" i="1" dirty="0"/>
              <a:t> </a:t>
            </a:r>
            <a:r>
              <a:rPr lang="tr-TR" i="1" dirty="0" err="1"/>
              <a:t>Vikings</a:t>
            </a:r>
            <a:r>
              <a:rPr lang="tr-TR" i="1" dirty="0"/>
              <a:t> at </a:t>
            </a:r>
            <a:r>
              <a:rPr lang="tr-TR" i="1" dirty="0" err="1"/>
              <a:t>Helgeland</a:t>
            </a:r>
            <a:endParaRPr lang="tr-TR" i="1" dirty="0"/>
          </a:p>
          <a:p>
            <a:pPr marL="0" indent="0">
              <a:buNone/>
            </a:pPr>
            <a:endParaRPr lang="tr-TR" dirty="0"/>
          </a:p>
          <a:p>
            <a:pPr marL="0" indent="0">
              <a:buNone/>
            </a:pPr>
            <a:r>
              <a:rPr lang="tr-TR" sz="3300" b="1" dirty="0" err="1"/>
              <a:t>İbsen</a:t>
            </a:r>
            <a:r>
              <a:rPr lang="tr-TR" sz="3300" b="1" dirty="0"/>
              <a:t> Döngüsü</a:t>
            </a:r>
          </a:p>
          <a:p>
            <a:pPr marL="0" indent="0">
              <a:buNone/>
            </a:pPr>
            <a:r>
              <a:rPr lang="tr-TR" dirty="0"/>
              <a:t>Düz yazı ile yazılmış 12 oyun (Toplumun Direkleri ile başlar Biz Ölüler Uyanınca ile biter)</a:t>
            </a:r>
          </a:p>
          <a:p>
            <a:pPr marL="0" indent="0">
              <a:buNone/>
            </a:pPr>
            <a:r>
              <a:rPr lang="tr-TR" b="0" i="0" dirty="0">
                <a:solidFill>
                  <a:srgbClr val="606569"/>
                </a:solidFill>
                <a:effectLst/>
                <a:latin typeface="Source Sans Pro" panose="020B0503030403020204" pitchFamily="34" charset="0"/>
              </a:rPr>
              <a:t>	</a:t>
            </a:r>
            <a:r>
              <a:rPr lang="tr-TR" b="0" i="0" dirty="0">
                <a:effectLst/>
              </a:rPr>
              <a:t>İlk grup oyunları: </a:t>
            </a:r>
            <a:r>
              <a:rPr lang="tr-TR" b="0" i="1" dirty="0">
                <a:effectLst/>
              </a:rPr>
              <a:t>Toplumun Direkleri</a:t>
            </a:r>
            <a:r>
              <a:rPr lang="tr-TR" b="0" i="0" dirty="0">
                <a:effectLst/>
              </a:rPr>
              <a:t> ( 1877), </a:t>
            </a:r>
            <a:r>
              <a:rPr lang="tr-TR" b="0" i="1" dirty="0">
                <a:effectLst/>
              </a:rPr>
              <a:t>Nora Bir Bebek Evi</a:t>
            </a:r>
            <a:r>
              <a:rPr lang="tr-TR" b="0" i="0" dirty="0">
                <a:effectLst/>
              </a:rPr>
              <a:t> (1879), </a:t>
            </a:r>
            <a:r>
              <a:rPr lang="tr-TR" b="0" i="1" dirty="0">
                <a:effectLst/>
              </a:rPr>
              <a:t>Hortlaklar </a:t>
            </a:r>
            <a:r>
              <a:rPr lang="tr-TR" b="0" i="0" dirty="0">
                <a:effectLst/>
              </a:rPr>
              <a:t>(1881), </a:t>
            </a:r>
            <a:r>
              <a:rPr lang="tr-TR" b="0" i="1" dirty="0">
                <a:effectLst/>
              </a:rPr>
              <a:t>Bir Halk Düşmanı</a:t>
            </a:r>
            <a:r>
              <a:rPr lang="tr-TR" b="0" i="0" dirty="0">
                <a:effectLst/>
              </a:rPr>
              <a:t> ( 1882). </a:t>
            </a:r>
          </a:p>
          <a:p>
            <a:pPr marL="0" indent="0">
              <a:buNone/>
            </a:pPr>
            <a:r>
              <a:rPr lang="tr-TR" dirty="0"/>
              <a:t>	</a:t>
            </a:r>
            <a:r>
              <a:rPr lang="tr-TR" b="0" i="0" dirty="0">
                <a:effectLst/>
              </a:rPr>
              <a:t>İkinci grup oyunları: </a:t>
            </a:r>
            <a:r>
              <a:rPr lang="tr-TR" b="0" i="1" dirty="0">
                <a:effectLst/>
              </a:rPr>
              <a:t>Yaban Ördeği </a:t>
            </a:r>
            <a:r>
              <a:rPr lang="tr-TR" b="0" i="0" dirty="0">
                <a:effectLst/>
              </a:rPr>
              <a:t>(1884), </a:t>
            </a:r>
            <a:r>
              <a:rPr lang="tr-TR" b="1" i="1" dirty="0" err="1">
                <a:solidFill>
                  <a:srgbClr val="C00000"/>
                </a:solidFill>
                <a:effectLst/>
              </a:rPr>
              <a:t>Rosmersholm</a:t>
            </a:r>
            <a:r>
              <a:rPr lang="tr-TR" b="1" i="0" dirty="0">
                <a:solidFill>
                  <a:srgbClr val="C00000"/>
                </a:solidFill>
                <a:effectLst/>
              </a:rPr>
              <a:t> (1886)</a:t>
            </a:r>
            <a:r>
              <a:rPr lang="tr-TR" b="0" i="0" dirty="0">
                <a:effectLst/>
              </a:rPr>
              <a:t>, </a:t>
            </a:r>
            <a:r>
              <a:rPr lang="tr-TR" b="0" i="1" dirty="0">
                <a:effectLst/>
              </a:rPr>
              <a:t>Denizden Gelen Kadın</a:t>
            </a:r>
            <a:r>
              <a:rPr lang="tr-TR" b="0" i="0" dirty="0">
                <a:effectLst/>
              </a:rPr>
              <a:t> ( 1888), </a:t>
            </a:r>
            <a:r>
              <a:rPr lang="tr-TR" b="0" i="1" dirty="0" err="1">
                <a:effectLst/>
              </a:rPr>
              <a:t>Hedda</a:t>
            </a:r>
            <a:r>
              <a:rPr lang="tr-TR" b="0" i="1" dirty="0">
                <a:effectLst/>
              </a:rPr>
              <a:t> </a:t>
            </a:r>
            <a:r>
              <a:rPr lang="tr-TR" b="0" i="1" dirty="0" err="1">
                <a:effectLst/>
              </a:rPr>
              <a:t>Gabler</a:t>
            </a:r>
            <a:r>
              <a:rPr lang="tr-TR" b="0" i="0" dirty="0" err="1">
                <a:effectLst/>
              </a:rPr>
              <a:t>’dir</a:t>
            </a:r>
            <a:r>
              <a:rPr lang="tr-TR" b="0" i="0" dirty="0">
                <a:effectLst/>
              </a:rPr>
              <a:t> ( 1889). </a:t>
            </a:r>
          </a:p>
          <a:p>
            <a:pPr marL="0" indent="0">
              <a:buNone/>
            </a:pPr>
            <a:r>
              <a:rPr lang="tr-TR" b="0" i="0" dirty="0">
                <a:effectLst/>
              </a:rPr>
              <a:t>	Son dönem oyunları: </a:t>
            </a:r>
            <a:r>
              <a:rPr lang="tr-TR" b="0" i="1" dirty="0">
                <a:effectLst/>
              </a:rPr>
              <a:t>Yapı Ustası </a:t>
            </a:r>
            <a:r>
              <a:rPr lang="tr-TR" b="0" i="1" dirty="0" err="1">
                <a:effectLst/>
              </a:rPr>
              <a:t>Solness</a:t>
            </a:r>
            <a:r>
              <a:rPr lang="tr-TR" b="0" i="0" dirty="0">
                <a:effectLst/>
              </a:rPr>
              <a:t> (1892), </a:t>
            </a:r>
            <a:r>
              <a:rPr lang="tr-TR" b="0" i="1" dirty="0">
                <a:effectLst/>
              </a:rPr>
              <a:t>Küçük </a:t>
            </a:r>
            <a:r>
              <a:rPr lang="tr-TR" b="0" i="1" dirty="0" err="1">
                <a:effectLst/>
              </a:rPr>
              <a:t>Eyolf</a:t>
            </a:r>
            <a:r>
              <a:rPr lang="tr-TR" b="0" i="0" dirty="0">
                <a:effectLst/>
              </a:rPr>
              <a:t> ( 1894), </a:t>
            </a:r>
            <a:r>
              <a:rPr lang="tr-TR" b="0" i="1" dirty="0">
                <a:effectLst/>
              </a:rPr>
              <a:t>John Gabriel </a:t>
            </a:r>
            <a:r>
              <a:rPr lang="tr-TR" b="0" i="1" dirty="0" err="1">
                <a:effectLst/>
              </a:rPr>
              <a:t>Borkman</a:t>
            </a:r>
            <a:r>
              <a:rPr lang="tr-TR" b="0" i="0" dirty="0">
                <a:effectLst/>
              </a:rPr>
              <a:t> (1896) ve </a:t>
            </a:r>
            <a:r>
              <a:rPr lang="tr-TR" b="0" i="1" dirty="0">
                <a:effectLst/>
              </a:rPr>
              <a:t>Biz Ölüler Uyanınca</a:t>
            </a:r>
            <a:r>
              <a:rPr lang="tr-TR" b="0" i="0" dirty="0">
                <a:effectLst/>
              </a:rPr>
              <a:t> ( 1899). </a:t>
            </a:r>
            <a:endParaRPr lang="tr-TR" dirty="0"/>
          </a:p>
        </p:txBody>
      </p:sp>
    </p:spTree>
    <p:extLst>
      <p:ext uri="{BB962C8B-B14F-4D97-AF65-F5344CB8AC3E}">
        <p14:creationId xmlns:p14="http://schemas.microsoft.com/office/powerpoint/2010/main" val="1683988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E1E081-5C8C-9168-2E95-167AA260F7B9}"/>
              </a:ext>
            </a:extLst>
          </p:cNvPr>
          <p:cNvSpPr>
            <a:spLocks noGrp="1"/>
          </p:cNvSpPr>
          <p:nvPr>
            <p:ph type="title"/>
          </p:nvPr>
        </p:nvSpPr>
        <p:spPr>
          <a:xfrm>
            <a:off x="696157" y="180459"/>
            <a:ext cx="10515600" cy="922137"/>
          </a:xfrm>
        </p:spPr>
        <p:txBody>
          <a:bodyPr/>
          <a:lstStyle/>
          <a:p>
            <a:r>
              <a:rPr lang="tr-TR" b="1" dirty="0" err="1"/>
              <a:t>İbsen</a:t>
            </a:r>
            <a:r>
              <a:rPr lang="tr-TR" b="1" dirty="0"/>
              <a:t> </a:t>
            </a:r>
            <a:r>
              <a:rPr lang="tr-TR" b="1" dirty="0" err="1"/>
              <a:t>Döngüsü’ndeki</a:t>
            </a:r>
            <a:r>
              <a:rPr lang="tr-TR" b="1" dirty="0"/>
              <a:t> 12 oyun:</a:t>
            </a:r>
          </a:p>
        </p:txBody>
      </p:sp>
      <p:sp>
        <p:nvSpPr>
          <p:cNvPr id="3" name="İçerik Yer Tutucusu 2">
            <a:extLst>
              <a:ext uri="{FF2B5EF4-FFF2-40B4-BE49-F238E27FC236}">
                <a16:creationId xmlns:a16="http://schemas.microsoft.com/office/drawing/2014/main" id="{ABFA4634-F614-2618-9759-AF2395B9A8E5}"/>
              </a:ext>
            </a:extLst>
          </p:cNvPr>
          <p:cNvSpPr>
            <a:spLocks noGrp="1"/>
          </p:cNvSpPr>
          <p:nvPr>
            <p:ph idx="1"/>
          </p:nvPr>
        </p:nvSpPr>
        <p:spPr>
          <a:xfrm>
            <a:off x="696157" y="1355107"/>
            <a:ext cx="10515600" cy="4743851"/>
          </a:xfrm>
        </p:spPr>
        <p:txBody>
          <a:bodyPr>
            <a:normAutofit lnSpcReduction="10000"/>
          </a:bodyPr>
          <a:lstStyle/>
          <a:p>
            <a:pPr marL="0" indent="0">
              <a:buNone/>
            </a:pPr>
            <a:r>
              <a:rPr lang="tr-TR" b="0" i="0" dirty="0" err="1">
                <a:effectLst/>
                <a:latin typeface="Source Sans Pro" panose="020B0503030403020204" pitchFamily="34" charset="0"/>
              </a:rPr>
              <a:t>İbsen’in</a:t>
            </a:r>
            <a:r>
              <a:rPr lang="tr-TR" b="0" i="0" dirty="0">
                <a:effectLst/>
                <a:latin typeface="Source Sans Pro" panose="020B0503030403020204" pitchFamily="34" charset="0"/>
              </a:rPr>
              <a:t> “modern dramın babası”, “modern dramın mucidi” ya da “kurucusu” sıfatıyla taçlandırılmasını sağlar. </a:t>
            </a:r>
          </a:p>
          <a:p>
            <a:pPr marL="457200" lvl="1" indent="0">
              <a:buNone/>
            </a:pPr>
            <a:r>
              <a:rPr lang="tr-TR" b="0" i="0" dirty="0">
                <a:effectLst/>
                <a:latin typeface="Source Sans Pro" panose="020B0503030403020204" pitchFamily="34" charset="0"/>
              </a:rPr>
              <a:t>Örneğin; Joan </a:t>
            </a:r>
            <a:r>
              <a:rPr lang="tr-TR" b="0" i="0" dirty="0" err="1">
                <a:effectLst/>
                <a:latin typeface="Source Sans Pro" panose="020B0503030403020204" pitchFamily="34" charset="0"/>
              </a:rPr>
              <a:t>Templeton</a:t>
            </a:r>
            <a:r>
              <a:rPr lang="tr-TR" b="0" i="0" dirty="0">
                <a:effectLst/>
                <a:latin typeface="Source Sans Pro" panose="020B0503030403020204" pitchFamily="34" charset="0"/>
              </a:rPr>
              <a:t>*’a göre “</a:t>
            </a:r>
            <a:r>
              <a:rPr lang="tr-TR" dirty="0" err="1">
                <a:latin typeface="Source Sans Pro" panose="020B0503030403020204" pitchFamily="34" charset="0"/>
              </a:rPr>
              <a:t>İ</a:t>
            </a:r>
            <a:r>
              <a:rPr lang="tr-TR" b="0" i="0" dirty="0" err="1">
                <a:effectLst/>
                <a:latin typeface="Source Sans Pro" panose="020B0503030403020204" pitchFamily="34" charset="0"/>
              </a:rPr>
              <a:t>bsen</a:t>
            </a:r>
            <a:r>
              <a:rPr lang="tr-TR" b="0" i="0" dirty="0">
                <a:effectLst/>
                <a:latin typeface="Source Sans Pro" panose="020B0503030403020204" pitchFamily="34" charset="0"/>
              </a:rPr>
              <a:t>, modern dramın kurucusu statüsünü aynı anda iki şeyi başararak kazanmıştır: Gerçekçi düz yazı oyunlarını icat ederek ve tiyatroyu bir tartışma forumuna dönüştürerek.”</a:t>
            </a:r>
          </a:p>
          <a:p>
            <a:pPr marL="457200" lvl="1" indent="0">
              <a:buNone/>
            </a:pPr>
            <a:r>
              <a:rPr lang="tr-TR" dirty="0">
                <a:latin typeface="Source Sans Pro" panose="020B0503030403020204" pitchFamily="34" charset="0"/>
              </a:rPr>
              <a:t>G</a:t>
            </a:r>
            <a:r>
              <a:rPr lang="tr-TR" b="0" i="0" dirty="0">
                <a:effectLst/>
                <a:latin typeface="Source Sans Pro" panose="020B0503030403020204" pitchFamily="34" charset="0"/>
              </a:rPr>
              <a:t>erçekçi düz yazı oyunlarında </a:t>
            </a:r>
            <a:r>
              <a:rPr lang="tr-TR" dirty="0" err="1">
                <a:latin typeface="Source Sans Pro" panose="020B0503030403020204" pitchFamily="34" charset="0"/>
              </a:rPr>
              <a:t>İ</a:t>
            </a:r>
            <a:r>
              <a:rPr lang="tr-TR" b="0" i="0" dirty="0" err="1">
                <a:effectLst/>
                <a:latin typeface="Source Sans Pro" panose="020B0503030403020204" pitchFamily="34" charset="0"/>
              </a:rPr>
              <a:t>bsen</a:t>
            </a:r>
            <a:r>
              <a:rPr lang="tr-TR" b="0" i="0" dirty="0">
                <a:effectLst/>
                <a:latin typeface="Source Sans Pro" panose="020B0503030403020204" pitchFamily="34" charset="0"/>
              </a:rPr>
              <a:t>,</a:t>
            </a:r>
          </a:p>
          <a:p>
            <a:pPr marL="457200" lvl="1" indent="0">
              <a:buNone/>
            </a:pPr>
            <a:r>
              <a:rPr lang="tr-TR" b="0" i="1" dirty="0">
                <a:effectLst/>
                <a:latin typeface="Source Sans Pro" panose="020B0503030403020204" pitchFamily="34" charset="0"/>
              </a:rPr>
              <a:t>	Nora</a:t>
            </a:r>
            <a:r>
              <a:rPr lang="tr-TR" b="0" i="0" dirty="0">
                <a:effectLst/>
                <a:latin typeface="Source Sans Pro" panose="020B0503030403020204" pitchFamily="34" charset="0"/>
              </a:rPr>
              <a:t>’da evlilik kurumunu sorgulanması, </a:t>
            </a:r>
          </a:p>
          <a:p>
            <a:pPr marL="457200" lvl="1" indent="0">
              <a:buNone/>
            </a:pPr>
            <a:r>
              <a:rPr lang="tr-TR" dirty="0">
                <a:latin typeface="Source Sans Pro" panose="020B0503030403020204" pitchFamily="34" charset="0"/>
              </a:rPr>
              <a:t>	</a:t>
            </a:r>
            <a:r>
              <a:rPr lang="tr-TR" b="0" i="1" dirty="0">
                <a:effectLst/>
                <a:latin typeface="Source Sans Pro" panose="020B0503030403020204" pitchFamily="34" charset="0"/>
              </a:rPr>
              <a:t>Bir Halk </a:t>
            </a:r>
            <a:r>
              <a:rPr lang="tr-TR" b="0" i="1" dirty="0" err="1">
                <a:effectLst/>
                <a:latin typeface="Source Sans Pro" panose="020B0503030403020204" pitchFamily="34" charset="0"/>
              </a:rPr>
              <a:t>Düşmanı</a:t>
            </a:r>
            <a:r>
              <a:rPr lang="tr-TR" b="0" i="0" dirty="0" err="1">
                <a:effectLst/>
                <a:latin typeface="Source Sans Pro" panose="020B0503030403020204" pitchFamily="34" charset="0"/>
              </a:rPr>
              <a:t>’nda</a:t>
            </a:r>
            <a:r>
              <a:rPr lang="tr-TR" b="0" i="0" dirty="0">
                <a:effectLst/>
                <a:latin typeface="Source Sans Pro" panose="020B0503030403020204" pitchFamily="34" charset="0"/>
              </a:rPr>
              <a:t> bir takım çıkar gruplarının toplum ve birey 	üzerindeki baskısı, </a:t>
            </a:r>
          </a:p>
          <a:p>
            <a:pPr marL="457200" lvl="1" indent="0">
              <a:buNone/>
            </a:pPr>
            <a:r>
              <a:rPr lang="tr-TR" b="0" i="1" dirty="0">
                <a:effectLst/>
                <a:latin typeface="Source Sans Pro" panose="020B0503030403020204" pitchFamily="34" charset="0"/>
              </a:rPr>
              <a:t>	</a:t>
            </a:r>
            <a:r>
              <a:rPr lang="tr-TR" b="1" i="1" dirty="0" err="1">
                <a:solidFill>
                  <a:srgbClr val="C00000"/>
                </a:solidFill>
                <a:effectLst/>
                <a:latin typeface="Source Sans Pro" panose="020B0503030403020204" pitchFamily="34" charset="0"/>
              </a:rPr>
              <a:t>Rosmersholm</a:t>
            </a:r>
            <a:r>
              <a:rPr lang="tr-TR" b="1" i="0" dirty="0" err="1">
                <a:solidFill>
                  <a:srgbClr val="C00000"/>
                </a:solidFill>
                <a:effectLst/>
                <a:latin typeface="Source Sans Pro" panose="020B0503030403020204" pitchFamily="34" charset="0"/>
              </a:rPr>
              <a:t>’de</a:t>
            </a:r>
            <a:r>
              <a:rPr lang="tr-TR" b="0" i="0" dirty="0">
                <a:effectLst/>
                <a:latin typeface="Source Sans Pro" panose="020B0503030403020204" pitchFamily="34" charset="0"/>
              </a:rPr>
              <a:t> liberal düşünce ile muhafazakar baskının çatışması gibi 	temalarla gerçekçi diyaloglar aracılığıyla tiyatroda bir tartışma alanı  	yaratır. </a:t>
            </a:r>
          </a:p>
          <a:p>
            <a:pPr marL="457200" lvl="1" indent="0">
              <a:buNone/>
            </a:pPr>
            <a:r>
              <a:rPr lang="tr-TR" b="0" i="0" dirty="0">
                <a:effectLst/>
                <a:latin typeface="Source Sans Pro" panose="020B0503030403020204" pitchFamily="34" charset="0"/>
              </a:rPr>
              <a:t> </a:t>
            </a:r>
          </a:p>
        </p:txBody>
      </p:sp>
      <p:sp>
        <p:nvSpPr>
          <p:cNvPr id="4" name="Metin kutusu 3">
            <a:extLst>
              <a:ext uri="{FF2B5EF4-FFF2-40B4-BE49-F238E27FC236}">
                <a16:creationId xmlns:a16="http://schemas.microsoft.com/office/drawing/2014/main" id="{7EBF7E18-8429-4EFB-46A1-DF12EE944BE6}"/>
              </a:ext>
            </a:extLst>
          </p:cNvPr>
          <p:cNvSpPr txBox="1"/>
          <p:nvPr/>
        </p:nvSpPr>
        <p:spPr>
          <a:xfrm>
            <a:off x="649221" y="6308209"/>
            <a:ext cx="9359293" cy="369332"/>
          </a:xfrm>
          <a:prstGeom prst="rect">
            <a:avLst/>
          </a:prstGeom>
          <a:noFill/>
        </p:spPr>
        <p:txBody>
          <a:bodyPr wrap="none" rtlCol="0">
            <a:spAutoFit/>
          </a:bodyPr>
          <a:lstStyle/>
          <a:p>
            <a:r>
              <a:rPr lang="tr-TR" dirty="0"/>
              <a:t>*Joan </a:t>
            </a:r>
            <a:r>
              <a:rPr lang="tr-TR" dirty="0" err="1"/>
              <a:t>Templeton</a:t>
            </a:r>
            <a:r>
              <a:rPr lang="tr-TR" dirty="0"/>
              <a:t>: Profesör, ‘</a:t>
            </a:r>
            <a:r>
              <a:rPr lang="tr-TR" dirty="0" err="1"/>
              <a:t>İbsen’s</a:t>
            </a:r>
            <a:r>
              <a:rPr lang="tr-TR" dirty="0"/>
              <a:t> </a:t>
            </a:r>
            <a:r>
              <a:rPr lang="tr-TR" dirty="0" err="1"/>
              <a:t>Women</a:t>
            </a:r>
            <a:r>
              <a:rPr lang="tr-TR" dirty="0"/>
              <a:t>’ kitabının yazarı, önde gelen </a:t>
            </a:r>
            <a:r>
              <a:rPr lang="tr-TR" dirty="0" err="1"/>
              <a:t>İbsen</a:t>
            </a:r>
            <a:r>
              <a:rPr lang="tr-TR" dirty="0"/>
              <a:t> araştırmacılarından</a:t>
            </a:r>
          </a:p>
        </p:txBody>
      </p:sp>
    </p:spTree>
    <p:extLst>
      <p:ext uri="{BB962C8B-B14F-4D97-AF65-F5344CB8AC3E}">
        <p14:creationId xmlns:p14="http://schemas.microsoft.com/office/powerpoint/2010/main" val="2757070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463C3F-079F-5A26-9E75-67550BAAFD5A}"/>
              </a:ext>
            </a:extLst>
          </p:cNvPr>
          <p:cNvSpPr>
            <a:spLocks noGrp="1"/>
          </p:cNvSpPr>
          <p:nvPr>
            <p:ph type="title"/>
          </p:nvPr>
        </p:nvSpPr>
        <p:spPr/>
        <p:txBody>
          <a:bodyPr/>
          <a:lstStyle/>
          <a:p>
            <a:r>
              <a:rPr lang="tr-TR" b="1" dirty="0" err="1"/>
              <a:t>Rosmersholm’ün</a:t>
            </a:r>
            <a:r>
              <a:rPr lang="tr-TR" b="1" dirty="0"/>
              <a:t> ait olduğu akım:</a:t>
            </a:r>
          </a:p>
        </p:txBody>
      </p:sp>
      <p:sp>
        <p:nvSpPr>
          <p:cNvPr id="3" name="İçerik Yer Tutucusu 2">
            <a:extLst>
              <a:ext uri="{FF2B5EF4-FFF2-40B4-BE49-F238E27FC236}">
                <a16:creationId xmlns:a16="http://schemas.microsoft.com/office/drawing/2014/main" id="{7B9C0E19-F645-2B52-4AE7-31A991E90E0B}"/>
              </a:ext>
            </a:extLst>
          </p:cNvPr>
          <p:cNvSpPr>
            <a:spLocks noGrp="1"/>
          </p:cNvSpPr>
          <p:nvPr>
            <p:ph idx="1"/>
          </p:nvPr>
        </p:nvSpPr>
        <p:spPr>
          <a:xfrm>
            <a:off x="838200" y="1690688"/>
            <a:ext cx="10515600" cy="4486275"/>
          </a:xfrm>
        </p:spPr>
        <p:txBody>
          <a:bodyPr>
            <a:normAutofit lnSpcReduction="10000"/>
          </a:bodyPr>
          <a:lstStyle/>
          <a:p>
            <a:r>
              <a:rPr lang="tr-TR" dirty="0"/>
              <a:t>Realizmin bir kolu olarak natüralizm</a:t>
            </a:r>
          </a:p>
          <a:p>
            <a:pPr lvl="1"/>
            <a:r>
              <a:rPr lang="tr-TR" dirty="0"/>
              <a:t>Natüralizm doğal dünyayı temel alan sanat akımı. </a:t>
            </a:r>
          </a:p>
          <a:p>
            <a:pPr lvl="1"/>
            <a:r>
              <a:rPr lang="tr-TR" dirty="0"/>
              <a:t>Natüralizm </a:t>
            </a:r>
            <a:r>
              <a:rPr lang="tr-TR" dirty="0" err="1"/>
              <a:t>Realizm’i</a:t>
            </a:r>
            <a:r>
              <a:rPr lang="tr-TR" dirty="0"/>
              <a:t> yeterince gerçekçi bulmaz. </a:t>
            </a:r>
          </a:p>
          <a:p>
            <a:pPr lvl="1"/>
            <a:r>
              <a:rPr lang="tr-TR" dirty="0"/>
              <a:t>Natüralizm, bilimsel teorilerden etkilenen bir </a:t>
            </a:r>
            <a:r>
              <a:rPr lang="tr-TR" dirty="0" err="1"/>
              <a:t>Realizm’dir</a:t>
            </a:r>
            <a:endParaRPr lang="tr-TR" dirty="0"/>
          </a:p>
          <a:p>
            <a:pPr lvl="1"/>
            <a:r>
              <a:rPr lang="tr-TR" dirty="0"/>
              <a:t>Charles Darwin, Türlerin Kökeni 1859’da yayınlanmış</a:t>
            </a:r>
          </a:p>
          <a:p>
            <a:pPr lvl="2"/>
            <a:r>
              <a:rPr lang="tr-TR" dirty="0"/>
              <a:t>Doğal seçilim</a:t>
            </a:r>
          </a:p>
          <a:p>
            <a:pPr lvl="3"/>
            <a:r>
              <a:rPr lang="tr-TR" dirty="0"/>
              <a:t>Çevreye uyum sağlayabilen ayakta kalır ve soyunu devam ettirir</a:t>
            </a:r>
          </a:p>
          <a:p>
            <a:pPr lvl="3"/>
            <a:r>
              <a:rPr lang="tr-TR" dirty="0"/>
              <a:t>Güçlü olan yaşar</a:t>
            </a:r>
          </a:p>
          <a:p>
            <a:r>
              <a:rPr lang="tr-TR" dirty="0" err="1"/>
              <a:t>Realizm’de</a:t>
            </a:r>
            <a:r>
              <a:rPr lang="tr-TR" dirty="0"/>
              <a:t> sıradan insanların günlük yaşamı tasvir edilir</a:t>
            </a:r>
          </a:p>
          <a:p>
            <a:r>
              <a:rPr lang="tr-TR" dirty="0" err="1"/>
              <a:t>Natüralizm’de</a:t>
            </a:r>
            <a:r>
              <a:rPr lang="tr-TR" dirty="0"/>
              <a:t> kalıtım ve sosyal koşulların insanı nasıl kontrol ettiği anlatılır </a:t>
            </a:r>
            <a:r>
              <a:rPr lang="tr-TR" sz="2000" i="1" dirty="0"/>
              <a:t>(Yaban Ördeği – </a:t>
            </a:r>
            <a:r>
              <a:rPr lang="tr-TR" sz="2000" i="1" dirty="0" err="1"/>
              <a:t>Hedvig</a:t>
            </a:r>
            <a:r>
              <a:rPr lang="tr-TR" sz="2000" i="1" dirty="0"/>
              <a:t>, Hayaletler – Oswald </a:t>
            </a:r>
            <a:r>
              <a:rPr lang="tr-TR" sz="2000" i="1" dirty="0" err="1"/>
              <a:t>Alving</a:t>
            </a:r>
            <a:r>
              <a:rPr lang="tr-TR" sz="2000" i="1" dirty="0"/>
              <a:t>, </a:t>
            </a:r>
            <a:r>
              <a:rPr lang="tr-TR" sz="2000" i="1" dirty="0" err="1"/>
              <a:t>Rosmersholm</a:t>
            </a:r>
            <a:r>
              <a:rPr lang="tr-TR" sz="2000" i="1" dirty="0"/>
              <a:t> – Johannes ve </a:t>
            </a:r>
            <a:r>
              <a:rPr lang="tr-TR" sz="2000" i="1" dirty="0" err="1"/>
              <a:t>Rebekka</a:t>
            </a:r>
            <a:r>
              <a:rPr lang="tr-TR" sz="2000" i="1" dirty="0"/>
              <a:t>…)</a:t>
            </a:r>
          </a:p>
        </p:txBody>
      </p:sp>
    </p:spTree>
    <p:extLst>
      <p:ext uri="{BB962C8B-B14F-4D97-AF65-F5344CB8AC3E}">
        <p14:creationId xmlns:p14="http://schemas.microsoft.com/office/powerpoint/2010/main" val="3171194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5D245A1-B0BA-4E07-CCB7-994F7FFBADB4}"/>
              </a:ext>
            </a:extLst>
          </p:cNvPr>
          <p:cNvSpPr>
            <a:spLocks noGrp="1"/>
          </p:cNvSpPr>
          <p:nvPr>
            <p:ph type="title"/>
          </p:nvPr>
        </p:nvSpPr>
        <p:spPr/>
        <p:txBody>
          <a:bodyPr/>
          <a:lstStyle/>
          <a:p>
            <a:r>
              <a:rPr lang="tr-TR" b="1" dirty="0" err="1"/>
              <a:t>Rosmersholm</a:t>
            </a:r>
            <a:r>
              <a:rPr lang="tr-TR" b="1" dirty="0"/>
              <a:t> – Olay:</a:t>
            </a:r>
          </a:p>
        </p:txBody>
      </p:sp>
      <p:sp>
        <p:nvSpPr>
          <p:cNvPr id="3" name="İçerik Yer Tutucusu 2">
            <a:extLst>
              <a:ext uri="{FF2B5EF4-FFF2-40B4-BE49-F238E27FC236}">
                <a16:creationId xmlns:a16="http://schemas.microsoft.com/office/drawing/2014/main" id="{F5C14F78-9F54-0090-EA4D-1B1F8214E5DC}"/>
              </a:ext>
            </a:extLst>
          </p:cNvPr>
          <p:cNvSpPr>
            <a:spLocks noGrp="1"/>
          </p:cNvSpPr>
          <p:nvPr>
            <p:ph idx="1"/>
          </p:nvPr>
        </p:nvSpPr>
        <p:spPr>
          <a:xfrm>
            <a:off x="838200" y="2381803"/>
            <a:ext cx="10515600" cy="3795159"/>
          </a:xfrm>
        </p:spPr>
        <p:txBody>
          <a:bodyPr>
            <a:normAutofit fontScale="85000" lnSpcReduction="10000"/>
          </a:bodyPr>
          <a:lstStyle/>
          <a:p>
            <a:r>
              <a:rPr lang="tr-TR" dirty="0"/>
              <a:t>4 perdelik bir oyun</a:t>
            </a:r>
          </a:p>
          <a:p>
            <a:r>
              <a:rPr lang="tr-TR" dirty="0"/>
              <a:t>Tüm oyun, </a:t>
            </a:r>
            <a:r>
              <a:rPr lang="tr-TR" dirty="0" err="1"/>
              <a:t>Rosmersholm</a:t>
            </a:r>
            <a:r>
              <a:rPr lang="tr-TR" dirty="0"/>
              <a:t> malikanesinde geçiyor. Malikane eski usul döşenmiş, geçmişin tüm izlerini yansıtan bir ortam</a:t>
            </a:r>
          </a:p>
          <a:p>
            <a:pPr lvl="1"/>
            <a:r>
              <a:rPr lang="tr-TR" dirty="0"/>
              <a:t>Büyük, geniş bir ev</a:t>
            </a:r>
          </a:p>
          <a:p>
            <a:pPr lvl="1"/>
            <a:r>
              <a:rPr lang="tr-TR" dirty="0"/>
              <a:t>Mobilyalar</a:t>
            </a:r>
          </a:p>
          <a:p>
            <a:pPr lvl="1"/>
            <a:r>
              <a:rPr lang="tr-TR" dirty="0"/>
              <a:t>Duvarda üst düzey büyük babaların resimleri</a:t>
            </a:r>
          </a:p>
          <a:p>
            <a:r>
              <a:rPr lang="tr-TR" dirty="0"/>
              <a:t>Olaylar, Norveç’in batısında, bir fiyordun kıyısındaki küçük bir kasabanın yakınında ‘</a:t>
            </a:r>
            <a:r>
              <a:rPr lang="tr-TR" dirty="0" err="1"/>
              <a:t>Rosmersholm</a:t>
            </a:r>
            <a:r>
              <a:rPr lang="tr-TR" dirty="0"/>
              <a:t>’ adlı yerleşim bölgesindeki bir malikanede geçiyor</a:t>
            </a:r>
          </a:p>
          <a:p>
            <a:pPr lvl="1"/>
            <a:r>
              <a:rPr lang="tr-TR" b="0" i="0" dirty="0">
                <a:effectLst/>
                <a:latin typeface="Roboto" panose="02000000000000000000" pitchFamily="2" charset="0"/>
              </a:rPr>
              <a:t>Oyunda, köklü bir aristokrat ailenin tutucu düşüncelerle yetiştirilmiş, iyi niyetli, idealist eğilimli, son ve tek varisi olan bir erkekle, özgür düşünce ve kadın hakları savunucusu, orta sınıftan gelme, ilerici genç bir kadının karşılıklı aşk-suçluluk-iktidar mücadelesinde birlikte yenik düşüşlerinin trajik öyküsü anlatılıyor.</a:t>
            </a:r>
            <a:endParaRPr lang="tr-TR" dirty="0"/>
          </a:p>
        </p:txBody>
      </p:sp>
      <p:pic>
        <p:nvPicPr>
          <p:cNvPr id="4" name="Resim 3" descr="Destinasyonlar">
            <a:extLst>
              <a:ext uri="{FF2B5EF4-FFF2-40B4-BE49-F238E27FC236}">
                <a16:creationId xmlns:a16="http://schemas.microsoft.com/office/drawing/2014/main" id="{6743785D-76EE-11CC-3182-01F224B537E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932642" y="0"/>
            <a:ext cx="4259358" cy="2381804"/>
          </a:xfrm>
          <a:prstGeom prst="rect">
            <a:avLst/>
          </a:prstGeom>
          <a:noFill/>
          <a:ln>
            <a:noFill/>
          </a:ln>
        </p:spPr>
      </p:pic>
    </p:spTree>
    <p:extLst>
      <p:ext uri="{BB962C8B-B14F-4D97-AF65-F5344CB8AC3E}">
        <p14:creationId xmlns:p14="http://schemas.microsoft.com/office/powerpoint/2010/main" val="4027342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F2E6B6-676E-6A51-5266-CC04CEE815E6}"/>
              </a:ext>
            </a:extLst>
          </p:cNvPr>
          <p:cNvSpPr>
            <a:spLocks noGrp="1"/>
          </p:cNvSpPr>
          <p:nvPr>
            <p:ph type="title"/>
          </p:nvPr>
        </p:nvSpPr>
        <p:spPr/>
        <p:txBody>
          <a:bodyPr/>
          <a:lstStyle/>
          <a:p>
            <a:r>
              <a:rPr lang="tr-TR" b="1" dirty="0" err="1"/>
              <a:t>Rosmersholm</a:t>
            </a:r>
            <a:r>
              <a:rPr lang="tr-TR" b="1" dirty="0"/>
              <a:t> - Karakterler</a:t>
            </a:r>
          </a:p>
        </p:txBody>
      </p:sp>
      <p:sp>
        <p:nvSpPr>
          <p:cNvPr id="3" name="İçerik Yer Tutucusu 2">
            <a:extLst>
              <a:ext uri="{FF2B5EF4-FFF2-40B4-BE49-F238E27FC236}">
                <a16:creationId xmlns:a16="http://schemas.microsoft.com/office/drawing/2014/main" id="{7B7675A5-3661-EC03-3D82-2DE01FFF8C8E}"/>
              </a:ext>
            </a:extLst>
          </p:cNvPr>
          <p:cNvSpPr>
            <a:spLocks noGrp="1"/>
          </p:cNvSpPr>
          <p:nvPr>
            <p:ph idx="1"/>
          </p:nvPr>
        </p:nvSpPr>
        <p:spPr>
          <a:xfrm>
            <a:off x="838200" y="1482571"/>
            <a:ext cx="10515600" cy="4694392"/>
          </a:xfrm>
        </p:spPr>
        <p:txBody>
          <a:bodyPr>
            <a:normAutofit fontScale="70000" lnSpcReduction="20000"/>
          </a:bodyPr>
          <a:lstStyle/>
          <a:p>
            <a:r>
              <a:rPr lang="tr-TR" dirty="0"/>
              <a:t>Johannes </a:t>
            </a:r>
            <a:r>
              <a:rPr lang="tr-TR" dirty="0" err="1"/>
              <a:t>Rosmer</a:t>
            </a:r>
            <a:endParaRPr lang="tr-TR" dirty="0"/>
          </a:p>
          <a:p>
            <a:pPr lvl="1"/>
            <a:r>
              <a:rPr lang="tr-TR" dirty="0" err="1"/>
              <a:t>Rosmersholm</a:t>
            </a:r>
            <a:r>
              <a:rPr lang="tr-TR" dirty="0"/>
              <a:t> malikanesinin sahibi. Köklü ve imtiyazlı bir aileden geliyor. Ataları üst düzey görevlerde bulunmuş, bölgede bilinen ve saygı duyulan bir aile. J </a:t>
            </a:r>
            <a:r>
              <a:rPr lang="tr-TR" dirty="0" err="1"/>
              <a:t>Rosmer</a:t>
            </a:r>
            <a:r>
              <a:rPr lang="tr-TR" dirty="0"/>
              <a:t>, önceden rahipmiş</a:t>
            </a:r>
          </a:p>
          <a:p>
            <a:r>
              <a:rPr lang="tr-TR" dirty="0" err="1"/>
              <a:t>Rebekka</a:t>
            </a:r>
            <a:r>
              <a:rPr lang="tr-TR" dirty="0"/>
              <a:t> West</a:t>
            </a:r>
          </a:p>
          <a:p>
            <a:pPr lvl="1"/>
            <a:r>
              <a:rPr lang="tr-TR" dirty="0"/>
              <a:t>Johannes’in eşi </a:t>
            </a:r>
            <a:r>
              <a:rPr lang="tr-TR" dirty="0" err="1"/>
              <a:t>Beate</a:t>
            </a:r>
            <a:r>
              <a:rPr lang="tr-TR" dirty="0"/>
              <a:t> </a:t>
            </a:r>
            <a:r>
              <a:rPr lang="tr-TR" dirty="0" err="1"/>
              <a:t>Rosmer’in</a:t>
            </a:r>
            <a:r>
              <a:rPr lang="tr-TR" dirty="0"/>
              <a:t> bakıcısı, </a:t>
            </a:r>
            <a:r>
              <a:rPr lang="tr-TR" dirty="0" err="1"/>
              <a:t>Beate</a:t>
            </a:r>
            <a:r>
              <a:rPr lang="tr-TR" dirty="0"/>
              <a:t> </a:t>
            </a:r>
            <a:r>
              <a:rPr lang="tr-TR" dirty="0" err="1"/>
              <a:t>Rosmer</a:t>
            </a:r>
            <a:r>
              <a:rPr lang="tr-TR" dirty="0"/>
              <a:t> intihar ettikten sonra malikanede kalmaya devam eden, ev işleri yöneten kadın</a:t>
            </a:r>
          </a:p>
          <a:p>
            <a:pPr lvl="1"/>
            <a:endParaRPr lang="tr-TR" dirty="0"/>
          </a:p>
          <a:p>
            <a:r>
              <a:rPr lang="tr-TR" dirty="0" err="1"/>
              <a:t>Kroll</a:t>
            </a:r>
            <a:endParaRPr lang="tr-TR" dirty="0"/>
          </a:p>
          <a:p>
            <a:pPr lvl="1"/>
            <a:r>
              <a:rPr lang="tr-TR" dirty="0" err="1"/>
              <a:t>Beate</a:t>
            </a:r>
            <a:r>
              <a:rPr lang="tr-TR" dirty="0"/>
              <a:t> </a:t>
            </a:r>
            <a:r>
              <a:rPr lang="tr-TR" dirty="0" err="1"/>
              <a:t>Rosmer’in</a:t>
            </a:r>
            <a:r>
              <a:rPr lang="tr-TR" dirty="0"/>
              <a:t> erkek kardeşi, Johannes’in kayın biraderi ve eskiden beri arkadaşı, okul yöneticisi</a:t>
            </a:r>
          </a:p>
          <a:p>
            <a:r>
              <a:rPr lang="tr-TR" dirty="0"/>
              <a:t>Bayan </a:t>
            </a:r>
            <a:r>
              <a:rPr lang="tr-TR" dirty="0" err="1"/>
              <a:t>Helseth</a:t>
            </a:r>
            <a:endParaRPr lang="tr-TR" dirty="0"/>
          </a:p>
          <a:p>
            <a:pPr lvl="1"/>
            <a:r>
              <a:rPr lang="tr-TR" dirty="0" err="1"/>
              <a:t>Rosmersholm’ün</a:t>
            </a:r>
            <a:r>
              <a:rPr lang="tr-TR" dirty="0"/>
              <a:t> ev çalışanı, hizmetli. Dindar, mistik inançları var.</a:t>
            </a:r>
          </a:p>
          <a:p>
            <a:pPr lvl="1"/>
            <a:endParaRPr lang="tr-TR" dirty="0"/>
          </a:p>
          <a:p>
            <a:r>
              <a:rPr lang="tr-TR" dirty="0"/>
              <a:t>Diğer karakterler:</a:t>
            </a:r>
          </a:p>
          <a:p>
            <a:pPr lvl="1"/>
            <a:r>
              <a:rPr lang="tr-TR" dirty="0"/>
              <a:t>Peter </a:t>
            </a:r>
            <a:r>
              <a:rPr lang="tr-TR" dirty="0" err="1"/>
              <a:t>Mortensgard</a:t>
            </a:r>
            <a:r>
              <a:rPr lang="tr-TR" dirty="0"/>
              <a:t>: Bölgedeki radikal bir gazetenin yazarı. J </a:t>
            </a:r>
            <a:r>
              <a:rPr lang="tr-TR" dirty="0" err="1"/>
              <a:t>Rosmer</a:t>
            </a:r>
            <a:r>
              <a:rPr lang="tr-TR" dirty="0"/>
              <a:t>, rahipken onu zina yapmakla suçlamış</a:t>
            </a:r>
          </a:p>
          <a:p>
            <a:pPr lvl="1"/>
            <a:r>
              <a:rPr lang="tr-TR" dirty="0" err="1"/>
              <a:t>Ulrik</a:t>
            </a:r>
            <a:r>
              <a:rPr lang="tr-TR" dirty="0"/>
              <a:t> </a:t>
            </a:r>
            <a:r>
              <a:rPr lang="tr-TR" dirty="0" err="1"/>
              <a:t>Brendel</a:t>
            </a:r>
            <a:r>
              <a:rPr lang="tr-TR" dirty="0"/>
              <a:t>: J </a:t>
            </a:r>
            <a:r>
              <a:rPr lang="tr-TR" dirty="0" err="1"/>
              <a:t>Rosmer’in</a:t>
            </a:r>
            <a:r>
              <a:rPr lang="tr-TR" dirty="0"/>
              <a:t> küçükken öğretmeni, ailesi </a:t>
            </a:r>
            <a:r>
              <a:rPr lang="tr-TR" dirty="0" err="1"/>
              <a:t>Brendel’in</a:t>
            </a:r>
            <a:r>
              <a:rPr lang="tr-TR" dirty="0"/>
              <a:t> öğretilerinin Johannes’i etkilememesi için işine son vermişler. </a:t>
            </a:r>
          </a:p>
          <a:p>
            <a:pPr lvl="1"/>
            <a:endParaRPr lang="tr-TR" dirty="0"/>
          </a:p>
          <a:p>
            <a:pPr lvl="1"/>
            <a:endParaRPr lang="tr-TR" dirty="0"/>
          </a:p>
          <a:p>
            <a:endParaRPr lang="tr-TR" dirty="0"/>
          </a:p>
        </p:txBody>
      </p:sp>
    </p:spTree>
    <p:extLst>
      <p:ext uri="{BB962C8B-B14F-4D97-AF65-F5344CB8AC3E}">
        <p14:creationId xmlns:p14="http://schemas.microsoft.com/office/powerpoint/2010/main" val="3032706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BBFE46-2AB5-9305-35A6-32075103A948}"/>
              </a:ext>
            </a:extLst>
          </p:cNvPr>
          <p:cNvSpPr>
            <a:spLocks noGrp="1"/>
          </p:cNvSpPr>
          <p:nvPr>
            <p:ph type="title"/>
          </p:nvPr>
        </p:nvSpPr>
        <p:spPr>
          <a:xfrm>
            <a:off x="838200" y="365125"/>
            <a:ext cx="10515600" cy="611419"/>
          </a:xfrm>
        </p:spPr>
        <p:txBody>
          <a:bodyPr>
            <a:normAutofit fontScale="90000"/>
          </a:bodyPr>
          <a:lstStyle/>
          <a:p>
            <a:r>
              <a:rPr lang="tr-TR" b="1" dirty="0" err="1"/>
              <a:t>Rosmersholm</a:t>
            </a:r>
            <a:r>
              <a:rPr lang="tr-TR" b="1" dirty="0"/>
              <a:t> – Siyasi Ortam</a:t>
            </a:r>
          </a:p>
        </p:txBody>
      </p:sp>
      <p:sp>
        <p:nvSpPr>
          <p:cNvPr id="3" name="İçerik Yer Tutucusu 2">
            <a:extLst>
              <a:ext uri="{FF2B5EF4-FFF2-40B4-BE49-F238E27FC236}">
                <a16:creationId xmlns:a16="http://schemas.microsoft.com/office/drawing/2014/main" id="{10A64D9D-CA99-E2DB-B2F3-5364E37410B7}"/>
              </a:ext>
            </a:extLst>
          </p:cNvPr>
          <p:cNvSpPr>
            <a:spLocks noGrp="1"/>
          </p:cNvSpPr>
          <p:nvPr>
            <p:ph idx="1"/>
          </p:nvPr>
        </p:nvSpPr>
        <p:spPr>
          <a:xfrm>
            <a:off x="838200" y="1216241"/>
            <a:ext cx="10515600" cy="4960722"/>
          </a:xfrm>
        </p:spPr>
        <p:txBody>
          <a:bodyPr>
            <a:normAutofit/>
          </a:bodyPr>
          <a:lstStyle/>
          <a:p>
            <a:pPr marL="0" indent="0">
              <a:buNone/>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II. Oscar,  İsveç </a:t>
            </a:r>
            <a:r>
              <a:rPr lang="tr-TR" sz="1800" kern="100" dirty="0">
                <a:latin typeface="Calibri" panose="020F0502020204030204" pitchFamily="34" charset="0"/>
                <a:ea typeface="Calibri" panose="020F0502020204030204" pitchFamily="34" charset="0"/>
                <a:cs typeface="Times New Roman" panose="02020603050405020304" pitchFamily="18" charset="0"/>
              </a:rPr>
              <a:t>ve</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Norveç kralı  (1872 - 1905’te Norveç tahtından çekilir)</a:t>
            </a:r>
          </a:p>
          <a:p>
            <a:pPr marL="0" indent="0">
              <a:buNone/>
            </a:pPr>
            <a:r>
              <a:rPr lang="tr-TR" sz="1800" kern="100" dirty="0">
                <a:latin typeface="Calibri" panose="020F0502020204030204" pitchFamily="34" charset="0"/>
                <a:ea typeface="Calibri" panose="020F0502020204030204" pitchFamily="34" charset="0"/>
                <a:cs typeface="Times New Roman" panose="02020603050405020304" pitchFamily="18" charset="0"/>
              </a:rPr>
              <a:t>	1814 Norveç’in ilk anayasası (İsveç’le birleşmesine karşı koymak için) </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19. yüzyıl Norveç tarihinin son dönemine damga vuran Liberallerle Muhafazakarlar arasındaki amansız mücadele, çekişme ve politik hırsın tezahürleri </a:t>
            </a:r>
            <a:r>
              <a:rPr lang="tr-TR" sz="1800" kern="100" dirty="0" err="1">
                <a:latin typeface="Calibri" panose="020F0502020204030204" pitchFamily="34" charset="0"/>
                <a:ea typeface="Calibri" panose="020F0502020204030204" pitchFamily="34" charset="0"/>
                <a:cs typeface="Times New Roman" panose="02020603050405020304" pitchFamily="18" charset="0"/>
              </a:rPr>
              <a:t>İ</a:t>
            </a:r>
            <a:r>
              <a:rPr lang="tr-TR" sz="1800" kern="100" dirty="0" err="1">
                <a:effectLst/>
                <a:latin typeface="Calibri" panose="020F0502020204030204" pitchFamily="34" charset="0"/>
                <a:ea typeface="Calibri" panose="020F0502020204030204" pitchFamily="34" charset="0"/>
                <a:cs typeface="Times New Roman" panose="02020603050405020304" pitchFamily="18" charset="0"/>
              </a:rPr>
              <a:t>bsen</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tarafından 1886 yılında </a:t>
            </a:r>
            <a:r>
              <a:rPr lang="tr-TR" sz="1800" kern="100" dirty="0" err="1">
                <a:effectLst/>
                <a:latin typeface="Calibri" panose="020F0502020204030204" pitchFamily="34" charset="0"/>
                <a:ea typeface="Calibri" panose="020F0502020204030204" pitchFamily="34" charset="0"/>
                <a:cs typeface="Times New Roman" panose="02020603050405020304" pitchFamily="18" charset="0"/>
              </a:rPr>
              <a:t>Rosmersholm</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adlı tiyatro oyununda </a:t>
            </a:r>
            <a:r>
              <a:rPr lang="tr-TR" sz="1800" kern="100" dirty="0" err="1">
                <a:effectLst/>
                <a:latin typeface="Calibri" panose="020F0502020204030204" pitchFamily="34" charset="0"/>
                <a:ea typeface="Calibri" panose="020F0502020204030204" pitchFamily="34" charset="0"/>
                <a:cs typeface="Times New Roman" panose="02020603050405020304" pitchFamily="18" charset="0"/>
              </a:rPr>
              <a:t>Rosmer’in</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gelgitleriyle ortaya konmaya çalışılmıştır. Toplumsal dönüşüm, dönüşüme verilen tepki, bireysel bir var olma ve mutlak özgürleşme çabası içerisinde açıklanmıştır.</a:t>
            </a:r>
          </a:p>
          <a:p>
            <a:pPr marL="0" indent="0">
              <a:buNone/>
            </a:pPr>
            <a:endParaRPr lang="tr-TR" sz="1800" kern="1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Bu sürecin Muhafazakarların büyük bir milleti birden var etme çabası ile Liberallerin kendilerine has, küçük bir milleti yeniden uyandırma girişimi arasındaki gerilimin ürünü olduğu söylenebilir.</a:t>
            </a:r>
          </a:p>
          <a:p>
            <a:pPr marL="0" indent="0">
              <a:buNone/>
            </a:pP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p:txBody>
      </p:sp>
      <p:pic>
        <p:nvPicPr>
          <p:cNvPr id="4" name="Resim 3" descr="Danimarka Devlet Bayrakları">
            <a:extLst>
              <a:ext uri="{FF2B5EF4-FFF2-40B4-BE49-F238E27FC236}">
                <a16:creationId xmlns:a16="http://schemas.microsoft.com/office/drawing/2014/main" id="{7A232D31-4371-FD32-CE60-9A12CEB9AB6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28182" y="4525620"/>
            <a:ext cx="1600200" cy="1600200"/>
          </a:xfrm>
          <a:prstGeom prst="rect">
            <a:avLst/>
          </a:prstGeom>
          <a:noFill/>
          <a:ln>
            <a:noFill/>
          </a:ln>
        </p:spPr>
      </p:pic>
      <p:pic>
        <p:nvPicPr>
          <p:cNvPr id="5" name="Resim 4" descr="İsveç Bayrağı - İpekyolu Bayrak">
            <a:extLst>
              <a:ext uri="{FF2B5EF4-FFF2-40B4-BE49-F238E27FC236}">
                <a16:creationId xmlns:a16="http://schemas.microsoft.com/office/drawing/2014/main" id="{8E42EDF1-E538-5382-EA1A-EDB02FF90A5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06971" y="4468012"/>
            <a:ext cx="1814195" cy="1715416"/>
          </a:xfrm>
          <a:prstGeom prst="rect">
            <a:avLst/>
          </a:prstGeom>
          <a:noFill/>
          <a:ln>
            <a:noFill/>
          </a:ln>
        </p:spPr>
      </p:pic>
      <p:pic>
        <p:nvPicPr>
          <p:cNvPr id="6" name="Resim 5" descr="Norveç Bayrağı">
            <a:extLst>
              <a:ext uri="{FF2B5EF4-FFF2-40B4-BE49-F238E27FC236}">
                <a16:creationId xmlns:a16="http://schemas.microsoft.com/office/drawing/2014/main" id="{69A0D5AA-2BAE-67E8-C8BF-D0394F485A9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199754" y="4794446"/>
            <a:ext cx="1565029" cy="1069757"/>
          </a:xfrm>
          <a:prstGeom prst="rect">
            <a:avLst/>
          </a:prstGeom>
          <a:noFill/>
          <a:ln>
            <a:noFill/>
          </a:ln>
        </p:spPr>
      </p:pic>
    </p:spTree>
    <p:extLst>
      <p:ext uri="{BB962C8B-B14F-4D97-AF65-F5344CB8AC3E}">
        <p14:creationId xmlns:p14="http://schemas.microsoft.com/office/powerpoint/2010/main" val="1487879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82BCF12-10FD-2751-EA92-4A593FBB68AF}"/>
              </a:ext>
            </a:extLst>
          </p:cNvPr>
          <p:cNvSpPr>
            <a:spLocks noGrp="1"/>
          </p:cNvSpPr>
          <p:nvPr>
            <p:ph idx="1"/>
          </p:nvPr>
        </p:nvSpPr>
        <p:spPr>
          <a:xfrm>
            <a:off x="838200" y="967666"/>
            <a:ext cx="10515600" cy="5770485"/>
          </a:xfrm>
        </p:spPr>
        <p:txBody>
          <a:bodyPr>
            <a:normAutofit fontScale="92500" lnSpcReduction="20000"/>
          </a:bodyPr>
          <a:lstStyle/>
          <a:p>
            <a:pPr marL="0" indent="0">
              <a:buNone/>
            </a:pPr>
            <a:r>
              <a:rPr lang="tr-TR" sz="1800" dirty="0"/>
              <a:t>Johannes </a:t>
            </a:r>
            <a:r>
              <a:rPr lang="tr-TR" sz="1800" dirty="0" err="1"/>
              <a:t>Rosmer</a:t>
            </a:r>
            <a:r>
              <a:rPr lang="tr-TR" sz="1800" dirty="0"/>
              <a:t>, din adamları ve üst düzey yetkililerden gelen 200 yıllık seçkin ve itibarlı bir ailenin son temsilcidir. </a:t>
            </a:r>
          </a:p>
          <a:p>
            <a:pPr marL="0" indent="0">
              <a:buNone/>
            </a:pPr>
            <a:r>
              <a:rPr lang="tr-TR" sz="1800" kern="100" dirty="0" err="1">
                <a:effectLst/>
                <a:latin typeface="Calibri" panose="020F0502020204030204" pitchFamily="34" charset="0"/>
                <a:ea typeface="Calibri" panose="020F0502020204030204" pitchFamily="34" charset="0"/>
                <a:cs typeface="Times New Roman" panose="02020603050405020304" pitchFamily="18" charset="0"/>
              </a:rPr>
              <a:t>Rosmer</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üç yıl önce malikanesine kahya olarak gelen genç, özgürlükçü düşüncelere sahip </a:t>
            </a:r>
            <a:r>
              <a:rPr lang="tr-TR" sz="1800" kern="100" dirty="0" err="1">
                <a:effectLst/>
                <a:latin typeface="Calibri" panose="020F0502020204030204" pitchFamily="34" charset="0"/>
                <a:ea typeface="Calibri" panose="020F0502020204030204" pitchFamily="34" charset="0"/>
                <a:cs typeface="Times New Roman" panose="02020603050405020304" pitchFamily="18" charset="0"/>
              </a:rPr>
              <a:t>Rebekka</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sayesinde değişmekte, kiliseyle bağını koparmaktadır. </a:t>
            </a:r>
          </a:p>
          <a:p>
            <a:pPr marL="0" indent="0">
              <a:buNone/>
            </a:pPr>
            <a:r>
              <a:rPr lang="tr-TR" sz="1800" kern="100" dirty="0">
                <a:latin typeface="Calibri" panose="020F0502020204030204" pitchFamily="34" charset="0"/>
                <a:ea typeface="Calibri" panose="020F0502020204030204" pitchFamily="34" charset="0"/>
                <a:cs typeface="Times New Roman" panose="02020603050405020304" pitchFamily="18" charset="0"/>
              </a:rPr>
              <a:t>O</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yun boyunca </a:t>
            </a:r>
            <a:r>
              <a:rPr lang="tr-TR" sz="1800" kern="100" dirty="0" err="1">
                <a:effectLst/>
                <a:latin typeface="Calibri" panose="020F0502020204030204" pitchFamily="34" charset="0"/>
                <a:ea typeface="Calibri" panose="020F0502020204030204" pitchFamily="34" charset="0"/>
                <a:cs typeface="Times New Roman" panose="02020603050405020304" pitchFamily="18" charset="0"/>
              </a:rPr>
              <a:t>Rosmer’in</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yakasını ne iki yıl önce ölen karısının anıları, ne de rahip atalarının ruhları rahat bırakmaz. </a:t>
            </a:r>
            <a:r>
              <a:rPr lang="tr-TR" sz="1800" kern="100" dirty="0" err="1">
                <a:effectLst/>
                <a:latin typeface="Calibri" panose="020F0502020204030204" pitchFamily="34" charset="0"/>
                <a:ea typeface="Calibri" panose="020F0502020204030204" pitchFamily="34" charset="0"/>
                <a:cs typeface="Times New Roman" panose="02020603050405020304" pitchFamily="18" charset="0"/>
              </a:rPr>
              <a:t>Rosmer’in</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karısı </a:t>
            </a:r>
            <a:r>
              <a:rPr lang="tr-TR" sz="1800" kern="100" dirty="0" err="1">
                <a:effectLst/>
                <a:latin typeface="Calibri" panose="020F0502020204030204" pitchFamily="34" charset="0"/>
                <a:ea typeface="Calibri" panose="020F0502020204030204" pitchFamily="34" charset="0"/>
                <a:cs typeface="Times New Roman" panose="02020603050405020304" pitchFamily="18" charset="0"/>
              </a:rPr>
              <a:t>Beata</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kern="100" dirty="0" err="1">
                <a:effectLst/>
                <a:latin typeface="Calibri" panose="020F0502020204030204" pitchFamily="34" charset="0"/>
                <a:ea typeface="Calibri" panose="020F0502020204030204" pitchFamily="34" charset="0"/>
                <a:cs typeface="Times New Roman" panose="02020603050405020304" pitchFamily="18" charset="0"/>
              </a:rPr>
              <a:t>Rebekka’nın</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malikaneye gelişinden sonra ikisinin arasında bir ilişki olduğu fikrine kapılmış, kocasına bir çocuk veremediği için kendisini suçlamış, eşinin kiliseden soğumaya başladığını anlayınca ruh hali iyice bozulmuş ve intihar etmiştir. </a:t>
            </a:r>
          </a:p>
          <a:p>
            <a:pPr marL="0" indent="0">
              <a:buNone/>
            </a:pPr>
            <a:r>
              <a:rPr lang="tr-TR" sz="1800" kern="100" dirty="0">
                <a:latin typeface="Calibri" panose="020F0502020204030204" pitchFamily="34" charset="0"/>
                <a:ea typeface="Calibri" panose="020F0502020204030204" pitchFamily="34" charset="0"/>
                <a:cs typeface="Times New Roman" panose="02020603050405020304" pitchFamily="18" charset="0"/>
              </a:rPr>
              <a:t>B</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ir Perşembe günü akşam üzeri </a:t>
            </a:r>
            <a:r>
              <a:rPr lang="tr-TR" sz="1800" kern="100" dirty="0" err="1">
                <a:effectLst/>
                <a:latin typeface="Calibri" panose="020F0502020204030204" pitchFamily="34" charset="0"/>
                <a:ea typeface="Calibri" panose="020F0502020204030204" pitchFamily="34" charset="0"/>
                <a:cs typeface="Times New Roman" panose="02020603050405020304" pitchFamily="18" charset="0"/>
              </a:rPr>
              <a:t>Beata</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bu korkularını ağabeyine açmış, iki gün sonra Cumartesi akşamı evin yakınındaki değirmenden dereye kendini bırakarak intihar etmiştir.</a:t>
            </a:r>
          </a:p>
          <a:p>
            <a:pPr marL="0" indent="0">
              <a:buNone/>
            </a:pPr>
            <a:r>
              <a:rPr lang="tr-TR" sz="1800" kern="100" dirty="0" err="1">
                <a:effectLst/>
                <a:latin typeface="Calibri" panose="020F0502020204030204" pitchFamily="34" charset="0"/>
                <a:ea typeface="Calibri" panose="020F0502020204030204" pitchFamily="34" charset="0"/>
                <a:cs typeface="Times New Roman" panose="02020603050405020304" pitchFamily="18" charset="0"/>
              </a:rPr>
              <a:t>Beata’nın</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intiharından önce gördüğü söylenen, birinin ölümü, hayaleti olduğu kadar, kişinin hatalı geçmişini, günahlarını, işlevini yitirmiş geleneksel fikirleri, geçmişi simgeleyen beyaz atların yeniden malikanenin etrafında görüldüğü söylenmektedir.  </a:t>
            </a:r>
          </a:p>
          <a:p>
            <a:pPr marL="0" indent="0">
              <a:buNone/>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Sürekli </a:t>
            </a:r>
            <a:r>
              <a:rPr lang="tr-TR" sz="1800" kern="100" dirty="0" err="1">
                <a:effectLst/>
                <a:latin typeface="Calibri" panose="020F0502020204030204" pitchFamily="34" charset="0"/>
                <a:ea typeface="Calibri" panose="020F0502020204030204" pitchFamily="34" charset="0"/>
                <a:cs typeface="Times New Roman" panose="02020603050405020304" pitchFamily="18" charset="0"/>
              </a:rPr>
              <a:t>Rosmerler’in</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geçmişinden kopamayacağı, geçmişin </a:t>
            </a:r>
            <a:r>
              <a:rPr lang="tr-TR" sz="1800" kern="100" dirty="0" err="1">
                <a:effectLst/>
                <a:latin typeface="Calibri" panose="020F0502020204030204" pitchFamily="34" charset="0"/>
                <a:ea typeface="Calibri" panose="020F0502020204030204" pitchFamily="34" charset="0"/>
                <a:cs typeface="Times New Roman" panose="02020603050405020304" pitchFamily="18" charset="0"/>
              </a:rPr>
              <a:t>Rosmerler’in</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yakasını bir türlü bırakmayacağının vurgulandığı oyunda yavaş yavaş </a:t>
            </a:r>
            <a:r>
              <a:rPr lang="tr-TR" sz="1800" kern="100" dirty="0" err="1">
                <a:effectLst/>
                <a:latin typeface="Calibri" panose="020F0502020204030204" pitchFamily="34" charset="0"/>
                <a:ea typeface="Calibri" panose="020F0502020204030204" pitchFamily="34" charset="0"/>
                <a:cs typeface="Times New Roman" panose="02020603050405020304" pitchFamily="18" charset="0"/>
              </a:rPr>
              <a:t>Beata’nın</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ölümüne dair ayrıntılar ortaya çıkar.</a:t>
            </a:r>
          </a:p>
          <a:p>
            <a:pPr marL="0" indent="0">
              <a:buNone/>
            </a:pPr>
            <a:r>
              <a:rPr lang="tr-TR" sz="1800" kern="100" dirty="0" err="1">
                <a:effectLst/>
                <a:latin typeface="Calibri" panose="020F0502020204030204" pitchFamily="34" charset="0"/>
                <a:ea typeface="Calibri" panose="020F0502020204030204" pitchFamily="34" charset="0"/>
                <a:cs typeface="Times New Roman" panose="02020603050405020304" pitchFamily="18" charset="0"/>
              </a:rPr>
              <a:t>Rosmer’i</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özgür fikirli bir adama dönüştürmek için uğraşan </a:t>
            </a:r>
            <a:r>
              <a:rPr lang="tr-TR" sz="1800" kern="100" dirty="0" err="1">
                <a:effectLst/>
                <a:latin typeface="Calibri" panose="020F0502020204030204" pitchFamily="34" charset="0"/>
                <a:ea typeface="Calibri" panose="020F0502020204030204" pitchFamily="34" charset="0"/>
                <a:cs typeface="Times New Roman" panose="02020603050405020304" pitchFamily="18" charset="0"/>
              </a:rPr>
              <a:t>Rebekka’nın</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geçmişi de aydınlanır. </a:t>
            </a:r>
            <a:r>
              <a:rPr lang="tr-TR" sz="1800" kern="100" dirty="0" err="1">
                <a:effectLst/>
                <a:latin typeface="Calibri" panose="020F0502020204030204" pitchFamily="34" charset="0"/>
                <a:ea typeface="Calibri" panose="020F0502020204030204" pitchFamily="34" charset="0"/>
                <a:cs typeface="Times New Roman" panose="02020603050405020304" pitchFamily="18" charset="0"/>
              </a:rPr>
              <a:t>Rebekka</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sadece </a:t>
            </a:r>
            <a:r>
              <a:rPr lang="tr-TR" sz="1800" kern="100" dirty="0" err="1">
                <a:effectLst/>
                <a:latin typeface="Calibri" panose="020F0502020204030204" pitchFamily="34" charset="0"/>
                <a:ea typeface="Calibri" panose="020F0502020204030204" pitchFamily="34" charset="0"/>
                <a:cs typeface="Times New Roman" panose="02020603050405020304" pitchFamily="18" charset="0"/>
              </a:rPr>
              <a:t>Beata’nın</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bir takım kuruntulara kapılarak intihar etmesine sebep olmamıştır, aynı zamanda geçmişte örtük bir aşk yaşadığı üvey babası </a:t>
            </a:r>
            <a:r>
              <a:rPr lang="tr-TR" sz="1800" kern="100" dirty="0" err="1">
                <a:effectLst/>
                <a:latin typeface="Calibri" panose="020F0502020204030204" pitchFamily="34" charset="0"/>
                <a:ea typeface="Calibri" panose="020F0502020204030204" pitchFamily="34" charset="0"/>
                <a:cs typeface="Times New Roman" panose="02020603050405020304" pitchFamily="18" charset="0"/>
              </a:rPr>
              <a:t>zannetiği</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Doktor West’in öz babası olduğu da ortaya çıkmıştır. </a:t>
            </a:r>
          </a:p>
          <a:p>
            <a:pPr marL="0" indent="0">
              <a:buNone/>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Bu olayların ardından ne ailesinin muhafazakar düşüncelerinden vazgeçip liberalleşmeye çalışan </a:t>
            </a:r>
            <a:r>
              <a:rPr lang="tr-TR" sz="1800" kern="100" dirty="0" err="1">
                <a:effectLst/>
                <a:latin typeface="Calibri" panose="020F0502020204030204" pitchFamily="34" charset="0"/>
                <a:ea typeface="Calibri" panose="020F0502020204030204" pitchFamily="34" charset="0"/>
                <a:cs typeface="Times New Roman" panose="02020603050405020304" pitchFamily="18" charset="0"/>
              </a:rPr>
              <a:t>Rosmer</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ne de </a:t>
            </a:r>
            <a:r>
              <a:rPr lang="tr-TR" sz="1800" kern="100" dirty="0" err="1">
                <a:effectLst/>
                <a:latin typeface="Calibri" panose="020F0502020204030204" pitchFamily="34" charset="0"/>
                <a:ea typeface="Calibri" panose="020F0502020204030204" pitchFamily="34" charset="0"/>
                <a:cs typeface="Times New Roman" panose="02020603050405020304" pitchFamily="18" charset="0"/>
              </a:rPr>
              <a:t>Rebekka</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için yaşanacak bir yer kalmayacak, ikisi de çözümü </a:t>
            </a:r>
            <a:r>
              <a:rPr lang="tr-TR" sz="1800" kern="100" dirty="0" err="1">
                <a:effectLst/>
                <a:latin typeface="Calibri" panose="020F0502020204030204" pitchFamily="34" charset="0"/>
                <a:ea typeface="Calibri" panose="020F0502020204030204" pitchFamily="34" charset="0"/>
                <a:cs typeface="Times New Roman" panose="02020603050405020304" pitchFamily="18" charset="0"/>
              </a:rPr>
              <a:t>Beata’nın</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intihar ettiği değirmenden kendilerini suya bırakmakta bulacak, </a:t>
            </a:r>
            <a:r>
              <a:rPr lang="tr-TR" sz="1800" kern="100" dirty="0" err="1">
                <a:effectLst/>
                <a:latin typeface="Calibri" panose="020F0502020204030204" pitchFamily="34" charset="0"/>
                <a:ea typeface="Calibri" panose="020F0502020204030204" pitchFamily="34" charset="0"/>
                <a:cs typeface="Times New Roman" panose="02020603050405020304" pitchFamily="18" charset="0"/>
              </a:rPr>
              <a:t>Beata’nın</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“gittiği yoldan gidecekler”, oyunun son cümlesinde olduğu gibi “Bayan </a:t>
            </a:r>
            <a:r>
              <a:rPr lang="tr-TR" sz="1800" kern="100" dirty="0" err="1">
                <a:effectLst/>
                <a:latin typeface="Calibri" panose="020F0502020204030204" pitchFamily="34" charset="0"/>
                <a:ea typeface="Calibri" panose="020F0502020204030204" pitchFamily="34" charset="0"/>
                <a:cs typeface="Times New Roman" panose="02020603050405020304" pitchFamily="18" charset="0"/>
              </a:rPr>
              <a:t>Beate</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onları yanına aldı” </a:t>
            </a:r>
          </a:p>
          <a:p>
            <a:pPr marL="0" indent="0">
              <a:buNone/>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Bir başka ifadeyle sürekli şimdiye sızan geçmiş, şimdi üzerinde galibiyetini ilan eder. </a:t>
            </a:r>
          </a:p>
          <a:p>
            <a:pPr marL="0" indent="0">
              <a:buNone/>
            </a:pPr>
            <a:r>
              <a:rPr lang="tr-TR" sz="1800" kern="100" dirty="0">
                <a:latin typeface="Calibri" panose="020F0502020204030204" pitchFamily="34" charset="0"/>
                <a:ea typeface="Calibri" panose="020F0502020204030204" pitchFamily="34" charset="0"/>
                <a:cs typeface="Times New Roman" panose="02020603050405020304" pitchFamily="18" charset="0"/>
              </a:rPr>
              <a:t>Toplumun tutucu ahlak düzeninde farklı düşünen / yaşayan kadına da erkeğe de yer yoktur.</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tr-TR" dirty="0"/>
          </a:p>
        </p:txBody>
      </p:sp>
      <p:sp>
        <p:nvSpPr>
          <p:cNvPr id="4" name="Başlık 1">
            <a:extLst>
              <a:ext uri="{FF2B5EF4-FFF2-40B4-BE49-F238E27FC236}">
                <a16:creationId xmlns:a16="http://schemas.microsoft.com/office/drawing/2014/main" id="{0D5B53B4-3013-D12F-7454-DEACF7467E55}"/>
              </a:ext>
            </a:extLst>
          </p:cNvPr>
          <p:cNvSpPr>
            <a:spLocks noGrp="1"/>
          </p:cNvSpPr>
          <p:nvPr>
            <p:ph type="title"/>
          </p:nvPr>
        </p:nvSpPr>
        <p:spPr>
          <a:xfrm>
            <a:off x="838200" y="365125"/>
            <a:ext cx="10515600" cy="602541"/>
          </a:xfrm>
        </p:spPr>
        <p:txBody>
          <a:bodyPr>
            <a:normAutofit fontScale="90000"/>
          </a:bodyPr>
          <a:lstStyle/>
          <a:p>
            <a:r>
              <a:rPr lang="tr-TR" b="1" dirty="0" err="1"/>
              <a:t>Rosmersholm</a:t>
            </a:r>
            <a:r>
              <a:rPr lang="tr-TR" b="1" dirty="0"/>
              <a:t> - Özet</a:t>
            </a:r>
          </a:p>
        </p:txBody>
      </p:sp>
    </p:spTree>
    <p:extLst>
      <p:ext uri="{BB962C8B-B14F-4D97-AF65-F5344CB8AC3E}">
        <p14:creationId xmlns:p14="http://schemas.microsoft.com/office/powerpoint/2010/main" val="3696670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AAD722-2736-0E2A-8D56-C94F28607A2D}"/>
              </a:ext>
            </a:extLst>
          </p:cNvPr>
          <p:cNvSpPr>
            <a:spLocks noGrp="1"/>
          </p:cNvSpPr>
          <p:nvPr>
            <p:ph type="title"/>
          </p:nvPr>
        </p:nvSpPr>
        <p:spPr/>
        <p:txBody>
          <a:bodyPr/>
          <a:lstStyle/>
          <a:p>
            <a:r>
              <a:rPr lang="tr-TR" b="1" dirty="0" err="1"/>
              <a:t>Rosmersholm</a:t>
            </a:r>
            <a:r>
              <a:rPr lang="tr-TR" b="1" dirty="0"/>
              <a:t> - Analiz</a:t>
            </a:r>
          </a:p>
        </p:txBody>
      </p:sp>
      <p:sp>
        <p:nvSpPr>
          <p:cNvPr id="3" name="İçerik Yer Tutucusu 2">
            <a:extLst>
              <a:ext uri="{FF2B5EF4-FFF2-40B4-BE49-F238E27FC236}">
                <a16:creationId xmlns:a16="http://schemas.microsoft.com/office/drawing/2014/main" id="{DCDDA0B7-0A05-BB9D-E8F4-E58E1306DB54}"/>
              </a:ext>
            </a:extLst>
          </p:cNvPr>
          <p:cNvSpPr>
            <a:spLocks noGrp="1"/>
          </p:cNvSpPr>
          <p:nvPr>
            <p:ph idx="1"/>
          </p:nvPr>
        </p:nvSpPr>
        <p:spPr/>
        <p:txBody>
          <a:bodyPr>
            <a:normAutofit/>
          </a:bodyPr>
          <a:lstStyle/>
          <a:p>
            <a:r>
              <a:rPr lang="tr-TR" dirty="0"/>
              <a:t>Beyaz At*:</a:t>
            </a:r>
          </a:p>
          <a:p>
            <a:r>
              <a:rPr lang="tr-TR" sz="2200" b="0" i="0" dirty="0">
                <a:solidFill>
                  <a:srgbClr val="000000"/>
                </a:solidFill>
                <a:effectLst/>
              </a:rPr>
              <a:t>Aile içinde kuşaktan kuşağa geçen bir söylentiye göre, </a:t>
            </a:r>
            <a:r>
              <a:rPr lang="tr-TR" sz="2200" b="0" i="0" dirty="0" err="1">
                <a:solidFill>
                  <a:srgbClr val="000000"/>
                </a:solidFill>
                <a:effectLst/>
              </a:rPr>
              <a:t>Rosmerlerin</a:t>
            </a:r>
            <a:r>
              <a:rPr lang="tr-TR" sz="2200" b="0" i="0" dirty="0">
                <a:solidFill>
                  <a:srgbClr val="000000"/>
                </a:solidFill>
                <a:effectLst/>
              </a:rPr>
              <a:t> evinin etrafında zaman zaman beyaz atlar belirir. Kimilerine göre, bu beyaz atı görmek birinin öleceğine delalettir. Kimileri de bu atların ölümün habercisi olduğuna inanmaz, onlara göre ailenin ölüleri zaman zaman beyaz bir at biçiminde geri dönüp evin etrafında dolaşır. </a:t>
            </a:r>
          </a:p>
          <a:p>
            <a:r>
              <a:rPr lang="tr-TR" sz="2200" dirty="0">
                <a:solidFill>
                  <a:srgbClr val="000000"/>
                </a:solidFill>
              </a:rPr>
              <a:t>İşlevini yitirmiş eski fikirler, eski günahlar/hataları simgeliyor</a:t>
            </a:r>
            <a:endParaRPr lang="tr-TR" sz="2200" b="0" i="0" dirty="0">
              <a:solidFill>
                <a:srgbClr val="000000"/>
              </a:solidFill>
              <a:effectLst/>
            </a:endParaRPr>
          </a:p>
          <a:p>
            <a:pPr marL="0" indent="0">
              <a:buNone/>
            </a:pPr>
            <a:endParaRPr lang="tr-TR" sz="2200" dirty="0">
              <a:solidFill>
                <a:srgbClr val="000000"/>
              </a:solidFill>
              <a:latin typeface="Roboto Slab" panose="020F0502020204030204" pitchFamily="2" charset="0"/>
            </a:endParaRPr>
          </a:p>
          <a:p>
            <a:pPr marL="0" indent="0">
              <a:buNone/>
            </a:pPr>
            <a:endParaRPr lang="tr-TR" sz="2200" dirty="0">
              <a:solidFill>
                <a:srgbClr val="000000"/>
              </a:solidFill>
              <a:latin typeface="Roboto Slab" panose="020F0502020204030204" pitchFamily="2" charset="0"/>
            </a:endParaRPr>
          </a:p>
          <a:p>
            <a:pPr marL="0" indent="0">
              <a:buNone/>
            </a:pPr>
            <a:r>
              <a:rPr lang="tr-TR" sz="1600" dirty="0">
                <a:solidFill>
                  <a:srgbClr val="000000"/>
                </a:solidFill>
              </a:rPr>
              <a:t>*Bu oyun dışında,</a:t>
            </a:r>
            <a:r>
              <a:rPr lang="tr-TR" sz="1800" dirty="0">
                <a:solidFill>
                  <a:srgbClr val="000000"/>
                </a:solidFill>
              </a:rPr>
              <a:t> </a:t>
            </a:r>
            <a:r>
              <a:rPr lang="tr-TR" sz="1600" dirty="0">
                <a:solidFill>
                  <a:srgbClr val="000000"/>
                </a:solidFill>
              </a:rPr>
              <a:t>diğer pek çok yerde (Beyaz atlı prens, Napolyon’un atı, Fatih’in atı…) beyaz at simgesi karşımıza çıkıyor.     Masumiyet, temizlik/saflık, güç ve değişimi simgeliyormuş. </a:t>
            </a:r>
            <a:endParaRPr lang="tr-TR" sz="1600" dirty="0"/>
          </a:p>
        </p:txBody>
      </p:sp>
    </p:spTree>
    <p:extLst>
      <p:ext uri="{BB962C8B-B14F-4D97-AF65-F5344CB8AC3E}">
        <p14:creationId xmlns:p14="http://schemas.microsoft.com/office/powerpoint/2010/main" val="391102172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3402</TotalTime>
  <Words>1470</Words>
  <Application>Microsoft Office PowerPoint</Application>
  <PresentationFormat>Widescreen</PresentationFormat>
  <Paragraphs>143</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Roboto</vt:lpstr>
      <vt:lpstr>Roboto Slab</vt:lpstr>
      <vt:lpstr>Source Sans Pro</vt:lpstr>
      <vt:lpstr>Office Teması</vt:lpstr>
      <vt:lpstr>Rosmerler (Rosmersholm*) 1886  Henrik İbsen</vt:lpstr>
      <vt:lpstr>Rosmersholm’un İbsen’in oyunları arasındaki yeri: İbsen araştırmacılarına göre İbsen’in dönemleri</vt:lpstr>
      <vt:lpstr>İbsen Döngüsü’ndeki 12 oyun:</vt:lpstr>
      <vt:lpstr>Rosmersholm’ün ait olduğu akım:</vt:lpstr>
      <vt:lpstr>Rosmersholm – Olay:</vt:lpstr>
      <vt:lpstr>Rosmersholm - Karakterler</vt:lpstr>
      <vt:lpstr>Rosmersholm – Siyasi Ortam</vt:lpstr>
      <vt:lpstr>Rosmersholm - Özet</vt:lpstr>
      <vt:lpstr>Rosmersholm - Analiz</vt:lpstr>
      <vt:lpstr>Muhafazakarlar X Liberaller</vt:lpstr>
      <vt:lpstr>Rosmersholm – Karakter Analizi</vt:lpstr>
      <vt:lpstr>Rosmersholm – Karakter Analizi</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Rosmerler (Rosmersholm)  Henrik Ibsen - 1886</dc:title>
  <dc:creator>HP</dc:creator>
  <cp:lastModifiedBy>Nihat Berker</cp:lastModifiedBy>
  <cp:revision>64</cp:revision>
  <dcterms:created xsi:type="dcterms:W3CDTF">2024-02-05T10:13:17Z</dcterms:created>
  <dcterms:modified xsi:type="dcterms:W3CDTF">2024-02-08T02:17:13Z</dcterms:modified>
</cp:coreProperties>
</file>