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sldIdLst>
    <p:sldId id="256" r:id="rId2"/>
    <p:sldId id="291" r:id="rId3"/>
    <p:sldId id="292" r:id="rId4"/>
    <p:sldId id="293" r:id="rId5"/>
    <p:sldId id="294" r:id="rId6"/>
    <p:sldId id="264" r:id="rId7"/>
    <p:sldId id="265" r:id="rId8"/>
    <p:sldId id="266" r:id="rId9"/>
    <p:sldId id="267" r:id="rId10"/>
    <p:sldId id="268" r:id="rId11"/>
    <p:sldId id="261" r:id="rId12"/>
    <p:sldId id="271" r:id="rId13"/>
    <p:sldId id="273" r:id="rId14"/>
    <p:sldId id="274" r:id="rId15"/>
    <p:sldId id="275" r:id="rId16"/>
    <p:sldId id="269" r:id="rId17"/>
    <p:sldId id="281" r:id="rId18"/>
    <p:sldId id="282" r:id="rId19"/>
    <p:sldId id="284" r:id="rId20"/>
    <p:sldId id="283" r:id="rId21"/>
    <p:sldId id="257" r:id="rId22"/>
    <p:sldId id="258" r:id="rId23"/>
    <p:sldId id="259" r:id="rId24"/>
    <p:sldId id="276" r:id="rId25"/>
    <p:sldId id="285" r:id="rId26"/>
    <p:sldId id="277" r:id="rId27"/>
    <p:sldId id="278" r:id="rId28"/>
    <p:sldId id="279" r:id="rId29"/>
    <p:sldId id="280" r:id="rId30"/>
    <p:sldId id="260" r:id="rId31"/>
    <p:sldId id="290" r:id="rId32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 snapToGrid="0">
      <p:cViewPr varScale="1">
        <p:scale>
          <a:sx n="74" d="100"/>
          <a:sy n="74" d="100"/>
        </p:scale>
        <p:origin x="3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D50BDB-5F6D-8048-9189-0008D5F60DB5}" type="datetimeFigureOut">
              <a:rPr lang="en-TR" smtClean="0"/>
              <a:t>12/07/2024</a:t>
            </a:fld>
            <a:endParaRPr lang="en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577013-975D-5942-87D6-82B5ABB1B401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88735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F2D3B-8CA3-B441-8231-77A166E5EE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D50F6D-7902-4DAA-9E83-ED5B3C2BF7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47CB22-8477-6BE5-019E-BEE15B6D3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96CA-6674-324C-A87D-42E98DAEB4E6}" type="datetime1">
              <a:rPr lang="tr-TR" smtClean="0"/>
              <a:t>7.12.2024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8F8F4-0343-F2B6-DD6D-A4C8F0E08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89D21A-141F-9DFC-93FA-C484673C4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0239-F3E2-1C48-9EA0-087D4C8A8A2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86477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6FA3D-49C2-445D-4BBC-52E138105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10A897-CFD0-2D0C-F2E2-35064526A8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2E81E-963A-B924-8C24-0E25D9EE3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CB33A-5642-3E4C-BC0D-0F4C9CA143A8}" type="datetime1">
              <a:rPr lang="tr-TR" smtClean="0"/>
              <a:t>7.12.2024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2F6A59-564C-71B0-F667-BDBA5FFE8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C1450-D7D7-B76E-73C1-D98171ED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0239-F3E2-1C48-9EA0-087D4C8A8A2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944483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3A9ECC-D4BC-054A-AA9D-2361C105BC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51D727-11C9-D55F-83E3-25300EAEB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0F08E-1F5A-0250-F459-1BEE49C03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B5E0A-50C7-F14C-BF15-E95D06E371B2}" type="datetime1">
              <a:rPr lang="tr-TR" smtClean="0"/>
              <a:t>7.12.2024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1661C-C0F5-9B4E-6347-32FF87235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204605-76F7-E6F6-8594-30A374304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0239-F3E2-1C48-9EA0-087D4C8A8A2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259037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E5EF3-D71E-5F20-9C1B-73912499C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DDE43-D0B8-2F67-428F-5D48892A1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09CA4-F148-51F4-63BD-194BB3B04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2A9A8-5D3B-BC49-B2BC-F51FCD0C6A35}" type="datetime1">
              <a:rPr lang="tr-TR" smtClean="0"/>
              <a:t>7.12.2024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953E3-7C43-DEA6-972C-F980595A6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C7F45-3BDF-46F4-7988-7006DE9E6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0239-F3E2-1C48-9EA0-087D4C8A8A2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095311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93076-BF2A-85A9-9D6A-00D8BABC3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3BEC2-AEA7-ECC1-8254-0844D775A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A684F4-D5A8-6E3D-13BA-D3B6BA219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6D093-1C25-1947-8B78-5B5483E287CC}" type="datetime1">
              <a:rPr lang="tr-TR" smtClean="0"/>
              <a:t>7.12.2024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806EC-D014-A7F1-E759-1C67E4D36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0B1F0-4195-D001-985A-6D065DB69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0239-F3E2-1C48-9EA0-087D4C8A8A2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72451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6F5F9-BB73-FACB-E8AC-42070856F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4BC04-899A-7CE6-30AB-E13533135E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9A3ADC-CB9A-F54F-8EC2-8457FEF8E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BAFE7E-19D0-4E6F-87FA-8DCDCDE55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D9666-7E60-7E47-839F-06B6B767E2BD}" type="datetime1">
              <a:rPr lang="tr-TR" smtClean="0"/>
              <a:t>7.12.2024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F67B3D-1C0A-2003-3C1D-D108B070E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F286F4-62B4-AA2C-F546-F8FBF9203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0239-F3E2-1C48-9EA0-087D4C8A8A2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955969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F0453-77B7-A6AF-03D4-BCB453738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205F75-6645-F508-0789-A66A8A8A5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72CD4D-37E8-7309-F49C-6C059362F5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E75E1B-6457-53C0-551F-D6AFBE7E14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EFB39-F74D-1716-8BCD-71D0F70DAC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B7B1B6-DE3D-5061-0CE1-C88521F67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2D6D-91EE-4646-944E-9A28890B9DAB}" type="datetime1">
              <a:rPr lang="tr-TR" smtClean="0"/>
              <a:t>7.12.2024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8163AD-5959-15AF-857C-98A3AABBA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E42C70-AFFD-D808-9885-1D74CDAA4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0239-F3E2-1C48-9EA0-087D4C8A8A2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20314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83895-428F-64D9-E2E8-03EBA7454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8A164C-F887-B76F-F652-187B6ACC0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9D3B9-69F2-A340-A4FC-CFBB7801B16D}" type="datetime1">
              <a:rPr lang="tr-TR" smtClean="0"/>
              <a:t>7.12.2024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206DE6-170D-D1FC-5BF5-3E80575B6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EAB01C-4026-5359-C4C2-018ACC480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0239-F3E2-1C48-9EA0-087D4C8A8A2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008512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03A736-F7BB-41A6-46F9-00B559EFB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C0FB6-D4FA-B644-9432-091AA9BEC190}" type="datetime1">
              <a:rPr lang="tr-TR" smtClean="0"/>
              <a:t>7.12.2024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BC26C4-B4B6-B100-A7EE-627607216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AD7BBF-625C-3DB6-34E2-7A8B34231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0239-F3E2-1C48-9EA0-087D4C8A8A2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77615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FBE93-1897-431D-D65D-FD7999E2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B4293-750F-5C66-38EC-D50293958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A3C41F-8B86-6358-A0B4-EBC5A1BF53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7661B1-0B3F-F4BB-CC2D-4731394B4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C4D45-1D66-7147-A474-2AA24277F19C}" type="datetime1">
              <a:rPr lang="tr-TR" smtClean="0"/>
              <a:t>7.12.2024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4D1487-74E8-932A-7B19-F2D3F830D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793642-9EFE-C86D-48AF-45BD5C421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0239-F3E2-1C48-9EA0-087D4C8A8A2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422663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D8B2E-4695-DF0C-92A8-96302DD48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E7F946-E52B-9F97-DF53-E874AA2806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0C38FD-CCD0-88DC-0B8D-EAE3719325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2986C3-2B7D-5D99-2768-4EBB52B55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07986-1C4E-2140-B15E-123F18347585}" type="datetime1">
              <a:rPr lang="tr-TR" smtClean="0"/>
              <a:t>7.12.2024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2F0865-0E8A-3BE3-BBBA-992A151E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5B9980-80E0-FF12-F460-83854648F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0239-F3E2-1C48-9EA0-087D4C8A8A2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785264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164B35-8116-CD31-636F-62AF74E2F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4C1086-D5DE-071A-875B-7C47327D7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5082A-4901-7DAF-2F1A-DC7C2A30D6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6B7CE-829F-D84F-BE38-47F1199C4110}" type="datetime1">
              <a:rPr lang="tr-TR" smtClean="0"/>
              <a:t>7.12.2024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047D6-6CAB-EFE5-3323-26C4D0E23C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 Kasım 2024 Dilara Şencan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04A68-E839-2371-E166-5751CEAE5E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50239-F3E2-1C48-9EA0-087D4C8A8A22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467056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Werner_Herzo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hi-dc.org/" TargetMode="External"/><Relationship Id="rId2" Type="http://schemas.openxmlformats.org/officeDocument/2006/relationships/hyperlink" Target="https://www.dw.com/en/der-spiegel-affair/a-3661668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afor.org/journal/arts-and-humanities/volume-5-issue-1-spring-2018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EBAA1-B906-1A89-8CA8-FAFDEDEDEC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‘Aguirre, the Wrath of God’ by </a:t>
            </a:r>
            <a:r>
              <a:rPr lang="en-US" b="0" i="0" u="none" strike="noStrike" dirty="0">
                <a:effectLst/>
                <a:latin typeface="Arial" panose="020B0604020202020204" pitchFamily="34" charset="0"/>
                <a:hlinkClick r:id="rId2" tooltip="Werner Herzog"/>
              </a:rPr>
              <a:t>Werner Herzog</a:t>
            </a:r>
            <a:r>
              <a:rPr lang="en-US" u="none" strike="noStrike" dirty="0">
                <a:solidFill>
                  <a:srgbClr val="202122"/>
                </a:solidFill>
                <a:latin typeface="Arial" panose="020B0604020202020204" pitchFamily="34" charset="0"/>
              </a:rPr>
              <a:t>,1972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endParaRPr lang="en-T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BE62D8-2F54-EA41-D395-C1A26B31CF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TR" dirty="0"/>
              <a:t>Sosyal ve Politik Durum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D4CD06-AD3B-76AE-5E8B-3B94463DB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196771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F541F-AA70-F164-5C5C-A61199335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Doğa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İnsan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Çatışma</a:t>
            </a:r>
            <a:endParaRPr lang="en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EC385-F4A9-1554-5DA5-099B910CA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Filmde</a:t>
            </a:r>
            <a:r>
              <a:rPr lang="en-US" dirty="0"/>
              <a:t> </a:t>
            </a:r>
            <a:r>
              <a:rPr lang="en-US" dirty="0" err="1"/>
              <a:t>doğa</a:t>
            </a:r>
            <a:r>
              <a:rPr lang="en-US" dirty="0"/>
              <a:t>, hem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engel</a:t>
            </a:r>
            <a:r>
              <a:rPr lang="en-US" dirty="0"/>
              <a:t> hem de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alır</a:t>
            </a:r>
            <a:r>
              <a:rPr lang="en-US" dirty="0"/>
              <a:t>. </a:t>
            </a:r>
            <a:r>
              <a:rPr lang="en-US" dirty="0" err="1"/>
              <a:t>İnsanların</a:t>
            </a:r>
            <a:r>
              <a:rPr lang="en-US" dirty="0"/>
              <a:t> </a:t>
            </a:r>
            <a:r>
              <a:rPr lang="en-US" dirty="0" err="1"/>
              <a:t>doğayı</a:t>
            </a:r>
            <a:r>
              <a:rPr lang="en-US" dirty="0"/>
              <a:t> </a:t>
            </a:r>
            <a:r>
              <a:rPr lang="en-US" dirty="0" err="1"/>
              <a:t>fethetme</a:t>
            </a:r>
            <a:r>
              <a:rPr lang="en-US" dirty="0"/>
              <a:t> </a:t>
            </a:r>
            <a:r>
              <a:rPr lang="en-US" dirty="0" err="1"/>
              <a:t>arzusu</a:t>
            </a:r>
            <a:r>
              <a:rPr lang="en-US" dirty="0"/>
              <a:t>, </a:t>
            </a:r>
            <a:r>
              <a:rPr lang="en-US" dirty="0" err="1"/>
              <a:t>sadece</a:t>
            </a:r>
            <a:r>
              <a:rPr lang="en-US" dirty="0"/>
              <a:t> </a:t>
            </a:r>
            <a:r>
              <a:rPr lang="en-US" dirty="0" err="1"/>
              <a:t>dış</a:t>
            </a:r>
            <a:r>
              <a:rPr lang="en-US" dirty="0"/>
              <a:t> </a:t>
            </a:r>
            <a:r>
              <a:rPr lang="en-US" dirty="0" err="1"/>
              <a:t>dünyayı</a:t>
            </a:r>
            <a:r>
              <a:rPr lang="en-US" dirty="0"/>
              <a:t> </a:t>
            </a:r>
            <a:r>
              <a:rPr lang="en-US" dirty="0" err="1"/>
              <a:t>değil</a:t>
            </a:r>
            <a:r>
              <a:rPr lang="en-US" dirty="0"/>
              <a:t>,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zamanda</a:t>
            </a:r>
            <a:r>
              <a:rPr lang="en-US" dirty="0"/>
              <a:t>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içsel</a:t>
            </a:r>
            <a:r>
              <a:rPr lang="en-US" dirty="0"/>
              <a:t> </a:t>
            </a:r>
            <a:r>
              <a:rPr lang="en-US" dirty="0" err="1"/>
              <a:t>sınırlarını</a:t>
            </a:r>
            <a:r>
              <a:rPr lang="en-US" dirty="0"/>
              <a:t> da </a:t>
            </a:r>
            <a:r>
              <a:rPr lang="en-US" dirty="0" err="1"/>
              <a:t>zorlar</a:t>
            </a:r>
            <a:r>
              <a:rPr lang="en-US" dirty="0"/>
              <a:t>. Aguirre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adamlarının</a:t>
            </a:r>
            <a:r>
              <a:rPr lang="en-US" dirty="0"/>
              <a:t> </a:t>
            </a:r>
            <a:r>
              <a:rPr lang="en-US" dirty="0" err="1"/>
              <a:t>doğaya</a:t>
            </a:r>
            <a:r>
              <a:rPr lang="en-US" dirty="0"/>
              <a:t> </a:t>
            </a:r>
            <a:r>
              <a:rPr lang="en-US" dirty="0" err="1"/>
              <a:t>boyun</a:t>
            </a:r>
            <a:r>
              <a:rPr lang="en-US" dirty="0"/>
              <a:t> </a:t>
            </a:r>
            <a:r>
              <a:rPr lang="en-US" dirty="0" err="1"/>
              <a:t>eğmeme</a:t>
            </a:r>
            <a:r>
              <a:rPr lang="en-US" dirty="0"/>
              <a:t> </a:t>
            </a:r>
            <a:r>
              <a:rPr lang="en-US" dirty="0" err="1"/>
              <a:t>çabası</a:t>
            </a:r>
            <a:r>
              <a:rPr lang="en-US" dirty="0"/>
              <a:t>, modern </a:t>
            </a:r>
            <a:r>
              <a:rPr lang="en-US" dirty="0" err="1"/>
              <a:t>dönemde</a:t>
            </a:r>
            <a:r>
              <a:rPr lang="en-US" dirty="0"/>
              <a:t> </a:t>
            </a:r>
            <a:r>
              <a:rPr lang="en-US" dirty="0" err="1"/>
              <a:t>insanların</a:t>
            </a:r>
            <a:r>
              <a:rPr lang="en-US" dirty="0"/>
              <a:t> </a:t>
            </a:r>
            <a:r>
              <a:rPr lang="en-US" dirty="0" err="1"/>
              <a:t>çevreyi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etme</a:t>
            </a:r>
            <a:r>
              <a:rPr lang="en-US" dirty="0"/>
              <a:t> </a:t>
            </a:r>
            <a:r>
              <a:rPr lang="en-US" dirty="0" err="1"/>
              <a:t>çabalarına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eleştiri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yorumlanabilir</a:t>
            </a:r>
            <a:r>
              <a:rPr lang="en-US" dirty="0"/>
              <a:t>.</a:t>
            </a:r>
          </a:p>
          <a:p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CD5814-872B-66C6-D4D7-64936CF04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634954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300C6-1651-45B6-0EAF-D5AAC5E24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Yeni Alman Sineması ve Siyasi Durum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1B081-7612-8905-719C-C968F0C00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l"/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Almanya’da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1"/>
              </a:rPr>
              <a:t>ki</a:t>
            </a:r>
            <a:r>
              <a:rPr lang="en-US" b="0" i="0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Nazi propaganda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filmleri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döneminden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sonra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savaşın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bitmesiyle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farklı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bir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sayfa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açmak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isteyen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sinemacıların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bu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dönemdeki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eserleri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aslında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bu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filmlere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güçlü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bir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eleştiri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olarak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ortaya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çıkmaktaydı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.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Nazi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geleneğinin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programatik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reddedilişi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, 1960’lardan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itibaren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Alman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sinemasının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kimliği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ve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birliğinin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köşe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taşı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haline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gelmişti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.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Blok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ayrımı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ve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daha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sonrasında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gelişen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Spiegel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Meselesi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gibi</a:t>
            </a:r>
            <a:r>
              <a:rPr lang="en-US" b="0" i="0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olaylarla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basın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özgürlüğünün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baskılanması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karşısında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büyük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propagandaların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ortaya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çıkması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Alman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sineması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için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can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alıcı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bir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yol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ayrımıydı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. 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1956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ile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1962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yılları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arasında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giderek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yaygınlaşan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televizyon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sayısı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sinemaya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giden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izleyicilerin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sayısını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oldukça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düşürmüş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ticari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sinemayı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görkemli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bir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düşüşe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sürüklemişti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. Bu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düşüş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Almanya’daki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genç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sinemacılara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alternatif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bakışlarıyla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deney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yapma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şansı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ve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teşviki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sağladı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. </a:t>
            </a:r>
          </a:p>
          <a:p>
            <a:pPr algn="l"/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İngiliz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Özgür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Sinema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hareketi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(1956</a:t>
            </a:r>
            <a:r>
              <a:rPr lang="en-US" b="0" i="0" dirty="0">
                <a:solidFill>
                  <a:srgbClr val="000000"/>
                </a:solidFill>
                <a:effectLst/>
                <a:latin typeface="ff1"/>
              </a:rPr>
              <a:t>-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59)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ve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Fransız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Nouvelle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Vague’den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(Godard,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Chabrol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ve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Traffaut’nun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1959</a:t>
            </a:r>
            <a:r>
              <a:rPr lang="en-US" b="0" i="0" dirty="0">
                <a:solidFill>
                  <a:srgbClr val="000000"/>
                </a:solidFill>
                <a:effectLst/>
                <a:latin typeface="ff1"/>
              </a:rPr>
              <a:t>-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60’ta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çıkan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ilk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filmleri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)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cesaret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alan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yaşları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20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ila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30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atasında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değişen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Alman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yönetmen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ve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eleştirmenlerden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oluşan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bir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grup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Almanya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için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yeni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bir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sinema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doğmakta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olan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modernist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Avrupa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sanat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sinemasıyla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bağlantılı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olacak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bir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sinema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istemekteydi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.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28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Şubat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1962’de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Oberhausen’de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8.Batı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Almanya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Kısa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Film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Festivali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yüzünden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yayınlanan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kısa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, ama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güçlü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bir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manifesto,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gururla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ilan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etmekteydi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:</a:t>
            </a:r>
          </a:p>
          <a:p>
            <a:pPr algn="l"/>
            <a:endParaRPr lang="en-US" b="0" i="0" dirty="0">
              <a:solidFill>
                <a:srgbClr val="000000"/>
              </a:solidFill>
              <a:effectLst/>
              <a:latin typeface="ff2"/>
            </a:endParaRPr>
          </a:p>
          <a:p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C3D05-2D0A-B069-E8C3-97084EF51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971987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90B94-8821-4923-B1D7-45A1828DD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TR" dirty="0"/>
              <a:t>piegel Meselesi ve Blok Ayrımı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8B67A-D9CC-8D66-56C6-15A230D9A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Spiegel </a:t>
            </a:r>
            <a:r>
              <a:rPr lang="en-US" dirty="0" err="1"/>
              <a:t>meselesi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“</a:t>
            </a:r>
            <a:r>
              <a:rPr lang="en-US" dirty="0" err="1"/>
              <a:t>blok</a:t>
            </a:r>
            <a:r>
              <a:rPr lang="en-US" dirty="0"/>
              <a:t> </a:t>
            </a:r>
            <a:r>
              <a:rPr lang="en-US" dirty="0" err="1"/>
              <a:t>ayrımı</a:t>
            </a:r>
            <a:r>
              <a:rPr lang="en-US" dirty="0"/>
              <a:t>,” </a:t>
            </a:r>
            <a:r>
              <a:rPr lang="en-US" dirty="0" err="1"/>
              <a:t>Almanya’nın</a:t>
            </a:r>
            <a:r>
              <a:rPr lang="en-US" dirty="0"/>
              <a:t> </a:t>
            </a:r>
            <a:r>
              <a:rPr lang="en-US" dirty="0" err="1"/>
              <a:t>Soğuk</a:t>
            </a:r>
            <a:r>
              <a:rPr lang="en-US" dirty="0"/>
              <a:t> </a:t>
            </a:r>
            <a:r>
              <a:rPr lang="en-US" dirty="0" err="1"/>
              <a:t>Savaş</a:t>
            </a:r>
            <a:r>
              <a:rPr lang="en-US" dirty="0"/>
              <a:t> </a:t>
            </a:r>
            <a:r>
              <a:rPr lang="en-US" dirty="0" err="1"/>
              <a:t>dönemi</a:t>
            </a:r>
            <a:r>
              <a:rPr lang="en-US" dirty="0"/>
              <a:t> </a:t>
            </a:r>
            <a:r>
              <a:rPr lang="en-US" dirty="0" err="1"/>
              <a:t>içindeki</a:t>
            </a:r>
            <a:r>
              <a:rPr lang="en-US" dirty="0"/>
              <a:t> </a:t>
            </a:r>
            <a:r>
              <a:rPr lang="en-US" dirty="0" err="1"/>
              <a:t>siyasi</a:t>
            </a:r>
            <a:r>
              <a:rPr lang="en-US" dirty="0"/>
              <a:t>, </a:t>
            </a:r>
            <a:r>
              <a:rPr lang="en-US" dirty="0" err="1"/>
              <a:t>kültürel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dinamiklerini</a:t>
            </a:r>
            <a:r>
              <a:rPr lang="en-US" dirty="0"/>
              <a:t> </a:t>
            </a:r>
            <a:r>
              <a:rPr lang="en-US" dirty="0" err="1"/>
              <a:t>anlamak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bağlamdır</a:t>
            </a:r>
            <a:r>
              <a:rPr lang="en-US" dirty="0"/>
              <a:t>. Werner </a:t>
            </a:r>
            <a:r>
              <a:rPr lang="en-US" dirty="0" err="1"/>
              <a:t>Herzog’un</a:t>
            </a:r>
            <a:r>
              <a:rPr lang="en-US" dirty="0"/>
              <a:t> </a:t>
            </a:r>
            <a:r>
              <a:rPr lang="en-US" dirty="0" err="1"/>
              <a:t>sinemasına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etkileri</a:t>
            </a:r>
            <a:r>
              <a:rPr lang="en-US" dirty="0"/>
              <a:t> de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bağlamlar</a:t>
            </a:r>
            <a:r>
              <a:rPr lang="en-US" dirty="0"/>
              <a:t> </a:t>
            </a:r>
            <a:r>
              <a:rPr lang="en-US" dirty="0" err="1"/>
              <a:t>üzerinden</a:t>
            </a:r>
            <a:r>
              <a:rPr lang="en-US" dirty="0"/>
              <a:t> </a:t>
            </a:r>
            <a:r>
              <a:rPr lang="en-US" dirty="0" err="1"/>
              <a:t>okunabilir</a:t>
            </a:r>
            <a:r>
              <a:rPr lang="en-US" dirty="0"/>
              <a:t>.</a:t>
            </a:r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B2FFB8-D24A-8559-3F64-34B840D0A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503259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E274A-5F89-9E13-F54B-DB0D25E38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Spiegel </a:t>
            </a:r>
            <a:r>
              <a:rPr lang="en-US" dirty="0" err="1"/>
              <a:t>Meselesi</a:t>
            </a:r>
            <a:r>
              <a:rPr lang="en-US" dirty="0"/>
              <a:t> (Der Spiegel Affair)</a:t>
            </a:r>
            <a:r>
              <a:rPr lang="en-US" dirty="0" err="1"/>
              <a:t>Nedir</a:t>
            </a:r>
            <a:r>
              <a:rPr lang="en-US" dirty="0"/>
              <a:t>?</a:t>
            </a:r>
            <a:endParaRPr lang="en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6F8A0-4FF5-1F26-19E6-0C7D9B7B1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1962 </a:t>
            </a:r>
            <a:r>
              <a:rPr lang="en-US" dirty="0" err="1"/>
              <a:t>yılında</a:t>
            </a:r>
            <a:r>
              <a:rPr lang="en-US" dirty="0"/>
              <a:t> </a:t>
            </a:r>
            <a:r>
              <a:rPr lang="en-US" dirty="0" err="1"/>
              <a:t>Almanya’nın</a:t>
            </a:r>
            <a:r>
              <a:rPr lang="en-US" dirty="0"/>
              <a:t> </a:t>
            </a:r>
            <a:r>
              <a:rPr lang="en-US" dirty="0" err="1"/>
              <a:t>önde</a:t>
            </a:r>
            <a:r>
              <a:rPr lang="en-US" dirty="0"/>
              <a:t> </a:t>
            </a:r>
            <a:r>
              <a:rPr lang="en-US" dirty="0" err="1"/>
              <a:t>gelen</a:t>
            </a:r>
            <a:r>
              <a:rPr lang="en-US" dirty="0"/>
              <a:t> </a:t>
            </a:r>
            <a:r>
              <a:rPr lang="en-US" dirty="0" err="1"/>
              <a:t>dergisi</a:t>
            </a:r>
            <a:r>
              <a:rPr lang="en-US" dirty="0"/>
              <a:t> Der Spiegel, NATO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Batı</a:t>
            </a:r>
            <a:r>
              <a:rPr lang="en-US" dirty="0"/>
              <a:t> </a:t>
            </a:r>
            <a:r>
              <a:rPr lang="en-US" dirty="0" err="1"/>
              <a:t>Almanya’nın</a:t>
            </a:r>
            <a:r>
              <a:rPr lang="en-US" dirty="0"/>
              <a:t> </a:t>
            </a:r>
            <a:r>
              <a:rPr lang="en-US" dirty="0" err="1"/>
              <a:t>savunma</a:t>
            </a:r>
            <a:r>
              <a:rPr lang="en-US" dirty="0"/>
              <a:t> </a:t>
            </a:r>
            <a:r>
              <a:rPr lang="en-US" dirty="0" err="1"/>
              <a:t>politikasını</a:t>
            </a:r>
            <a:r>
              <a:rPr lang="en-US" dirty="0"/>
              <a:t> </a:t>
            </a:r>
            <a:r>
              <a:rPr lang="en-US" dirty="0" err="1"/>
              <a:t>eleştiren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makale</a:t>
            </a:r>
            <a:r>
              <a:rPr lang="en-US" dirty="0"/>
              <a:t> </a:t>
            </a:r>
            <a:r>
              <a:rPr lang="en-US" dirty="0" err="1"/>
              <a:t>yayımladı</a:t>
            </a:r>
            <a:r>
              <a:rPr lang="en-US" dirty="0"/>
              <a:t>. Bu </a:t>
            </a:r>
            <a:r>
              <a:rPr lang="en-US" dirty="0" err="1"/>
              <a:t>makale</a:t>
            </a:r>
            <a:r>
              <a:rPr lang="en-US" dirty="0"/>
              <a:t>, </a:t>
            </a:r>
            <a:r>
              <a:rPr lang="en-US" dirty="0" err="1"/>
              <a:t>dönemin</a:t>
            </a:r>
            <a:r>
              <a:rPr lang="en-US" dirty="0"/>
              <a:t> </a:t>
            </a:r>
            <a:r>
              <a:rPr lang="en-US" dirty="0" err="1"/>
              <a:t>savunma</a:t>
            </a:r>
            <a:r>
              <a:rPr lang="en-US" dirty="0"/>
              <a:t> </a:t>
            </a:r>
            <a:r>
              <a:rPr lang="en-US" dirty="0" err="1"/>
              <a:t>bakanı</a:t>
            </a:r>
            <a:r>
              <a:rPr lang="en-US" dirty="0"/>
              <a:t> Franz Josef </a:t>
            </a:r>
            <a:r>
              <a:rPr lang="en-US" dirty="0" err="1"/>
              <a:t>Strauss’un</a:t>
            </a:r>
            <a:r>
              <a:rPr lang="en-US" dirty="0"/>
              <a:t> </a:t>
            </a:r>
            <a:r>
              <a:rPr lang="en-US" dirty="0" err="1"/>
              <a:t>tepkisini</a:t>
            </a:r>
            <a:r>
              <a:rPr lang="en-US" dirty="0"/>
              <a:t> </a:t>
            </a:r>
            <a:r>
              <a:rPr lang="en-US" dirty="0" err="1"/>
              <a:t>çekti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dergiye</a:t>
            </a:r>
            <a:r>
              <a:rPr lang="en-US" dirty="0"/>
              <a:t> </a:t>
            </a:r>
            <a:r>
              <a:rPr lang="en-US" dirty="0" err="1"/>
              <a:t>yönelik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baskın</a:t>
            </a:r>
            <a:r>
              <a:rPr lang="en-US" dirty="0"/>
              <a:t> </a:t>
            </a:r>
            <a:r>
              <a:rPr lang="en-US" dirty="0" err="1"/>
              <a:t>düzenlendi</a:t>
            </a:r>
            <a:r>
              <a:rPr lang="en-US" dirty="0"/>
              <a:t>. </a:t>
            </a:r>
            <a:r>
              <a:rPr lang="en-US" dirty="0" err="1"/>
              <a:t>Baskın</a:t>
            </a:r>
            <a:r>
              <a:rPr lang="en-US" dirty="0"/>
              <a:t>, </a:t>
            </a:r>
            <a:r>
              <a:rPr lang="en-US" dirty="0" err="1"/>
              <a:t>demokratik</a:t>
            </a:r>
            <a:r>
              <a:rPr lang="en-US" dirty="0"/>
              <a:t> </a:t>
            </a:r>
            <a:r>
              <a:rPr lang="en-US" dirty="0" err="1"/>
              <a:t>özgürlükler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basın</a:t>
            </a:r>
            <a:r>
              <a:rPr lang="en-US" dirty="0"/>
              <a:t> </a:t>
            </a:r>
            <a:r>
              <a:rPr lang="en-US" dirty="0" err="1"/>
              <a:t>özgürlüğü</a:t>
            </a:r>
            <a:r>
              <a:rPr lang="en-US" dirty="0"/>
              <a:t> </a:t>
            </a:r>
            <a:r>
              <a:rPr lang="en-US" dirty="0" err="1"/>
              <a:t>üzerine</a:t>
            </a:r>
            <a:r>
              <a:rPr lang="en-US" dirty="0"/>
              <a:t> </a:t>
            </a:r>
            <a:r>
              <a:rPr lang="en-US" dirty="0" err="1"/>
              <a:t>yoğun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tartışmayı</a:t>
            </a:r>
            <a:r>
              <a:rPr lang="en-US" dirty="0"/>
              <a:t> </a:t>
            </a:r>
            <a:r>
              <a:rPr lang="en-US" dirty="0" err="1"/>
              <a:t>tetikledi</a:t>
            </a:r>
            <a:r>
              <a:rPr lang="en-US" dirty="0"/>
              <a:t>. Olay, </a:t>
            </a:r>
            <a:r>
              <a:rPr lang="en-US" dirty="0" err="1"/>
              <a:t>Batı</a:t>
            </a:r>
            <a:r>
              <a:rPr lang="en-US" dirty="0"/>
              <a:t> </a:t>
            </a:r>
            <a:r>
              <a:rPr lang="en-US" dirty="0" err="1"/>
              <a:t>Almanya’nın</a:t>
            </a:r>
            <a:r>
              <a:rPr lang="en-US" dirty="0"/>
              <a:t> </a:t>
            </a:r>
            <a:r>
              <a:rPr lang="en-US" dirty="0" err="1"/>
              <a:t>otoriter</a:t>
            </a:r>
            <a:r>
              <a:rPr lang="en-US" dirty="0"/>
              <a:t> </a:t>
            </a:r>
            <a:r>
              <a:rPr lang="en-US" dirty="0" err="1"/>
              <a:t>geçmişiyle</a:t>
            </a:r>
            <a:r>
              <a:rPr lang="en-US" dirty="0"/>
              <a:t> </a:t>
            </a:r>
            <a:r>
              <a:rPr lang="en-US" dirty="0" err="1"/>
              <a:t>hesaplaşması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demokratikleşme</a:t>
            </a:r>
            <a:r>
              <a:rPr lang="en-US" dirty="0"/>
              <a:t> </a:t>
            </a:r>
            <a:r>
              <a:rPr lang="en-US" dirty="0" err="1"/>
              <a:t>sürecinde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dönüm</a:t>
            </a:r>
            <a:r>
              <a:rPr lang="en-US" dirty="0"/>
              <a:t> </a:t>
            </a:r>
            <a:r>
              <a:rPr lang="en-US" dirty="0" err="1"/>
              <a:t>noktası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.</a:t>
            </a:r>
          </a:p>
          <a:p>
            <a:r>
              <a:rPr lang="en-US" dirty="0" err="1"/>
              <a:t>Herzog’un</a:t>
            </a:r>
            <a:r>
              <a:rPr lang="en-US" dirty="0"/>
              <a:t> </a:t>
            </a:r>
            <a:r>
              <a:rPr lang="en-US" dirty="0" err="1"/>
              <a:t>sineması</a:t>
            </a:r>
            <a:r>
              <a:rPr lang="en-US" dirty="0"/>
              <a:t>, </a:t>
            </a:r>
            <a:r>
              <a:rPr lang="en-US" dirty="0" err="1"/>
              <a:t>özgür</a:t>
            </a:r>
            <a:r>
              <a:rPr lang="en-US" dirty="0"/>
              <a:t> </a:t>
            </a:r>
            <a:r>
              <a:rPr lang="en-US" dirty="0" err="1"/>
              <a:t>düşünce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otoriteye</a:t>
            </a:r>
            <a:r>
              <a:rPr lang="en-US" dirty="0"/>
              <a:t> </a:t>
            </a:r>
            <a:r>
              <a:rPr lang="en-US" dirty="0" err="1"/>
              <a:t>meydan</a:t>
            </a:r>
            <a:r>
              <a:rPr lang="en-US" dirty="0"/>
              <a:t> </a:t>
            </a:r>
            <a:r>
              <a:rPr lang="en-US" dirty="0" err="1"/>
              <a:t>okuma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temaları</a:t>
            </a:r>
            <a:r>
              <a:rPr lang="en-US" dirty="0"/>
              <a:t> </a:t>
            </a:r>
            <a:r>
              <a:rPr lang="en-US" dirty="0" err="1"/>
              <a:t>işler</a:t>
            </a:r>
            <a:r>
              <a:rPr lang="en-US" dirty="0"/>
              <a:t>. Der Spiegel Affair, Herzog </a:t>
            </a:r>
            <a:r>
              <a:rPr lang="en-US" dirty="0" err="1"/>
              <a:t>gibi</a:t>
            </a:r>
            <a:r>
              <a:rPr lang="en-US" dirty="0"/>
              <a:t> Yeni Alman </a:t>
            </a:r>
            <a:r>
              <a:rPr lang="en-US" dirty="0" err="1"/>
              <a:t>Sineması</a:t>
            </a:r>
            <a:r>
              <a:rPr lang="en-US" dirty="0"/>
              <a:t> </a:t>
            </a:r>
            <a:r>
              <a:rPr lang="en-US" dirty="0" err="1"/>
              <a:t>yönetmenlerini</a:t>
            </a:r>
            <a:r>
              <a:rPr lang="en-US" dirty="0"/>
              <a:t>, </a:t>
            </a:r>
            <a:r>
              <a:rPr lang="en-US" dirty="0" err="1"/>
              <a:t>otorite</a:t>
            </a:r>
            <a:r>
              <a:rPr lang="en-US" dirty="0"/>
              <a:t> </a:t>
            </a:r>
            <a:r>
              <a:rPr lang="en-US" dirty="0" err="1"/>
              <a:t>figürlerine</a:t>
            </a:r>
            <a:r>
              <a:rPr lang="en-US" dirty="0"/>
              <a:t>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eleştiri</a:t>
            </a:r>
            <a:r>
              <a:rPr lang="en-US" dirty="0"/>
              <a:t> </a:t>
            </a:r>
            <a:r>
              <a:rPr lang="en-US" dirty="0" err="1"/>
              <a:t>geliştirmeye</a:t>
            </a:r>
            <a:r>
              <a:rPr lang="en-US" dirty="0"/>
              <a:t> </a:t>
            </a:r>
            <a:r>
              <a:rPr lang="en-US" dirty="0" err="1"/>
              <a:t>teşvik</a:t>
            </a:r>
            <a:r>
              <a:rPr lang="en-US" dirty="0"/>
              <a:t> </a:t>
            </a:r>
            <a:r>
              <a:rPr lang="en-US" dirty="0" err="1"/>
              <a:t>ettiği</a:t>
            </a:r>
            <a:r>
              <a:rPr lang="en-US" dirty="0"/>
              <a:t> </a:t>
            </a:r>
            <a:r>
              <a:rPr lang="en-US" dirty="0" err="1"/>
              <a:t>düşünülebilir</a:t>
            </a:r>
            <a:r>
              <a:rPr lang="en-US" dirty="0"/>
              <a:t>. </a:t>
            </a:r>
            <a:r>
              <a:rPr lang="en-US" dirty="0" err="1"/>
              <a:t>Özellikle</a:t>
            </a:r>
            <a:r>
              <a:rPr lang="en-US" dirty="0"/>
              <a:t> Aguirre, Der Zorn </a:t>
            </a:r>
            <a:r>
              <a:rPr lang="en-US" dirty="0" err="1"/>
              <a:t>Gottes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filmlerinde</a:t>
            </a:r>
            <a:r>
              <a:rPr lang="en-US" dirty="0"/>
              <a:t> </a:t>
            </a:r>
            <a:r>
              <a:rPr lang="en-US" dirty="0" err="1"/>
              <a:t>otoriter</a:t>
            </a:r>
            <a:r>
              <a:rPr lang="en-US" dirty="0"/>
              <a:t> </a:t>
            </a:r>
            <a:r>
              <a:rPr lang="en-US" dirty="0" err="1"/>
              <a:t>karakterlerin</a:t>
            </a:r>
            <a:r>
              <a:rPr lang="en-US" dirty="0"/>
              <a:t> </a:t>
            </a:r>
            <a:r>
              <a:rPr lang="en-US" dirty="0" err="1"/>
              <a:t>irrasyonelliği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çöküşü</a:t>
            </a:r>
            <a:r>
              <a:rPr lang="en-US" dirty="0"/>
              <a:t> 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alınır</a:t>
            </a:r>
            <a:r>
              <a:rPr lang="en-US" dirty="0"/>
              <a:t>; </a:t>
            </a:r>
            <a:r>
              <a:rPr lang="en-US" dirty="0" err="1"/>
              <a:t>bu</a:t>
            </a:r>
            <a:r>
              <a:rPr lang="en-US" dirty="0"/>
              <a:t> durum, </a:t>
            </a:r>
            <a:r>
              <a:rPr lang="en-US" dirty="0" err="1"/>
              <a:t>Batı</a:t>
            </a:r>
            <a:r>
              <a:rPr lang="en-US" dirty="0"/>
              <a:t> </a:t>
            </a:r>
            <a:r>
              <a:rPr lang="en-US" dirty="0" err="1"/>
              <a:t>Almanya’nın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tür</a:t>
            </a:r>
            <a:r>
              <a:rPr lang="en-US" dirty="0"/>
              <a:t> </a:t>
            </a:r>
            <a:r>
              <a:rPr lang="en-US" dirty="0" err="1"/>
              <a:t>meselelere</a:t>
            </a:r>
            <a:r>
              <a:rPr lang="en-US" dirty="0"/>
              <a:t>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artan</a:t>
            </a:r>
            <a:r>
              <a:rPr lang="en-US" dirty="0"/>
              <a:t> </a:t>
            </a:r>
            <a:r>
              <a:rPr lang="en-US" dirty="0" err="1"/>
              <a:t>duyarlılığıyla</a:t>
            </a:r>
            <a:r>
              <a:rPr lang="en-US" dirty="0"/>
              <a:t> </a:t>
            </a:r>
            <a:r>
              <a:rPr lang="en-US" dirty="0" err="1"/>
              <a:t>paralellik</a:t>
            </a:r>
            <a:r>
              <a:rPr lang="en-US" dirty="0"/>
              <a:t> </a:t>
            </a:r>
            <a:r>
              <a:rPr lang="en-US" dirty="0" err="1"/>
              <a:t>gösterebilir</a:t>
            </a:r>
            <a:r>
              <a:rPr lang="en-US" dirty="0"/>
              <a:t>.</a:t>
            </a:r>
          </a:p>
          <a:p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D5877E-E3A4-1098-1CAF-DF3614D07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990126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A6384-3DED-07EB-658F-2841E273F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Blok </a:t>
            </a:r>
            <a:r>
              <a:rPr lang="en-US" dirty="0" err="1"/>
              <a:t>Ayrımı</a:t>
            </a:r>
            <a:r>
              <a:rPr lang="en-US" dirty="0"/>
              <a:t> (Bloc Division)</a:t>
            </a:r>
            <a:r>
              <a:rPr lang="en-US" dirty="0" err="1"/>
              <a:t>Nedir</a:t>
            </a:r>
            <a:r>
              <a:rPr lang="en-US" dirty="0"/>
              <a:t>?</a:t>
            </a:r>
            <a:endParaRPr lang="en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DBE93-9E3E-F1C8-D9A2-372F8AFB8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Blok </a:t>
            </a:r>
            <a:r>
              <a:rPr lang="en-US" dirty="0" err="1"/>
              <a:t>ayrımı</a:t>
            </a:r>
            <a:r>
              <a:rPr lang="en-US" dirty="0"/>
              <a:t>, </a:t>
            </a:r>
            <a:r>
              <a:rPr lang="en-US" dirty="0" err="1"/>
              <a:t>Soğuk</a:t>
            </a:r>
            <a:r>
              <a:rPr lang="en-US" dirty="0"/>
              <a:t> </a:t>
            </a:r>
            <a:r>
              <a:rPr lang="en-US" dirty="0" err="1"/>
              <a:t>Savaş</a:t>
            </a:r>
            <a:r>
              <a:rPr lang="en-US" dirty="0"/>
              <a:t> </a:t>
            </a:r>
            <a:r>
              <a:rPr lang="en-US" dirty="0" err="1"/>
              <a:t>döneminde</a:t>
            </a:r>
            <a:r>
              <a:rPr lang="en-US" dirty="0"/>
              <a:t> </a:t>
            </a:r>
            <a:r>
              <a:rPr lang="en-US" dirty="0" err="1"/>
              <a:t>Batı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Doğu</a:t>
            </a:r>
            <a:r>
              <a:rPr lang="en-US" dirty="0"/>
              <a:t> </a:t>
            </a:r>
            <a:r>
              <a:rPr lang="en-US" dirty="0" err="1"/>
              <a:t>Blokları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ideolojik</a:t>
            </a:r>
            <a:r>
              <a:rPr lang="en-US" dirty="0"/>
              <a:t>, </a:t>
            </a:r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askeri</a:t>
            </a:r>
            <a:r>
              <a:rPr lang="en-US" dirty="0"/>
              <a:t> </a:t>
            </a:r>
            <a:r>
              <a:rPr lang="en-US" dirty="0" err="1"/>
              <a:t>bölünmeyi</a:t>
            </a:r>
            <a:r>
              <a:rPr lang="en-US" dirty="0"/>
              <a:t> </a:t>
            </a:r>
            <a:r>
              <a:rPr lang="en-US" dirty="0" err="1"/>
              <a:t>ifade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 </a:t>
            </a:r>
            <a:r>
              <a:rPr lang="en-US" dirty="0" err="1"/>
              <a:t>Almanya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bölünmenin</a:t>
            </a:r>
            <a:r>
              <a:rPr lang="en-US" dirty="0"/>
              <a:t> tam </a:t>
            </a:r>
            <a:r>
              <a:rPr lang="en-US" dirty="0" err="1"/>
              <a:t>ortasında</a:t>
            </a:r>
            <a:r>
              <a:rPr lang="en-US" dirty="0"/>
              <a:t>, </a:t>
            </a:r>
            <a:r>
              <a:rPr lang="en-US" dirty="0" err="1"/>
              <a:t>Batı</a:t>
            </a:r>
            <a:r>
              <a:rPr lang="en-US" dirty="0"/>
              <a:t> </a:t>
            </a:r>
            <a:r>
              <a:rPr lang="en-US" dirty="0" err="1"/>
              <a:t>Almanya</a:t>
            </a:r>
            <a:r>
              <a:rPr lang="en-US" dirty="0"/>
              <a:t> (Federal </a:t>
            </a:r>
            <a:r>
              <a:rPr lang="en-US" dirty="0" err="1"/>
              <a:t>Almanya</a:t>
            </a:r>
            <a:r>
              <a:rPr lang="en-US" dirty="0"/>
              <a:t>)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Doğu</a:t>
            </a:r>
            <a:r>
              <a:rPr lang="en-US" dirty="0"/>
              <a:t> </a:t>
            </a:r>
            <a:r>
              <a:rPr lang="en-US" dirty="0" err="1"/>
              <a:t>Almanya</a:t>
            </a:r>
            <a:r>
              <a:rPr lang="en-US" dirty="0"/>
              <a:t> (</a:t>
            </a:r>
            <a:r>
              <a:rPr lang="en-US" dirty="0" err="1"/>
              <a:t>Demokratik</a:t>
            </a:r>
            <a:r>
              <a:rPr lang="en-US" dirty="0"/>
              <a:t> </a:t>
            </a:r>
            <a:r>
              <a:rPr lang="en-US" dirty="0" err="1"/>
              <a:t>Almanya</a:t>
            </a:r>
            <a:r>
              <a:rPr lang="en-US" dirty="0"/>
              <a:t>)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ikiye</a:t>
            </a:r>
            <a:r>
              <a:rPr lang="en-US" dirty="0"/>
              <a:t> </a:t>
            </a:r>
            <a:r>
              <a:rPr lang="en-US" dirty="0" err="1"/>
              <a:t>ayrılmıştı</a:t>
            </a:r>
            <a:r>
              <a:rPr lang="en-US" dirty="0"/>
              <a:t>. Bu </a:t>
            </a:r>
            <a:r>
              <a:rPr lang="en-US" dirty="0" err="1"/>
              <a:t>ayrım</a:t>
            </a:r>
            <a:r>
              <a:rPr lang="en-US" dirty="0"/>
              <a:t>, hem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hafıza</a:t>
            </a:r>
            <a:r>
              <a:rPr lang="en-US" dirty="0"/>
              <a:t> hem de </a:t>
            </a:r>
            <a:r>
              <a:rPr lang="en-US" dirty="0" err="1"/>
              <a:t>bireysel</a:t>
            </a:r>
            <a:r>
              <a:rPr lang="en-US" dirty="0"/>
              <a:t> </a:t>
            </a:r>
            <a:r>
              <a:rPr lang="en-US" dirty="0" err="1"/>
              <a:t>kimlikler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derin</a:t>
            </a:r>
            <a:r>
              <a:rPr lang="en-US" dirty="0"/>
              <a:t> </a:t>
            </a:r>
            <a:r>
              <a:rPr lang="en-US" dirty="0" err="1"/>
              <a:t>etkiler</a:t>
            </a:r>
            <a:r>
              <a:rPr lang="en-US" dirty="0"/>
              <a:t> </a:t>
            </a:r>
            <a:r>
              <a:rPr lang="en-US" dirty="0" err="1"/>
              <a:t>bıraktı</a:t>
            </a:r>
            <a:r>
              <a:rPr lang="en-US" dirty="0"/>
              <a:t>.</a:t>
            </a:r>
          </a:p>
          <a:p>
            <a:r>
              <a:rPr lang="en-US" dirty="0" err="1"/>
              <a:t>Herzog’un</a:t>
            </a:r>
            <a:r>
              <a:rPr lang="en-US" dirty="0"/>
              <a:t> </a:t>
            </a:r>
            <a:r>
              <a:rPr lang="en-US" dirty="0" err="1"/>
              <a:t>filmleri</a:t>
            </a:r>
            <a:r>
              <a:rPr lang="en-US" dirty="0"/>
              <a:t>, </a:t>
            </a:r>
            <a:r>
              <a:rPr lang="en-US" dirty="0" err="1"/>
              <a:t>Batı</a:t>
            </a:r>
            <a:r>
              <a:rPr lang="en-US" dirty="0"/>
              <a:t> </a:t>
            </a:r>
            <a:r>
              <a:rPr lang="en-US" dirty="0" err="1"/>
              <a:t>modernizminin</a:t>
            </a:r>
            <a:r>
              <a:rPr lang="en-US" dirty="0"/>
              <a:t> </a:t>
            </a:r>
            <a:r>
              <a:rPr lang="en-US" dirty="0" err="1"/>
              <a:t>idealleri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geleneksel</a:t>
            </a:r>
            <a:r>
              <a:rPr lang="en-US" dirty="0"/>
              <a:t>, </a:t>
            </a:r>
            <a:r>
              <a:rPr lang="en-US" dirty="0" err="1"/>
              <a:t>doğaya</a:t>
            </a:r>
            <a:r>
              <a:rPr lang="en-US" dirty="0"/>
              <a:t> </a:t>
            </a:r>
            <a:r>
              <a:rPr lang="en-US" dirty="0" err="1"/>
              <a:t>dayalı</a:t>
            </a:r>
            <a:r>
              <a:rPr lang="en-US" dirty="0"/>
              <a:t> </a:t>
            </a:r>
            <a:r>
              <a:rPr lang="en-US" dirty="0" err="1"/>
              <a:t>yaşam</a:t>
            </a:r>
            <a:r>
              <a:rPr lang="en-US" dirty="0"/>
              <a:t> </a:t>
            </a:r>
            <a:r>
              <a:rPr lang="en-US" dirty="0" err="1"/>
              <a:t>tarzları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çatışmayı</a:t>
            </a:r>
            <a:r>
              <a:rPr lang="en-US" dirty="0"/>
              <a:t> </a:t>
            </a:r>
            <a:r>
              <a:rPr lang="en-US" dirty="0" err="1"/>
              <a:t>işler</a:t>
            </a:r>
            <a:r>
              <a:rPr lang="en-US" dirty="0"/>
              <a:t>. Bu, </a:t>
            </a:r>
            <a:r>
              <a:rPr lang="en-US" dirty="0" err="1"/>
              <a:t>Doğu-Batı</a:t>
            </a:r>
            <a:r>
              <a:rPr lang="en-US" dirty="0"/>
              <a:t> </a:t>
            </a:r>
            <a:r>
              <a:rPr lang="en-US" dirty="0" err="1"/>
              <a:t>ayrımının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metaforu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görülebilir</a:t>
            </a:r>
            <a:r>
              <a:rPr lang="en-US" dirty="0"/>
              <a:t>. Herzog,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bölünmenin</a:t>
            </a:r>
            <a:r>
              <a:rPr lang="en-US" dirty="0"/>
              <a:t> </a:t>
            </a:r>
            <a:r>
              <a:rPr lang="en-US" dirty="0" err="1"/>
              <a:t>insani</a:t>
            </a:r>
            <a:r>
              <a:rPr lang="en-US" dirty="0"/>
              <a:t> </a:t>
            </a:r>
            <a:r>
              <a:rPr lang="en-US" dirty="0" err="1"/>
              <a:t>boyutuna</a:t>
            </a:r>
            <a:r>
              <a:rPr lang="en-US" dirty="0"/>
              <a:t> </a:t>
            </a:r>
            <a:r>
              <a:rPr lang="en-US" dirty="0" err="1"/>
              <a:t>odaklanarak</a:t>
            </a:r>
            <a:r>
              <a:rPr lang="en-US" dirty="0"/>
              <a:t>, </a:t>
            </a:r>
            <a:r>
              <a:rPr lang="en-US" dirty="0" err="1"/>
              <a:t>bireyin</a:t>
            </a:r>
            <a:r>
              <a:rPr lang="en-US" dirty="0"/>
              <a:t> </a:t>
            </a:r>
            <a:r>
              <a:rPr lang="en-US" dirty="0" err="1"/>
              <a:t>siyasi</a:t>
            </a:r>
            <a:r>
              <a:rPr lang="en-US" dirty="0"/>
              <a:t> </a:t>
            </a:r>
            <a:r>
              <a:rPr lang="en-US" dirty="0" err="1"/>
              <a:t>sınırlar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ideolojiler</a:t>
            </a:r>
            <a:r>
              <a:rPr lang="en-US" dirty="0"/>
              <a:t> </a:t>
            </a:r>
            <a:r>
              <a:rPr lang="en-US" dirty="0" err="1"/>
              <a:t>karşısındaki</a:t>
            </a:r>
            <a:r>
              <a:rPr lang="en-US" dirty="0"/>
              <a:t> </a:t>
            </a:r>
            <a:r>
              <a:rPr lang="en-US" dirty="0" err="1"/>
              <a:t>yalnızlığını</a:t>
            </a:r>
            <a:r>
              <a:rPr lang="en-US" dirty="0"/>
              <a:t> </a:t>
            </a:r>
            <a:r>
              <a:rPr lang="en-US" dirty="0" err="1"/>
              <a:t>vurgular</a:t>
            </a:r>
            <a:r>
              <a:rPr lang="en-US" dirty="0"/>
              <a:t>. </a:t>
            </a:r>
            <a:r>
              <a:rPr lang="en-US" dirty="0" err="1"/>
              <a:t>Örneğin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•	Fitzcarraldo (1982)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filmlerde</a:t>
            </a:r>
            <a:r>
              <a:rPr lang="en-US" dirty="0"/>
              <a:t> </a:t>
            </a:r>
            <a:r>
              <a:rPr lang="en-US" dirty="0" err="1"/>
              <a:t>Batı</a:t>
            </a:r>
            <a:r>
              <a:rPr lang="en-US" dirty="0"/>
              <a:t> </a:t>
            </a:r>
            <a:r>
              <a:rPr lang="en-US" dirty="0" err="1"/>
              <a:t>kültürünün</a:t>
            </a:r>
            <a:r>
              <a:rPr lang="en-US" dirty="0"/>
              <a:t> </a:t>
            </a:r>
            <a:r>
              <a:rPr lang="en-US" dirty="0" err="1"/>
              <a:t>doğaya</a:t>
            </a:r>
            <a:r>
              <a:rPr lang="en-US" dirty="0"/>
              <a:t> </a:t>
            </a:r>
            <a:r>
              <a:rPr lang="en-US" dirty="0" err="1"/>
              <a:t>hükmetme</a:t>
            </a:r>
            <a:r>
              <a:rPr lang="en-US" dirty="0"/>
              <a:t> </a:t>
            </a:r>
            <a:r>
              <a:rPr lang="en-US" dirty="0" err="1"/>
              <a:t>çabası</a:t>
            </a:r>
            <a:r>
              <a:rPr lang="en-US" dirty="0"/>
              <a:t> </a:t>
            </a:r>
            <a:r>
              <a:rPr lang="en-US" dirty="0" err="1"/>
              <a:t>eleştirilir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	•	</a:t>
            </a:r>
            <a:r>
              <a:rPr lang="en-US" dirty="0" err="1"/>
              <a:t>Stroszek</a:t>
            </a:r>
            <a:r>
              <a:rPr lang="en-US" dirty="0"/>
              <a:t> (1977)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filmlerde</a:t>
            </a:r>
            <a:r>
              <a:rPr lang="en-US" dirty="0"/>
              <a:t> </a:t>
            </a:r>
            <a:r>
              <a:rPr lang="en-US" dirty="0" err="1"/>
              <a:t>bireylerin</a:t>
            </a:r>
            <a:r>
              <a:rPr lang="en-US" dirty="0"/>
              <a:t> </a:t>
            </a:r>
            <a:r>
              <a:rPr lang="en-US" dirty="0" err="1"/>
              <a:t>toplumla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uyumsuzluğu</a:t>
            </a:r>
            <a:r>
              <a:rPr lang="en-US" dirty="0"/>
              <a:t> </a:t>
            </a:r>
            <a:r>
              <a:rPr lang="en-US" dirty="0" err="1"/>
              <a:t>gösterilir</a:t>
            </a:r>
            <a:r>
              <a:rPr lang="en-US" dirty="0"/>
              <a:t>.</a:t>
            </a:r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8F4C00-1BEE-DA11-0781-C07127F66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26819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88DBE-C6A8-9F44-1139-A00EA160E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Kültürel Etkiler ve Yeni Alman Sineması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B7264-2CCB-1FAE-9DB5-1A66F9990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Spiegel </a:t>
            </a:r>
            <a:r>
              <a:rPr lang="en-US" dirty="0" err="1"/>
              <a:t>meselesi</a:t>
            </a:r>
            <a:r>
              <a:rPr lang="en-US" dirty="0"/>
              <a:t>, Yeni Alman </a:t>
            </a:r>
            <a:r>
              <a:rPr lang="en-US" dirty="0" err="1"/>
              <a:t>Sineması’nın</a:t>
            </a:r>
            <a:r>
              <a:rPr lang="en-US" dirty="0"/>
              <a:t> </a:t>
            </a:r>
            <a:r>
              <a:rPr lang="en-US" dirty="0" err="1"/>
              <a:t>otoriteye</a:t>
            </a:r>
            <a:r>
              <a:rPr lang="en-US" dirty="0"/>
              <a:t> </a:t>
            </a:r>
            <a:r>
              <a:rPr lang="en-US" dirty="0" err="1"/>
              <a:t>meydan</a:t>
            </a:r>
            <a:r>
              <a:rPr lang="en-US" dirty="0"/>
              <a:t> </a:t>
            </a:r>
            <a:r>
              <a:rPr lang="en-US" dirty="0" err="1"/>
              <a:t>okuyan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özgür</a:t>
            </a:r>
            <a:r>
              <a:rPr lang="en-US" dirty="0"/>
              <a:t> </a:t>
            </a:r>
            <a:r>
              <a:rPr lang="en-US" dirty="0" err="1"/>
              <a:t>düşünceyi</a:t>
            </a:r>
            <a:r>
              <a:rPr lang="en-US" dirty="0"/>
              <a:t> </a:t>
            </a:r>
            <a:r>
              <a:rPr lang="en-US" dirty="0" err="1"/>
              <a:t>savunan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yön</a:t>
            </a:r>
            <a:r>
              <a:rPr lang="en-US" dirty="0"/>
              <a:t> </a:t>
            </a:r>
            <a:r>
              <a:rPr lang="en-US" dirty="0" err="1"/>
              <a:t>kazanmasına</a:t>
            </a:r>
            <a:r>
              <a:rPr lang="en-US" dirty="0"/>
              <a:t> </a:t>
            </a:r>
            <a:r>
              <a:rPr lang="en-US" dirty="0" err="1"/>
              <a:t>katkıda</a:t>
            </a:r>
            <a:r>
              <a:rPr lang="en-US" dirty="0"/>
              <a:t> </a:t>
            </a:r>
            <a:r>
              <a:rPr lang="en-US" dirty="0" err="1"/>
              <a:t>bulunmuştur</a:t>
            </a:r>
            <a:r>
              <a:rPr lang="en-US" dirty="0"/>
              <a:t>. Bu, </a:t>
            </a:r>
            <a:r>
              <a:rPr lang="en-US" dirty="0" err="1"/>
              <a:t>Herzog’un</a:t>
            </a:r>
            <a:r>
              <a:rPr lang="en-US" dirty="0"/>
              <a:t> </a:t>
            </a:r>
            <a:r>
              <a:rPr lang="en-US" dirty="0" err="1"/>
              <a:t>özgün</a:t>
            </a:r>
            <a:r>
              <a:rPr lang="en-US" dirty="0"/>
              <a:t> </a:t>
            </a:r>
            <a:r>
              <a:rPr lang="en-US" dirty="0" err="1"/>
              <a:t>sinema</a:t>
            </a:r>
            <a:r>
              <a:rPr lang="en-US" dirty="0"/>
              <a:t> </a:t>
            </a:r>
            <a:r>
              <a:rPr lang="en-US" dirty="0" err="1"/>
              <a:t>dilinde</a:t>
            </a:r>
            <a:r>
              <a:rPr lang="en-US" dirty="0"/>
              <a:t>, </a:t>
            </a:r>
            <a:r>
              <a:rPr lang="en-US" dirty="0" err="1"/>
              <a:t>otorite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güç</a:t>
            </a:r>
            <a:r>
              <a:rPr lang="en-US" dirty="0"/>
              <a:t> </a:t>
            </a:r>
            <a:r>
              <a:rPr lang="en-US" dirty="0" err="1"/>
              <a:t>figürlerine</a:t>
            </a:r>
            <a:r>
              <a:rPr lang="en-US" dirty="0"/>
              <a:t> </a:t>
            </a:r>
            <a:r>
              <a:rPr lang="en-US" dirty="0" err="1"/>
              <a:t>eleştirel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yaklaşım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kendini</a:t>
            </a:r>
            <a:r>
              <a:rPr lang="en-US" dirty="0"/>
              <a:t> </a:t>
            </a:r>
            <a:r>
              <a:rPr lang="en-US" dirty="0" err="1"/>
              <a:t>gösterir</a:t>
            </a:r>
            <a:r>
              <a:rPr lang="en-US" dirty="0"/>
              <a:t>.</a:t>
            </a:r>
          </a:p>
          <a:p>
            <a:r>
              <a:rPr lang="en-US" dirty="0"/>
              <a:t>Blok </a:t>
            </a:r>
            <a:r>
              <a:rPr lang="en-US" dirty="0" err="1"/>
              <a:t>ayrımı</a:t>
            </a:r>
            <a:r>
              <a:rPr lang="en-US" dirty="0"/>
              <a:t>, </a:t>
            </a:r>
            <a:r>
              <a:rPr lang="en-US" dirty="0" err="1"/>
              <a:t>Herzog’un</a:t>
            </a:r>
            <a:r>
              <a:rPr lang="en-US" dirty="0"/>
              <a:t> </a:t>
            </a:r>
            <a:r>
              <a:rPr lang="en-US" dirty="0" err="1"/>
              <a:t>filmlerinde</a:t>
            </a:r>
            <a:r>
              <a:rPr lang="en-US" dirty="0"/>
              <a:t> </a:t>
            </a:r>
            <a:r>
              <a:rPr lang="en-US" dirty="0" err="1"/>
              <a:t>sıkça</a:t>
            </a:r>
            <a:r>
              <a:rPr lang="en-US" dirty="0"/>
              <a:t> </a:t>
            </a:r>
            <a:r>
              <a:rPr lang="en-US" dirty="0" err="1"/>
              <a:t>gördüğümüz</a:t>
            </a:r>
            <a:r>
              <a:rPr lang="en-US" dirty="0"/>
              <a:t> “</a:t>
            </a:r>
            <a:r>
              <a:rPr lang="en-US" dirty="0" err="1"/>
              <a:t>sınırlar</a:t>
            </a:r>
            <a:r>
              <a:rPr lang="en-US" dirty="0"/>
              <a:t>” </a:t>
            </a:r>
            <a:r>
              <a:rPr lang="en-US" dirty="0" err="1"/>
              <a:t>temasına</a:t>
            </a:r>
            <a:r>
              <a:rPr lang="en-US" dirty="0"/>
              <a:t> </a:t>
            </a:r>
            <a:r>
              <a:rPr lang="en-US" dirty="0" err="1"/>
              <a:t>ilham</a:t>
            </a:r>
            <a:r>
              <a:rPr lang="en-US" dirty="0"/>
              <a:t> </a:t>
            </a:r>
            <a:r>
              <a:rPr lang="en-US" dirty="0" err="1"/>
              <a:t>vermiştir</a:t>
            </a:r>
            <a:r>
              <a:rPr lang="en-US" dirty="0"/>
              <a:t>. Bu </a:t>
            </a:r>
            <a:r>
              <a:rPr lang="en-US" dirty="0" err="1"/>
              <a:t>sınırlar</a:t>
            </a:r>
            <a:r>
              <a:rPr lang="en-US" dirty="0"/>
              <a:t>, </a:t>
            </a:r>
            <a:r>
              <a:rPr lang="en-US" dirty="0" err="1"/>
              <a:t>fiziksel</a:t>
            </a:r>
            <a:r>
              <a:rPr lang="en-US" dirty="0"/>
              <a:t>, </a:t>
            </a:r>
            <a:r>
              <a:rPr lang="en-US" dirty="0" err="1"/>
              <a:t>ideolojik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bireyin</a:t>
            </a:r>
            <a:r>
              <a:rPr lang="en-US" dirty="0"/>
              <a:t> </a:t>
            </a:r>
            <a:r>
              <a:rPr lang="en-US" dirty="0" err="1"/>
              <a:t>doğayla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ilişkisi</a:t>
            </a:r>
            <a:r>
              <a:rPr lang="en-US" dirty="0"/>
              <a:t> </a:t>
            </a:r>
            <a:r>
              <a:rPr lang="en-US" dirty="0" err="1"/>
              <a:t>şeklinde</a:t>
            </a:r>
            <a:r>
              <a:rPr lang="en-US" dirty="0"/>
              <a:t> </a:t>
            </a:r>
            <a:r>
              <a:rPr lang="en-US" dirty="0" err="1"/>
              <a:t>tezahür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Her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bağlam</a:t>
            </a:r>
            <a:r>
              <a:rPr lang="en-US" dirty="0"/>
              <a:t> da </a:t>
            </a:r>
            <a:r>
              <a:rPr lang="en-US" dirty="0" err="1"/>
              <a:t>Herzog’un</a:t>
            </a:r>
            <a:r>
              <a:rPr lang="en-US" dirty="0"/>
              <a:t> </a:t>
            </a:r>
            <a:r>
              <a:rPr lang="en-US" dirty="0" err="1"/>
              <a:t>eserlerinde</a:t>
            </a:r>
            <a:r>
              <a:rPr lang="en-US" dirty="0"/>
              <a:t> </a:t>
            </a:r>
            <a:r>
              <a:rPr lang="en-US" dirty="0" err="1"/>
              <a:t>otorite</a:t>
            </a:r>
            <a:r>
              <a:rPr lang="en-US" dirty="0"/>
              <a:t>, </a:t>
            </a:r>
            <a:r>
              <a:rPr lang="en-US" dirty="0" err="1"/>
              <a:t>özgürlük</a:t>
            </a:r>
            <a:r>
              <a:rPr lang="en-US" dirty="0"/>
              <a:t>, </a:t>
            </a:r>
            <a:r>
              <a:rPr lang="en-US" dirty="0" err="1"/>
              <a:t>birey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karmaşık</a:t>
            </a:r>
            <a:r>
              <a:rPr lang="en-US" dirty="0"/>
              <a:t> </a:t>
            </a:r>
            <a:r>
              <a:rPr lang="en-US" dirty="0" err="1"/>
              <a:t>ilişkileri</a:t>
            </a:r>
            <a:r>
              <a:rPr lang="en-US" dirty="0"/>
              <a:t> </a:t>
            </a:r>
            <a:r>
              <a:rPr lang="en-US" dirty="0" err="1"/>
              <a:t>derinlemesine</a:t>
            </a:r>
            <a:r>
              <a:rPr lang="en-US" dirty="0"/>
              <a:t> </a:t>
            </a:r>
            <a:r>
              <a:rPr lang="en-US" dirty="0" err="1"/>
              <a:t>işlemesine</a:t>
            </a:r>
            <a:r>
              <a:rPr lang="en-US" dirty="0"/>
              <a:t> </a:t>
            </a:r>
            <a:r>
              <a:rPr lang="en-US" dirty="0" err="1"/>
              <a:t>katkıda</a:t>
            </a:r>
            <a:r>
              <a:rPr lang="en-US" dirty="0"/>
              <a:t> </a:t>
            </a:r>
            <a:r>
              <a:rPr lang="en-US" dirty="0" err="1"/>
              <a:t>bulunmuştur</a:t>
            </a:r>
            <a:r>
              <a:rPr lang="en-US" dirty="0"/>
              <a:t>. Bu </a:t>
            </a:r>
            <a:r>
              <a:rPr lang="en-US" dirty="0" err="1"/>
              <a:t>açıdan</a:t>
            </a:r>
            <a:r>
              <a:rPr lang="en-US" dirty="0"/>
              <a:t> </a:t>
            </a:r>
            <a:r>
              <a:rPr lang="en-US" dirty="0" err="1"/>
              <a:t>Herzog’un</a:t>
            </a:r>
            <a:r>
              <a:rPr lang="en-US" dirty="0"/>
              <a:t> </a:t>
            </a:r>
            <a:r>
              <a:rPr lang="en-US" dirty="0" err="1"/>
              <a:t>eserleri</a:t>
            </a:r>
            <a:r>
              <a:rPr lang="en-US" dirty="0"/>
              <a:t>, </a:t>
            </a:r>
            <a:r>
              <a:rPr lang="en-US" dirty="0" err="1"/>
              <a:t>Almanya’nın</a:t>
            </a:r>
            <a:r>
              <a:rPr lang="en-US" dirty="0"/>
              <a:t> </a:t>
            </a:r>
            <a:r>
              <a:rPr lang="en-US" dirty="0" err="1"/>
              <a:t>tarihsel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sosyolojik</a:t>
            </a:r>
            <a:r>
              <a:rPr lang="en-US" dirty="0"/>
              <a:t> </a:t>
            </a:r>
            <a:r>
              <a:rPr lang="en-US" dirty="0" err="1"/>
              <a:t>travmalarını</a:t>
            </a:r>
            <a:r>
              <a:rPr lang="en-US" dirty="0"/>
              <a:t> </a:t>
            </a:r>
            <a:r>
              <a:rPr lang="en-US" dirty="0" err="1"/>
              <a:t>küresel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bağlama</a:t>
            </a:r>
            <a:r>
              <a:rPr lang="en-US" dirty="0"/>
              <a:t> </a:t>
            </a:r>
            <a:r>
              <a:rPr lang="en-US" dirty="0" err="1"/>
              <a:t>taşır</a:t>
            </a:r>
            <a:r>
              <a:rPr lang="en-US" dirty="0"/>
              <a:t>.</a:t>
            </a:r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7E7895-7016-A7D0-29AA-F6F12777C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747961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7DA28-FCD6-5E1A-AF55-EFCDA5111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9171"/>
          </a:xfrm>
        </p:spPr>
        <p:txBody>
          <a:bodyPr>
            <a:normAutofit fontScale="90000"/>
          </a:bodyPr>
          <a:lstStyle/>
          <a:p>
            <a:r>
              <a:rPr lang="en-TR" dirty="0"/>
              <a:t>Manifesto ve Alman Sineması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998E5-1AA2-64EA-C621-3AD9698CB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296"/>
            <a:ext cx="10515600" cy="5312667"/>
          </a:xfrm>
        </p:spPr>
        <p:txBody>
          <a:bodyPr>
            <a:normAutofit fontScale="47500" lnSpcReduction="20000"/>
          </a:bodyPr>
          <a:lstStyle/>
          <a:p>
            <a:pPr marL="0" indent="0" algn="l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28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Şubat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1962’de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yayınlanan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manifestonun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ardından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çalışmalarına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başlayan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sinemacılar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,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devlet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desteğiyle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beraber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filmlerini</a:t>
            </a:r>
            <a:endParaRPr lang="en-US" sz="3300" b="0" i="0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oluşturmaya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başlamışlardı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. </a:t>
            </a:r>
          </a:p>
          <a:p>
            <a:pPr marL="0" indent="0" algn="l">
              <a:buNone/>
            </a:pP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Devlet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yardımlı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, “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sanatsal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olarak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tutkulu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” Alman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sineması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,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diğer</a:t>
            </a:r>
            <a:r>
              <a:rPr lang="en-US" sz="33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herhangi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bir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ülkeden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fazla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ve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gizli</a:t>
            </a:r>
            <a:endParaRPr lang="en-US" sz="3300" b="0" i="0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bir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kültürel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görev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kabul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etmişti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;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filmlerin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aynasında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>
                <a:solidFill>
                  <a:srgbClr val="FF0000"/>
                </a:solidFill>
                <a:effectLst/>
                <a:latin typeface="ff2"/>
              </a:rPr>
              <a:t>Yeni </a:t>
            </a:r>
            <a:r>
              <a:rPr lang="en-US" sz="3300" b="0" i="0" dirty="0" err="1">
                <a:solidFill>
                  <a:srgbClr val="FF0000"/>
                </a:solidFill>
                <a:effectLst/>
                <a:latin typeface="ff2"/>
              </a:rPr>
              <a:t>Almanya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’yı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dünyaya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sunmak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.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1"/>
              </a:rPr>
              <a:t> </a:t>
            </a:r>
          </a:p>
          <a:p>
            <a:pPr marL="0" indent="0" algn="l">
              <a:buNone/>
            </a:pPr>
            <a:endParaRPr lang="en-US" sz="3300" b="0" i="0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Hem 1960’ların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Genç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Alman Filmi, hem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onun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ardılı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1970’lerin Yeni Alman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Sineması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bir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</a:p>
          <a:p>
            <a:pPr marL="0" indent="0" algn="l">
              <a:buNone/>
            </a:pP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okul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veya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birleşik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bir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hareket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değildi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;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daha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çok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sıradışı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olma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statüleri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dışında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pek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ortak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yanları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</a:p>
          <a:p>
            <a:pPr marL="0" indent="0" algn="l">
              <a:buNone/>
            </a:pPr>
            <a:r>
              <a:rPr lang="en-US" sz="3300" b="0" i="0" dirty="0" err="1">
                <a:solidFill>
                  <a:srgbClr val="000000"/>
                </a:solidFill>
                <a:effectLst/>
                <a:latin typeface="ff1"/>
              </a:rPr>
              <a:t>bulunmayan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en-US" sz="3300" b="0" i="0" dirty="0" err="1">
                <a:solidFill>
                  <a:srgbClr val="FF0000"/>
                </a:solidFill>
                <a:effectLst/>
                <a:latin typeface="ff2"/>
              </a:rPr>
              <a:t>özerk</a:t>
            </a:r>
            <a:r>
              <a:rPr lang="en-US" sz="3300" b="0" i="0" dirty="0">
                <a:solidFill>
                  <a:srgbClr val="FF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FF0000"/>
                </a:solidFill>
                <a:effectLst/>
                <a:latin typeface="ff2"/>
              </a:rPr>
              <a:t>auteur’lerin</a:t>
            </a:r>
            <a:r>
              <a:rPr lang="en-US" sz="3300" b="0" i="0" dirty="0">
                <a:solidFill>
                  <a:srgbClr val="FF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gevşek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bir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ittifakıydı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.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Birçoğu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,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filmlerinde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geleneksel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öykü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endParaRPr lang="en-US" sz="3300" b="0" i="0" dirty="0">
              <a:solidFill>
                <a:srgbClr val="000000"/>
              </a:solidFill>
              <a:effectLst/>
              <a:latin typeface="ff1"/>
            </a:endParaRPr>
          </a:p>
          <a:p>
            <a:pPr marL="0" indent="0" algn="l">
              <a:buNone/>
            </a:pP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anlatımı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ve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dramatik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kapalılıktan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çok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belgesel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otantikliği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ve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çoğunlukla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alaylı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sinemacılardı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. </a:t>
            </a:r>
          </a:p>
          <a:p>
            <a:pPr marL="0" indent="0" algn="l">
              <a:buNone/>
            </a:pPr>
            <a:endParaRPr lang="en-US" sz="3300" b="0" i="0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Alman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toplumunu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,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kapitalizmini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,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uyumculuk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ve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kayıtsızlığını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eleştirmekte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hemfikirdiler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; </a:t>
            </a:r>
          </a:p>
          <a:p>
            <a:pPr marL="0" indent="0" algn="l">
              <a:buNone/>
            </a:pP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Federal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Cumhuriyet’in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yaşamında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eleştirel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bir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ses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olmak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istiyorlardı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. Bu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arzu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, Adenauer </a:t>
            </a:r>
          </a:p>
          <a:p>
            <a:pPr marL="0" indent="0" algn="l">
              <a:buNone/>
            </a:pP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döneminin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sinemasında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nadiren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açılan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sorunlara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,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lekeli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Alman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geçmişiyle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ve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şimdi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varlığını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</a:p>
          <a:p>
            <a:pPr marL="0" indent="0" algn="l">
              <a:buNone/>
            </a:pP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sürdürmesiyle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ilgili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sorunlara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yeni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bir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ilgiye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eşti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. “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Genç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Alman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Sineması”nın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ilk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iki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uzun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metraj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</a:p>
          <a:p>
            <a:pPr marL="0" indent="0" algn="l">
              <a:buNone/>
            </a:pP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filminin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,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Almanların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kendi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geçmişleriyle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bu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sorunlu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ilişkisini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konu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etmesi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hiç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şaşırtıcı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sz="3300" b="0" i="0" dirty="0" err="1">
                <a:solidFill>
                  <a:srgbClr val="000000"/>
                </a:solidFill>
                <a:effectLst/>
                <a:latin typeface="ff2"/>
              </a:rPr>
              <a:t>değildir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ff1"/>
              </a:rPr>
              <a:t>.</a:t>
            </a:r>
            <a:endParaRPr lang="en-US" sz="3300" b="0" i="0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br>
              <a:rPr lang="en-US" sz="3300" b="0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</a:br>
            <a:endParaRPr lang="en-US" sz="3300" b="0" i="0" dirty="0">
              <a:solidFill>
                <a:srgbClr val="111111"/>
              </a:solidFill>
              <a:effectLst/>
              <a:latin typeface="Roboto" panose="02000000000000000000" pitchFamily="2" charset="0"/>
            </a:endParaRPr>
          </a:p>
          <a:p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A69D71-6931-3ACC-3BEB-37DDE394A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73288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50A67-2090-9F10-3058-0ED05481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Yeni Alman Sineması Hareketi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4D088-8726-C302-0B09-558B90295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1960’ların </a:t>
            </a:r>
            <a:r>
              <a:rPr lang="en-US" dirty="0" err="1"/>
              <a:t>sonu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1980’lerin </a:t>
            </a:r>
            <a:r>
              <a:rPr lang="en-US" dirty="0" err="1"/>
              <a:t>başı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çıkan</a:t>
            </a:r>
            <a:r>
              <a:rPr lang="en-US" dirty="0"/>
              <a:t>, </a:t>
            </a:r>
            <a:r>
              <a:rPr lang="en-US" dirty="0" err="1"/>
              <a:t>savaş</a:t>
            </a:r>
            <a:r>
              <a:rPr lang="en-US" dirty="0"/>
              <a:t> </a:t>
            </a:r>
            <a:r>
              <a:rPr lang="en-US" dirty="0" err="1"/>
              <a:t>sonrası</a:t>
            </a:r>
            <a:r>
              <a:rPr lang="en-US" dirty="0"/>
              <a:t> </a:t>
            </a:r>
            <a:r>
              <a:rPr lang="en-US" dirty="0" err="1"/>
              <a:t>Almanya’nın</a:t>
            </a:r>
            <a:r>
              <a:rPr lang="en-US" dirty="0"/>
              <a:t> </a:t>
            </a:r>
            <a:r>
              <a:rPr lang="en-US" dirty="0" err="1"/>
              <a:t>kültürel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bağlamında</a:t>
            </a:r>
            <a:r>
              <a:rPr lang="en-US" dirty="0"/>
              <a:t> </a:t>
            </a:r>
            <a:r>
              <a:rPr lang="en-US" dirty="0" err="1"/>
              <a:t>şekillenmiş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sinema</a:t>
            </a:r>
            <a:r>
              <a:rPr lang="en-US" dirty="0"/>
              <a:t> </a:t>
            </a:r>
            <a:r>
              <a:rPr lang="en-US" dirty="0" err="1"/>
              <a:t>dalgasıdır</a:t>
            </a:r>
            <a:r>
              <a:rPr lang="en-US" dirty="0"/>
              <a:t>. </a:t>
            </a:r>
            <a:r>
              <a:rPr lang="en-US" dirty="0" err="1"/>
              <a:t>Herzog’un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içindeki</a:t>
            </a:r>
            <a:r>
              <a:rPr lang="en-US" dirty="0"/>
              <a:t> </a:t>
            </a:r>
            <a:r>
              <a:rPr lang="en-US" dirty="0" err="1"/>
              <a:t>rolü</a:t>
            </a:r>
            <a:r>
              <a:rPr lang="en-US" dirty="0"/>
              <a:t>, </a:t>
            </a:r>
            <a:r>
              <a:rPr lang="en-US" dirty="0" err="1"/>
              <a:t>estetik</a:t>
            </a:r>
            <a:r>
              <a:rPr lang="en-US" dirty="0"/>
              <a:t> </a:t>
            </a:r>
            <a:r>
              <a:rPr lang="en-US" dirty="0" err="1"/>
              <a:t>yenilikleri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tematik</a:t>
            </a:r>
            <a:r>
              <a:rPr lang="en-US" dirty="0"/>
              <a:t> </a:t>
            </a:r>
            <a:r>
              <a:rPr lang="en-US" dirty="0" err="1"/>
              <a:t>derinlikleriyle</a:t>
            </a:r>
            <a:r>
              <a:rPr lang="en-US" dirty="0"/>
              <a:t> </a:t>
            </a:r>
            <a:r>
              <a:rPr lang="en-US" dirty="0" err="1"/>
              <a:t>dikkat</a:t>
            </a:r>
            <a:r>
              <a:rPr lang="en-US" dirty="0"/>
              <a:t> </a:t>
            </a:r>
            <a:r>
              <a:rPr lang="en-US" dirty="0" err="1"/>
              <a:t>çeker</a:t>
            </a:r>
            <a:r>
              <a:rPr lang="en-US" dirty="0"/>
              <a:t>.</a:t>
            </a:r>
          </a:p>
          <a:p>
            <a:r>
              <a:rPr lang="en-US" dirty="0" err="1"/>
              <a:t>Tarihsel</a:t>
            </a:r>
            <a:r>
              <a:rPr lang="en-US" dirty="0"/>
              <a:t> </a:t>
            </a:r>
            <a:r>
              <a:rPr lang="en-US" dirty="0" err="1"/>
              <a:t>Bağlam</a:t>
            </a:r>
            <a:r>
              <a:rPr lang="en-US" dirty="0"/>
              <a:t>: Yeni Alman </a:t>
            </a:r>
            <a:r>
              <a:rPr lang="en-US" dirty="0" err="1"/>
              <a:t>Sineması</a:t>
            </a:r>
            <a:r>
              <a:rPr lang="en-US" dirty="0"/>
              <a:t>, </a:t>
            </a:r>
            <a:r>
              <a:rPr lang="en-US" dirty="0" err="1"/>
              <a:t>Almanya’nın</a:t>
            </a:r>
            <a:r>
              <a:rPr lang="en-US" dirty="0"/>
              <a:t> II. </a:t>
            </a:r>
            <a:r>
              <a:rPr lang="en-US" dirty="0" err="1"/>
              <a:t>Dünya</a:t>
            </a:r>
            <a:r>
              <a:rPr lang="en-US" dirty="0"/>
              <a:t> </a:t>
            </a:r>
            <a:r>
              <a:rPr lang="en-US" dirty="0" err="1"/>
              <a:t>Savaşı</a:t>
            </a:r>
            <a:r>
              <a:rPr lang="en-US" dirty="0"/>
              <a:t> </a:t>
            </a:r>
            <a:r>
              <a:rPr lang="en-US" dirty="0" err="1"/>
              <a:t>sonrası</a:t>
            </a:r>
            <a:r>
              <a:rPr lang="en-US" dirty="0"/>
              <a:t> </a:t>
            </a:r>
            <a:r>
              <a:rPr lang="en-US" dirty="0" err="1"/>
              <a:t>yeniden</a:t>
            </a:r>
            <a:r>
              <a:rPr lang="en-US" dirty="0"/>
              <a:t> </a:t>
            </a:r>
            <a:r>
              <a:rPr lang="en-US" dirty="0" err="1"/>
              <a:t>inşa</a:t>
            </a:r>
            <a:r>
              <a:rPr lang="en-US" dirty="0"/>
              <a:t> </a:t>
            </a:r>
            <a:r>
              <a:rPr lang="en-US" dirty="0" err="1"/>
              <a:t>sürecinde</a:t>
            </a:r>
            <a:r>
              <a:rPr lang="en-US" dirty="0"/>
              <a:t>, </a:t>
            </a:r>
            <a:r>
              <a:rPr lang="en-US" dirty="0" err="1"/>
              <a:t>savaşın</a:t>
            </a:r>
            <a:r>
              <a:rPr lang="en-US" dirty="0"/>
              <a:t> </a:t>
            </a:r>
            <a:r>
              <a:rPr lang="en-US" dirty="0" err="1"/>
              <a:t>travmaları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kimlik</a:t>
            </a:r>
            <a:r>
              <a:rPr lang="en-US" dirty="0"/>
              <a:t> </a:t>
            </a:r>
            <a:r>
              <a:rPr lang="en-US" dirty="0" err="1"/>
              <a:t>krizleri</a:t>
            </a:r>
            <a:r>
              <a:rPr lang="en-US" dirty="0"/>
              <a:t> </a:t>
            </a:r>
            <a:r>
              <a:rPr lang="en-US" dirty="0" err="1"/>
              <a:t>üzerine</a:t>
            </a:r>
            <a:r>
              <a:rPr lang="en-US" dirty="0"/>
              <a:t> </a:t>
            </a:r>
            <a:r>
              <a:rPr lang="en-US" dirty="0" err="1"/>
              <a:t>yoğunlaşmıştır</a:t>
            </a:r>
            <a:r>
              <a:rPr lang="en-US" dirty="0"/>
              <a:t>. </a:t>
            </a:r>
            <a:r>
              <a:rPr lang="en-US" dirty="0" err="1"/>
              <a:t>Yönetmenler</a:t>
            </a:r>
            <a:r>
              <a:rPr lang="en-US" dirty="0"/>
              <a:t>, Nazi </a:t>
            </a:r>
            <a:r>
              <a:rPr lang="en-US" dirty="0" err="1"/>
              <a:t>geçmişi</a:t>
            </a:r>
            <a:r>
              <a:rPr lang="en-US" dirty="0"/>
              <a:t>, </a:t>
            </a:r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dönüşüm</a:t>
            </a:r>
            <a:r>
              <a:rPr lang="en-US" dirty="0"/>
              <a:t>, </a:t>
            </a:r>
            <a:r>
              <a:rPr lang="en-US" dirty="0" err="1"/>
              <a:t>ve</a:t>
            </a:r>
            <a:r>
              <a:rPr lang="en-US" dirty="0"/>
              <a:t> Alman </a:t>
            </a:r>
            <a:r>
              <a:rPr lang="en-US" dirty="0" err="1"/>
              <a:t>toplumunun</a:t>
            </a:r>
            <a:r>
              <a:rPr lang="en-US" dirty="0"/>
              <a:t> </a:t>
            </a:r>
            <a:r>
              <a:rPr lang="en-US" dirty="0" err="1"/>
              <a:t>bölünmüşlüğünü</a:t>
            </a:r>
            <a:r>
              <a:rPr lang="en-US" dirty="0"/>
              <a:t> </a:t>
            </a:r>
            <a:r>
              <a:rPr lang="en-US" dirty="0" err="1"/>
              <a:t>sorgulamışlardır</a:t>
            </a:r>
            <a:r>
              <a:rPr lang="en-US" dirty="0"/>
              <a:t>.</a:t>
            </a:r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EE56B5-FB79-0456-6049-703B0550B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2305667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75FDD-4FA3-1F29-850F-34037CC5E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Yeni Alman Sineması Hareketi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50865-B003-5579-8DA7-3268E44A9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Estetik</a:t>
            </a:r>
            <a:r>
              <a:rPr lang="en-US" dirty="0"/>
              <a:t> </a:t>
            </a:r>
            <a:r>
              <a:rPr lang="en-US" dirty="0" err="1"/>
              <a:t>Yaklaşımlar</a:t>
            </a:r>
            <a:r>
              <a:rPr lang="en-US" dirty="0"/>
              <a:t>: Bu </a:t>
            </a:r>
            <a:r>
              <a:rPr lang="en-US" dirty="0" err="1"/>
              <a:t>hareket</a:t>
            </a:r>
            <a:r>
              <a:rPr lang="en-US" dirty="0"/>
              <a:t>, Hollywood </a:t>
            </a:r>
            <a:r>
              <a:rPr lang="en-US" dirty="0" err="1"/>
              <a:t>tarzı</a:t>
            </a:r>
            <a:r>
              <a:rPr lang="en-US" dirty="0"/>
              <a:t> </a:t>
            </a:r>
            <a:r>
              <a:rPr lang="en-US" dirty="0" err="1"/>
              <a:t>anlatı</a:t>
            </a:r>
            <a:r>
              <a:rPr lang="en-US" dirty="0"/>
              <a:t> </a:t>
            </a:r>
            <a:r>
              <a:rPr lang="en-US" dirty="0" err="1"/>
              <a:t>yapısına</a:t>
            </a:r>
            <a:r>
              <a:rPr lang="en-US" dirty="0"/>
              <a:t>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çıkan</a:t>
            </a:r>
            <a:r>
              <a:rPr lang="en-US" dirty="0"/>
              <a:t> </a:t>
            </a:r>
            <a:r>
              <a:rPr lang="en-US" dirty="0" err="1"/>
              <a:t>deneysel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tutum</a:t>
            </a:r>
            <a:r>
              <a:rPr lang="en-US" dirty="0"/>
              <a:t> </a:t>
            </a:r>
            <a:r>
              <a:rPr lang="en-US" dirty="0" err="1"/>
              <a:t>benimsemiş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gerçekçilik</a:t>
            </a:r>
            <a:r>
              <a:rPr lang="en-US" dirty="0"/>
              <a:t>, </a:t>
            </a:r>
            <a:r>
              <a:rPr lang="en-US" dirty="0" err="1"/>
              <a:t>bireysel</a:t>
            </a:r>
            <a:r>
              <a:rPr lang="en-US" dirty="0"/>
              <a:t> </a:t>
            </a:r>
            <a:r>
              <a:rPr lang="en-US" dirty="0" err="1"/>
              <a:t>anlatılar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eleştiri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konulara</a:t>
            </a:r>
            <a:r>
              <a:rPr lang="en-US" dirty="0"/>
              <a:t> </a:t>
            </a:r>
            <a:r>
              <a:rPr lang="en-US" dirty="0" err="1"/>
              <a:t>ağırlık</a:t>
            </a:r>
            <a:r>
              <a:rPr lang="en-US" dirty="0"/>
              <a:t> </a:t>
            </a:r>
            <a:r>
              <a:rPr lang="en-US" dirty="0" err="1"/>
              <a:t>vermiştir</a:t>
            </a:r>
            <a:r>
              <a:rPr lang="en-US" dirty="0"/>
              <a:t>.</a:t>
            </a:r>
          </a:p>
          <a:p>
            <a:r>
              <a:rPr lang="en-US" dirty="0" err="1"/>
              <a:t>Önde</a:t>
            </a:r>
            <a:r>
              <a:rPr lang="en-US" dirty="0"/>
              <a:t> </a:t>
            </a:r>
            <a:r>
              <a:rPr lang="en-US" dirty="0" err="1"/>
              <a:t>Gelen</a:t>
            </a:r>
            <a:r>
              <a:rPr lang="en-US" dirty="0"/>
              <a:t> </a:t>
            </a:r>
            <a:r>
              <a:rPr lang="en-US" dirty="0" err="1"/>
              <a:t>Yönetmenler</a:t>
            </a:r>
            <a:r>
              <a:rPr lang="en-US" dirty="0"/>
              <a:t>: Werner Herzog, Rainer Werner Fassbinder, Wim Wenders </a:t>
            </a:r>
            <a:r>
              <a:rPr lang="en-US" dirty="0" err="1"/>
              <a:t>ve</a:t>
            </a:r>
            <a:r>
              <a:rPr lang="en-US" dirty="0"/>
              <a:t> Volker </a:t>
            </a:r>
            <a:r>
              <a:rPr lang="en-US" dirty="0" err="1"/>
              <a:t>Schlöndorff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isimler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hareketin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taşlarını</a:t>
            </a:r>
            <a:r>
              <a:rPr lang="en-US" dirty="0"/>
              <a:t> </a:t>
            </a:r>
            <a:r>
              <a:rPr lang="en-US" dirty="0" err="1"/>
              <a:t>oluşturmuştur</a:t>
            </a:r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45F4B0-E44A-1BDF-EFAC-3104CACE1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0572625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0FA8D-C885-5123-A0AE-B476F803E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Herzog Ve Yeni Alman Sineması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9B56C-3899-142D-2639-FC0FD30EC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Herzog, Yeni Alman </a:t>
            </a:r>
            <a:r>
              <a:rPr lang="en-US" dirty="0" err="1"/>
              <a:t>Sineması’nın</a:t>
            </a:r>
            <a:r>
              <a:rPr lang="en-US" dirty="0"/>
              <a:t> </a:t>
            </a:r>
            <a:r>
              <a:rPr lang="en-US" dirty="0" err="1"/>
              <a:t>ruhunu</a:t>
            </a:r>
            <a:r>
              <a:rPr lang="en-US" dirty="0"/>
              <a:t> hem </a:t>
            </a:r>
            <a:r>
              <a:rPr lang="en-US" dirty="0" err="1"/>
              <a:t>estetik</a:t>
            </a:r>
            <a:r>
              <a:rPr lang="en-US" dirty="0"/>
              <a:t> hem de </a:t>
            </a:r>
            <a:r>
              <a:rPr lang="en-US" dirty="0" err="1"/>
              <a:t>tematik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noktaya</a:t>
            </a:r>
            <a:r>
              <a:rPr lang="en-US" dirty="0"/>
              <a:t> </a:t>
            </a:r>
            <a:r>
              <a:rPr lang="en-US" dirty="0" err="1"/>
              <a:t>taşımıştır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1-Temalar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Hikaye</a:t>
            </a:r>
            <a:r>
              <a:rPr lang="en-US" dirty="0"/>
              <a:t> </a:t>
            </a:r>
            <a:r>
              <a:rPr lang="en-US" dirty="0" err="1"/>
              <a:t>Anlatımı</a:t>
            </a:r>
            <a:r>
              <a:rPr lang="en-US" dirty="0"/>
              <a:t>: </a:t>
            </a:r>
            <a:r>
              <a:rPr lang="en-US" dirty="0" err="1"/>
              <a:t>Herzog’un</a:t>
            </a:r>
            <a:r>
              <a:rPr lang="en-US" dirty="0"/>
              <a:t> </a:t>
            </a:r>
            <a:r>
              <a:rPr lang="en-US" dirty="0" err="1"/>
              <a:t>filmleri</a:t>
            </a:r>
            <a:r>
              <a:rPr lang="en-US" dirty="0"/>
              <a:t>, </a:t>
            </a:r>
            <a:r>
              <a:rPr lang="en-US" dirty="0" err="1"/>
              <a:t>insanın</a:t>
            </a:r>
            <a:r>
              <a:rPr lang="en-US" dirty="0"/>
              <a:t> </a:t>
            </a:r>
            <a:r>
              <a:rPr lang="en-US" dirty="0" err="1"/>
              <a:t>doğa</a:t>
            </a:r>
            <a:r>
              <a:rPr lang="en-US" dirty="0"/>
              <a:t> </a:t>
            </a:r>
            <a:r>
              <a:rPr lang="en-US" dirty="0" err="1"/>
              <a:t>karşısındaki</a:t>
            </a:r>
            <a:r>
              <a:rPr lang="en-US" dirty="0"/>
              <a:t> </a:t>
            </a:r>
            <a:r>
              <a:rPr lang="en-US" dirty="0" err="1"/>
              <a:t>mücadelesini</a:t>
            </a:r>
            <a:r>
              <a:rPr lang="en-US" dirty="0"/>
              <a:t>, </a:t>
            </a:r>
            <a:r>
              <a:rPr lang="en-US" dirty="0" err="1"/>
              <a:t>hırsın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çılgınlığın</a:t>
            </a:r>
            <a:r>
              <a:rPr lang="en-US" dirty="0"/>
              <a:t> </a:t>
            </a:r>
            <a:r>
              <a:rPr lang="en-US" dirty="0" err="1"/>
              <a:t>trajik</a:t>
            </a:r>
            <a:r>
              <a:rPr lang="en-US" dirty="0"/>
              <a:t> </a:t>
            </a:r>
            <a:r>
              <a:rPr lang="en-US" dirty="0" err="1"/>
              <a:t>sonuçlarını</a:t>
            </a:r>
            <a:r>
              <a:rPr lang="en-US" dirty="0"/>
              <a:t> </a:t>
            </a:r>
            <a:r>
              <a:rPr lang="en-US" dirty="0" err="1"/>
              <a:t>işler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Aguirre, Der Zorn </a:t>
            </a:r>
            <a:r>
              <a:rPr lang="en-US" dirty="0" err="1"/>
              <a:t>Gottes</a:t>
            </a:r>
            <a:r>
              <a:rPr lang="en-US" dirty="0"/>
              <a:t> (1972), </a:t>
            </a:r>
            <a:r>
              <a:rPr lang="en-US" dirty="0" err="1"/>
              <a:t>sömürgecilik</a:t>
            </a:r>
            <a:r>
              <a:rPr lang="en-US" dirty="0"/>
              <a:t> </a:t>
            </a:r>
            <a:r>
              <a:rPr lang="en-US" dirty="0" err="1"/>
              <a:t>eleştirisi</a:t>
            </a:r>
            <a:r>
              <a:rPr lang="en-US" dirty="0"/>
              <a:t> </a:t>
            </a:r>
            <a:r>
              <a:rPr lang="en-US" dirty="0" err="1"/>
              <a:t>yaparken</a:t>
            </a:r>
            <a:r>
              <a:rPr lang="en-US" dirty="0"/>
              <a:t> </a:t>
            </a:r>
            <a:r>
              <a:rPr lang="en-US" dirty="0" err="1"/>
              <a:t>bireyin</a:t>
            </a:r>
            <a:r>
              <a:rPr lang="en-US" dirty="0"/>
              <a:t> </a:t>
            </a:r>
            <a:r>
              <a:rPr lang="en-US" dirty="0" err="1"/>
              <a:t>kontrolsüz</a:t>
            </a:r>
            <a:r>
              <a:rPr lang="en-US" dirty="0"/>
              <a:t> </a:t>
            </a:r>
            <a:r>
              <a:rPr lang="en-US" dirty="0" err="1"/>
              <a:t>hırsını</a:t>
            </a:r>
            <a:r>
              <a:rPr lang="en-US" dirty="0"/>
              <a:t> </a:t>
            </a:r>
            <a:r>
              <a:rPr lang="en-US" dirty="0" err="1"/>
              <a:t>işler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Fitzcarraldo (1982), </a:t>
            </a:r>
            <a:r>
              <a:rPr lang="en-US" dirty="0" err="1"/>
              <a:t>doğa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/>
              <a:t>arzusu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çatışmayı</a:t>
            </a:r>
            <a:r>
              <a:rPr lang="en-US" dirty="0"/>
              <a:t> dramatize </a:t>
            </a:r>
            <a:r>
              <a:rPr lang="en-US" dirty="0" err="1"/>
              <a:t>eder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Yeni Alman </a:t>
            </a:r>
            <a:r>
              <a:rPr lang="en-US" dirty="0" err="1"/>
              <a:t>Sineması’nın</a:t>
            </a:r>
            <a:r>
              <a:rPr lang="en-US" dirty="0"/>
              <a:t> </a:t>
            </a:r>
            <a:r>
              <a:rPr lang="en-US" dirty="0" err="1"/>
              <a:t>ortak</a:t>
            </a:r>
            <a:r>
              <a:rPr lang="en-US" dirty="0"/>
              <a:t> </a:t>
            </a:r>
            <a:r>
              <a:rPr lang="en-US" dirty="0" err="1"/>
              <a:t>temalarından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tarihsel</a:t>
            </a:r>
            <a:r>
              <a:rPr lang="en-US" dirty="0"/>
              <a:t> </a:t>
            </a:r>
            <a:r>
              <a:rPr lang="en-US" dirty="0" err="1"/>
              <a:t>eleştiri</a:t>
            </a:r>
            <a:r>
              <a:rPr lang="en-US" dirty="0"/>
              <a:t>, </a:t>
            </a:r>
            <a:r>
              <a:rPr lang="en-US" dirty="0" err="1"/>
              <a:t>otoriteye</a:t>
            </a:r>
            <a:r>
              <a:rPr lang="en-US" dirty="0"/>
              <a:t> </a:t>
            </a:r>
            <a:r>
              <a:rPr lang="en-US" dirty="0" err="1"/>
              <a:t>başkaldırı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bireyin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düzenle</a:t>
            </a:r>
            <a:r>
              <a:rPr lang="en-US" dirty="0"/>
              <a:t> </a:t>
            </a:r>
            <a:r>
              <a:rPr lang="en-US" dirty="0" err="1"/>
              <a:t>ilişkisi</a:t>
            </a:r>
            <a:r>
              <a:rPr lang="en-US" dirty="0"/>
              <a:t> </a:t>
            </a:r>
            <a:r>
              <a:rPr lang="en-US" dirty="0" err="1"/>
              <a:t>Herzog’un</a:t>
            </a:r>
            <a:r>
              <a:rPr lang="en-US" dirty="0"/>
              <a:t> </a:t>
            </a:r>
            <a:r>
              <a:rPr lang="en-US" dirty="0" err="1"/>
              <a:t>eserlerinde</a:t>
            </a:r>
            <a:r>
              <a:rPr lang="en-US" dirty="0"/>
              <a:t> </a:t>
            </a:r>
            <a:r>
              <a:rPr lang="en-US" dirty="0" err="1"/>
              <a:t>belirgin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alır</a:t>
            </a:r>
            <a:r>
              <a:rPr lang="en-US" dirty="0"/>
              <a:t>.</a:t>
            </a:r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1955F-E6E1-5A61-0EC4-1D5630FA4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208583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28764-1379-547C-290F-3BB09DE91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Soğuk Savaş Yılları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11E70-E688-AFAA-84D0-9D58323ED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II. </a:t>
            </a:r>
            <a:r>
              <a:rPr lang="en-US" dirty="0" err="1"/>
              <a:t>Dünya</a:t>
            </a:r>
            <a:r>
              <a:rPr lang="en-US" dirty="0"/>
              <a:t> </a:t>
            </a:r>
            <a:r>
              <a:rPr lang="en-US" dirty="0" err="1"/>
              <a:t>Savaşı’ndan</a:t>
            </a:r>
            <a:r>
              <a:rPr lang="en-US" dirty="0"/>
              <a:t> </a:t>
            </a:r>
            <a:r>
              <a:rPr lang="en-US" dirty="0" err="1"/>
              <a:t>hemen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, 1947’den 1991’e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süren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ABD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Sovyetler</a:t>
            </a:r>
            <a:r>
              <a:rPr lang="en-US" dirty="0"/>
              <a:t> </a:t>
            </a:r>
            <a:r>
              <a:rPr lang="en-US" dirty="0" err="1"/>
              <a:t>Birliği</a:t>
            </a:r>
            <a:r>
              <a:rPr lang="en-US" dirty="0"/>
              <a:t> (SSCB)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yaşanan</a:t>
            </a:r>
            <a:r>
              <a:rPr lang="en-US" dirty="0"/>
              <a:t> </a:t>
            </a:r>
            <a:r>
              <a:rPr lang="en-US" dirty="0" err="1"/>
              <a:t>yoğun</a:t>
            </a:r>
            <a:r>
              <a:rPr lang="en-US" dirty="0"/>
              <a:t> </a:t>
            </a:r>
            <a:r>
              <a:rPr lang="en-US" dirty="0" err="1"/>
              <a:t>ideolojik</a:t>
            </a:r>
            <a:r>
              <a:rPr lang="en-US" dirty="0"/>
              <a:t>, </a:t>
            </a:r>
            <a:r>
              <a:rPr lang="en-US" dirty="0" err="1"/>
              <a:t>siyasi</a:t>
            </a:r>
            <a:r>
              <a:rPr lang="en-US" dirty="0"/>
              <a:t>, </a:t>
            </a:r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askeri</a:t>
            </a:r>
            <a:r>
              <a:rPr lang="en-US" dirty="0"/>
              <a:t> </a:t>
            </a:r>
            <a:r>
              <a:rPr lang="en-US" dirty="0" err="1"/>
              <a:t>rekabet</a:t>
            </a:r>
            <a:r>
              <a:rPr lang="en-US" dirty="0"/>
              <a:t> </a:t>
            </a:r>
            <a:r>
              <a:rPr lang="en-US" dirty="0" err="1"/>
              <a:t>dönemidir</a:t>
            </a:r>
            <a:r>
              <a:rPr lang="en-US" dirty="0"/>
              <a:t>. Bu </a:t>
            </a:r>
            <a:r>
              <a:rPr lang="en-US" dirty="0" err="1"/>
              <a:t>dönem</a:t>
            </a:r>
            <a:r>
              <a:rPr lang="en-US" dirty="0"/>
              <a:t>, </a:t>
            </a:r>
            <a:r>
              <a:rPr lang="en-US" dirty="0" err="1"/>
              <a:t>küresel</a:t>
            </a:r>
            <a:r>
              <a:rPr lang="en-US" dirty="0"/>
              <a:t> </a:t>
            </a:r>
            <a:r>
              <a:rPr lang="en-US" dirty="0" err="1"/>
              <a:t>çapta</a:t>
            </a:r>
            <a:r>
              <a:rPr lang="en-US" dirty="0"/>
              <a:t> </a:t>
            </a:r>
            <a:r>
              <a:rPr lang="en-US" dirty="0" err="1"/>
              <a:t>etkiler</a:t>
            </a:r>
            <a:r>
              <a:rPr lang="en-US" dirty="0"/>
              <a:t> </a:t>
            </a:r>
            <a:r>
              <a:rPr lang="en-US" dirty="0" err="1"/>
              <a:t>yaratan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dizi </a:t>
            </a:r>
            <a:r>
              <a:rPr lang="en-US" dirty="0" err="1"/>
              <a:t>olay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tanımlanır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1-İdeolojik </a:t>
            </a:r>
            <a:r>
              <a:rPr lang="en-US" dirty="0" err="1"/>
              <a:t>Çatışma</a:t>
            </a:r>
            <a:r>
              <a:rPr lang="en-US" dirty="0"/>
              <a:t>: </a:t>
            </a:r>
            <a:r>
              <a:rPr lang="en-US" dirty="0" err="1"/>
              <a:t>Batı</a:t>
            </a:r>
            <a:r>
              <a:rPr lang="en-US" dirty="0"/>
              <a:t> </a:t>
            </a:r>
            <a:r>
              <a:rPr lang="en-US" dirty="0" err="1"/>
              <a:t>Bloku</a:t>
            </a:r>
            <a:r>
              <a:rPr lang="en-US" dirty="0"/>
              <a:t> (ABD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Müttefikleri</a:t>
            </a:r>
            <a:r>
              <a:rPr lang="en-US" dirty="0"/>
              <a:t>): </a:t>
            </a:r>
            <a:r>
              <a:rPr lang="en-US" dirty="0" err="1"/>
              <a:t>Kapitalizm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liberal </a:t>
            </a:r>
            <a:r>
              <a:rPr lang="en-US" dirty="0" err="1"/>
              <a:t>demokrasiyi</a:t>
            </a:r>
            <a:r>
              <a:rPr lang="en-US" dirty="0"/>
              <a:t> </a:t>
            </a:r>
            <a:r>
              <a:rPr lang="en-US" dirty="0" err="1"/>
              <a:t>savunuyordu</a:t>
            </a:r>
            <a:r>
              <a:rPr lang="en-US" dirty="0"/>
              <a:t>. NATO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askeri</a:t>
            </a:r>
            <a:r>
              <a:rPr lang="en-US" dirty="0"/>
              <a:t> </a:t>
            </a:r>
            <a:r>
              <a:rPr lang="en-US" dirty="0" err="1"/>
              <a:t>ittifaklarla</a:t>
            </a:r>
            <a:r>
              <a:rPr lang="en-US" dirty="0"/>
              <a:t> </a:t>
            </a:r>
            <a:r>
              <a:rPr lang="en-US" dirty="0" err="1"/>
              <a:t>güçlerini</a:t>
            </a:r>
            <a:r>
              <a:rPr lang="en-US" dirty="0"/>
              <a:t> </a:t>
            </a:r>
            <a:r>
              <a:rPr lang="en-US" dirty="0" err="1"/>
              <a:t>birleştirdiler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Doğu</a:t>
            </a:r>
            <a:r>
              <a:rPr lang="en-US" dirty="0"/>
              <a:t> </a:t>
            </a:r>
            <a:r>
              <a:rPr lang="en-US" dirty="0" err="1"/>
              <a:t>Bloku</a:t>
            </a:r>
            <a:r>
              <a:rPr lang="en-US" dirty="0"/>
              <a:t> (SSCB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Uydu</a:t>
            </a:r>
            <a:r>
              <a:rPr lang="en-US" dirty="0"/>
              <a:t> </a:t>
            </a:r>
            <a:r>
              <a:rPr lang="en-US" dirty="0" err="1"/>
              <a:t>Devletler</a:t>
            </a:r>
            <a:r>
              <a:rPr lang="en-US" dirty="0"/>
              <a:t>): </a:t>
            </a:r>
            <a:r>
              <a:rPr lang="en-US" dirty="0" err="1"/>
              <a:t>Komünizmi</a:t>
            </a:r>
            <a:r>
              <a:rPr lang="en-US" dirty="0"/>
              <a:t> </a:t>
            </a:r>
            <a:r>
              <a:rPr lang="en-US" dirty="0" err="1"/>
              <a:t>savunuyor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Doğu</a:t>
            </a:r>
            <a:r>
              <a:rPr lang="en-US" dirty="0"/>
              <a:t> </a:t>
            </a:r>
            <a:r>
              <a:rPr lang="en-US" dirty="0" err="1"/>
              <a:t>Avrupa’da</a:t>
            </a:r>
            <a:r>
              <a:rPr lang="en-US" dirty="0"/>
              <a:t> </a:t>
            </a:r>
            <a:r>
              <a:rPr lang="en-US" dirty="0" err="1"/>
              <a:t>uydu</a:t>
            </a:r>
            <a:r>
              <a:rPr lang="en-US" dirty="0"/>
              <a:t> </a:t>
            </a:r>
            <a:r>
              <a:rPr lang="en-US" dirty="0" err="1"/>
              <a:t>devletler</a:t>
            </a:r>
            <a:r>
              <a:rPr lang="en-US" dirty="0"/>
              <a:t> </a:t>
            </a:r>
            <a:r>
              <a:rPr lang="en-US" dirty="0" err="1"/>
              <a:t>kurarak</a:t>
            </a:r>
            <a:r>
              <a:rPr lang="en-US" dirty="0"/>
              <a:t> </a:t>
            </a:r>
            <a:r>
              <a:rPr lang="en-US" dirty="0" err="1"/>
              <a:t>etki</a:t>
            </a:r>
            <a:r>
              <a:rPr lang="en-US" dirty="0"/>
              <a:t> </a:t>
            </a:r>
            <a:r>
              <a:rPr lang="en-US" dirty="0" err="1"/>
              <a:t>alanını</a:t>
            </a:r>
            <a:r>
              <a:rPr lang="en-US" dirty="0"/>
              <a:t> </a:t>
            </a:r>
            <a:r>
              <a:rPr lang="en-US" dirty="0" err="1"/>
              <a:t>genişletiyordu</a:t>
            </a:r>
            <a:r>
              <a:rPr lang="en-US" dirty="0"/>
              <a:t>. </a:t>
            </a:r>
            <a:r>
              <a:rPr lang="en-US" dirty="0" err="1"/>
              <a:t>Varşova</a:t>
            </a:r>
            <a:r>
              <a:rPr lang="en-US" dirty="0"/>
              <a:t> </a:t>
            </a:r>
            <a:r>
              <a:rPr lang="en-US" dirty="0" err="1"/>
              <a:t>Paktı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bloku</a:t>
            </a:r>
            <a:r>
              <a:rPr lang="en-US" dirty="0"/>
              <a:t> </a:t>
            </a:r>
            <a:r>
              <a:rPr lang="en-US" dirty="0" err="1"/>
              <a:t>temsil</a:t>
            </a:r>
            <a:r>
              <a:rPr lang="en-US" dirty="0"/>
              <a:t> </a:t>
            </a:r>
            <a:r>
              <a:rPr lang="en-US" dirty="0" err="1"/>
              <a:t>ediyordu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C7580B-1D82-3777-100D-70A7D72E0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2051340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64560-7CF4-1CE9-95BC-1868E8ACC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Herzog Ve Yeni Alman Sineması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5A1E8-D07E-053C-A4CD-F1FF8F206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TR" dirty="0"/>
              <a:t>2. </a:t>
            </a:r>
            <a:r>
              <a:rPr lang="en-US" dirty="0" err="1"/>
              <a:t>Doğa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İnsan</a:t>
            </a:r>
            <a:r>
              <a:rPr lang="en-US" dirty="0"/>
              <a:t> </a:t>
            </a:r>
            <a:r>
              <a:rPr lang="en-US" dirty="0" err="1"/>
              <a:t>İlişkisi</a:t>
            </a:r>
            <a:r>
              <a:rPr lang="en-US" dirty="0"/>
              <a:t>: </a:t>
            </a:r>
            <a:r>
              <a:rPr lang="en-US" dirty="0" err="1"/>
              <a:t>İnsan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doğa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çatışmayı</a:t>
            </a:r>
            <a:r>
              <a:rPr lang="en-US" dirty="0"/>
              <a:t> </a:t>
            </a:r>
            <a:r>
              <a:rPr lang="en-US" dirty="0" err="1"/>
              <a:t>merkeze</a:t>
            </a:r>
            <a:r>
              <a:rPr lang="en-US" dirty="0"/>
              <a:t> </a:t>
            </a:r>
            <a:r>
              <a:rPr lang="en-US" dirty="0" err="1"/>
              <a:t>alırken</a:t>
            </a:r>
            <a:r>
              <a:rPr lang="en-US" dirty="0"/>
              <a:t>, </a:t>
            </a:r>
            <a:r>
              <a:rPr lang="en-US" dirty="0" err="1"/>
              <a:t>doğa</a:t>
            </a:r>
            <a:r>
              <a:rPr lang="en-US" dirty="0"/>
              <a:t> </a:t>
            </a:r>
            <a:r>
              <a:rPr lang="en-US" dirty="0" err="1"/>
              <a:t>yanlızca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arka</a:t>
            </a:r>
            <a:r>
              <a:rPr lang="en-US" dirty="0"/>
              <a:t> plan </a:t>
            </a:r>
            <a:r>
              <a:rPr lang="en-US" dirty="0" err="1"/>
              <a:t>değil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zamanda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karşımıza</a:t>
            </a:r>
            <a:r>
              <a:rPr lang="en-US" dirty="0"/>
              <a:t> </a:t>
            </a:r>
            <a:r>
              <a:rPr lang="en-US" dirty="0" err="1"/>
              <a:t>çıkar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Bu, Yeni Alman </a:t>
            </a:r>
            <a:r>
              <a:rPr lang="en-US" dirty="0" err="1"/>
              <a:t>Sineması’nın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eleştirisinden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evrensel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eleştiriye</a:t>
            </a:r>
            <a:r>
              <a:rPr lang="en-US" dirty="0"/>
              <a:t> </a:t>
            </a:r>
            <a:r>
              <a:rPr lang="en-US" dirty="0" err="1"/>
              <a:t>kaymasını</a:t>
            </a:r>
            <a:r>
              <a:rPr lang="en-US" dirty="0"/>
              <a:t> </a:t>
            </a:r>
            <a:r>
              <a:rPr lang="en-US" dirty="0" err="1"/>
              <a:t>sağlar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Belgesel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Kurmaca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: Yeni Alman </a:t>
            </a:r>
            <a:r>
              <a:rPr lang="en-US" dirty="0" err="1"/>
              <a:t>Sineması’ndaki</a:t>
            </a:r>
            <a:r>
              <a:rPr lang="en-US" dirty="0"/>
              <a:t> “</a:t>
            </a:r>
            <a:r>
              <a:rPr lang="en-US" dirty="0" err="1"/>
              <a:t>gerçeklik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kurgu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sınırların</a:t>
            </a:r>
            <a:r>
              <a:rPr lang="en-US" dirty="0"/>
              <a:t> </a:t>
            </a:r>
            <a:r>
              <a:rPr lang="en-US" dirty="0" err="1"/>
              <a:t>bulanıklaşması</a:t>
            </a:r>
            <a:r>
              <a:rPr lang="en-US" dirty="0"/>
              <a:t>” </a:t>
            </a:r>
            <a:r>
              <a:rPr lang="en-US" dirty="0" err="1"/>
              <a:t>teması</a:t>
            </a:r>
            <a:r>
              <a:rPr lang="en-US" dirty="0"/>
              <a:t>, </a:t>
            </a:r>
            <a:r>
              <a:rPr lang="en-US" dirty="0" err="1"/>
              <a:t>Herzog’un</a:t>
            </a:r>
            <a:r>
              <a:rPr lang="en-US" dirty="0"/>
              <a:t> </a:t>
            </a:r>
            <a:r>
              <a:rPr lang="en-US" dirty="0" err="1"/>
              <a:t>eserlerinde</a:t>
            </a:r>
            <a:r>
              <a:rPr lang="en-US" dirty="0"/>
              <a:t> </a:t>
            </a:r>
            <a:r>
              <a:rPr lang="en-US" dirty="0" err="1"/>
              <a:t>sıkça</a:t>
            </a:r>
            <a:r>
              <a:rPr lang="en-US" dirty="0"/>
              <a:t> </a:t>
            </a:r>
            <a:r>
              <a:rPr lang="en-US" dirty="0" err="1"/>
              <a:t>görülür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Egzistansiyalizm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Filozofik</a:t>
            </a:r>
            <a:r>
              <a:rPr lang="en-US" dirty="0"/>
              <a:t> </a:t>
            </a:r>
            <a:r>
              <a:rPr lang="en-US" dirty="0" err="1"/>
              <a:t>Derinlik</a:t>
            </a:r>
            <a:r>
              <a:rPr lang="en-US" dirty="0"/>
              <a:t>: Herzog, </a:t>
            </a:r>
            <a:r>
              <a:rPr lang="en-US" dirty="0" err="1"/>
              <a:t>bireyin</a:t>
            </a:r>
            <a:r>
              <a:rPr lang="en-US" dirty="0"/>
              <a:t> </a:t>
            </a:r>
            <a:r>
              <a:rPr lang="en-US" dirty="0" err="1"/>
              <a:t>yalnızlığı</a:t>
            </a:r>
            <a:r>
              <a:rPr lang="en-US" dirty="0"/>
              <a:t>, </a:t>
            </a:r>
            <a:r>
              <a:rPr lang="en-US" dirty="0" err="1"/>
              <a:t>irrasyonelliği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kadercilik</a:t>
            </a:r>
            <a:r>
              <a:rPr lang="en-US" dirty="0"/>
              <a:t> </a:t>
            </a:r>
            <a:r>
              <a:rPr lang="en-US" dirty="0" err="1"/>
              <a:t>temalarını</a:t>
            </a:r>
            <a:r>
              <a:rPr lang="en-US" dirty="0"/>
              <a:t> </a:t>
            </a:r>
            <a:r>
              <a:rPr lang="en-US" dirty="0" err="1"/>
              <a:t>işler</a:t>
            </a:r>
            <a:r>
              <a:rPr lang="en-US" dirty="0"/>
              <a:t>. Bu </a:t>
            </a:r>
            <a:r>
              <a:rPr lang="en-US" dirty="0" err="1"/>
              <a:t>yönüyle</a:t>
            </a:r>
            <a:r>
              <a:rPr lang="en-US" dirty="0"/>
              <a:t>, Yeni Alman </a:t>
            </a:r>
            <a:r>
              <a:rPr lang="en-US" dirty="0" err="1"/>
              <a:t>Sineması’nın</a:t>
            </a:r>
            <a:r>
              <a:rPr lang="en-US" dirty="0"/>
              <a:t> “</a:t>
            </a:r>
            <a:r>
              <a:rPr lang="en-US" dirty="0" err="1"/>
              <a:t>büyük</a:t>
            </a:r>
            <a:r>
              <a:rPr lang="en-US" dirty="0"/>
              <a:t> </a:t>
            </a:r>
            <a:r>
              <a:rPr lang="en-US" dirty="0" err="1"/>
              <a:t>insanlık</a:t>
            </a:r>
            <a:r>
              <a:rPr lang="en-US" dirty="0"/>
              <a:t> </a:t>
            </a:r>
            <a:r>
              <a:rPr lang="en-US" dirty="0" err="1"/>
              <a:t>sorularını</a:t>
            </a:r>
            <a:r>
              <a:rPr lang="en-US" dirty="0"/>
              <a:t>” </a:t>
            </a:r>
            <a:r>
              <a:rPr lang="en-US" dirty="0" err="1"/>
              <a:t>ele</a:t>
            </a:r>
            <a:r>
              <a:rPr lang="en-US" dirty="0"/>
              <a:t> alma </a:t>
            </a:r>
            <a:r>
              <a:rPr lang="en-US" dirty="0" err="1"/>
              <a:t>geleneğinin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parçasıdır</a:t>
            </a:r>
            <a:r>
              <a:rPr lang="en-US" dirty="0"/>
              <a:t>.</a:t>
            </a:r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D4522E-DB3E-6826-C190-7B2D04E2F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4057259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BCDF6-4C0E-4C51-4008-874E90AC5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YENİ ALMAN SİNEMASI KAPSAMINDA WERNER HERZOG FİLMLERİNDEKİ YABANCILIK</a:t>
            </a:r>
            <a:r>
              <a:rPr lang="en-US" b="0" i="0" dirty="0">
                <a:solidFill>
                  <a:srgbClr val="000000"/>
                </a:solidFill>
                <a:effectLst/>
                <a:latin typeface="ff1"/>
              </a:rPr>
              <a:t> </a:t>
            </a:r>
            <a:br>
              <a:rPr lang="en-US" b="0" i="0" dirty="0">
                <a:solidFill>
                  <a:srgbClr val="000000"/>
                </a:solidFill>
                <a:effectLst/>
                <a:latin typeface="ff2"/>
              </a:rPr>
            </a:br>
            <a:endParaRPr lang="en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CA445-DD07-353C-F210-969998FE0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buNone/>
            </a:pPr>
            <a:endParaRPr lang="en-US" b="0" i="0" dirty="0">
              <a:solidFill>
                <a:srgbClr val="000000"/>
              </a:solidFill>
              <a:effectLst/>
              <a:latin typeface="ff1"/>
            </a:endParaRPr>
          </a:p>
          <a:p>
            <a:pPr algn="l"/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Genellikle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farklı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ve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çok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fazla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bilinmeyen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mekanlarda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geçen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filmleri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sürreal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ve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mistik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öğeler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içermektedir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Günlük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yaşamın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tiksindirici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bir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parodisi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niteliğindeki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ff7"/>
              </a:rPr>
              <a:t>Even Dwarfs Started Small 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(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6"/>
              </a:rPr>
              <a:t>Cüceler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 de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6"/>
              </a:rPr>
              <a:t>Başta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6"/>
              </a:rPr>
              <a:t>Küçüktü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)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isimli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filmi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yalnız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cücelerin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yaşadığı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kıraç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bir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adada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geçmektedir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.</a:t>
            </a:r>
            <a:r>
              <a:rPr lang="en-US" b="0" i="0" dirty="0">
                <a:solidFill>
                  <a:srgbClr val="000000"/>
                </a:solidFill>
                <a:effectLst/>
                <a:latin typeface="ff1"/>
              </a:rPr>
              <a:t> </a:t>
            </a:r>
          </a:p>
          <a:p>
            <a:pPr marL="0" indent="0" algn="l">
              <a:buNone/>
            </a:pPr>
            <a:endParaRPr lang="en-US" b="0" i="0" dirty="0">
              <a:solidFill>
                <a:srgbClr val="000000"/>
              </a:solidFill>
              <a:effectLst/>
              <a:latin typeface="ff6"/>
            </a:endParaRP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1972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yılında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Klaus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Kinski’nin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başrolde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oynadığı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ff7"/>
              </a:rPr>
              <a:t>Aguirre: The 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Wrath of God (Aguirre: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6"/>
              </a:rPr>
              <a:t>Tanrının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6"/>
              </a:rPr>
              <a:t>Gazabı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)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zengin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ve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kahraman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olma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tutkusuyla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hakkında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hiçbir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1"/>
              </a:rPr>
              <a:t>bilgiye</a:t>
            </a:r>
            <a:r>
              <a:rPr lang="en-US" b="0" i="0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1"/>
              </a:rPr>
              <a:t>sahip</a:t>
            </a:r>
            <a:r>
              <a:rPr lang="en-US" b="0" i="0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1"/>
              </a:rPr>
              <a:t>olunmayan</a:t>
            </a:r>
            <a:r>
              <a:rPr lang="en-US" b="0" i="0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1"/>
              </a:rPr>
              <a:t>bir</a:t>
            </a:r>
            <a:r>
              <a:rPr lang="en-US" b="0" i="0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bölgeye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giden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bir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İspanyol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Kâşif</a:t>
            </a:r>
            <a:r>
              <a:rPr lang="en-US" b="0" i="0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1"/>
              </a:rPr>
              <a:t>grubunun</a:t>
            </a:r>
            <a:r>
              <a:rPr lang="en-US" b="0" i="0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1"/>
              </a:rPr>
              <a:t>zihinsel</a:t>
            </a:r>
            <a:r>
              <a:rPr lang="en-US" b="0" i="0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1"/>
              </a:rPr>
              <a:t>ve</a:t>
            </a:r>
            <a:r>
              <a:rPr lang="en-US" b="0" i="0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1"/>
              </a:rPr>
              <a:t>fiziksel</a:t>
            </a:r>
            <a:r>
              <a:rPr lang="en-US" b="0" i="0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açıdan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yok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oluşunu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anlatır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.</a:t>
            </a:r>
            <a:r>
              <a:rPr lang="en-US" b="0" i="0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en-US" b="0" i="0" dirty="0">
              <a:solidFill>
                <a:srgbClr val="000000"/>
              </a:solidFill>
              <a:effectLst/>
              <a:latin typeface="ff2"/>
            </a:endParaRPr>
          </a:p>
          <a:p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2F5467-AB39-1CD5-1001-06AEB4D98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259459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D0AA5-0E59-BFE8-4B08-A0693F6CF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Herzog Filmlerindeki Yabancılık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0EEF7-461C-EEE0-222B-6EDBEBE4C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Genç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Alman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Sineması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yönetmenleri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genel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olarak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Almanya’nın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sosyolojik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ve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psikolojik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havasıyla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yakından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temas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içerisinde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bulunan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kişilerdi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.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Nazi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Almanya’sı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sonrasında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geçmişin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izlerini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ve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yükümlülüklerini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içlerinde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taşıyan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bu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sinemacılar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geçmişle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yüzleşmelerini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ağır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bir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şekilde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sinemalarıyla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ortaya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koymaktadırlar</a:t>
            </a:r>
            <a:endParaRPr lang="en-US" b="0" i="0" dirty="0">
              <a:solidFill>
                <a:srgbClr val="000000"/>
              </a:solidFill>
              <a:effectLst/>
              <a:latin typeface="ff2"/>
            </a:endParaRP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Werner Herzog,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kendi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filmlerindeki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karakterlerin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yapısı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göz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önüne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alındığında</a:t>
            </a:r>
            <a:endParaRPr lang="en-US" b="0" i="0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genellikle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toplumun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dışında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bulunan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sosyal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yapıya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tutunamayan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bireyler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ve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bu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1"/>
              </a:rPr>
              <a:t>bireylerin</a:t>
            </a:r>
            <a:endParaRPr lang="en-US" b="0" i="0" dirty="0">
              <a:solidFill>
                <a:srgbClr val="000000"/>
              </a:solidFill>
              <a:effectLst/>
              <a:latin typeface="ff1"/>
            </a:endParaRPr>
          </a:p>
          <a:p>
            <a:pPr marL="0" indent="0" algn="l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1"/>
              </a:rPr>
              <a:t>hayatla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rında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sürekli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karşılaştıkları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yaşam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mücadel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1"/>
              </a:rPr>
              <a:t>ele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rindeki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zorlukları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perdeye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endParaRPr lang="en-US" b="0" i="0" dirty="0">
              <a:solidFill>
                <a:srgbClr val="000000"/>
              </a:solidFill>
              <a:effectLst/>
              <a:latin typeface="ff1"/>
            </a:endParaRPr>
          </a:p>
          <a:p>
            <a:pPr marL="0" indent="0" algn="l">
              <a:buNone/>
            </a:pP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yansıtmaya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çalışmıştır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Filmlerindeki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bu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karakterler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çoğunlukla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kendilerine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de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yabancı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kalmakta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ve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iç</a:t>
            </a:r>
            <a:endParaRPr lang="en-US" b="0" i="0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benliklerini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sorgulayarak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varoluş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amaçlarını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film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içerisinde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arayan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insanlardır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.</a:t>
            </a:r>
            <a:r>
              <a:rPr lang="en-US" b="0" i="0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en-US" b="0" i="0" dirty="0">
              <a:solidFill>
                <a:srgbClr val="000000"/>
              </a:solidFill>
              <a:effectLst/>
              <a:latin typeface="ff2"/>
            </a:endParaRPr>
          </a:p>
          <a:p>
            <a:pPr algn="l"/>
            <a:endParaRPr lang="en-US" b="0" i="0" dirty="0">
              <a:solidFill>
                <a:srgbClr val="000000"/>
              </a:solidFill>
              <a:effectLst/>
              <a:latin typeface="ff2"/>
            </a:endParaRP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Modern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toplumla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birlikle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toplumsal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ayrışmaların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daha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sık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yaşandığı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insanların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yaşamlarını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çok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az</a:t>
            </a:r>
            <a:endParaRPr lang="en-US" b="0" i="0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en-US" dirty="0">
                <a:solidFill>
                  <a:srgbClr val="000000"/>
                </a:solidFill>
                <a:latin typeface="ff2"/>
              </a:rPr>
              <a:t>    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kişiyle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paylaştığı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günümüzde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bu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karakterler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de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günümüz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içerisinde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yalnız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kalan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bireyler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  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haline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evirilmiştir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Varoluş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felsefesini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de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ilgilendiren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bu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konuda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filmler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bu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felsefi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kuramın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 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içerisindeki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“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6"/>
              </a:rPr>
              <a:t>yabancı</a:t>
            </a:r>
            <a:r>
              <a:rPr lang="en-US" b="0" i="0" dirty="0">
                <a:solidFill>
                  <a:srgbClr val="000000"/>
                </a:solidFill>
                <a:effectLst/>
                <a:latin typeface="ff6"/>
              </a:rPr>
              <a:t>”,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kendine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ve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topluma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yabancı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kişilerden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oluşmaktadır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. </a:t>
            </a:r>
          </a:p>
          <a:p>
            <a:pPr algn="l"/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C88B48-B3D4-46AB-A8B3-B0724D3BE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887016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AD948-BF09-2BA4-3BAF-5AAF9A66F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Herzog Filmlerindeki Yabancılık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94C91-5DC2-452D-B064-D2413EF0A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900" dirty="0" err="1">
                <a:solidFill>
                  <a:srgbClr val="000000"/>
                </a:solidFill>
                <a:latin typeface="ff2"/>
              </a:rPr>
              <a:t>Yabancılık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Herzog’a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göre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sadece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yaşadığın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kente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yabancı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olmak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değil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kendine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değerlerine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,</a:t>
            </a:r>
          </a:p>
          <a:p>
            <a:pPr marL="0" indent="0">
              <a:buNone/>
            </a:pPr>
            <a:r>
              <a:rPr lang="en-US" sz="29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topluma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ve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zamana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yabancı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kalmaktır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. Cobra Verde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gibi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filmleriyle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kimi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 zaman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kendi</a:t>
            </a:r>
            <a:endParaRPr lang="en-US" sz="2900" dirty="0">
              <a:solidFill>
                <a:srgbClr val="000000"/>
              </a:solidFill>
              <a:latin typeface="ff2"/>
            </a:endParaRPr>
          </a:p>
          <a:p>
            <a:pPr marL="0" indent="0">
              <a:buNone/>
            </a:pPr>
            <a:r>
              <a:rPr lang="en-US" sz="29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toplumuna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yabancılaşan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karakterler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çizse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 de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kimi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zamanda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 Aguirre-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Tanrının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Gazabı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gibi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filmlerde</a:t>
            </a:r>
            <a:endParaRPr lang="en-US" sz="2900" dirty="0">
              <a:solidFill>
                <a:srgbClr val="000000"/>
              </a:solidFill>
              <a:latin typeface="ff2"/>
            </a:endParaRPr>
          </a:p>
          <a:p>
            <a:pPr marL="0" indent="0">
              <a:buNone/>
            </a:pPr>
            <a:r>
              <a:rPr lang="en-US" sz="29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kendine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çevresine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toplumsal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değerlere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yabancılaşan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insan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portreleri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ff2"/>
              </a:rPr>
              <a:t>çizmiştir</a:t>
            </a:r>
            <a:r>
              <a:rPr lang="en-US" sz="2900" dirty="0">
                <a:solidFill>
                  <a:srgbClr val="000000"/>
                </a:solidFill>
                <a:latin typeface="ff2"/>
              </a:rPr>
              <a:t>. </a:t>
            </a:r>
          </a:p>
          <a:p>
            <a:pPr marL="0" indent="0">
              <a:buNone/>
            </a:pPr>
            <a:endParaRPr lang="en-US" sz="2900" dirty="0">
              <a:solidFill>
                <a:srgbClr val="000000"/>
              </a:solidFill>
              <a:latin typeface="ff2"/>
            </a:endParaRPr>
          </a:p>
          <a:p>
            <a:pPr algn="l"/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Kendisini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de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bir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yabancı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olarak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tanımlayan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Herzog,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Genç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Alman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Sineması’ndaki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en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önemlİ</a:t>
            </a:r>
            <a:endParaRPr lang="en-US" b="0" i="0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isimlerden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gösterilmesinin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yanı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sıra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filmleri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tüm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dünya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ülkelerinde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ses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getirecek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çalışmalar</a:t>
            </a:r>
            <a:endParaRPr lang="en-US" b="0" i="0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olmuştur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Yabancı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olarak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tanımladığı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Almanya’dan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Amerika’ya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giden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Strozsek’in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(1977) </a:t>
            </a:r>
          </a:p>
          <a:p>
            <a:pPr marL="0" indent="0" algn="l">
              <a:buNone/>
            </a:pP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kaderine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ortak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olmuş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kendisi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de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aynı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şekilde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Almanya’dan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Amerika’ya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gitmiştir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Burada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ilk </a:t>
            </a:r>
          </a:p>
          <a:p>
            <a:pPr marL="0" indent="0" algn="l">
              <a:buNone/>
            </a:pP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zamanlar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gerek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dil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problemi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gerekse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yaşadığı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toplumun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yabancılığı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onu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derin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bir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Almanya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</a:p>
          <a:p>
            <a:pPr marL="0" indent="0" algn="l">
              <a:buNone/>
            </a:pP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özlemini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getirmiş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olsa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da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sonralarında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Amerika’da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çektiği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filmler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biçeminden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çok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farklılaşmış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</a:p>
          <a:p>
            <a:pPr marL="0" indent="0" algn="l">
              <a:buNone/>
            </a:pPr>
            <a:r>
              <a:rPr lang="en-US" b="0" i="0" dirty="0" err="1">
                <a:solidFill>
                  <a:srgbClr val="000000"/>
                </a:solidFill>
                <a:effectLst/>
                <a:latin typeface="ff1"/>
              </a:rPr>
              <a:t>ve</a:t>
            </a:r>
            <a:r>
              <a:rPr lang="en-US" b="0" i="0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1"/>
              </a:rPr>
              <a:t>sanki</a:t>
            </a:r>
            <a:r>
              <a:rPr lang="en-US" b="0" i="0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Herzog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filmleri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değilmişçesine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ff2"/>
              </a:rPr>
              <a:t>köhneleşmiştir</a:t>
            </a:r>
            <a:r>
              <a:rPr lang="en-US" b="0" i="0" dirty="0">
                <a:solidFill>
                  <a:srgbClr val="000000"/>
                </a:solidFill>
                <a:effectLst/>
                <a:latin typeface="ff2"/>
              </a:rPr>
              <a:t>.</a:t>
            </a:r>
            <a:endParaRPr lang="en-US" b="0" i="0" dirty="0">
              <a:solidFill>
                <a:srgbClr val="000000"/>
              </a:solidFill>
              <a:effectLst/>
              <a:latin typeface="ff1"/>
            </a:endParaRPr>
          </a:p>
          <a:p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1D142F-54BA-1138-DA7C-8394BF249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9919479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0A0D2-36FA-6804-03C9-D14515CE2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Antropolojik ve Sosyal Etkileri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95EE0-FF75-6D3A-BD72-071A73B42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Werner </a:t>
            </a:r>
            <a:r>
              <a:rPr lang="en-US" dirty="0" err="1"/>
              <a:t>Herzog’un</a:t>
            </a:r>
            <a:r>
              <a:rPr lang="en-US" dirty="0"/>
              <a:t> Aguirre, Der Zorn </a:t>
            </a:r>
            <a:r>
              <a:rPr lang="en-US" dirty="0" err="1"/>
              <a:t>Gottes</a:t>
            </a:r>
            <a:r>
              <a:rPr lang="en-US" dirty="0"/>
              <a:t> (1972) filmi, hem </a:t>
            </a:r>
            <a:r>
              <a:rPr lang="en-US" dirty="0" err="1"/>
              <a:t>antropolojik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merak</a:t>
            </a:r>
            <a:r>
              <a:rPr lang="en-US" dirty="0"/>
              <a:t> hem de </a:t>
            </a:r>
            <a:r>
              <a:rPr lang="en-US" dirty="0" err="1"/>
              <a:t>tarihsel</a:t>
            </a:r>
            <a:r>
              <a:rPr lang="en-US" dirty="0"/>
              <a:t> </a:t>
            </a:r>
            <a:r>
              <a:rPr lang="en-US" dirty="0" err="1"/>
              <a:t>olaylara</a:t>
            </a:r>
            <a:r>
              <a:rPr lang="en-US" dirty="0"/>
              <a:t> </a:t>
            </a:r>
            <a:r>
              <a:rPr lang="en-US" dirty="0" err="1"/>
              <a:t>eleştirel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yaklaşım</a:t>
            </a:r>
            <a:r>
              <a:rPr lang="en-US" dirty="0"/>
              <a:t> </a:t>
            </a:r>
            <a:r>
              <a:rPr lang="en-US" dirty="0" err="1"/>
              <a:t>taşır</a:t>
            </a:r>
            <a:r>
              <a:rPr lang="en-US" dirty="0"/>
              <a:t>. Film, 16. </a:t>
            </a:r>
            <a:r>
              <a:rPr lang="en-US" dirty="0" err="1"/>
              <a:t>yüzyıldaki</a:t>
            </a:r>
            <a:r>
              <a:rPr lang="en-US" dirty="0"/>
              <a:t> </a:t>
            </a:r>
            <a:r>
              <a:rPr lang="en-US" dirty="0" err="1"/>
              <a:t>İspanyol</a:t>
            </a:r>
            <a:r>
              <a:rPr lang="en-US" dirty="0"/>
              <a:t> </a:t>
            </a:r>
            <a:r>
              <a:rPr lang="en-US" dirty="0" err="1"/>
              <a:t>keşiflerinin</a:t>
            </a:r>
            <a:r>
              <a:rPr lang="en-US" dirty="0"/>
              <a:t> </a:t>
            </a:r>
            <a:r>
              <a:rPr lang="en-US" dirty="0" err="1"/>
              <a:t>fantezi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trajediyle</a:t>
            </a:r>
            <a:r>
              <a:rPr lang="en-US" dirty="0"/>
              <a:t> </a:t>
            </a:r>
            <a:r>
              <a:rPr lang="en-US" dirty="0" err="1"/>
              <a:t>örülü</a:t>
            </a:r>
            <a:r>
              <a:rPr lang="en-US" dirty="0"/>
              <a:t> </a:t>
            </a:r>
            <a:r>
              <a:rPr lang="en-US" dirty="0" err="1"/>
              <a:t>hikayesini</a:t>
            </a:r>
            <a:r>
              <a:rPr lang="en-US" dirty="0"/>
              <a:t> </a:t>
            </a:r>
            <a:r>
              <a:rPr lang="en-US" dirty="0" err="1"/>
              <a:t>anlatırken</a:t>
            </a:r>
            <a:r>
              <a:rPr lang="en-US" dirty="0"/>
              <a:t>, </a:t>
            </a:r>
            <a:r>
              <a:rPr lang="en-US" dirty="0" err="1"/>
              <a:t>yerli</a:t>
            </a:r>
            <a:r>
              <a:rPr lang="en-US" dirty="0"/>
              <a:t> </a:t>
            </a:r>
            <a:r>
              <a:rPr lang="en-US" dirty="0" err="1"/>
              <a:t>imgeleri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Avrupalı</a:t>
            </a:r>
            <a:r>
              <a:rPr lang="en-US" dirty="0"/>
              <a:t> </a:t>
            </a:r>
            <a:r>
              <a:rPr lang="en-US" dirty="0" err="1"/>
              <a:t>sömürgecilerin</a:t>
            </a:r>
            <a:r>
              <a:rPr lang="en-US" dirty="0"/>
              <a:t> </a:t>
            </a:r>
            <a:r>
              <a:rPr lang="en-US" dirty="0" err="1"/>
              <a:t>bakış</a:t>
            </a:r>
            <a:r>
              <a:rPr lang="en-US" dirty="0"/>
              <a:t> </a:t>
            </a:r>
            <a:r>
              <a:rPr lang="en-US" dirty="0" err="1"/>
              <a:t>açısını</a:t>
            </a:r>
            <a:r>
              <a:rPr lang="en-US" dirty="0"/>
              <a:t> </a:t>
            </a:r>
            <a:r>
              <a:rPr lang="en-US" dirty="0" err="1"/>
              <a:t>derin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sorgular</a:t>
            </a:r>
            <a:r>
              <a:rPr lang="en-US" dirty="0"/>
              <a:t>. </a:t>
            </a:r>
          </a:p>
          <a:p>
            <a:r>
              <a:rPr lang="en-US" dirty="0"/>
              <a:t>1970’ler </a:t>
            </a:r>
            <a:r>
              <a:rPr lang="en-US" dirty="0" err="1"/>
              <a:t>ve</a:t>
            </a:r>
            <a:r>
              <a:rPr lang="en-US" dirty="0"/>
              <a:t> 1980’ler </a:t>
            </a:r>
            <a:r>
              <a:rPr lang="en-US" dirty="0" err="1"/>
              <a:t>gibi</a:t>
            </a:r>
            <a:r>
              <a:rPr lang="en-US" dirty="0"/>
              <a:t> Yeni Alman </a:t>
            </a:r>
            <a:r>
              <a:rPr lang="en-US" dirty="0" err="1"/>
              <a:t>Sineması’nın</a:t>
            </a:r>
            <a:r>
              <a:rPr lang="en-US" dirty="0"/>
              <a:t> </a:t>
            </a:r>
            <a:r>
              <a:rPr lang="en-US" dirty="0" err="1"/>
              <a:t>şekillendiği</a:t>
            </a:r>
            <a:r>
              <a:rPr lang="en-US" dirty="0"/>
              <a:t> </a:t>
            </a:r>
            <a:r>
              <a:rPr lang="en-US" dirty="0" err="1"/>
              <a:t>dönemde</a:t>
            </a:r>
            <a:r>
              <a:rPr lang="en-US" dirty="0"/>
              <a:t>, </a:t>
            </a:r>
            <a:r>
              <a:rPr lang="en-US" dirty="0" err="1"/>
              <a:t>sömürgecilik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yerli</a:t>
            </a:r>
            <a:r>
              <a:rPr lang="en-US" dirty="0"/>
              <a:t> </a:t>
            </a:r>
            <a:r>
              <a:rPr lang="en-US" dirty="0" err="1"/>
              <a:t>halklara</a:t>
            </a:r>
            <a:r>
              <a:rPr lang="en-US" dirty="0"/>
              <a:t> </a:t>
            </a:r>
            <a:r>
              <a:rPr lang="en-US" dirty="0" err="1"/>
              <a:t>bakış</a:t>
            </a:r>
            <a:r>
              <a:rPr lang="en-US" dirty="0"/>
              <a:t> </a:t>
            </a:r>
            <a:r>
              <a:rPr lang="en-US" dirty="0" err="1"/>
              <a:t>konuları</a:t>
            </a:r>
            <a:r>
              <a:rPr lang="en-US" dirty="0"/>
              <a:t> </a:t>
            </a:r>
            <a:r>
              <a:rPr lang="en-US" dirty="0" err="1"/>
              <a:t>Avrupa’nın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entelektüel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sanatsal</a:t>
            </a:r>
            <a:r>
              <a:rPr lang="en-US" dirty="0"/>
              <a:t> </a:t>
            </a:r>
            <a:r>
              <a:rPr lang="en-US" dirty="0" err="1"/>
              <a:t>çevrelerinde</a:t>
            </a:r>
            <a:r>
              <a:rPr lang="en-US" dirty="0"/>
              <a:t> </a:t>
            </a:r>
            <a:r>
              <a:rPr lang="en-US" dirty="0" err="1"/>
              <a:t>yoğun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tartışılıyordu</a:t>
            </a:r>
            <a:r>
              <a:rPr lang="en-US" dirty="0"/>
              <a:t>. Bu </a:t>
            </a:r>
            <a:r>
              <a:rPr lang="en-US" dirty="0" err="1"/>
              <a:t>meseleler</a:t>
            </a:r>
            <a:r>
              <a:rPr lang="en-US" dirty="0"/>
              <a:t>, hem </a:t>
            </a:r>
            <a:r>
              <a:rPr lang="en-US" dirty="0" err="1"/>
              <a:t>tarihi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hesaplaşma</a:t>
            </a:r>
            <a:r>
              <a:rPr lang="en-US" dirty="0"/>
              <a:t> hem de </a:t>
            </a:r>
            <a:r>
              <a:rPr lang="en-US" dirty="0" err="1"/>
              <a:t>Batı’nın</a:t>
            </a:r>
            <a:r>
              <a:rPr lang="en-US" dirty="0"/>
              <a:t> modern </a:t>
            </a:r>
            <a:r>
              <a:rPr lang="en-US" dirty="0" err="1"/>
              <a:t>değerlerinin</a:t>
            </a:r>
            <a:r>
              <a:rPr lang="en-US" dirty="0"/>
              <a:t> </a:t>
            </a:r>
            <a:r>
              <a:rPr lang="en-US" dirty="0" err="1"/>
              <a:t>eleştirisi</a:t>
            </a:r>
            <a:r>
              <a:rPr lang="en-US" dirty="0"/>
              <a:t> </a:t>
            </a:r>
            <a:r>
              <a:rPr lang="en-US" dirty="0" err="1"/>
              <a:t>bağlamında</a:t>
            </a:r>
            <a:r>
              <a:rPr lang="en-US" dirty="0"/>
              <a:t> 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alındı</a:t>
            </a:r>
            <a:r>
              <a:rPr lang="en-US" dirty="0"/>
              <a:t>. Werner </a:t>
            </a:r>
            <a:r>
              <a:rPr lang="en-US" dirty="0" err="1"/>
              <a:t>Herzog’un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tartışmalara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yaklaşımı</a:t>
            </a:r>
            <a:r>
              <a:rPr lang="en-US" dirty="0"/>
              <a:t> da </a:t>
            </a:r>
            <a:r>
              <a:rPr lang="en-US" dirty="0" err="1"/>
              <a:t>onun</a:t>
            </a:r>
            <a:r>
              <a:rPr lang="en-US" dirty="0"/>
              <a:t> </a:t>
            </a:r>
            <a:r>
              <a:rPr lang="en-US" dirty="0" err="1"/>
              <a:t>sinematik</a:t>
            </a:r>
            <a:r>
              <a:rPr lang="en-US" dirty="0"/>
              <a:t> </a:t>
            </a:r>
            <a:r>
              <a:rPr lang="en-US" dirty="0" err="1"/>
              <a:t>eserlerinde</a:t>
            </a:r>
            <a:r>
              <a:rPr lang="en-US" dirty="0"/>
              <a:t> </a:t>
            </a:r>
            <a:r>
              <a:rPr lang="en-US" dirty="0" err="1"/>
              <a:t>belirgin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tutar</a:t>
            </a:r>
            <a:r>
              <a:rPr lang="en-US" dirty="0"/>
              <a:t>.</a:t>
            </a:r>
            <a:endParaRPr lang="en-TR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CDF193-8DA3-4C64-E9C8-6465337D5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0839833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FD17F-828C-2484-E758-ACD6BFCE8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2530"/>
          </a:xfrm>
        </p:spPr>
        <p:txBody>
          <a:bodyPr/>
          <a:lstStyle/>
          <a:p>
            <a:r>
              <a:rPr lang="en-TR" dirty="0"/>
              <a:t>Sömürgecilik Eleştirisi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2D152-27CB-7BBE-6FC7-88C588DF7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Avrupa’nın</a:t>
            </a:r>
            <a:r>
              <a:rPr lang="en-US" dirty="0"/>
              <a:t> </a:t>
            </a:r>
            <a:r>
              <a:rPr lang="en-US" dirty="0" err="1"/>
              <a:t>Tarihi</a:t>
            </a:r>
            <a:r>
              <a:rPr lang="en-US" dirty="0"/>
              <a:t> </a:t>
            </a:r>
            <a:r>
              <a:rPr lang="en-US" dirty="0" err="1"/>
              <a:t>Suçları</a:t>
            </a:r>
            <a:r>
              <a:rPr lang="en-US" dirty="0"/>
              <a:t>: </a:t>
            </a:r>
            <a:r>
              <a:rPr lang="en-US" dirty="0" err="1"/>
              <a:t>Sömürgecilik</a:t>
            </a:r>
            <a:r>
              <a:rPr lang="en-US" dirty="0"/>
              <a:t>, </a:t>
            </a:r>
            <a:r>
              <a:rPr lang="en-US" dirty="0" err="1"/>
              <a:t>Avrupalı</a:t>
            </a:r>
            <a:r>
              <a:rPr lang="en-US" dirty="0"/>
              <a:t> </a:t>
            </a:r>
            <a:r>
              <a:rPr lang="en-US" dirty="0" err="1"/>
              <a:t>güçlerin</a:t>
            </a:r>
            <a:r>
              <a:rPr lang="en-US" dirty="0"/>
              <a:t> </a:t>
            </a:r>
            <a:r>
              <a:rPr lang="en-US" dirty="0" err="1"/>
              <a:t>yerli</a:t>
            </a:r>
            <a:r>
              <a:rPr lang="en-US" dirty="0"/>
              <a:t> </a:t>
            </a:r>
            <a:r>
              <a:rPr lang="en-US" dirty="0" err="1"/>
              <a:t>halklar</a:t>
            </a:r>
            <a:r>
              <a:rPr lang="en-US" dirty="0"/>
              <a:t> </a:t>
            </a:r>
            <a:r>
              <a:rPr lang="en-US" dirty="0" err="1"/>
              <a:t>üzerindeki</a:t>
            </a:r>
            <a:r>
              <a:rPr lang="en-US" dirty="0"/>
              <a:t> </a:t>
            </a:r>
            <a:r>
              <a:rPr lang="en-US" dirty="0" err="1"/>
              <a:t>fiziksel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kültürel</a:t>
            </a:r>
            <a:r>
              <a:rPr lang="en-US" dirty="0"/>
              <a:t> </a:t>
            </a:r>
            <a:r>
              <a:rPr lang="en-US" dirty="0" err="1"/>
              <a:t>tahakkümünü</a:t>
            </a:r>
            <a:r>
              <a:rPr lang="en-US" dirty="0"/>
              <a:t> </a:t>
            </a:r>
            <a:r>
              <a:rPr lang="en-US" dirty="0" err="1"/>
              <a:t>ifade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 Bu </a:t>
            </a:r>
            <a:r>
              <a:rPr lang="en-US" dirty="0" err="1"/>
              <a:t>dönemde</a:t>
            </a:r>
            <a:r>
              <a:rPr lang="en-US" dirty="0"/>
              <a:t>, </a:t>
            </a:r>
            <a:r>
              <a:rPr lang="en-US" dirty="0" err="1"/>
              <a:t>özellikle</a:t>
            </a:r>
            <a:r>
              <a:rPr lang="en-US" dirty="0"/>
              <a:t> de 20. </a:t>
            </a:r>
            <a:r>
              <a:rPr lang="en-US" dirty="0" err="1"/>
              <a:t>yüzyılın</a:t>
            </a:r>
            <a:r>
              <a:rPr lang="en-US" dirty="0"/>
              <a:t> </a:t>
            </a:r>
            <a:r>
              <a:rPr lang="en-US" dirty="0" err="1"/>
              <a:t>ortalarından</a:t>
            </a:r>
            <a:r>
              <a:rPr lang="en-US" dirty="0"/>
              <a:t> </a:t>
            </a:r>
            <a:r>
              <a:rPr lang="en-US" dirty="0" err="1"/>
              <a:t>itibaren</a:t>
            </a:r>
            <a:r>
              <a:rPr lang="en-US" dirty="0"/>
              <a:t>, </a:t>
            </a:r>
            <a:r>
              <a:rPr lang="en-US" dirty="0" err="1"/>
              <a:t>sömürgeciliğin</a:t>
            </a:r>
            <a:r>
              <a:rPr lang="en-US" dirty="0"/>
              <a:t> </a:t>
            </a:r>
            <a:r>
              <a:rPr lang="en-US" dirty="0" err="1"/>
              <a:t>insanlık</a:t>
            </a:r>
            <a:r>
              <a:rPr lang="en-US" dirty="0"/>
              <a:t> </a:t>
            </a:r>
            <a:r>
              <a:rPr lang="en-US" dirty="0" err="1"/>
              <a:t>üzerindeki</a:t>
            </a:r>
            <a:r>
              <a:rPr lang="en-US" dirty="0"/>
              <a:t> </a:t>
            </a:r>
            <a:r>
              <a:rPr lang="en-US" dirty="0" err="1"/>
              <a:t>etkileri</a:t>
            </a:r>
            <a:r>
              <a:rPr lang="en-US" dirty="0"/>
              <a:t> </a:t>
            </a:r>
            <a:r>
              <a:rPr lang="en-US" dirty="0" err="1"/>
              <a:t>entelektüel</a:t>
            </a:r>
            <a:r>
              <a:rPr lang="en-US" dirty="0"/>
              <a:t> </a:t>
            </a:r>
            <a:r>
              <a:rPr lang="en-US" dirty="0" err="1"/>
              <a:t>dünyada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açık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eleştirilmeye</a:t>
            </a:r>
            <a:r>
              <a:rPr lang="en-US" dirty="0"/>
              <a:t> </a:t>
            </a:r>
            <a:r>
              <a:rPr lang="en-US" dirty="0" err="1"/>
              <a:t>başlanmıştır</a:t>
            </a:r>
            <a:r>
              <a:rPr lang="en-US" dirty="0"/>
              <a:t>. </a:t>
            </a:r>
            <a:r>
              <a:rPr lang="en-US" dirty="0" err="1"/>
              <a:t>Herzog’un</a:t>
            </a:r>
            <a:r>
              <a:rPr lang="en-US" dirty="0"/>
              <a:t> </a:t>
            </a:r>
            <a:r>
              <a:rPr lang="en-US" dirty="0" err="1"/>
              <a:t>filmleri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eleştiriyi</a:t>
            </a:r>
            <a:r>
              <a:rPr lang="en-US" dirty="0"/>
              <a:t> </a:t>
            </a:r>
            <a:r>
              <a:rPr lang="en-US" dirty="0" err="1"/>
              <a:t>bireysel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felsefi</a:t>
            </a:r>
            <a:r>
              <a:rPr lang="en-US" dirty="0"/>
              <a:t> </a:t>
            </a:r>
            <a:r>
              <a:rPr lang="en-US" dirty="0" err="1"/>
              <a:t>düzeyde</a:t>
            </a:r>
            <a:r>
              <a:rPr lang="en-US" dirty="0"/>
              <a:t> </a:t>
            </a:r>
            <a:r>
              <a:rPr lang="en-US" dirty="0" err="1"/>
              <a:t>yansıtır</a:t>
            </a:r>
            <a:r>
              <a:rPr lang="en-US" dirty="0"/>
              <a:t>.</a:t>
            </a:r>
          </a:p>
          <a:p>
            <a:r>
              <a:rPr lang="en-US" dirty="0"/>
              <a:t>Aguirre, Der Zorn </a:t>
            </a:r>
            <a:r>
              <a:rPr lang="en-US" dirty="0" err="1"/>
              <a:t>Gottes</a:t>
            </a:r>
            <a:r>
              <a:rPr lang="en-US" dirty="0"/>
              <a:t> (1972), 16. </a:t>
            </a:r>
            <a:r>
              <a:rPr lang="en-US" dirty="0" err="1"/>
              <a:t>yüzyılda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İspanyol</a:t>
            </a:r>
            <a:r>
              <a:rPr lang="en-US" dirty="0"/>
              <a:t> </a:t>
            </a:r>
            <a:r>
              <a:rPr lang="en-US" dirty="0" err="1"/>
              <a:t>fetih</a:t>
            </a:r>
            <a:r>
              <a:rPr lang="en-US" dirty="0"/>
              <a:t> </a:t>
            </a:r>
            <a:r>
              <a:rPr lang="en-US" dirty="0" err="1"/>
              <a:t>grubunun</a:t>
            </a:r>
            <a:r>
              <a:rPr lang="en-US" dirty="0"/>
              <a:t> Amazon </a:t>
            </a:r>
            <a:r>
              <a:rPr lang="en-US" dirty="0" err="1"/>
              <a:t>ormanlarında</a:t>
            </a:r>
            <a:r>
              <a:rPr lang="en-US" dirty="0"/>
              <a:t> </a:t>
            </a:r>
            <a:r>
              <a:rPr lang="en-US" dirty="0" err="1"/>
              <a:t>altın</a:t>
            </a:r>
            <a:r>
              <a:rPr lang="en-US" dirty="0"/>
              <a:t> </a:t>
            </a:r>
            <a:r>
              <a:rPr lang="en-US" dirty="0" err="1"/>
              <a:t>arayışını</a:t>
            </a:r>
            <a:r>
              <a:rPr lang="en-US" dirty="0"/>
              <a:t> </a:t>
            </a:r>
            <a:r>
              <a:rPr lang="en-US" dirty="0" err="1"/>
              <a:t>işler</a:t>
            </a:r>
            <a:r>
              <a:rPr lang="en-US" dirty="0"/>
              <a:t>. Bu film, </a:t>
            </a:r>
            <a:r>
              <a:rPr lang="en-US" dirty="0" err="1"/>
              <a:t>sömürgecilik</a:t>
            </a:r>
            <a:r>
              <a:rPr lang="en-US" dirty="0"/>
              <a:t> </a:t>
            </a:r>
            <a:r>
              <a:rPr lang="en-US" dirty="0" err="1"/>
              <a:t>dönemindeki</a:t>
            </a:r>
            <a:r>
              <a:rPr lang="en-US" dirty="0"/>
              <a:t> </a:t>
            </a:r>
            <a:r>
              <a:rPr lang="en-US" dirty="0" err="1"/>
              <a:t>Avrupa’nın</a:t>
            </a:r>
            <a:r>
              <a:rPr lang="en-US" dirty="0"/>
              <a:t> </a:t>
            </a:r>
            <a:r>
              <a:rPr lang="en-US" dirty="0" err="1"/>
              <a:t>doğa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yerlilere</a:t>
            </a:r>
            <a:r>
              <a:rPr lang="en-US" dirty="0"/>
              <a:t> </a:t>
            </a:r>
            <a:r>
              <a:rPr lang="en-US" dirty="0" err="1"/>
              <a:t>yönelik</a:t>
            </a:r>
            <a:r>
              <a:rPr lang="en-US" dirty="0"/>
              <a:t> </a:t>
            </a:r>
            <a:r>
              <a:rPr lang="en-US" dirty="0" err="1"/>
              <a:t>yıkıcı</a:t>
            </a:r>
            <a:r>
              <a:rPr lang="en-US" dirty="0"/>
              <a:t> </a:t>
            </a:r>
            <a:r>
              <a:rPr lang="en-US" dirty="0" err="1"/>
              <a:t>tavrını</a:t>
            </a:r>
            <a:r>
              <a:rPr lang="en-US" dirty="0"/>
              <a:t> </a:t>
            </a:r>
            <a:r>
              <a:rPr lang="en-US" dirty="0" err="1"/>
              <a:t>alegorik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eleştirir</a:t>
            </a:r>
            <a:r>
              <a:rPr lang="en-US" dirty="0"/>
              <a:t>. </a:t>
            </a:r>
            <a:r>
              <a:rPr lang="en-US" dirty="0" err="1"/>
              <a:t>Aguirre’nin</a:t>
            </a:r>
            <a:r>
              <a:rPr lang="en-US" dirty="0"/>
              <a:t> </a:t>
            </a:r>
            <a:r>
              <a:rPr lang="en-US" dirty="0" err="1"/>
              <a:t>giderek</a:t>
            </a:r>
            <a:r>
              <a:rPr lang="en-US" dirty="0"/>
              <a:t> </a:t>
            </a:r>
            <a:r>
              <a:rPr lang="en-US" dirty="0" err="1"/>
              <a:t>çılgınlığa</a:t>
            </a:r>
            <a:r>
              <a:rPr lang="en-US" dirty="0"/>
              <a:t> </a:t>
            </a:r>
            <a:r>
              <a:rPr lang="en-US" dirty="0" err="1"/>
              <a:t>sürüklenmesi</a:t>
            </a:r>
            <a:r>
              <a:rPr lang="en-US" dirty="0"/>
              <a:t>, </a:t>
            </a:r>
            <a:r>
              <a:rPr lang="en-US" dirty="0" err="1"/>
              <a:t>Avrupa’nın</a:t>
            </a:r>
            <a:r>
              <a:rPr lang="en-US" dirty="0"/>
              <a:t> </a:t>
            </a:r>
            <a:r>
              <a:rPr lang="en-US" dirty="0" err="1"/>
              <a:t>kibirli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irrasyonel</a:t>
            </a:r>
            <a:r>
              <a:rPr lang="en-US" dirty="0"/>
              <a:t> </a:t>
            </a:r>
            <a:r>
              <a:rPr lang="en-US" dirty="0" err="1"/>
              <a:t>tahakkümünü</a:t>
            </a:r>
            <a:r>
              <a:rPr lang="en-US" dirty="0"/>
              <a:t> </a:t>
            </a:r>
            <a:r>
              <a:rPr lang="en-US" dirty="0" err="1"/>
              <a:t>simgeler</a:t>
            </a:r>
            <a:r>
              <a:rPr lang="en-US" dirty="0"/>
              <a:t>.</a:t>
            </a:r>
          </a:p>
          <a:p>
            <a:r>
              <a:rPr lang="en-US" dirty="0" err="1"/>
              <a:t>Batı’nın</a:t>
            </a:r>
            <a:r>
              <a:rPr lang="en-US" dirty="0"/>
              <a:t> </a:t>
            </a:r>
            <a:r>
              <a:rPr lang="en-US" dirty="0" err="1"/>
              <a:t>Egemenlik</a:t>
            </a:r>
            <a:r>
              <a:rPr lang="en-US" dirty="0"/>
              <a:t> </a:t>
            </a:r>
            <a:r>
              <a:rPr lang="en-US" dirty="0" err="1"/>
              <a:t>Anlayışı</a:t>
            </a:r>
            <a:r>
              <a:rPr lang="en-US" dirty="0"/>
              <a:t>: </a:t>
            </a:r>
            <a:r>
              <a:rPr lang="en-US" dirty="0" err="1"/>
              <a:t>Herzog’un</a:t>
            </a:r>
            <a:r>
              <a:rPr lang="en-US" dirty="0"/>
              <a:t> </a:t>
            </a:r>
            <a:r>
              <a:rPr lang="en-US" dirty="0" err="1"/>
              <a:t>doğa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yerlilerle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temaları</a:t>
            </a:r>
            <a:r>
              <a:rPr lang="en-US" dirty="0"/>
              <a:t>, </a:t>
            </a:r>
            <a:r>
              <a:rPr lang="en-US" dirty="0" err="1"/>
              <a:t>Batı’nın</a:t>
            </a:r>
            <a:r>
              <a:rPr lang="en-US" dirty="0"/>
              <a:t> “</a:t>
            </a:r>
            <a:r>
              <a:rPr lang="en-US" dirty="0" err="1"/>
              <a:t>medeni</a:t>
            </a:r>
            <a:r>
              <a:rPr lang="en-US" dirty="0"/>
              <a:t>” </a:t>
            </a:r>
            <a:r>
              <a:rPr lang="en-US" dirty="0" err="1"/>
              <a:t>olanı</a:t>
            </a:r>
            <a:r>
              <a:rPr lang="en-US" dirty="0"/>
              <a:t> “</a:t>
            </a:r>
            <a:r>
              <a:rPr lang="en-US" dirty="0" err="1"/>
              <a:t>barbar</a:t>
            </a:r>
            <a:r>
              <a:rPr lang="en-US" dirty="0"/>
              <a:t>” </a:t>
            </a:r>
            <a:r>
              <a:rPr lang="en-US" dirty="0" err="1"/>
              <a:t>olandan</a:t>
            </a:r>
            <a:r>
              <a:rPr lang="en-US" dirty="0"/>
              <a:t> </a:t>
            </a:r>
            <a:r>
              <a:rPr lang="en-US" dirty="0" err="1"/>
              <a:t>üstün</a:t>
            </a:r>
            <a:r>
              <a:rPr lang="en-US" dirty="0"/>
              <a:t> </a:t>
            </a:r>
            <a:r>
              <a:rPr lang="en-US" dirty="0" err="1"/>
              <a:t>görme</a:t>
            </a:r>
            <a:r>
              <a:rPr lang="en-US" dirty="0"/>
              <a:t> </a:t>
            </a:r>
            <a:r>
              <a:rPr lang="en-US" dirty="0" err="1"/>
              <a:t>anlayışına</a:t>
            </a:r>
            <a:r>
              <a:rPr lang="en-US" dirty="0"/>
              <a:t> </a:t>
            </a:r>
            <a:r>
              <a:rPr lang="en-US" dirty="0" err="1"/>
              <a:t>meydan</a:t>
            </a:r>
            <a:r>
              <a:rPr lang="en-US" dirty="0"/>
              <a:t> </a:t>
            </a:r>
            <a:r>
              <a:rPr lang="en-US" dirty="0" err="1"/>
              <a:t>okur</a:t>
            </a:r>
            <a:r>
              <a:rPr lang="en-US" dirty="0"/>
              <a:t>. </a:t>
            </a:r>
            <a:r>
              <a:rPr lang="en-US" dirty="0" err="1"/>
              <a:t>Doğanın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yerli</a:t>
            </a:r>
            <a:r>
              <a:rPr lang="en-US" dirty="0"/>
              <a:t> </a:t>
            </a:r>
            <a:r>
              <a:rPr lang="en-US" dirty="0" err="1"/>
              <a:t>halkların</a:t>
            </a:r>
            <a:r>
              <a:rPr lang="en-US" dirty="0"/>
              <a:t> </a:t>
            </a:r>
            <a:r>
              <a:rPr lang="en-US" dirty="0" err="1"/>
              <a:t>sessizliği</a:t>
            </a:r>
            <a:r>
              <a:rPr lang="en-US" dirty="0"/>
              <a:t>, </a:t>
            </a:r>
            <a:r>
              <a:rPr lang="en-US" dirty="0" err="1"/>
              <a:t>Herzog’un</a:t>
            </a:r>
            <a:r>
              <a:rPr lang="en-US" dirty="0"/>
              <a:t> </a:t>
            </a:r>
            <a:r>
              <a:rPr lang="en-US" dirty="0" err="1"/>
              <a:t>filmlerinde</a:t>
            </a:r>
            <a:r>
              <a:rPr lang="en-US" dirty="0"/>
              <a:t> </a:t>
            </a:r>
            <a:r>
              <a:rPr lang="en-US" dirty="0" err="1"/>
              <a:t>Avrupalıların</a:t>
            </a:r>
            <a:r>
              <a:rPr lang="en-US" dirty="0"/>
              <a:t>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iç</a:t>
            </a:r>
            <a:r>
              <a:rPr lang="en-US" dirty="0"/>
              <a:t> </a:t>
            </a:r>
            <a:r>
              <a:rPr lang="en-US" dirty="0" err="1"/>
              <a:t>çelişkileri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ahlaki</a:t>
            </a:r>
            <a:r>
              <a:rPr lang="en-US" dirty="0"/>
              <a:t> </a:t>
            </a:r>
            <a:r>
              <a:rPr lang="en-US" dirty="0" err="1"/>
              <a:t>çöküşüyle</a:t>
            </a:r>
            <a:r>
              <a:rPr lang="en-US" dirty="0"/>
              <a:t> </a:t>
            </a:r>
            <a:r>
              <a:rPr lang="en-US" dirty="0" err="1"/>
              <a:t>tezat</a:t>
            </a:r>
            <a:r>
              <a:rPr lang="en-US" dirty="0"/>
              <a:t> </a:t>
            </a:r>
            <a:r>
              <a:rPr lang="en-US" dirty="0" err="1"/>
              <a:t>oluşturur</a:t>
            </a:r>
            <a:r>
              <a:rPr lang="en-US" dirty="0"/>
              <a:t>.</a:t>
            </a:r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99410C-9D5F-D231-3403-9740C8BED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4804586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D7DD3-60E8-CC52-5DC5-2FD1F78D1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Antropolojik</a:t>
            </a:r>
            <a:r>
              <a:rPr lang="en-US" dirty="0"/>
              <a:t> </a:t>
            </a:r>
            <a:r>
              <a:rPr lang="en-US" dirty="0" err="1"/>
              <a:t>Yorumlar</a:t>
            </a:r>
            <a:r>
              <a:rPr lang="en-US" dirty="0"/>
              <a:t>: </a:t>
            </a:r>
            <a:r>
              <a:rPr lang="en-US" dirty="0" err="1"/>
              <a:t>Yerlilere</a:t>
            </a:r>
            <a:r>
              <a:rPr lang="en-US" dirty="0"/>
              <a:t> </a:t>
            </a:r>
            <a:r>
              <a:rPr lang="en-US" dirty="0" err="1"/>
              <a:t>Yönelik</a:t>
            </a:r>
            <a:r>
              <a:rPr lang="en-US" dirty="0"/>
              <a:t> </a:t>
            </a:r>
            <a:r>
              <a:rPr lang="en-US" dirty="0" err="1"/>
              <a:t>Bakış</a:t>
            </a:r>
            <a:br>
              <a:rPr lang="en-US" dirty="0"/>
            </a:br>
            <a:endParaRPr lang="en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9C023-9951-2D15-8AD7-FDC48603C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Herzog’un</a:t>
            </a:r>
            <a:r>
              <a:rPr lang="en-US" dirty="0"/>
              <a:t> </a:t>
            </a:r>
            <a:r>
              <a:rPr lang="en-US" dirty="0" err="1"/>
              <a:t>filmindeki</a:t>
            </a:r>
            <a:r>
              <a:rPr lang="en-US" dirty="0"/>
              <a:t> </a:t>
            </a:r>
            <a:r>
              <a:rPr lang="en-US" dirty="0" err="1"/>
              <a:t>yerli</a:t>
            </a:r>
            <a:r>
              <a:rPr lang="en-US" dirty="0"/>
              <a:t> </a:t>
            </a:r>
            <a:r>
              <a:rPr lang="en-US" dirty="0" err="1"/>
              <a:t>halklar</a:t>
            </a:r>
            <a:r>
              <a:rPr lang="en-US" dirty="0"/>
              <a:t>, </a:t>
            </a:r>
            <a:r>
              <a:rPr lang="en-US" dirty="0" err="1"/>
              <a:t>genellikle</a:t>
            </a:r>
            <a:r>
              <a:rPr lang="en-US" dirty="0"/>
              <a:t> </a:t>
            </a:r>
            <a:r>
              <a:rPr lang="en-US" dirty="0" err="1"/>
              <a:t>sessiz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uzak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figür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temsil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. Bu </a:t>
            </a:r>
            <a:r>
              <a:rPr lang="en-US" dirty="0" err="1"/>
              <a:t>yaklaşım</a:t>
            </a:r>
            <a:r>
              <a:rPr lang="en-US" dirty="0"/>
              <a:t>, hem </a:t>
            </a:r>
            <a:r>
              <a:rPr lang="en-US" dirty="0" err="1"/>
              <a:t>tarihsel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gerçekliğe</a:t>
            </a:r>
            <a:r>
              <a:rPr lang="en-US" dirty="0"/>
              <a:t> hem de </a:t>
            </a:r>
            <a:r>
              <a:rPr lang="en-US" dirty="0" err="1"/>
              <a:t>Avrupalı</a:t>
            </a:r>
            <a:r>
              <a:rPr lang="en-US" dirty="0"/>
              <a:t> </a:t>
            </a:r>
            <a:r>
              <a:rPr lang="en-US" dirty="0" err="1"/>
              <a:t>sömürgecilerin</a:t>
            </a:r>
            <a:r>
              <a:rPr lang="en-US" dirty="0"/>
              <a:t> </a:t>
            </a:r>
            <a:r>
              <a:rPr lang="en-US" dirty="0" err="1"/>
              <a:t>yerli</a:t>
            </a:r>
            <a:r>
              <a:rPr lang="en-US" dirty="0"/>
              <a:t> </a:t>
            </a:r>
            <a:r>
              <a:rPr lang="en-US" dirty="0" err="1"/>
              <a:t>halklara</a:t>
            </a:r>
            <a:r>
              <a:rPr lang="en-US" dirty="0"/>
              <a:t> </a:t>
            </a:r>
            <a:r>
              <a:rPr lang="en-US" dirty="0" err="1"/>
              <a:t>bakışını</a:t>
            </a:r>
            <a:r>
              <a:rPr lang="en-US" dirty="0"/>
              <a:t> </a:t>
            </a:r>
            <a:r>
              <a:rPr lang="en-US" dirty="0" err="1"/>
              <a:t>eleştiren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metafora</a:t>
            </a:r>
            <a:r>
              <a:rPr lang="en-US" dirty="0"/>
              <a:t> </a:t>
            </a:r>
            <a:r>
              <a:rPr lang="en-US" dirty="0" err="1"/>
              <a:t>dönüşür</a:t>
            </a:r>
            <a:r>
              <a:rPr lang="en-US" dirty="0"/>
              <a:t>:</a:t>
            </a:r>
          </a:p>
          <a:p>
            <a:r>
              <a:rPr lang="en-US" dirty="0" err="1"/>
              <a:t>Sessizlik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Pasiflik</a:t>
            </a:r>
            <a:r>
              <a:rPr lang="en-US" dirty="0"/>
              <a:t>: </a:t>
            </a:r>
            <a:r>
              <a:rPr lang="en-US" dirty="0" err="1"/>
              <a:t>Yerli</a:t>
            </a:r>
            <a:r>
              <a:rPr lang="en-US" dirty="0"/>
              <a:t> </a:t>
            </a:r>
            <a:r>
              <a:rPr lang="en-US" dirty="0" err="1"/>
              <a:t>halklar</a:t>
            </a:r>
            <a:r>
              <a:rPr lang="en-US" dirty="0"/>
              <a:t>, </a:t>
            </a:r>
            <a:r>
              <a:rPr lang="en-US" dirty="0" err="1"/>
              <a:t>filmde</a:t>
            </a:r>
            <a:r>
              <a:rPr lang="en-US" dirty="0"/>
              <a:t> </a:t>
            </a:r>
            <a:r>
              <a:rPr lang="en-US" dirty="0" err="1"/>
              <a:t>neredeyse</a:t>
            </a:r>
            <a:r>
              <a:rPr lang="en-US" dirty="0"/>
              <a:t> </a:t>
            </a:r>
            <a:r>
              <a:rPr lang="en-US" dirty="0" err="1"/>
              <a:t>hiç</a:t>
            </a:r>
            <a:r>
              <a:rPr lang="en-US" dirty="0"/>
              <a:t> </a:t>
            </a:r>
            <a:r>
              <a:rPr lang="en-US" dirty="0" err="1"/>
              <a:t>diyalog</a:t>
            </a:r>
            <a:r>
              <a:rPr lang="en-US" dirty="0"/>
              <a:t> </a:t>
            </a:r>
            <a:r>
              <a:rPr lang="en-US" dirty="0" err="1"/>
              <a:t>kullanmaz</a:t>
            </a:r>
            <a:r>
              <a:rPr lang="en-US" dirty="0"/>
              <a:t>. Bu durum,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yandan</a:t>
            </a:r>
            <a:r>
              <a:rPr lang="en-US" dirty="0"/>
              <a:t> </a:t>
            </a:r>
            <a:r>
              <a:rPr lang="en-US" dirty="0" err="1"/>
              <a:t>yerli</a:t>
            </a:r>
            <a:r>
              <a:rPr lang="en-US" dirty="0"/>
              <a:t> </a:t>
            </a:r>
            <a:r>
              <a:rPr lang="en-US" dirty="0" err="1"/>
              <a:t>kültürlerin</a:t>
            </a:r>
            <a:r>
              <a:rPr lang="en-US" dirty="0"/>
              <a:t> </a:t>
            </a:r>
            <a:r>
              <a:rPr lang="en-US" dirty="0" err="1"/>
              <a:t>Avrupalılar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görmezden</a:t>
            </a:r>
            <a:r>
              <a:rPr lang="en-US" dirty="0"/>
              <a:t> </a:t>
            </a:r>
            <a:r>
              <a:rPr lang="en-US" dirty="0" err="1"/>
              <a:t>gelinmesini</a:t>
            </a:r>
            <a:r>
              <a:rPr lang="en-US" dirty="0"/>
              <a:t> </a:t>
            </a:r>
            <a:r>
              <a:rPr lang="en-US" dirty="0" err="1"/>
              <a:t>simgelerken</a:t>
            </a:r>
            <a:r>
              <a:rPr lang="en-US" dirty="0"/>
              <a:t>,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yandan</a:t>
            </a:r>
            <a:r>
              <a:rPr lang="en-US" dirty="0"/>
              <a:t> </a:t>
            </a:r>
            <a:r>
              <a:rPr lang="en-US" dirty="0" err="1"/>
              <a:t>Avrupalı</a:t>
            </a:r>
            <a:r>
              <a:rPr lang="en-US" dirty="0"/>
              <a:t> </a:t>
            </a:r>
            <a:r>
              <a:rPr lang="en-US" dirty="0" err="1"/>
              <a:t>sömürgecilerin</a:t>
            </a:r>
            <a:r>
              <a:rPr lang="en-US" dirty="0"/>
              <a:t> “</a:t>
            </a:r>
            <a:r>
              <a:rPr lang="en-US" dirty="0" err="1"/>
              <a:t>öteki”ni</a:t>
            </a:r>
            <a:r>
              <a:rPr lang="en-US" dirty="0"/>
              <a:t> </a:t>
            </a:r>
            <a:r>
              <a:rPr lang="en-US" dirty="0" err="1"/>
              <a:t>anlamaktaki</a:t>
            </a:r>
            <a:r>
              <a:rPr lang="en-US" dirty="0"/>
              <a:t> </a:t>
            </a:r>
            <a:r>
              <a:rPr lang="en-US" dirty="0" err="1"/>
              <a:t>başarısızlığını</a:t>
            </a:r>
            <a:r>
              <a:rPr lang="en-US" dirty="0"/>
              <a:t> </a:t>
            </a:r>
            <a:r>
              <a:rPr lang="en-US" dirty="0" err="1"/>
              <a:t>gözler</a:t>
            </a:r>
            <a:r>
              <a:rPr lang="en-US" dirty="0"/>
              <a:t> </a:t>
            </a:r>
            <a:r>
              <a:rPr lang="en-US" dirty="0" err="1"/>
              <a:t>önüne</a:t>
            </a:r>
            <a:r>
              <a:rPr lang="en-US" dirty="0"/>
              <a:t> </a:t>
            </a:r>
            <a:r>
              <a:rPr lang="en-US" dirty="0" err="1"/>
              <a:t>serer</a:t>
            </a:r>
            <a:r>
              <a:rPr lang="en-US" dirty="0"/>
              <a:t>.</a:t>
            </a:r>
          </a:p>
          <a:p>
            <a:r>
              <a:rPr lang="en-US" dirty="0"/>
              <a:t> </a:t>
            </a:r>
            <a:r>
              <a:rPr lang="en-US" dirty="0" err="1"/>
              <a:t>Görsellik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Güç</a:t>
            </a:r>
            <a:r>
              <a:rPr lang="en-US" dirty="0"/>
              <a:t> </a:t>
            </a:r>
            <a:r>
              <a:rPr lang="en-US" dirty="0" err="1"/>
              <a:t>İlişkileri</a:t>
            </a:r>
            <a:r>
              <a:rPr lang="en-US" dirty="0"/>
              <a:t>: Film, </a:t>
            </a:r>
            <a:r>
              <a:rPr lang="en-US" dirty="0" err="1"/>
              <a:t>yerlileri</a:t>
            </a:r>
            <a:r>
              <a:rPr lang="en-US" dirty="0"/>
              <a:t> </a:t>
            </a:r>
            <a:r>
              <a:rPr lang="en-US" dirty="0" err="1"/>
              <a:t>egzotik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gizemli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   </a:t>
            </a:r>
            <a:r>
              <a:rPr lang="en-US" dirty="0" err="1"/>
              <a:t>betimlemekten</a:t>
            </a:r>
            <a:r>
              <a:rPr lang="en-US" dirty="0"/>
              <a:t> </a:t>
            </a:r>
            <a:r>
              <a:rPr lang="en-US" dirty="0" err="1"/>
              <a:t>kaçınır</a:t>
            </a:r>
            <a:r>
              <a:rPr lang="en-US" dirty="0"/>
              <a:t>. </a:t>
            </a:r>
            <a:r>
              <a:rPr lang="en-US" dirty="0" err="1"/>
              <a:t>Onlar</a:t>
            </a:r>
            <a:r>
              <a:rPr lang="en-US" dirty="0"/>
              <a:t> </a:t>
            </a:r>
            <a:r>
              <a:rPr lang="en-US" dirty="0" err="1"/>
              <a:t>genellikle</a:t>
            </a:r>
            <a:r>
              <a:rPr lang="en-US" dirty="0"/>
              <a:t> </a:t>
            </a:r>
            <a:r>
              <a:rPr lang="en-US" dirty="0" err="1"/>
              <a:t>Avrupa</a:t>
            </a:r>
            <a:r>
              <a:rPr lang="en-US" dirty="0"/>
              <a:t> </a:t>
            </a:r>
            <a:r>
              <a:rPr lang="en-US" dirty="0" err="1"/>
              <a:t>hırsının</a:t>
            </a:r>
            <a:r>
              <a:rPr lang="en-US" dirty="0"/>
              <a:t> </a:t>
            </a:r>
            <a:r>
              <a:rPr lang="en-US" dirty="0" err="1"/>
              <a:t>arka</a:t>
            </a:r>
            <a:r>
              <a:rPr lang="en-US" dirty="0"/>
              <a:t> </a:t>
            </a:r>
            <a:r>
              <a:rPr lang="en-US" dirty="0" err="1"/>
              <a:t>planındaki</a:t>
            </a:r>
            <a:r>
              <a:rPr lang="en-US" dirty="0"/>
              <a:t> </a:t>
            </a:r>
            <a:r>
              <a:rPr lang="en-US" dirty="0" err="1"/>
              <a:t>sessiz</a:t>
            </a:r>
            <a:r>
              <a:rPr lang="en-US" dirty="0"/>
              <a:t> </a:t>
            </a:r>
            <a:r>
              <a:rPr lang="en-US" dirty="0" err="1"/>
              <a:t>tanıklar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sömürüye</a:t>
            </a:r>
            <a:r>
              <a:rPr lang="en-US" dirty="0"/>
              <a:t> </a:t>
            </a:r>
            <a:r>
              <a:rPr lang="en-US" dirty="0" err="1"/>
              <a:t>maruz</a:t>
            </a:r>
            <a:r>
              <a:rPr lang="en-US" dirty="0"/>
              <a:t> </a:t>
            </a:r>
            <a:r>
              <a:rPr lang="en-US" dirty="0" err="1"/>
              <a:t>kalan</a:t>
            </a:r>
            <a:r>
              <a:rPr lang="en-US" dirty="0"/>
              <a:t> </a:t>
            </a:r>
            <a:r>
              <a:rPr lang="en-US" dirty="0" err="1"/>
              <a:t>figürler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gösterilir</a:t>
            </a:r>
            <a:r>
              <a:rPr lang="en-US" dirty="0"/>
              <a:t>. Bu, </a:t>
            </a:r>
            <a:r>
              <a:rPr lang="en-US" dirty="0" err="1"/>
              <a:t>sömürgeci</a:t>
            </a:r>
            <a:r>
              <a:rPr lang="en-US" dirty="0"/>
              <a:t> </a:t>
            </a:r>
            <a:r>
              <a:rPr lang="en-US" dirty="0" err="1"/>
              <a:t>zihniyetin</a:t>
            </a:r>
            <a:r>
              <a:rPr lang="en-US" dirty="0"/>
              <a:t> </a:t>
            </a:r>
            <a:r>
              <a:rPr lang="en-US" dirty="0" err="1"/>
              <a:t>yerli</a:t>
            </a:r>
            <a:r>
              <a:rPr lang="en-US" dirty="0"/>
              <a:t> </a:t>
            </a:r>
            <a:r>
              <a:rPr lang="en-US" dirty="0" err="1"/>
              <a:t>halkların</a:t>
            </a:r>
            <a:r>
              <a:rPr lang="en-US" dirty="0"/>
              <a:t> </a:t>
            </a:r>
            <a:r>
              <a:rPr lang="en-US" dirty="0" err="1"/>
              <a:t>insanlıklarını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“</a:t>
            </a:r>
            <a:r>
              <a:rPr lang="en-US" dirty="0" err="1"/>
              <a:t>arka</a:t>
            </a:r>
            <a:r>
              <a:rPr lang="en-US" dirty="0"/>
              <a:t> plana </a:t>
            </a:r>
            <a:r>
              <a:rPr lang="en-US" dirty="0" err="1"/>
              <a:t>ittiğini</a:t>
            </a:r>
            <a:r>
              <a:rPr lang="en-US" dirty="0"/>
              <a:t>” </a:t>
            </a:r>
            <a:r>
              <a:rPr lang="en-US" dirty="0" err="1"/>
              <a:t>anlatan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eleştiri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okunabilir</a:t>
            </a:r>
            <a:r>
              <a:rPr lang="en-US" dirty="0"/>
              <a:t>.</a:t>
            </a:r>
          </a:p>
          <a:p>
            <a:endParaRPr lang="en-TR" dirty="0"/>
          </a:p>
          <a:p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A1AD35-76D9-E3BA-3519-AC86AEFA6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1781841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E97BC-EEA7-4015-D36C-5647A5AA5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Aguirre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Sömürgeci</a:t>
            </a:r>
            <a:r>
              <a:rPr lang="en-US" dirty="0"/>
              <a:t> </a:t>
            </a:r>
            <a:r>
              <a:rPr lang="en-US" dirty="0" err="1"/>
              <a:t>Hırsın</a:t>
            </a:r>
            <a:r>
              <a:rPr lang="en-US" dirty="0"/>
              <a:t> </a:t>
            </a:r>
            <a:r>
              <a:rPr lang="en-US" dirty="0" err="1"/>
              <a:t>Eleştirisi</a:t>
            </a:r>
            <a:endParaRPr lang="en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84FED-63FC-11E2-2AF0-F42767DBD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Herzog, </a:t>
            </a:r>
            <a:r>
              <a:rPr lang="en-US" dirty="0" err="1"/>
              <a:t>filmde</a:t>
            </a:r>
            <a:r>
              <a:rPr lang="en-US" dirty="0"/>
              <a:t> </a:t>
            </a:r>
            <a:r>
              <a:rPr lang="en-US" dirty="0" err="1"/>
              <a:t>yerli</a:t>
            </a:r>
            <a:r>
              <a:rPr lang="en-US" dirty="0"/>
              <a:t> </a:t>
            </a:r>
            <a:r>
              <a:rPr lang="en-US" dirty="0" err="1"/>
              <a:t>imgelerini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araç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kullanarak</a:t>
            </a:r>
            <a:r>
              <a:rPr lang="en-US" dirty="0"/>
              <a:t> </a:t>
            </a:r>
            <a:r>
              <a:rPr lang="en-US" dirty="0" err="1"/>
              <a:t>Avrupalı</a:t>
            </a:r>
            <a:r>
              <a:rPr lang="en-US" dirty="0"/>
              <a:t> </a:t>
            </a:r>
            <a:r>
              <a:rPr lang="en-US" dirty="0" err="1"/>
              <a:t>sömürgeciliğin</a:t>
            </a:r>
            <a:r>
              <a:rPr lang="en-US" dirty="0"/>
              <a:t> </a:t>
            </a:r>
            <a:r>
              <a:rPr lang="en-US" dirty="0" err="1"/>
              <a:t>irrasyonel</a:t>
            </a:r>
            <a:r>
              <a:rPr lang="en-US" dirty="0"/>
              <a:t> </a:t>
            </a:r>
            <a:r>
              <a:rPr lang="en-US" dirty="0" err="1"/>
              <a:t>hırsını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trajik</a:t>
            </a:r>
            <a:r>
              <a:rPr lang="en-US" dirty="0"/>
              <a:t> </a:t>
            </a:r>
            <a:r>
              <a:rPr lang="en-US" dirty="0" err="1"/>
              <a:t>sonuçlarını</a:t>
            </a:r>
            <a:r>
              <a:rPr lang="en-US" dirty="0"/>
              <a:t> </a:t>
            </a:r>
            <a:r>
              <a:rPr lang="en-US" dirty="0" err="1"/>
              <a:t>işler</a:t>
            </a:r>
            <a:r>
              <a:rPr lang="en-US" dirty="0"/>
              <a:t>:</a:t>
            </a:r>
          </a:p>
          <a:p>
            <a:r>
              <a:rPr lang="en-US" dirty="0"/>
              <a:t>		</a:t>
            </a:r>
            <a:r>
              <a:rPr lang="en-US" dirty="0" err="1"/>
              <a:t>Aguirre’nin</a:t>
            </a:r>
            <a:r>
              <a:rPr lang="en-US" dirty="0"/>
              <a:t> </a:t>
            </a:r>
            <a:r>
              <a:rPr lang="en-US" dirty="0" err="1"/>
              <a:t>Çılgınlığı</a:t>
            </a:r>
            <a:r>
              <a:rPr lang="en-US" dirty="0"/>
              <a:t>: </a:t>
            </a:r>
            <a:r>
              <a:rPr lang="en-US" dirty="0" err="1"/>
              <a:t>Aguirre’nin</a:t>
            </a:r>
            <a:r>
              <a:rPr lang="en-US" dirty="0"/>
              <a:t> </a:t>
            </a:r>
            <a:r>
              <a:rPr lang="en-US" dirty="0" err="1"/>
              <a:t>yerlilere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doğaya</a:t>
            </a:r>
            <a:r>
              <a:rPr lang="en-US" dirty="0"/>
              <a:t> </a:t>
            </a:r>
            <a:r>
              <a:rPr lang="en-US" dirty="0" err="1"/>
              <a:t>hükmetme</a:t>
            </a:r>
            <a:r>
              <a:rPr lang="en-US" dirty="0"/>
              <a:t> </a:t>
            </a:r>
            <a:r>
              <a:rPr lang="en-US" dirty="0" err="1"/>
              <a:t>arzusu</a:t>
            </a:r>
            <a:r>
              <a:rPr lang="en-US" dirty="0"/>
              <a:t>, </a:t>
            </a:r>
            <a:r>
              <a:rPr lang="en-US" dirty="0" err="1"/>
              <a:t>Avrupalıların</a:t>
            </a:r>
            <a:r>
              <a:rPr lang="en-US" dirty="0"/>
              <a:t> </a:t>
            </a:r>
            <a:r>
              <a:rPr lang="en-US" dirty="0" err="1"/>
              <a:t>kolonileştirme</a:t>
            </a:r>
            <a:r>
              <a:rPr lang="en-US" dirty="0"/>
              <a:t> </a:t>
            </a:r>
            <a:r>
              <a:rPr lang="en-US" dirty="0" err="1"/>
              <a:t>çabalarının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metaforu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işlenir</a:t>
            </a:r>
            <a:r>
              <a:rPr lang="en-US" dirty="0"/>
              <a:t>. </a:t>
            </a:r>
            <a:r>
              <a:rPr lang="en-US" dirty="0" err="1"/>
              <a:t>Ancak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çaba</a:t>
            </a:r>
            <a:r>
              <a:rPr lang="en-US" dirty="0"/>
              <a:t>, </a:t>
            </a:r>
            <a:r>
              <a:rPr lang="en-US" dirty="0" err="1"/>
              <a:t>sonunda</a:t>
            </a:r>
            <a:r>
              <a:rPr lang="en-US" dirty="0"/>
              <a:t> hem </a:t>
            </a:r>
            <a:r>
              <a:rPr lang="en-US" dirty="0" err="1"/>
              <a:t>bireysel</a:t>
            </a:r>
            <a:r>
              <a:rPr lang="en-US" dirty="0"/>
              <a:t> hem de </a:t>
            </a:r>
            <a:r>
              <a:rPr lang="en-US" dirty="0" err="1"/>
              <a:t>kolektif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yıkıma</a:t>
            </a:r>
            <a:r>
              <a:rPr lang="en-US" dirty="0"/>
              <a:t> </a:t>
            </a:r>
            <a:r>
              <a:rPr lang="en-US" dirty="0" err="1"/>
              <a:t>yol</a:t>
            </a:r>
            <a:r>
              <a:rPr lang="en-US" dirty="0"/>
              <a:t> </a:t>
            </a:r>
            <a:r>
              <a:rPr lang="en-US" dirty="0" err="1"/>
              <a:t>açar</a:t>
            </a:r>
            <a:r>
              <a:rPr lang="en-US" dirty="0"/>
              <a:t>. </a:t>
            </a:r>
            <a:r>
              <a:rPr lang="en-US" dirty="0" err="1"/>
              <a:t>Aguirre’nin</a:t>
            </a:r>
            <a:r>
              <a:rPr lang="en-US" dirty="0"/>
              <a:t> </a:t>
            </a:r>
            <a:r>
              <a:rPr lang="en-US" dirty="0" err="1"/>
              <a:t>doğa</a:t>
            </a:r>
            <a:r>
              <a:rPr lang="en-US" dirty="0"/>
              <a:t> </a:t>
            </a:r>
            <a:r>
              <a:rPr lang="en-US" dirty="0" err="1"/>
              <a:t>karşısındaki</a:t>
            </a:r>
            <a:r>
              <a:rPr lang="en-US" dirty="0"/>
              <a:t> </a:t>
            </a:r>
            <a:r>
              <a:rPr lang="en-US" dirty="0" err="1"/>
              <a:t>güçsüzlüğü</a:t>
            </a:r>
            <a:r>
              <a:rPr lang="en-US" dirty="0"/>
              <a:t>, </a:t>
            </a:r>
            <a:r>
              <a:rPr lang="en-US" dirty="0" err="1"/>
              <a:t>yerli</a:t>
            </a:r>
            <a:r>
              <a:rPr lang="en-US" dirty="0"/>
              <a:t> </a:t>
            </a:r>
            <a:r>
              <a:rPr lang="en-US" dirty="0" err="1"/>
              <a:t>kültürlerin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doğal</a:t>
            </a:r>
            <a:r>
              <a:rPr lang="en-US" dirty="0"/>
              <a:t> </a:t>
            </a:r>
            <a:r>
              <a:rPr lang="en-US" dirty="0" err="1"/>
              <a:t>düzenin</a:t>
            </a:r>
            <a:r>
              <a:rPr lang="en-US" dirty="0"/>
              <a:t> </a:t>
            </a:r>
            <a:r>
              <a:rPr lang="en-US" dirty="0" err="1"/>
              <a:t>Avrupalı</a:t>
            </a:r>
            <a:r>
              <a:rPr lang="en-US" dirty="0"/>
              <a:t> </a:t>
            </a:r>
            <a:r>
              <a:rPr lang="en-US" dirty="0" err="1"/>
              <a:t>mantığa</a:t>
            </a:r>
            <a:r>
              <a:rPr lang="en-US" dirty="0"/>
              <a:t> </a:t>
            </a:r>
            <a:r>
              <a:rPr lang="en-US" dirty="0" err="1"/>
              <a:t>boyun</a:t>
            </a:r>
            <a:r>
              <a:rPr lang="en-US" dirty="0"/>
              <a:t> </a:t>
            </a:r>
            <a:r>
              <a:rPr lang="en-US" dirty="0" err="1"/>
              <a:t>eğmediğini</a:t>
            </a:r>
            <a:r>
              <a:rPr lang="en-US" dirty="0"/>
              <a:t> </a:t>
            </a:r>
            <a:r>
              <a:rPr lang="en-US" dirty="0" err="1"/>
              <a:t>gösterir</a:t>
            </a:r>
            <a:r>
              <a:rPr lang="en-US" dirty="0"/>
              <a:t>.</a:t>
            </a:r>
          </a:p>
          <a:p>
            <a:r>
              <a:rPr lang="en-US" dirty="0"/>
              <a:t>		</a:t>
            </a:r>
            <a:r>
              <a:rPr lang="en-US" dirty="0" err="1"/>
              <a:t>Doğa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Yerliler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Paralellik</a:t>
            </a:r>
            <a:r>
              <a:rPr lang="en-US" dirty="0"/>
              <a:t>: Film, </a:t>
            </a:r>
            <a:r>
              <a:rPr lang="en-US" dirty="0" err="1"/>
              <a:t>yerli</a:t>
            </a:r>
            <a:r>
              <a:rPr lang="en-US" dirty="0"/>
              <a:t> </a:t>
            </a:r>
            <a:r>
              <a:rPr lang="en-US" dirty="0" err="1"/>
              <a:t>halkları</a:t>
            </a:r>
            <a:r>
              <a:rPr lang="en-US" dirty="0"/>
              <a:t> </a:t>
            </a:r>
            <a:r>
              <a:rPr lang="en-US" dirty="0" err="1"/>
              <a:t>doğanın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uzantısı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alır</a:t>
            </a:r>
            <a:r>
              <a:rPr lang="en-US" dirty="0"/>
              <a:t>. </a:t>
            </a:r>
            <a:r>
              <a:rPr lang="en-US" dirty="0" err="1"/>
              <a:t>Doğanın</a:t>
            </a:r>
            <a:r>
              <a:rPr lang="en-US" dirty="0"/>
              <a:t> </a:t>
            </a:r>
            <a:r>
              <a:rPr lang="en-US" dirty="0" err="1"/>
              <a:t>sakinliği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yerlilerin</a:t>
            </a:r>
            <a:r>
              <a:rPr lang="en-US" dirty="0"/>
              <a:t> </a:t>
            </a:r>
            <a:r>
              <a:rPr lang="en-US" dirty="0" err="1"/>
              <a:t>sessizliği</a:t>
            </a:r>
            <a:r>
              <a:rPr lang="en-US" dirty="0"/>
              <a:t>, </a:t>
            </a:r>
            <a:r>
              <a:rPr lang="en-US" dirty="0" err="1"/>
              <a:t>Avrupalıların</a:t>
            </a:r>
            <a:r>
              <a:rPr lang="en-US" dirty="0"/>
              <a:t> </a:t>
            </a:r>
            <a:r>
              <a:rPr lang="en-US" dirty="0" err="1"/>
              <a:t>kaotik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yıkıcı</a:t>
            </a:r>
            <a:r>
              <a:rPr lang="en-US" dirty="0"/>
              <a:t> </a:t>
            </a:r>
            <a:r>
              <a:rPr lang="en-US" dirty="0" err="1"/>
              <a:t>doğasıyla</a:t>
            </a:r>
            <a:r>
              <a:rPr lang="en-US" dirty="0"/>
              <a:t> </a:t>
            </a:r>
            <a:r>
              <a:rPr lang="en-US" dirty="0" err="1"/>
              <a:t>keskin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tezat</a:t>
            </a:r>
            <a:r>
              <a:rPr lang="en-US" dirty="0"/>
              <a:t> </a:t>
            </a:r>
            <a:r>
              <a:rPr lang="en-US" dirty="0" err="1"/>
              <a:t>oluşturur</a:t>
            </a:r>
            <a:r>
              <a:rPr lang="en-US" dirty="0"/>
              <a:t>. Bu </a:t>
            </a:r>
            <a:r>
              <a:rPr lang="en-US" dirty="0" err="1"/>
              <a:t>tezat</a:t>
            </a:r>
            <a:r>
              <a:rPr lang="en-US" dirty="0"/>
              <a:t>, </a:t>
            </a:r>
            <a:r>
              <a:rPr lang="en-US" dirty="0" err="1"/>
              <a:t>Avrupa</a:t>
            </a:r>
            <a:r>
              <a:rPr lang="en-US" dirty="0"/>
              <a:t> </a:t>
            </a:r>
            <a:r>
              <a:rPr lang="en-US" dirty="0" err="1"/>
              <a:t>merkezli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tarihyazımına</a:t>
            </a:r>
            <a:r>
              <a:rPr lang="en-US" dirty="0"/>
              <a:t> </a:t>
            </a:r>
            <a:r>
              <a:rPr lang="en-US" dirty="0" err="1"/>
              <a:t>meydan</a:t>
            </a:r>
            <a:r>
              <a:rPr lang="en-US" dirty="0"/>
              <a:t> </a:t>
            </a:r>
            <a:r>
              <a:rPr lang="en-US" dirty="0" err="1"/>
              <a:t>okur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bakış</a:t>
            </a:r>
            <a:r>
              <a:rPr lang="en-US" dirty="0"/>
              <a:t> </a:t>
            </a:r>
            <a:r>
              <a:rPr lang="en-US" dirty="0" err="1"/>
              <a:t>sunar</a:t>
            </a:r>
            <a:r>
              <a:rPr lang="en-US" dirty="0"/>
              <a:t>.</a:t>
            </a:r>
          </a:p>
          <a:p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BD79E6-9B6D-8A6F-6B97-1555D1412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4032720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0E19C-0741-35CD-93A5-1E030ACE4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Yerli</a:t>
            </a:r>
            <a:r>
              <a:rPr lang="en-US" dirty="0"/>
              <a:t> </a:t>
            </a:r>
            <a:r>
              <a:rPr lang="en-US" dirty="0" err="1"/>
              <a:t>İmgeleri</a:t>
            </a:r>
            <a:r>
              <a:rPr lang="en-US" dirty="0"/>
              <a:t> </a:t>
            </a:r>
            <a:r>
              <a:rPr lang="en-US" dirty="0" err="1"/>
              <a:t>Üzerinden</a:t>
            </a:r>
            <a:r>
              <a:rPr lang="en-US" dirty="0"/>
              <a:t> Modern </a:t>
            </a:r>
            <a:r>
              <a:rPr lang="en-US" dirty="0" err="1"/>
              <a:t>Eleştiriler</a:t>
            </a:r>
            <a:endParaRPr lang="en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A0CD2-5949-7B8C-219B-750141394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	</a:t>
            </a:r>
            <a:r>
              <a:rPr lang="en-US" dirty="0" err="1"/>
              <a:t>Egzotizmden</a:t>
            </a:r>
            <a:r>
              <a:rPr lang="en-US" dirty="0"/>
              <a:t> </a:t>
            </a:r>
            <a:r>
              <a:rPr lang="en-US" dirty="0" err="1"/>
              <a:t>Kaçış</a:t>
            </a:r>
            <a:r>
              <a:rPr lang="en-US" dirty="0"/>
              <a:t>: Herzog, </a:t>
            </a:r>
            <a:r>
              <a:rPr lang="en-US" dirty="0" err="1"/>
              <a:t>yerlileri</a:t>
            </a:r>
            <a:r>
              <a:rPr lang="en-US" dirty="0"/>
              <a:t> </a:t>
            </a:r>
            <a:r>
              <a:rPr lang="en-US" dirty="0" err="1"/>
              <a:t>egzotikleştirmek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, </a:t>
            </a:r>
            <a:r>
              <a:rPr lang="en-US" dirty="0" err="1"/>
              <a:t>onları</a:t>
            </a:r>
            <a:r>
              <a:rPr lang="en-US" dirty="0"/>
              <a:t> </a:t>
            </a:r>
            <a:r>
              <a:rPr lang="en-US" dirty="0" err="1"/>
              <a:t>tarihsel</a:t>
            </a:r>
            <a:r>
              <a:rPr lang="en-US" dirty="0"/>
              <a:t> </a:t>
            </a:r>
            <a:r>
              <a:rPr lang="en-US" dirty="0" err="1"/>
              <a:t>gerçekliğin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parçası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işler</a:t>
            </a:r>
            <a:r>
              <a:rPr lang="en-US" dirty="0"/>
              <a:t>. </a:t>
            </a:r>
            <a:r>
              <a:rPr lang="en-US" dirty="0" err="1"/>
              <a:t>Ancak</a:t>
            </a:r>
            <a:r>
              <a:rPr lang="en-US" dirty="0"/>
              <a:t>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eleştirmenler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temsilin</a:t>
            </a:r>
            <a:r>
              <a:rPr lang="en-US" dirty="0"/>
              <a:t> </a:t>
            </a:r>
            <a:r>
              <a:rPr lang="en-US" dirty="0" err="1"/>
              <a:t>yerlilerin</a:t>
            </a:r>
            <a:r>
              <a:rPr lang="en-US" dirty="0"/>
              <a:t> </a:t>
            </a:r>
            <a:r>
              <a:rPr lang="en-US" dirty="0" err="1"/>
              <a:t>öznel</a:t>
            </a:r>
            <a:r>
              <a:rPr lang="en-US" dirty="0"/>
              <a:t> </a:t>
            </a:r>
            <a:r>
              <a:rPr lang="en-US" dirty="0" err="1"/>
              <a:t>deneyimlerini</a:t>
            </a:r>
            <a:r>
              <a:rPr lang="en-US" dirty="0"/>
              <a:t> </a:t>
            </a:r>
            <a:r>
              <a:rPr lang="en-US" dirty="0" err="1"/>
              <a:t>göz</a:t>
            </a:r>
            <a:r>
              <a:rPr lang="en-US" dirty="0"/>
              <a:t> </a:t>
            </a:r>
            <a:r>
              <a:rPr lang="en-US" dirty="0" err="1"/>
              <a:t>ardı</a:t>
            </a:r>
            <a:r>
              <a:rPr lang="en-US" dirty="0"/>
              <a:t> </a:t>
            </a:r>
            <a:r>
              <a:rPr lang="en-US" dirty="0" err="1"/>
              <a:t>ettiği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onları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tür</a:t>
            </a:r>
            <a:r>
              <a:rPr lang="en-US" dirty="0"/>
              <a:t> </a:t>
            </a:r>
            <a:r>
              <a:rPr lang="en-US" dirty="0" err="1"/>
              <a:t>metafor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kullandığı</a:t>
            </a:r>
            <a:r>
              <a:rPr lang="en-US" dirty="0"/>
              <a:t> </a:t>
            </a:r>
            <a:r>
              <a:rPr lang="en-US" dirty="0" err="1"/>
              <a:t>konusunda</a:t>
            </a:r>
            <a:r>
              <a:rPr lang="en-US" dirty="0"/>
              <a:t> </a:t>
            </a:r>
            <a:r>
              <a:rPr lang="en-US" dirty="0" err="1"/>
              <a:t>tartışmıştır</a:t>
            </a:r>
            <a:r>
              <a:rPr lang="en-US" dirty="0"/>
              <a:t>. </a:t>
            </a:r>
            <a:r>
              <a:rPr lang="en-US" dirty="0" err="1"/>
              <a:t>Ancak</a:t>
            </a:r>
            <a:r>
              <a:rPr lang="en-US" dirty="0"/>
              <a:t> Herzog,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sessizliği</a:t>
            </a:r>
            <a:r>
              <a:rPr lang="en-US" dirty="0"/>
              <a:t> </a:t>
            </a:r>
            <a:r>
              <a:rPr lang="en-US" dirty="0" err="1"/>
              <a:t>bilinçli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Avrupalıların</a:t>
            </a:r>
            <a:r>
              <a:rPr lang="en-US" dirty="0"/>
              <a:t> </a:t>
            </a:r>
            <a:r>
              <a:rPr lang="en-US" dirty="0" err="1"/>
              <a:t>sömürgeci</a:t>
            </a:r>
            <a:r>
              <a:rPr lang="en-US" dirty="0"/>
              <a:t> </a:t>
            </a:r>
            <a:r>
              <a:rPr lang="en-US" dirty="0" err="1"/>
              <a:t>körlüğüne</a:t>
            </a:r>
            <a:r>
              <a:rPr lang="en-US" dirty="0"/>
              <a:t> </a:t>
            </a:r>
            <a:r>
              <a:rPr lang="en-US" dirty="0" err="1"/>
              <a:t>dikkat</a:t>
            </a:r>
            <a:r>
              <a:rPr lang="en-US" dirty="0"/>
              <a:t> </a:t>
            </a:r>
            <a:r>
              <a:rPr lang="en-US" dirty="0" err="1"/>
              <a:t>çekmek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kullanır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  <a:r>
              <a:rPr lang="en-US" dirty="0" err="1"/>
              <a:t>Antropolojik</a:t>
            </a:r>
            <a:r>
              <a:rPr lang="en-US" dirty="0"/>
              <a:t> </a:t>
            </a:r>
            <a:r>
              <a:rPr lang="en-US" dirty="0" err="1"/>
              <a:t>Gözlem</a:t>
            </a:r>
            <a:r>
              <a:rPr lang="en-US" dirty="0"/>
              <a:t>: </a:t>
            </a:r>
            <a:r>
              <a:rPr lang="en-US" dirty="0" err="1"/>
              <a:t>Herzog’un</a:t>
            </a:r>
            <a:r>
              <a:rPr lang="en-US" dirty="0"/>
              <a:t> </a:t>
            </a:r>
            <a:r>
              <a:rPr lang="en-US" dirty="0" err="1"/>
              <a:t>yerlilere</a:t>
            </a:r>
            <a:r>
              <a:rPr lang="en-US" dirty="0"/>
              <a:t> </a:t>
            </a:r>
            <a:r>
              <a:rPr lang="en-US" dirty="0" err="1"/>
              <a:t>yaklaşımı</a:t>
            </a:r>
            <a:r>
              <a:rPr lang="en-US" dirty="0"/>
              <a:t>,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etnograf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değil</a:t>
            </a:r>
            <a:r>
              <a:rPr lang="en-US" dirty="0"/>
              <a:t>,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hikaye</a:t>
            </a:r>
            <a:r>
              <a:rPr lang="en-US" dirty="0"/>
              <a:t> </a:t>
            </a:r>
            <a:r>
              <a:rPr lang="en-US" dirty="0" err="1"/>
              <a:t>anlatıcısı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şekillenir</a:t>
            </a:r>
            <a:r>
              <a:rPr lang="en-US" dirty="0"/>
              <a:t>. O, </a:t>
            </a:r>
            <a:r>
              <a:rPr lang="en-US" dirty="0" err="1"/>
              <a:t>gerçekliği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temsil</a:t>
            </a:r>
            <a:r>
              <a:rPr lang="en-US" dirty="0"/>
              <a:t> </a:t>
            </a:r>
            <a:r>
              <a:rPr lang="en-US" dirty="0" err="1"/>
              <a:t>etmektense</a:t>
            </a:r>
            <a:r>
              <a:rPr lang="en-US" dirty="0"/>
              <a:t>, </a:t>
            </a:r>
            <a:r>
              <a:rPr lang="en-US" dirty="0" err="1"/>
              <a:t>sinema</a:t>
            </a:r>
            <a:r>
              <a:rPr lang="en-US" dirty="0"/>
              <a:t> </a:t>
            </a:r>
            <a:r>
              <a:rPr lang="en-US" dirty="0" err="1"/>
              <a:t>aracılığıyla</a:t>
            </a:r>
            <a:r>
              <a:rPr lang="en-US" dirty="0"/>
              <a:t> </a:t>
            </a:r>
            <a:r>
              <a:rPr lang="en-US" dirty="0" err="1"/>
              <a:t>sömürgecilik</a:t>
            </a:r>
            <a:r>
              <a:rPr lang="en-US" dirty="0"/>
              <a:t> </a:t>
            </a:r>
            <a:r>
              <a:rPr lang="en-US" dirty="0" err="1"/>
              <a:t>üzerine</a:t>
            </a:r>
            <a:r>
              <a:rPr lang="en-US" dirty="0"/>
              <a:t> </a:t>
            </a:r>
            <a:r>
              <a:rPr lang="en-US" dirty="0" err="1"/>
              <a:t>felsefi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varoluşsal</a:t>
            </a:r>
            <a:r>
              <a:rPr lang="en-US" dirty="0"/>
              <a:t> </a:t>
            </a:r>
            <a:r>
              <a:rPr lang="en-US" dirty="0" err="1"/>
              <a:t>sorular</a:t>
            </a:r>
            <a:r>
              <a:rPr lang="en-US" dirty="0"/>
              <a:t> </a:t>
            </a:r>
            <a:r>
              <a:rPr lang="en-US" dirty="0" err="1"/>
              <a:t>sorar</a:t>
            </a:r>
            <a:r>
              <a:rPr lang="en-US" dirty="0"/>
              <a:t>.</a:t>
            </a:r>
          </a:p>
          <a:p>
            <a:r>
              <a:rPr lang="en-US" dirty="0" err="1"/>
              <a:t>Metaforik</a:t>
            </a:r>
            <a:r>
              <a:rPr lang="en-US" dirty="0"/>
              <a:t> </a:t>
            </a:r>
            <a:r>
              <a:rPr lang="en-US" dirty="0" err="1"/>
              <a:t>Kullanım</a:t>
            </a:r>
            <a:r>
              <a:rPr lang="en-US" dirty="0"/>
              <a:t>: </a:t>
            </a:r>
            <a:r>
              <a:rPr lang="en-US" dirty="0" err="1"/>
              <a:t>Yerliler</a:t>
            </a:r>
            <a:r>
              <a:rPr lang="en-US" dirty="0"/>
              <a:t>, </a:t>
            </a:r>
            <a:r>
              <a:rPr lang="en-US" dirty="0" err="1"/>
              <a:t>Herzog’un</a:t>
            </a:r>
            <a:r>
              <a:rPr lang="en-US" dirty="0"/>
              <a:t> </a:t>
            </a:r>
            <a:r>
              <a:rPr lang="en-US" dirty="0" err="1"/>
              <a:t>filmlerinde</a:t>
            </a:r>
            <a:r>
              <a:rPr lang="en-US" dirty="0"/>
              <a:t> </a:t>
            </a:r>
            <a:r>
              <a:rPr lang="en-US" dirty="0" err="1"/>
              <a:t>sadece</a:t>
            </a:r>
            <a:r>
              <a:rPr lang="en-US" dirty="0"/>
              <a:t> </a:t>
            </a:r>
            <a:r>
              <a:rPr lang="en-US" dirty="0" err="1"/>
              <a:t>birer</a:t>
            </a:r>
            <a:r>
              <a:rPr lang="en-US" dirty="0"/>
              <a:t> </a:t>
            </a:r>
            <a:r>
              <a:rPr lang="en-US" dirty="0" err="1"/>
              <a:t>kültürel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etnik</a:t>
            </a:r>
            <a:r>
              <a:rPr lang="en-US" dirty="0"/>
              <a:t> </a:t>
            </a:r>
            <a:r>
              <a:rPr lang="en-US" dirty="0" err="1"/>
              <a:t>figür</a:t>
            </a:r>
            <a:r>
              <a:rPr lang="en-US" dirty="0"/>
              <a:t> </a:t>
            </a:r>
            <a:r>
              <a:rPr lang="en-US" dirty="0" err="1"/>
              <a:t>değil</a:t>
            </a:r>
            <a:r>
              <a:rPr lang="en-US" dirty="0"/>
              <a:t>,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zamanda</a:t>
            </a:r>
            <a:r>
              <a:rPr lang="en-US" dirty="0"/>
              <a:t> </a:t>
            </a:r>
            <a:r>
              <a:rPr lang="en-US" dirty="0" err="1"/>
              <a:t>Batı’nın</a:t>
            </a:r>
            <a:r>
              <a:rPr lang="en-US" dirty="0"/>
              <a:t> </a:t>
            </a:r>
            <a:r>
              <a:rPr lang="en-US" dirty="0" err="1"/>
              <a:t>doğa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insanlık</a:t>
            </a:r>
            <a:r>
              <a:rPr lang="en-US" dirty="0"/>
              <a:t> </a:t>
            </a:r>
            <a:r>
              <a:rPr lang="en-US" dirty="0" err="1"/>
              <a:t>üzerindeki</a:t>
            </a:r>
            <a:r>
              <a:rPr lang="en-US" dirty="0"/>
              <a:t> </a:t>
            </a:r>
            <a:r>
              <a:rPr lang="en-US" dirty="0" err="1"/>
              <a:t>sömürücü</a:t>
            </a:r>
            <a:r>
              <a:rPr lang="en-US" dirty="0"/>
              <a:t> </a:t>
            </a:r>
            <a:r>
              <a:rPr lang="en-US" dirty="0" err="1"/>
              <a:t>yaklaşımlarının</a:t>
            </a:r>
            <a:r>
              <a:rPr lang="en-US" dirty="0"/>
              <a:t> </a:t>
            </a:r>
            <a:r>
              <a:rPr lang="en-US" dirty="0" err="1"/>
              <a:t>metaforik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temsilidir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4AAD46-2B64-5FC2-A336-8D3836EE2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9907318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012E0-8644-8E5A-EB4E-D6AF44076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SONUÇ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108E5-8A06-2981-6EE8-92AD1B83F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Aguirre, Der Zorn </a:t>
            </a:r>
            <a:r>
              <a:rPr lang="en-US" dirty="0" err="1"/>
              <a:t>Gottes</a:t>
            </a:r>
            <a:r>
              <a:rPr lang="en-US" dirty="0"/>
              <a:t>, </a:t>
            </a:r>
            <a:r>
              <a:rPr lang="en-US" dirty="0" err="1"/>
              <a:t>yerlileri</a:t>
            </a:r>
            <a:r>
              <a:rPr lang="en-US" dirty="0"/>
              <a:t> hem </a:t>
            </a:r>
            <a:r>
              <a:rPr lang="en-US" dirty="0" err="1"/>
              <a:t>tarihsel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bağlamda</a:t>
            </a:r>
            <a:r>
              <a:rPr lang="en-US" dirty="0"/>
              <a:t> hem de </a:t>
            </a:r>
            <a:r>
              <a:rPr lang="en-US" dirty="0" err="1"/>
              <a:t>evrensel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sömürgecilik</a:t>
            </a:r>
            <a:r>
              <a:rPr lang="en-US" dirty="0"/>
              <a:t> </a:t>
            </a:r>
            <a:r>
              <a:rPr lang="en-US" dirty="0" err="1"/>
              <a:t>eleştirisinin</a:t>
            </a:r>
            <a:r>
              <a:rPr lang="en-US" dirty="0"/>
              <a:t> </a:t>
            </a:r>
            <a:r>
              <a:rPr lang="en-US" dirty="0" err="1"/>
              <a:t>parçası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işler</a:t>
            </a:r>
            <a:r>
              <a:rPr lang="en-US" dirty="0"/>
              <a:t>. </a:t>
            </a:r>
            <a:r>
              <a:rPr lang="en-US" dirty="0" err="1"/>
              <a:t>Yerlilerin</a:t>
            </a:r>
            <a:r>
              <a:rPr lang="en-US" dirty="0"/>
              <a:t> </a:t>
            </a:r>
            <a:r>
              <a:rPr lang="en-US" dirty="0" err="1"/>
              <a:t>sessizliği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doğa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bağlantıları</a:t>
            </a:r>
            <a:r>
              <a:rPr lang="en-US" dirty="0"/>
              <a:t>, </a:t>
            </a:r>
            <a:r>
              <a:rPr lang="en-US" dirty="0" err="1"/>
              <a:t>Avrupalı</a:t>
            </a:r>
            <a:r>
              <a:rPr lang="en-US" dirty="0"/>
              <a:t> </a:t>
            </a:r>
            <a:r>
              <a:rPr lang="en-US" dirty="0" err="1"/>
              <a:t>sömürgecilerin</a:t>
            </a:r>
            <a:r>
              <a:rPr lang="en-US" dirty="0"/>
              <a:t>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ahlaki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fiziksel</a:t>
            </a:r>
            <a:r>
              <a:rPr lang="en-US" dirty="0"/>
              <a:t> </a:t>
            </a:r>
            <a:r>
              <a:rPr lang="en-US" dirty="0" err="1"/>
              <a:t>çöküşlerini</a:t>
            </a:r>
            <a:r>
              <a:rPr lang="en-US" dirty="0"/>
              <a:t> </a:t>
            </a:r>
            <a:r>
              <a:rPr lang="en-US" dirty="0" err="1"/>
              <a:t>yansıtmak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zemin</a:t>
            </a:r>
            <a:r>
              <a:rPr lang="en-US" dirty="0"/>
              <a:t> </a:t>
            </a:r>
            <a:r>
              <a:rPr lang="en-US" dirty="0" err="1"/>
              <a:t>oluşturur</a:t>
            </a:r>
            <a:r>
              <a:rPr lang="en-US" dirty="0"/>
              <a:t>. </a:t>
            </a:r>
            <a:r>
              <a:rPr lang="en-US" dirty="0" err="1"/>
              <a:t>Herzog’un</a:t>
            </a:r>
            <a:r>
              <a:rPr lang="en-US" dirty="0"/>
              <a:t> </a:t>
            </a:r>
            <a:r>
              <a:rPr lang="en-US" dirty="0" err="1"/>
              <a:t>antropolojik</a:t>
            </a:r>
            <a:r>
              <a:rPr lang="en-US" dirty="0"/>
              <a:t> </a:t>
            </a:r>
            <a:r>
              <a:rPr lang="en-US" dirty="0" err="1"/>
              <a:t>yaklaşımı</a:t>
            </a:r>
            <a:r>
              <a:rPr lang="en-US" dirty="0"/>
              <a:t>, </a:t>
            </a:r>
            <a:r>
              <a:rPr lang="en-US" dirty="0" err="1"/>
              <a:t>klasik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etnografik</a:t>
            </a:r>
            <a:r>
              <a:rPr lang="en-US" dirty="0"/>
              <a:t> film </a:t>
            </a:r>
            <a:r>
              <a:rPr lang="en-US" dirty="0" err="1"/>
              <a:t>olmaktan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, </a:t>
            </a:r>
            <a:r>
              <a:rPr lang="en-US" dirty="0" err="1"/>
              <a:t>tarihsel</a:t>
            </a:r>
            <a:r>
              <a:rPr lang="en-US" dirty="0"/>
              <a:t> </a:t>
            </a:r>
            <a:r>
              <a:rPr lang="en-US" dirty="0" err="1"/>
              <a:t>olayları</a:t>
            </a:r>
            <a:r>
              <a:rPr lang="en-US" dirty="0"/>
              <a:t> </a:t>
            </a:r>
            <a:r>
              <a:rPr lang="en-US" dirty="0" err="1"/>
              <a:t>eleştiren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/>
              <a:t>doğasının</a:t>
            </a:r>
            <a:r>
              <a:rPr lang="en-US" dirty="0"/>
              <a:t> </a:t>
            </a:r>
            <a:r>
              <a:rPr lang="en-US" dirty="0" err="1"/>
              <a:t>sınırlarını</a:t>
            </a:r>
            <a:r>
              <a:rPr lang="en-US" dirty="0"/>
              <a:t> </a:t>
            </a:r>
            <a:r>
              <a:rPr lang="en-US" dirty="0" err="1"/>
              <a:t>sorgulayan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sinema</a:t>
            </a:r>
            <a:r>
              <a:rPr lang="en-US" dirty="0"/>
              <a:t> </a:t>
            </a:r>
            <a:r>
              <a:rPr lang="en-US" dirty="0" err="1"/>
              <a:t>örneğidir</a:t>
            </a:r>
            <a:r>
              <a:rPr lang="en-US" dirty="0"/>
              <a:t>.</a:t>
            </a:r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EECA6F-EABD-EE40-4C67-538CDA843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157414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9A307-43CF-2CE9-46EB-0EC001233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Soğuk Savaş Yılları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5E8C7-0B39-E11B-8E95-F244794F7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2.Askeri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Nükleer</a:t>
            </a:r>
            <a:r>
              <a:rPr lang="en-US" dirty="0"/>
              <a:t> </a:t>
            </a:r>
            <a:r>
              <a:rPr lang="en-US" dirty="0" err="1"/>
              <a:t>Rekabet</a:t>
            </a:r>
            <a:r>
              <a:rPr lang="en-US" dirty="0"/>
              <a:t>: </a:t>
            </a:r>
            <a:r>
              <a:rPr lang="en-US" dirty="0" err="1"/>
              <a:t>İki</a:t>
            </a:r>
            <a:r>
              <a:rPr lang="en-US" dirty="0"/>
              <a:t> </a:t>
            </a:r>
            <a:r>
              <a:rPr lang="en-US" dirty="0" err="1"/>
              <a:t>süper</a:t>
            </a:r>
            <a:r>
              <a:rPr lang="en-US" dirty="0"/>
              <a:t> </a:t>
            </a:r>
            <a:r>
              <a:rPr lang="en-US" dirty="0" err="1"/>
              <a:t>güç</a:t>
            </a:r>
            <a:r>
              <a:rPr lang="en-US" dirty="0"/>
              <a:t>, </a:t>
            </a:r>
            <a:r>
              <a:rPr lang="en-US" dirty="0" err="1"/>
              <a:t>nükleer</a:t>
            </a:r>
            <a:r>
              <a:rPr lang="en-US" dirty="0"/>
              <a:t> </a:t>
            </a:r>
            <a:r>
              <a:rPr lang="en-US" dirty="0" err="1"/>
              <a:t>silahlanma</a:t>
            </a:r>
            <a:r>
              <a:rPr lang="en-US" dirty="0"/>
              <a:t> </a:t>
            </a:r>
            <a:r>
              <a:rPr lang="en-US" dirty="0" err="1"/>
              <a:t>yarışına</a:t>
            </a:r>
            <a:r>
              <a:rPr lang="en-US" dirty="0"/>
              <a:t> </a:t>
            </a:r>
            <a:r>
              <a:rPr lang="en-US" dirty="0" err="1"/>
              <a:t>girdi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dünya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“</a:t>
            </a:r>
            <a:r>
              <a:rPr lang="en-US" dirty="0" err="1"/>
              <a:t>nükleer</a:t>
            </a:r>
            <a:r>
              <a:rPr lang="en-US" dirty="0"/>
              <a:t> </a:t>
            </a:r>
            <a:r>
              <a:rPr lang="en-US" dirty="0" err="1"/>
              <a:t>felaket</a:t>
            </a:r>
            <a:r>
              <a:rPr lang="en-US" dirty="0"/>
              <a:t>” </a:t>
            </a:r>
            <a:r>
              <a:rPr lang="en-US" dirty="0" err="1"/>
              <a:t>riskiyle</a:t>
            </a:r>
            <a:r>
              <a:rPr lang="en-US" dirty="0"/>
              <a:t>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karşıya</a:t>
            </a:r>
            <a:r>
              <a:rPr lang="en-US" dirty="0"/>
              <a:t> </a:t>
            </a:r>
            <a:r>
              <a:rPr lang="en-US" dirty="0" err="1"/>
              <a:t>kaldı</a:t>
            </a:r>
            <a:r>
              <a:rPr lang="en-US" dirty="0"/>
              <a:t>. </a:t>
            </a:r>
            <a:r>
              <a:rPr lang="en-US" dirty="0" err="1"/>
              <a:t>Özellikle</a:t>
            </a:r>
            <a:r>
              <a:rPr lang="en-US" dirty="0"/>
              <a:t> 1962’deki </a:t>
            </a:r>
            <a:r>
              <a:rPr lang="en-US" dirty="0" err="1"/>
              <a:t>Küba</a:t>
            </a:r>
            <a:r>
              <a:rPr lang="en-US" dirty="0"/>
              <a:t> </a:t>
            </a:r>
            <a:r>
              <a:rPr lang="en-US" dirty="0" err="1"/>
              <a:t>Füze</a:t>
            </a:r>
            <a:r>
              <a:rPr lang="en-US" dirty="0"/>
              <a:t> </a:t>
            </a:r>
            <a:r>
              <a:rPr lang="en-US" dirty="0" err="1"/>
              <a:t>Krizi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tehlikeyi</a:t>
            </a:r>
            <a:r>
              <a:rPr lang="en-US" dirty="0"/>
              <a:t> </a:t>
            </a:r>
            <a:r>
              <a:rPr lang="en-US" dirty="0" err="1"/>
              <a:t>zirveye</a:t>
            </a:r>
            <a:r>
              <a:rPr lang="en-US" dirty="0"/>
              <a:t> </a:t>
            </a:r>
            <a:r>
              <a:rPr lang="en-US" dirty="0" err="1"/>
              <a:t>taşıdı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Soğuk</a:t>
            </a:r>
            <a:r>
              <a:rPr lang="en-US" dirty="0"/>
              <a:t> </a:t>
            </a:r>
            <a:r>
              <a:rPr lang="en-US" dirty="0" err="1"/>
              <a:t>Savaş</a:t>
            </a:r>
            <a:r>
              <a:rPr lang="en-US" dirty="0"/>
              <a:t>, </a:t>
            </a:r>
            <a:r>
              <a:rPr lang="en-US" dirty="0" err="1"/>
              <a:t>doğrudan</a:t>
            </a:r>
            <a:r>
              <a:rPr lang="en-US" dirty="0"/>
              <a:t> </a:t>
            </a:r>
            <a:r>
              <a:rPr lang="en-US" dirty="0" err="1"/>
              <a:t>sıcak</a:t>
            </a:r>
            <a:r>
              <a:rPr lang="en-US" dirty="0"/>
              <a:t> </a:t>
            </a:r>
            <a:r>
              <a:rPr lang="en-US" dirty="0" err="1"/>
              <a:t>çatışma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vekalet</a:t>
            </a:r>
            <a:r>
              <a:rPr lang="en-US" dirty="0"/>
              <a:t> </a:t>
            </a:r>
            <a:r>
              <a:rPr lang="en-US" dirty="0" err="1"/>
              <a:t>savaşları</a:t>
            </a:r>
            <a:r>
              <a:rPr lang="en-US" dirty="0"/>
              <a:t> (Kore, Vietnam, </a:t>
            </a:r>
            <a:r>
              <a:rPr lang="en-US" dirty="0" err="1"/>
              <a:t>Afganistan</a:t>
            </a:r>
            <a:r>
              <a:rPr lang="en-US" dirty="0"/>
              <a:t>)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tehditlerle</a:t>
            </a:r>
            <a:r>
              <a:rPr lang="en-US" dirty="0"/>
              <a:t> </a:t>
            </a:r>
            <a:r>
              <a:rPr lang="en-US" dirty="0" err="1"/>
              <a:t>sürdürüldü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3.Bloklar </a:t>
            </a:r>
            <a:r>
              <a:rPr lang="en-US" dirty="0" err="1"/>
              <a:t>Arası</a:t>
            </a:r>
            <a:r>
              <a:rPr lang="en-US" dirty="0"/>
              <a:t> </a:t>
            </a:r>
            <a:r>
              <a:rPr lang="en-US" dirty="0" err="1"/>
              <a:t>Bölünme</a:t>
            </a:r>
            <a:r>
              <a:rPr lang="en-US" dirty="0"/>
              <a:t> :Demir </a:t>
            </a:r>
            <a:r>
              <a:rPr lang="en-US" dirty="0" err="1"/>
              <a:t>Perde</a:t>
            </a:r>
            <a:r>
              <a:rPr lang="en-US" dirty="0"/>
              <a:t>: </a:t>
            </a:r>
            <a:r>
              <a:rPr lang="en-US" dirty="0" err="1"/>
              <a:t>Avrupa’yı</a:t>
            </a:r>
            <a:r>
              <a:rPr lang="en-US" dirty="0"/>
              <a:t> </a:t>
            </a:r>
            <a:r>
              <a:rPr lang="en-US" dirty="0" err="1"/>
              <a:t>Doğu</a:t>
            </a:r>
            <a:r>
              <a:rPr lang="en-US" dirty="0"/>
              <a:t> (</a:t>
            </a:r>
            <a:r>
              <a:rPr lang="en-US" dirty="0" err="1"/>
              <a:t>komünist</a:t>
            </a:r>
            <a:r>
              <a:rPr lang="en-US" dirty="0"/>
              <a:t>)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Batı</a:t>
            </a:r>
            <a:r>
              <a:rPr lang="en-US" dirty="0"/>
              <a:t> (</a:t>
            </a:r>
            <a:r>
              <a:rPr lang="en-US" dirty="0" err="1"/>
              <a:t>kapitalist</a:t>
            </a:r>
            <a:r>
              <a:rPr lang="en-US" dirty="0"/>
              <a:t>)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bölen</a:t>
            </a:r>
            <a:r>
              <a:rPr lang="en-US" dirty="0"/>
              <a:t> </a:t>
            </a:r>
            <a:r>
              <a:rPr lang="en-US" dirty="0" err="1"/>
              <a:t>sembolik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ayrımdı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Almanya’nın</a:t>
            </a:r>
            <a:r>
              <a:rPr lang="en-US" dirty="0"/>
              <a:t> </a:t>
            </a:r>
            <a:r>
              <a:rPr lang="en-US" dirty="0" err="1"/>
              <a:t>ikiye</a:t>
            </a:r>
            <a:r>
              <a:rPr lang="en-US" dirty="0"/>
              <a:t> </a:t>
            </a:r>
            <a:r>
              <a:rPr lang="en-US" dirty="0" err="1"/>
              <a:t>bölünmesi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Berlin </a:t>
            </a:r>
            <a:r>
              <a:rPr lang="en-US" dirty="0" err="1"/>
              <a:t>Duvarı’nın</a:t>
            </a:r>
            <a:r>
              <a:rPr lang="en-US" dirty="0"/>
              <a:t> </a:t>
            </a:r>
            <a:r>
              <a:rPr lang="en-US" dirty="0" err="1"/>
              <a:t>inşası</a:t>
            </a:r>
            <a:r>
              <a:rPr lang="en-US" dirty="0"/>
              <a:t> (1961),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ayrımın</a:t>
            </a:r>
            <a:r>
              <a:rPr lang="en-US" dirty="0"/>
              <a:t> </a:t>
            </a:r>
            <a:r>
              <a:rPr lang="en-US" dirty="0" err="1"/>
              <a:t>somut</a:t>
            </a:r>
            <a:r>
              <a:rPr lang="en-US" dirty="0"/>
              <a:t> </a:t>
            </a:r>
            <a:r>
              <a:rPr lang="en-US" dirty="0" err="1"/>
              <a:t>göstergelerindendir</a:t>
            </a:r>
            <a:r>
              <a:rPr lang="en-US" dirty="0"/>
              <a:t>.</a:t>
            </a:r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A8087-C74D-54E2-A59E-89DBB5ACF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2090565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5C3D1-787F-E219-AD96-3034E3074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SONUÇ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FC5E2-70E9-03F8-E035-22A0CFC4A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Herzog’un</a:t>
            </a:r>
            <a:r>
              <a:rPr lang="en-US" dirty="0"/>
              <a:t> Aguirre, </a:t>
            </a:r>
            <a:r>
              <a:rPr lang="en-US" dirty="0" err="1"/>
              <a:t>Tanrının</a:t>
            </a:r>
            <a:r>
              <a:rPr lang="en-US" dirty="0"/>
              <a:t> </a:t>
            </a:r>
            <a:r>
              <a:rPr lang="en-US" dirty="0" err="1"/>
              <a:t>Gazabı</a:t>
            </a:r>
            <a:r>
              <a:rPr lang="en-US" dirty="0"/>
              <a:t> filmi, </a:t>
            </a:r>
            <a:r>
              <a:rPr lang="en-US" dirty="0" err="1"/>
              <a:t>yalnızca</a:t>
            </a:r>
            <a:r>
              <a:rPr lang="en-US" dirty="0"/>
              <a:t> </a:t>
            </a:r>
            <a:r>
              <a:rPr lang="en-US" dirty="0" err="1"/>
              <a:t>tarihsel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hikaye</a:t>
            </a:r>
            <a:r>
              <a:rPr lang="en-US" dirty="0"/>
              <a:t> </a:t>
            </a:r>
            <a:r>
              <a:rPr lang="en-US" dirty="0" err="1"/>
              <a:t>anlatmaz</a:t>
            </a:r>
            <a:r>
              <a:rPr lang="en-US" dirty="0"/>
              <a:t>;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zamanda</a:t>
            </a:r>
            <a:r>
              <a:rPr lang="en-US" dirty="0"/>
              <a:t> </a:t>
            </a:r>
            <a:r>
              <a:rPr lang="en-US" dirty="0" err="1"/>
              <a:t>sömürgecilik</a:t>
            </a:r>
            <a:r>
              <a:rPr lang="en-US" dirty="0"/>
              <a:t>, </a:t>
            </a:r>
            <a:r>
              <a:rPr lang="en-US" dirty="0" err="1"/>
              <a:t>otoriterlik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insanın</a:t>
            </a:r>
            <a:r>
              <a:rPr lang="en-US" dirty="0"/>
              <a:t> </a:t>
            </a:r>
            <a:r>
              <a:rPr lang="en-US" dirty="0" err="1"/>
              <a:t>doğa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ilişkisi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siyasi</a:t>
            </a:r>
            <a:r>
              <a:rPr lang="en-US" dirty="0"/>
              <a:t> </a:t>
            </a:r>
            <a:r>
              <a:rPr lang="en-US" dirty="0" err="1"/>
              <a:t>meselelerle</a:t>
            </a:r>
            <a:r>
              <a:rPr lang="en-US" dirty="0"/>
              <a:t> de </a:t>
            </a:r>
            <a:r>
              <a:rPr lang="en-US" dirty="0" err="1"/>
              <a:t>ilişkilendirilebilir</a:t>
            </a:r>
            <a:r>
              <a:rPr lang="en-US" dirty="0"/>
              <a:t>. Film, </a:t>
            </a:r>
            <a:r>
              <a:rPr lang="en-US" dirty="0" err="1"/>
              <a:t>bireysel</a:t>
            </a:r>
            <a:r>
              <a:rPr lang="en-US" dirty="0"/>
              <a:t> </a:t>
            </a:r>
            <a:r>
              <a:rPr lang="en-US" dirty="0" err="1"/>
              <a:t>hırs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çöküş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bağı</a:t>
            </a:r>
            <a:r>
              <a:rPr lang="en-US" dirty="0"/>
              <a:t> </a:t>
            </a:r>
            <a:r>
              <a:rPr lang="en-US" dirty="0" err="1"/>
              <a:t>keşfederek</a:t>
            </a:r>
            <a:r>
              <a:rPr lang="en-US" dirty="0"/>
              <a:t> </a:t>
            </a:r>
            <a:r>
              <a:rPr lang="en-US" dirty="0" err="1"/>
              <a:t>evrensel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zamansız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eleştiri</a:t>
            </a:r>
            <a:r>
              <a:rPr lang="en-US" dirty="0"/>
              <a:t> </a:t>
            </a:r>
            <a:r>
              <a:rPr lang="en-US" dirty="0" err="1"/>
              <a:t>sunar</a:t>
            </a:r>
            <a:r>
              <a:rPr lang="en-US" dirty="0"/>
              <a:t>. Bu </a:t>
            </a:r>
            <a:r>
              <a:rPr lang="en-US" dirty="0" err="1"/>
              <a:t>yönleriyle</a:t>
            </a:r>
            <a:r>
              <a:rPr lang="en-US" dirty="0"/>
              <a:t>, hem </a:t>
            </a:r>
            <a:r>
              <a:rPr lang="en-US" dirty="0" err="1"/>
              <a:t>tarihsel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dönem</a:t>
            </a:r>
            <a:r>
              <a:rPr lang="en-US" dirty="0"/>
              <a:t> </a:t>
            </a:r>
            <a:r>
              <a:rPr lang="en-US" dirty="0" err="1"/>
              <a:t>eleştirisi</a:t>
            </a:r>
            <a:r>
              <a:rPr lang="en-US" dirty="0"/>
              <a:t> hem de modern </a:t>
            </a:r>
            <a:r>
              <a:rPr lang="en-US" dirty="0" err="1"/>
              <a:t>dünyaya</a:t>
            </a:r>
            <a:r>
              <a:rPr lang="en-US" dirty="0"/>
              <a:t> </a:t>
            </a:r>
            <a:r>
              <a:rPr lang="en-US" dirty="0" err="1"/>
              <a:t>yönelik</a:t>
            </a:r>
            <a:r>
              <a:rPr lang="en-US" dirty="0"/>
              <a:t> </a:t>
            </a:r>
            <a:r>
              <a:rPr lang="en-US" dirty="0" err="1"/>
              <a:t>güçlü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alegoridir</a:t>
            </a:r>
            <a:r>
              <a:rPr lang="en-US" dirty="0"/>
              <a:t>.</a:t>
            </a:r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BC7674-1C10-2627-E33F-47F2EAFCE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7364630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72159-732D-84C0-DC72-F91BAA830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KAYNAKÇA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7EDA0-9ECD-9629-7C28-C69F86370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US" b="0" i="0" dirty="0" err="1">
                <a:solidFill>
                  <a:srgbClr val="000000"/>
                </a:solidFill>
                <a:effectLst/>
                <a:latin typeface=".SFUI-Regular"/>
              </a:rPr>
              <a:t>Fulbrook</a:t>
            </a:r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, Mary. </a:t>
            </a:r>
            <a:r>
              <a:rPr lang="en-US" b="0" i="1" dirty="0">
                <a:solidFill>
                  <a:srgbClr val="000000"/>
                </a:solidFill>
                <a:effectLst/>
                <a:latin typeface=".SFUI-RegularItalic"/>
              </a:rPr>
              <a:t>A History of Germany 1918-2008: The Divided Nation</a:t>
            </a:r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. Wiley-Blackwell, 2009.</a:t>
            </a:r>
            <a:endParaRPr lang="en-US" b="0" i="0" dirty="0">
              <a:solidFill>
                <a:srgbClr val="000000"/>
              </a:solidFill>
              <a:effectLst/>
              <a:latin typeface=".SF UI"/>
            </a:endParaRP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• Der Spiegel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.SFUI-Regular"/>
              </a:rPr>
              <a:t>olayı</a:t>
            </a:r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.SFUI-Regular"/>
              </a:rPr>
              <a:t>üzerine</a:t>
            </a:r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.SFUI-Regular"/>
              </a:rPr>
              <a:t>genel</a:t>
            </a:r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.SFUI-Regular"/>
              </a:rPr>
              <a:t>bilgiler</a:t>
            </a:r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.SFUI-Regular"/>
              </a:rPr>
              <a:t>için</a:t>
            </a:r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: </a:t>
            </a:r>
            <a:r>
              <a:rPr lang="en-US" b="0" i="0" dirty="0">
                <a:solidFill>
                  <a:srgbClr val="3838FF"/>
                </a:solidFill>
                <a:effectLst/>
                <a:latin typeface=".SFUI-Regular"/>
                <a:hlinkClick r:id="rId2"/>
              </a:rPr>
              <a:t>Deutsche Welle - Der Spiegel Affair</a:t>
            </a:r>
            <a:endParaRPr lang="en-US" b="0" i="0" dirty="0">
              <a:solidFill>
                <a:srgbClr val="000000"/>
              </a:solidFill>
              <a:effectLst/>
              <a:latin typeface=".SF UI"/>
            </a:endParaRPr>
          </a:p>
          <a:p>
            <a:pPr algn="l"/>
            <a:r>
              <a:rPr lang="en-US" b="0" i="0" dirty="0" err="1">
                <a:solidFill>
                  <a:srgbClr val="000000"/>
                </a:solidFill>
                <a:effectLst/>
                <a:latin typeface=".SFUI-Regular"/>
              </a:rPr>
              <a:t>Elsaesser</a:t>
            </a:r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, Thomas. </a:t>
            </a:r>
            <a:r>
              <a:rPr lang="en-US" b="0" i="1" dirty="0">
                <a:solidFill>
                  <a:srgbClr val="000000"/>
                </a:solidFill>
                <a:effectLst/>
                <a:latin typeface=".SFUI-RegularItalic"/>
              </a:rPr>
              <a:t>New German Cinema: A History</a:t>
            </a:r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. Rutgers University Press, 1989.</a:t>
            </a:r>
            <a:endParaRPr lang="en-US" b="0" i="0" dirty="0">
              <a:solidFill>
                <a:srgbClr val="000000"/>
              </a:solidFill>
              <a:effectLst/>
              <a:latin typeface=".SF UI"/>
            </a:endParaRP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•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.SFUI-Regular"/>
              </a:rPr>
              <a:t>Soğuk</a:t>
            </a:r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.SFUI-Regular"/>
              </a:rPr>
              <a:t>Savaş</a:t>
            </a:r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.SFUI-Regular"/>
              </a:rPr>
              <a:t>dönemi</a:t>
            </a:r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.SFUI-Regular"/>
              </a:rPr>
              <a:t>ve</a:t>
            </a:r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 Alman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.SFUI-Regular"/>
              </a:rPr>
              <a:t>kimliği</a:t>
            </a:r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.SFUI-Regular"/>
              </a:rPr>
              <a:t>üzerine</a:t>
            </a:r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.SFUI-Regular"/>
              </a:rPr>
              <a:t>ayrıntılı</a:t>
            </a:r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.SFUI-Regular"/>
              </a:rPr>
              <a:t>analiz</a:t>
            </a:r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.SFUI-Regular"/>
              </a:rPr>
              <a:t>için</a:t>
            </a:r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: </a:t>
            </a:r>
            <a:r>
              <a:rPr lang="en-US" b="0" i="0" dirty="0">
                <a:solidFill>
                  <a:srgbClr val="3838FF"/>
                </a:solidFill>
                <a:effectLst/>
                <a:latin typeface=".SFUI-Regular"/>
                <a:hlinkClick r:id="rId3"/>
              </a:rPr>
              <a:t>German Historical Institute - Cold War Division</a:t>
            </a:r>
            <a:endParaRPr lang="en-US" b="0" i="0" dirty="0">
              <a:solidFill>
                <a:srgbClr val="000000"/>
              </a:solidFill>
              <a:effectLst/>
              <a:latin typeface=".SF UI"/>
            </a:endParaRP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Ames, Eric. </a:t>
            </a:r>
            <a:r>
              <a:rPr lang="en-US" b="0" i="1" dirty="0">
                <a:solidFill>
                  <a:srgbClr val="000000"/>
                </a:solidFill>
                <a:effectLst/>
                <a:latin typeface=".SFUI-RegularItalic"/>
              </a:rPr>
              <a:t>Ferocious Reality: Documentary according to Werner Herzog</a:t>
            </a:r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. University of Minnesota Press, 2012.</a:t>
            </a:r>
            <a:endParaRPr lang="en-US" b="0" i="0" dirty="0">
              <a:solidFill>
                <a:srgbClr val="000000"/>
              </a:solidFill>
              <a:effectLst/>
              <a:latin typeface=".SF UI"/>
            </a:endParaRP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•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.SFUI-Regular"/>
              </a:rPr>
              <a:t>Antropolojik</a:t>
            </a:r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.SFUI-Regular"/>
              </a:rPr>
              <a:t>temalar</a:t>
            </a:r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.SFUI-Regular"/>
              </a:rPr>
              <a:t>ve</a:t>
            </a:r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.SFUI-Regular"/>
              </a:rPr>
              <a:t>doğa</a:t>
            </a:r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.SFUI-Regular"/>
              </a:rPr>
              <a:t>karşısında</a:t>
            </a:r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.SFUI-Regular"/>
              </a:rPr>
              <a:t>insanın</a:t>
            </a:r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.SFUI-Regular"/>
              </a:rPr>
              <a:t>yetersizliği</a:t>
            </a:r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.SFUI-Regular"/>
              </a:rPr>
              <a:t>üzerine</a:t>
            </a:r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.SFUI-Regular"/>
              </a:rPr>
              <a:t>felsefi</a:t>
            </a:r>
            <a:r>
              <a:rPr lang="en-US" b="0" i="0" dirty="0">
                <a:solidFill>
                  <a:srgbClr val="000000"/>
                </a:solidFill>
                <a:effectLst/>
                <a:latin typeface=".SFUI-Regular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.SFUI-Regular"/>
              </a:rPr>
              <a:t>değerlendirmeler</a:t>
            </a:r>
            <a:r>
              <a:rPr lang="en-US" b="0" i="0">
                <a:solidFill>
                  <a:srgbClr val="000000"/>
                </a:solidFill>
                <a:effectLst/>
                <a:latin typeface=".SFUI-Regular"/>
              </a:rPr>
              <a:t>: </a:t>
            </a:r>
            <a:r>
              <a:rPr lang="en-US" b="0" i="0">
                <a:solidFill>
                  <a:srgbClr val="3838FF"/>
                </a:solidFill>
                <a:effectLst/>
                <a:latin typeface=".SFUI-Regular"/>
                <a:hlinkClick r:id="rId4"/>
              </a:rPr>
              <a:t>IAFOR Journal of Arts &amp; Humanities</a:t>
            </a:r>
            <a:endParaRPr lang="en-US" b="0" i="0">
              <a:solidFill>
                <a:srgbClr val="000000"/>
              </a:solidFill>
              <a:effectLst/>
              <a:latin typeface=".SF UI"/>
            </a:endParaRPr>
          </a:p>
          <a:p>
            <a:pPr marL="0" indent="0">
              <a:buNone/>
            </a:pPr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8452E6-DE43-869C-ED6B-AF963549E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971150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EBFF9-8BDA-572A-1C6E-ACFBE2810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Soğuk Savaş Yılları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D4D22-62BF-61CC-3AAC-9CE756D00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4.	</a:t>
            </a:r>
            <a:r>
              <a:rPr lang="en-US" dirty="0" err="1"/>
              <a:t>Uzay</a:t>
            </a:r>
            <a:r>
              <a:rPr lang="en-US" dirty="0"/>
              <a:t> </a:t>
            </a:r>
            <a:r>
              <a:rPr lang="en-US" dirty="0" err="1"/>
              <a:t>Yarışı</a:t>
            </a:r>
            <a:endParaRPr lang="en-US" dirty="0"/>
          </a:p>
          <a:p>
            <a:r>
              <a:rPr lang="en-US" dirty="0"/>
              <a:t>1957’de </a:t>
            </a:r>
            <a:r>
              <a:rPr lang="en-US" dirty="0" err="1"/>
              <a:t>SSCB’nin</a:t>
            </a:r>
            <a:r>
              <a:rPr lang="en-US" dirty="0"/>
              <a:t> Sputnik </a:t>
            </a:r>
            <a:r>
              <a:rPr lang="en-US" dirty="0" err="1"/>
              <a:t>uydusunu</a:t>
            </a:r>
            <a:r>
              <a:rPr lang="en-US" dirty="0"/>
              <a:t> </a:t>
            </a:r>
            <a:r>
              <a:rPr lang="en-US" dirty="0" err="1"/>
              <a:t>fırlatması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1969’da </a:t>
            </a:r>
            <a:r>
              <a:rPr lang="en-US" dirty="0" err="1"/>
              <a:t>ABD’nin</a:t>
            </a:r>
            <a:r>
              <a:rPr lang="en-US" dirty="0"/>
              <a:t> </a:t>
            </a:r>
            <a:r>
              <a:rPr lang="en-US" dirty="0" err="1"/>
              <a:t>Ay’a</a:t>
            </a:r>
            <a:r>
              <a:rPr lang="en-US" dirty="0"/>
              <a:t>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/>
              <a:t>göndermesi</a:t>
            </a:r>
            <a:r>
              <a:rPr lang="en-US" dirty="0"/>
              <a:t>, </a:t>
            </a:r>
            <a:r>
              <a:rPr lang="en-US" dirty="0" err="1"/>
              <a:t>bilim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teknoloji</a:t>
            </a:r>
            <a:r>
              <a:rPr lang="en-US" dirty="0"/>
              <a:t> </a:t>
            </a:r>
            <a:r>
              <a:rPr lang="en-US" dirty="0" err="1"/>
              <a:t>rekabetini</a:t>
            </a:r>
            <a:r>
              <a:rPr lang="en-US" dirty="0"/>
              <a:t> de </a:t>
            </a:r>
            <a:r>
              <a:rPr lang="en-US" dirty="0" err="1"/>
              <a:t>içeriyordu</a:t>
            </a:r>
            <a:r>
              <a:rPr lang="en-US" dirty="0"/>
              <a:t>.</a:t>
            </a:r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B61B46-46D1-0755-1DBA-C3CE9EACD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304842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A1F1B-BDAD-686B-7864-983C3366F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Soğuk Savaş ve Küresel Etkileri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3EE89-6C94-257F-E842-6420EA7BF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1.	</a:t>
            </a:r>
            <a:r>
              <a:rPr lang="en-US" dirty="0" err="1"/>
              <a:t>Vekalet</a:t>
            </a:r>
            <a:r>
              <a:rPr lang="en-US" dirty="0"/>
              <a:t> </a:t>
            </a:r>
            <a:r>
              <a:rPr lang="en-US" dirty="0" err="1"/>
              <a:t>Savaşları</a:t>
            </a:r>
            <a:r>
              <a:rPr lang="en-US" dirty="0"/>
              <a:t>:</a:t>
            </a:r>
          </a:p>
          <a:p>
            <a:r>
              <a:rPr lang="en-US" dirty="0"/>
              <a:t>Kore </a:t>
            </a:r>
            <a:r>
              <a:rPr lang="en-US" dirty="0" err="1"/>
              <a:t>Savaşı</a:t>
            </a:r>
            <a:r>
              <a:rPr lang="en-US" dirty="0"/>
              <a:t> (1950-1953), Vietnam </a:t>
            </a:r>
            <a:r>
              <a:rPr lang="en-US" dirty="0" err="1"/>
              <a:t>Savaşı</a:t>
            </a:r>
            <a:r>
              <a:rPr lang="en-US" dirty="0"/>
              <a:t> (1955-1975),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Afganistan</a:t>
            </a:r>
            <a:r>
              <a:rPr lang="en-US" dirty="0"/>
              <a:t> </a:t>
            </a:r>
            <a:r>
              <a:rPr lang="en-US" dirty="0" err="1"/>
              <a:t>Savaşı</a:t>
            </a:r>
            <a:r>
              <a:rPr lang="en-US" dirty="0"/>
              <a:t> (1979-1989)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savaşlar</a:t>
            </a:r>
            <a:r>
              <a:rPr lang="en-US" dirty="0"/>
              <a:t>, </a:t>
            </a:r>
            <a:r>
              <a:rPr lang="en-US" dirty="0" err="1"/>
              <a:t>süper</a:t>
            </a:r>
            <a:r>
              <a:rPr lang="en-US" dirty="0"/>
              <a:t> </a:t>
            </a:r>
            <a:r>
              <a:rPr lang="en-US" dirty="0" err="1"/>
              <a:t>güçlerin</a:t>
            </a:r>
            <a:r>
              <a:rPr lang="en-US" dirty="0"/>
              <a:t> </a:t>
            </a:r>
            <a:r>
              <a:rPr lang="en-US" dirty="0" err="1"/>
              <a:t>dolaylı</a:t>
            </a:r>
            <a:r>
              <a:rPr lang="en-US" dirty="0"/>
              <a:t> </a:t>
            </a:r>
            <a:r>
              <a:rPr lang="en-US" dirty="0" err="1"/>
              <a:t>çatışmalarına</a:t>
            </a:r>
            <a:r>
              <a:rPr lang="en-US" dirty="0"/>
              <a:t> </a:t>
            </a:r>
            <a:r>
              <a:rPr lang="en-US" dirty="0" err="1"/>
              <a:t>sahne</a:t>
            </a:r>
            <a:r>
              <a:rPr lang="en-US" dirty="0"/>
              <a:t> </a:t>
            </a:r>
            <a:r>
              <a:rPr lang="en-US" dirty="0" err="1"/>
              <a:t>oldu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2.	</a:t>
            </a:r>
            <a:r>
              <a:rPr lang="en-US" dirty="0" err="1"/>
              <a:t>Bağlantısızlar</a:t>
            </a:r>
            <a:r>
              <a:rPr lang="en-US" dirty="0"/>
              <a:t> </a:t>
            </a:r>
            <a:r>
              <a:rPr lang="en-US" dirty="0" err="1"/>
              <a:t>Hareketi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•</a:t>
            </a:r>
            <a:r>
              <a:rPr lang="en-US" dirty="0" err="1"/>
              <a:t>Hindistan</a:t>
            </a:r>
            <a:r>
              <a:rPr lang="en-US" dirty="0"/>
              <a:t>, </a:t>
            </a:r>
            <a:r>
              <a:rPr lang="en-US" dirty="0" err="1"/>
              <a:t>Yugoslavya</a:t>
            </a:r>
            <a:r>
              <a:rPr lang="en-US" dirty="0"/>
              <a:t>, </a:t>
            </a:r>
            <a:r>
              <a:rPr lang="en-US" dirty="0" err="1"/>
              <a:t>Mısır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ülkeler</a:t>
            </a:r>
            <a:r>
              <a:rPr lang="en-US" dirty="0"/>
              <a:t>, ne </a:t>
            </a:r>
            <a:r>
              <a:rPr lang="en-US" dirty="0" err="1"/>
              <a:t>Batı</a:t>
            </a:r>
            <a:r>
              <a:rPr lang="en-US" dirty="0"/>
              <a:t> ne de </a:t>
            </a:r>
            <a:r>
              <a:rPr lang="en-US" dirty="0" err="1"/>
              <a:t>Doğu</a:t>
            </a:r>
            <a:r>
              <a:rPr lang="en-US" dirty="0"/>
              <a:t> </a:t>
            </a:r>
            <a:r>
              <a:rPr lang="en-US" dirty="0" err="1"/>
              <a:t>Bloku’na</a:t>
            </a:r>
            <a:r>
              <a:rPr lang="en-US" dirty="0"/>
              <a:t> </a:t>
            </a:r>
            <a:r>
              <a:rPr lang="en-US" dirty="0" err="1"/>
              <a:t>katılarak</a:t>
            </a:r>
            <a:r>
              <a:rPr lang="en-US" dirty="0"/>
              <a:t> </a:t>
            </a:r>
            <a:r>
              <a:rPr lang="en-US" dirty="0" err="1"/>
              <a:t>bağımsız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dış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izlemeye</a:t>
            </a:r>
            <a:r>
              <a:rPr lang="en-US" dirty="0"/>
              <a:t> </a:t>
            </a:r>
            <a:r>
              <a:rPr lang="en-US" dirty="0" err="1"/>
              <a:t>çalıştı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3.	</a:t>
            </a:r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Kültürel</a:t>
            </a:r>
            <a:r>
              <a:rPr lang="en-US" dirty="0"/>
              <a:t> </a:t>
            </a:r>
            <a:r>
              <a:rPr lang="en-US" dirty="0" err="1"/>
              <a:t>Rekabet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•Marshall </a:t>
            </a:r>
            <a:r>
              <a:rPr lang="en-US" dirty="0" err="1"/>
              <a:t>Planı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girişimler</a:t>
            </a:r>
            <a:r>
              <a:rPr lang="en-US" dirty="0"/>
              <a:t>, </a:t>
            </a:r>
            <a:r>
              <a:rPr lang="en-US" dirty="0" err="1"/>
              <a:t>Batı’nın</a:t>
            </a:r>
            <a:r>
              <a:rPr lang="en-US" dirty="0"/>
              <a:t> </a:t>
            </a:r>
            <a:r>
              <a:rPr lang="en-US" dirty="0" err="1"/>
              <a:t>kapitalizmi</a:t>
            </a:r>
            <a:r>
              <a:rPr lang="en-US" dirty="0"/>
              <a:t> </a:t>
            </a:r>
            <a:r>
              <a:rPr lang="en-US" dirty="0" err="1"/>
              <a:t>yayma</a:t>
            </a:r>
            <a:r>
              <a:rPr lang="en-US" dirty="0"/>
              <a:t> </a:t>
            </a:r>
            <a:r>
              <a:rPr lang="en-US" dirty="0" err="1"/>
              <a:t>çabalarını</a:t>
            </a:r>
            <a:r>
              <a:rPr lang="en-US" dirty="0"/>
              <a:t> </a:t>
            </a:r>
            <a:r>
              <a:rPr lang="en-US" dirty="0" err="1"/>
              <a:t>temsil</a:t>
            </a:r>
            <a:r>
              <a:rPr lang="en-US" dirty="0"/>
              <a:t> </a:t>
            </a:r>
            <a:r>
              <a:rPr lang="en-US" dirty="0" err="1"/>
              <a:t>ederken</a:t>
            </a:r>
            <a:r>
              <a:rPr lang="en-US" dirty="0"/>
              <a:t>, SSCB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uydu</a:t>
            </a:r>
            <a:r>
              <a:rPr lang="en-US" dirty="0"/>
              <a:t> </a:t>
            </a:r>
            <a:r>
              <a:rPr lang="en-US" dirty="0" err="1"/>
              <a:t>devletlerini</a:t>
            </a:r>
            <a:r>
              <a:rPr lang="en-US" dirty="0"/>
              <a:t> </a:t>
            </a:r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yardımlarla</a:t>
            </a:r>
            <a:r>
              <a:rPr lang="en-US" dirty="0"/>
              <a:t> </a:t>
            </a:r>
            <a:r>
              <a:rPr lang="en-US" dirty="0" err="1"/>
              <a:t>destekledi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	•Hollywood </a:t>
            </a:r>
            <a:r>
              <a:rPr lang="en-US" dirty="0" err="1"/>
              <a:t>ve</a:t>
            </a:r>
            <a:r>
              <a:rPr lang="en-US" dirty="0"/>
              <a:t> propaganda </a:t>
            </a:r>
            <a:r>
              <a:rPr lang="en-US" dirty="0" err="1"/>
              <a:t>filmleri</a:t>
            </a:r>
            <a:r>
              <a:rPr lang="en-US" dirty="0"/>
              <a:t> </a:t>
            </a:r>
            <a:r>
              <a:rPr lang="en-US" dirty="0" err="1"/>
              <a:t>aracılığıyla</a:t>
            </a:r>
            <a:r>
              <a:rPr lang="en-US" dirty="0"/>
              <a:t> </a:t>
            </a:r>
            <a:r>
              <a:rPr lang="en-US" dirty="0" err="1"/>
              <a:t>kültürel</a:t>
            </a:r>
            <a:r>
              <a:rPr lang="en-US" dirty="0"/>
              <a:t> </a:t>
            </a:r>
            <a:r>
              <a:rPr lang="en-US" dirty="0" err="1"/>
              <a:t>etki</a:t>
            </a:r>
            <a:r>
              <a:rPr lang="en-US" dirty="0"/>
              <a:t> </a:t>
            </a:r>
            <a:r>
              <a:rPr lang="en-US" dirty="0" err="1"/>
              <a:t>savaşı</a:t>
            </a:r>
            <a:r>
              <a:rPr lang="en-US" dirty="0"/>
              <a:t> da </a:t>
            </a:r>
            <a:r>
              <a:rPr lang="en-US" dirty="0" err="1"/>
              <a:t>yürütüldü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4.	</a:t>
            </a:r>
            <a:r>
              <a:rPr lang="en-US" dirty="0" err="1"/>
              <a:t>Sonuç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Çöküş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•	</a:t>
            </a:r>
            <a:r>
              <a:rPr lang="en-US" dirty="0" err="1"/>
              <a:t>Soğuk</a:t>
            </a:r>
            <a:r>
              <a:rPr lang="en-US" dirty="0"/>
              <a:t> </a:t>
            </a:r>
            <a:r>
              <a:rPr lang="en-US" dirty="0" err="1"/>
              <a:t>Savaş</a:t>
            </a:r>
            <a:r>
              <a:rPr lang="en-US" dirty="0"/>
              <a:t>, </a:t>
            </a:r>
            <a:r>
              <a:rPr lang="en-US" dirty="0" err="1"/>
              <a:t>SSCB’nin</a:t>
            </a:r>
            <a:r>
              <a:rPr lang="en-US" dirty="0"/>
              <a:t> </a:t>
            </a:r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istikrarsızlık</a:t>
            </a:r>
            <a:r>
              <a:rPr lang="en-US" dirty="0"/>
              <a:t> </a:t>
            </a:r>
            <a:r>
              <a:rPr lang="en-US" dirty="0" err="1"/>
              <a:t>nedeniyle</a:t>
            </a:r>
            <a:r>
              <a:rPr lang="en-US" dirty="0"/>
              <a:t> 1991’de </a:t>
            </a:r>
            <a:r>
              <a:rPr lang="en-US" dirty="0" err="1"/>
              <a:t>çökmesiyle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/>
              <a:t>erdi</a:t>
            </a:r>
            <a:r>
              <a:rPr lang="en-US" dirty="0"/>
              <a:t>. Berlin </a:t>
            </a:r>
            <a:r>
              <a:rPr lang="en-US" dirty="0" err="1"/>
              <a:t>Duvarı’nın</a:t>
            </a:r>
            <a:r>
              <a:rPr lang="en-US" dirty="0"/>
              <a:t> </a:t>
            </a:r>
            <a:r>
              <a:rPr lang="en-US" dirty="0" err="1"/>
              <a:t>yıkılması</a:t>
            </a:r>
            <a:r>
              <a:rPr lang="en-US" dirty="0"/>
              <a:t> (1989),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sürecin</a:t>
            </a:r>
            <a:r>
              <a:rPr lang="en-US" dirty="0"/>
              <a:t> </a:t>
            </a:r>
            <a:r>
              <a:rPr lang="en-US" dirty="0" err="1"/>
              <a:t>sembolik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dönüm</a:t>
            </a:r>
            <a:r>
              <a:rPr lang="en-US" dirty="0"/>
              <a:t> </a:t>
            </a:r>
            <a:r>
              <a:rPr lang="en-US" dirty="0" err="1"/>
              <a:t>noktasıdır</a:t>
            </a:r>
            <a:r>
              <a:rPr lang="en-US" dirty="0"/>
              <a:t>.</a:t>
            </a:r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36CED9-CA5D-97FD-8456-975C4D994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817400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FE1C3-64E5-A1C0-7D15-6D62B8F7D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Aguirre ve Herzog ‘un Sosyal ve Siyasi İçerikli Mesajları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21FD3-8186-51CE-D127-FD4244412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TR" dirty="0"/>
              <a:t>Yeni Alman Sineması temsilcilerinden Herzog, ‘sosyal ve siyasi’ durumları tarihsel bir macera filmi görünümünde derinleştirmektedir.</a:t>
            </a:r>
          </a:p>
          <a:p>
            <a:r>
              <a:rPr lang="en-US" dirty="0"/>
              <a:t>Film, </a:t>
            </a:r>
            <a:r>
              <a:rPr lang="en-US" dirty="0" err="1"/>
              <a:t>özellikle</a:t>
            </a:r>
            <a:r>
              <a:rPr lang="en-US" dirty="0"/>
              <a:t> </a:t>
            </a:r>
            <a:r>
              <a:rPr lang="en-US" dirty="0" err="1"/>
              <a:t>Avrupa</a:t>
            </a:r>
            <a:r>
              <a:rPr lang="en-US" dirty="0"/>
              <a:t> </a:t>
            </a:r>
            <a:r>
              <a:rPr lang="en-US" dirty="0" err="1"/>
              <a:t>sömürgeciliği</a:t>
            </a:r>
            <a:r>
              <a:rPr lang="en-US" dirty="0"/>
              <a:t>, </a:t>
            </a:r>
            <a:r>
              <a:rPr lang="en-US" dirty="0" err="1"/>
              <a:t>gücün</a:t>
            </a:r>
            <a:r>
              <a:rPr lang="en-US" dirty="0"/>
              <a:t> </a:t>
            </a:r>
            <a:r>
              <a:rPr lang="en-US" dirty="0" err="1"/>
              <a:t>yozlaşması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/>
              <a:t>doğasının</a:t>
            </a:r>
            <a:r>
              <a:rPr lang="en-US" dirty="0"/>
              <a:t> </a:t>
            </a:r>
            <a:r>
              <a:rPr lang="en-US" dirty="0" err="1"/>
              <a:t>sınırlarını</a:t>
            </a:r>
            <a:r>
              <a:rPr lang="en-US" dirty="0"/>
              <a:t> </a:t>
            </a:r>
            <a:r>
              <a:rPr lang="en-US" dirty="0" err="1"/>
              <a:t>keşfetme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temaları</a:t>
            </a:r>
            <a:r>
              <a:rPr lang="en-US" dirty="0"/>
              <a:t> </a:t>
            </a:r>
            <a:r>
              <a:rPr lang="en-US" dirty="0" err="1"/>
              <a:t>üzerinden</a:t>
            </a:r>
            <a:r>
              <a:rPr lang="en-US" dirty="0"/>
              <a:t> </a:t>
            </a:r>
            <a:r>
              <a:rPr lang="en-US" dirty="0" err="1"/>
              <a:t>değerlendirilebilir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Sömürgecilik</a:t>
            </a:r>
            <a:r>
              <a:rPr lang="en-US" dirty="0"/>
              <a:t> </a:t>
            </a:r>
            <a:r>
              <a:rPr lang="en-US" dirty="0" err="1"/>
              <a:t>Eleştirisi</a:t>
            </a:r>
            <a:endParaRPr lang="en-TR" dirty="0"/>
          </a:p>
          <a:p>
            <a:pPr marL="0" indent="0">
              <a:buNone/>
            </a:pPr>
            <a:r>
              <a:rPr lang="en-US" dirty="0"/>
              <a:t>2.Güç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Yozlaşma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3.Modern </a:t>
            </a:r>
            <a:r>
              <a:rPr lang="en-US" dirty="0" err="1"/>
              <a:t>Dönemle</a:t>
            </a:r>
            <a:r>
              <a:rPr lang="en-US" dirty="0"/>
              <a:t> </a:t>
            </a:r>
            <a:r>
              <a:rPr lang="en-US" dirty="0" err="1"/>
              <a:t>Paralellik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4.Doğa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İnsan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Çatışma</a:t>
            </a:r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6A3737-066B-5B8F-CDE5-2CAF563DA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946119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709CF-1E36-C5CF-196F-0B00630E4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Sömürgecilik</a:t>
            </a:r>
            <a:r>
              <a:rPr lang="en-US" dirty="0"/>
              <a:t> </a:t>
            </a:r>
            <a:r>
              <a:rPr lang="en-US" dirty="0" err="1"/>
              <a:t>Eleştirisi</a:t>
            </a:r>
            <a:endParaRPr lang="en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87BDE-210B-CAED-153A-B2277EC05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Aguirre, 16. </a:t>
            </a:r>
            <a:r>
              <a:rPr lang="en-US" dirty="0" err="1"/>
              <a:t>yüzyılda</a:t>
            </a:r>
            <a:r>
              <a:rPr lang="en-US" dirty="0"/>
              <a:t> </a:t>
            </a:r>
            <a:r>
              <a:rPr lang="en-US" dirty="0" err="1"/>
              <a:t>Güney</a:t>
            </a:r>
            <a:r>
              <a:rPr lang="en-US" dirty="0"/>
              <a:t> </a:t>
            </a:r>
            <a:r>
              <a:rPr lang="en-US" dirty="0" err="1"/>
              <a:t>Amerika’da</a:t>
            </a:r>
            <a:r>
              <a:rPr lang="en-US" dirty="0"/>
              <a:t> </a:t>
            </a:r>
            <a:r>
              <a:rPr lang="en-US" dirty="0" err="1"/>
              <a:t>geçen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İspanyol</a:t>
            </a:r>
            <a:r>
              <a:rPr lang="en-US" dirty="0"/>
              <a:t> </a:t>
            </a:r>
            <a:r>
              <a:rPr lang="en-US" dirty="0" err="1"/>
              <a:t>altın</a:t>
            </a:r>
            <a:r>
              <a:rPr lang="en-US" dirty="0"/>
              <a:t> </a:t>
            </a:r>
            <a:r>
              <a:rPr lang="en-US" dirty="0" err="1"/>
              <a:t>arayışı</a:t>
            </a:r>
            <a:r>
              <a:rPr lang="en-US" dirty="0"/>
              <a:t> </a:t>
            </a:r>
            <a:r>
              <a:rPr lang="en-US" dirty="0" err="1"/>
              <a:t>hikayesi</a:t>
            </a:r>
            <a:r>
              <a:rPr lang="en-US" dirty="0"/>
              <a:t> </a:t>
            </a:r>
            <a:r>
              <a:rPr lang="en-US" dirty="0" err="1"/>
              <a:t>üzerinden</a:t>
            </a:r>
            <a:r>
              <a:rPr lang="en-US" dirty="0"/>
              <a:t>, </a:t>
            </a:r>
            <a:r>
              <a:rPr lang="en-US" dirty="0" err="1"/>
              <a:t>Avrupa</a:t>
            </a:r>
            <a:r>
              <a:rPr lang="en-US" dirty="0"/>
              <a:t> </a:t>
            </a:r>
            <a:r>
              <a:rPr lang="en-US" dirty="0" err="1"/>
              <a:t>sömürgeciliğinin</a:t>
            </a:r>
            <a:r>
              <a:rPr lang="en-US" dirty="0"/>
              <a:t> </a:t>
            </a:r>
            <a:r>
              <a:rPr lang="en-US" dirty="0" err="1"/>
              <a:t>açgözlülüğüne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yıkıcı</a:t>
            </a:r>
            <a:r>
              <a:rPr lang="en-US" dirty="0"/>
              <a:t> </a:t>
            </a:r>
            <a:r>
              <a:rPr lang="en-US" dirty="0" err="1"/>
              <a:t>etkilerine</a:t>
            </a:r>
            <a:r>
              <a:rPr lang="en-US" dirty="0"/>
              <a:t> </a:t>
            </a:r>
            <a:r>
              <a:rPr lang="en-US" dirty="0" err="1"/>
              <a:t>ışık</a:t>
            </a:r>
            <a:r>
              <a:rPr lang="en-US" dirty="0"/>
              <a:t> </a:t>
            </a:r>
            <a:r>
              <a:rPr lang="en-US" dirty="0" err="1"/>
              <a:t>tutar</a:t>
            </a:r>
            <a:r>
              <a:rPr lang="en-US" dirty="0"/>
              <a:t>. </a:t>
            </a:r>
            <a:r>
              <a:rPr lang="en-US" dirty="0" err="1"/>
              <a:t>Aguirre’nin</a:t>
            </a:r>
            <a:r>
              <a:rPr lang="en-US" dirty="0"/>
              <a:t> </a:t>
            </a:r>
            <a:r>
              <a:rPr lang="en-US" dirty="0" err="1"/>
              <a:t>liderliğindeki</a:t>
            </a:r>
            <a:r>
              <a:rPr lang="en-US" dirty="0"/>
              <a:t> </a:t>
            </a:r>
            <a:r>
              <a:rPr lang="en-US" dirty="0" err="1"/>
              <a:t>keşif</a:t>
            </a:r>
            <a:r>
              <a:rPr lang="en-US" dirty="0"/>
              <a:t> </a:t>
            </a:r>
            <a:r>
              <a:rPr lang="en-US" dirty="0" err="1"/>
              <a:t>grubu</a:t>
            </a:r>
            <a:r>
              <a:rPr lang="en-US" dirty="0"/>
              <a:t>, </a:t>
            </a:r>
            <a:r>
              <a:rPr lang="en-US" dirty="0" err="1"/>
              <a:t>altın</a:t>
            </a:r>
            <a:r>
              <a:rPr lang="en-US" dirty="0"/>
              <a:t> </a:t>
            </a:r>
            <a:r>
              <a:rPr lang="en-US" dirty="0" err="1"/>
              <a:t>efsanesi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El </a:t>
            </a:r>
            <a:r>
              <a:rPr lang="en-US" dirty="0" err="1"/>
              <a:t>Dorado’yu</a:t>
            </a:r>
            <a:r>
              <a:rPr lang="en-US" dirty="0"/>
              <a:t> </a:t>
            </a:r>
            <a:r>
              <a:rPr lang="en-US" dirty="0" err="1"/>
              <a:t>ararken</a:t>
            </a:r>
            <a:r>
              <a:rPr lang="en-US" dirty="0"/>
              <a:t> </a:t>
            </a:r>
            <a:r>
              <a:rPr lang="en-US" dirty="0" err="1"/>
              <a:t>doğayı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yerli</a:t>
            </a:r>
            <a:r>
              <a:rPr lang="en-US" dirty="0"/>
              <a:t> </a:t>
            </a:r>
            <a:r>
              <a:rPr lang="en-US" dirty="0" err="1"/>
              <a:t>halkları</a:t>
            </a:r>
            <a:r>
              <a:rPr lang="en-US" dirty="0"/>
              <a:t> </a:t>
            </a:r>
            <a:r>
              <a:rPr lang="en-US" dirty="0" err="1"/>
              <a:t>hiçe</a:t>
            </a:r>
            <a:r>
              <a:rPr lang="en-US" dirty="0"/>
              <a:t> </a:t>
            </a:r>
            <a:r>
              <a:rPr lang="en-US" dirty="0" err="1"/>
              <a:t>sayar</a:t>
            </a:r>
            <a:r>
              <a:rPr lang="en-US" dirty="0"/>
              <a:t>. Bu, </a:t>
            </a:r>
            <a:r>
              <a:rPr lang="en-US" dirty="0" err="1"/>
              <a:t>Batı’nın</a:t>
            </a:r>
            <a:r>
              <a:rPr lang="en-US" dirty="0"/>
              <a:t> </a:t>
            </a:r>
            <a:r>
              <a:rPr lang="en-US" dirty="0" err="1"/>
              <a:t>yalnızca</a:t>
            </a:r>
            <a:r>
              <a:rPr lang="en-US" dirty="0"/>
              <a:t> </a:t>
            </a:r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kazanç</a:t>
            </a:r>
            <a:r>
              <a:rPr lang="en-US" dirty="0"/>
              <a:t> </a:t>
            </a:r>
            <a:r>
              <a:rPr lang="en-US" dirty="0" err="1"/>
              <a:t>uğruna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toprakları</a:t>
            </a:r>
            <a:r>
              <a:rPr lang="en-US" dirty="0"/>
              <a:t> </a:t>
            </a:r>
            <a:r>
              <a:rPr lang="en-US" dirty="0" err="1"/>
              <a:t>sömürmesi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süreçte</a:t>
            </a:r>
            <a:r>
              <a:rPr lang="en-US" dirty="0"/>
              <a:t> hem </a:t>
            </a:r>
            <a:r>
              <a:rPr lang="en-US" dirty="0" err="1"/>
              <a:t>çevreyi</a:t>
            </a:r>
            <a:r>
              <a:rPr lang="en-US" dirty="0"/>
              <a:t> hem de </a:t>
            </a:r>
            <a:r>
              <a:rPr lang="en-US" dirty="0" err="1"/>
              <a:t>kültürleri</a:t>
            </a:r>
            <a:r>
              <a:rPr lang="en-US" dirty="0"/>
              <a:t> </a:t>
            </a:r>
            <a:r>
              <a:rPr lang="en-US" dirty="0" err="1"/>
              <a:t>tahrip</a:t>
            </a:r>
            <a:r>
              <a:rPr lang="en-US" dirty="0"/>
              <a:t> </a:t>
            </a:r>
            <a:r>
              <a:rPr lang="en-US" dirty="0" err="1"/>
              <a:t>etmesini</a:t>
            </a:r>
            <a:r>
              <a:rPr lang="en-US" dirty="0"/>
              <a:t> </a:t>
            </a:r>
            <a:r>
              <a:rPr lang="en-US" dirty="0" err="1"/>
              <a:t>temsil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Sömürgecilik</a:t>
            </a:r>
            <a:r>
              <a:rPr lang="en-US" dirty="0"/>
              <a:t> </a:t>
            </a:r>
            <a:r>
              <a:rPr lang="en-US" dirty="0" err="1"/>
              <a:t>bağlamında</a:t>
            </a:r>
            <a:r>
              <a:rPr lang="en-US" dirty="0"/>
              <a:t> film, </a:t>
            </a:r>
            <a:r>
              <a:rPr lang="en-US" dirty="0" err="1"/>
              <a:t>İspanyol</a:t>
            </a:r>
            <a:r>
              <a:rPr lang="en-US" dirty="0"/>
              <a:t> </a:t>
            </a:r>
            <a:r>
              <a:rPr lang="en-US" dirty="0" err="1"/>
              <a:t>fatihlerin</a:t>
            </a:r>
            <a:r>
              <a:rPr lang="en-US" dirty="0"/>
              <a:t> </a:t>
            </a:r>
            <a:r>
              <a:rPr lang="en-US" dirty="0" err="1"/>
              <a:t>efsanelere</a:t>
            </a:r>
            <a:r>
              <a:rPr lang="en-US" dirty="0"/>
              <a:t> </a:t>
            </a:r>
            <a:r>
              <a:rPr lang="en-US" dirty="0" err="1"/>
              <a:t>körü</a:t>
            </a:r>
            <a:r>
              <a:rPr lang="en-US" dirty="0"/>
              <a:t> </a:t>
            </a:r>
            <a:r>
              <a:rPr lang="en-US" dirty="0" err="1"/>
              <a:t>körüne</a:t>
            </a:r>
            <a:r>
              <a:rPr lang="en-US" dirty="0"/>
              <a:t> </a:t>
            </a:r>
            <a:r>
              <a:rPr lang="en-US" dirty="0" err="1"/>
              <a:t>inanarak</a:t>
            </a:r>
            <a:r>
              <a:rPr lang="en-US" dirty="0"/>
              <a:t> </a:t>
            </a:r>
            <a:r>
              <a:rPr lang="en-US" dirty="0" err="1"/>
              <a:t>gerçekleştirdiği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tür</a:t>
            </a:r>
            <a:r>
              <a:rPr lang="en-US" dirty="0"/>
              <a:t> </a:t>
            </a:r>
            <a:r>
              <a:rPr lang="en-US" dirty="0" err="1"/>
              <a:t>keşiflerin</a:t>
            </a:r>
            <a:r>
              <a:rPr lang="en-US" dirty="0"/>
              <a:t> </a:t>
            </a:r>
            <a:r>
              <a:rPr lang="en-US" dirty="0" err="1"/>
              <a:t>mantıksızlığını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çılgınlığını</a:t>
            </a:r>
            <a:r>
              <a:rPr lang="en-US" dirty="0"/>
              <a:t> </a:t>
            </a:r>
            <a:r>
              <a:rPr lang="en-US" dirty="0" err="1"/>
              <a:t>eleştirir</a:t>
            </a:r>
            <a:r>
              <a:rPr lang="en-US" dirty="0"/>
              <a:t>. </a:t>
            </a:r>
            <a:r>
              <a:rPr lang="en-US" dirty="0" err="1"/>
              <a:t>Aguirre’nin</a:t>
            </a:r>
            <a:r>
              <a:rPr lang="en-US" dirty="0"/>
              <a:t> </a:t>
            </a:r>
            <a:r>
              <a:rPr lang="en-US" dirty="0" err="1"/>
              <a:t>kontrolsüz</a:t>
            </a:r>
            <a:r>
              <a:rPr lang="en-US" dirty="0"/>
              <a:t> </a:t>
            </a:r>
            <a:r>
              <a:rPr lang="en-US" dirty="0" err="1"/>
              <a:t>hırsı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liderliği</a:t>
            </a:r>
            <a:r>
              <a:rPr lang="en-US" dirty="0"/>
              <a:t>, </a:t>
            </a:r>
            <a:r>
              <a:rPr lang="en-US" dirty="0" err="1"/>
              <a:t>Avrupa’nın</a:t>
            </a:r>
            <a:r>
              <a:rPr lang="en-US" dirty="0"/>
              <a:t> o </a:t>
            </a:r>
            <a:r>
              <a:rPr lang="en-US" dirty="0" err="1"/>
              <a:t>dönemdeki</a:t>
            </a:r>
            <a:r>
              <a:rPr lang="en-US" dirty="0"/>
              <a:t> </a:t>
            </a:r>
            <a:r>
              <a:rPr lang="en-US" dirty="0" err="1"/>
              <a:t>emperyalist</a:t>
            </a:r>
            <a:r>
              <a:rPr lang="en-US" dirty="0"/>
              <a:t> </a:t>
            </a:r>
            <a:r>
              <a:rPr lang="en-US" dirty="0" err="1"/>
              <a:t>politikalarının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metaforu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görülebilir</a:t>
            </a:r>
            <a:r>
              <a:rPr lang="en-US" dirty="0"/>
              <a:t>.</a:t>
            </a:r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6DF5AF-B52D-C6D2-1599-D5A40521F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281478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88B9D-B24C-A616-B4A7-40C985019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Güç ve Yozlaşma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8B9D6-41A0-BDCC-FD9D-9047AD35D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Film, </a:t>
            </a:r>
            <a:r>
              <a:rPr lang="en-US" dirty="0" err="1"/>
              <a:t>gücün</a:t>
            </a:r>
            <a:r>
              <a:rPr lang="en-US" dirty="0"/>
              <a:t> </a:t>
            </a:r>
            <a:r>
              <a:rPr lang="en-US" dirty="0" err="1"/>
              <a:t>birey</a:t>
            </a:r>
            <a:r>
              <a:rPr lang="en-US" dirty="0"/>
              <a:t> </a:t>
            </a:r>
            <a:r>
              <a:rPr lang="en-US" dirty="0" err="1"/>
              <a:t>üzerindeki</a:t>
            </a:r>
            <a:r>
              <a:rPr lang="en-US" dirty="0"/>
              <a:t> </a:t>
            </a:r>
            <a:r>
              <a:rPr lang="en-US" dirty="0" err="1"/>
              <a:t>etkisini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gücün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yozlaşmaya</a:t>
            </a:r>
            <a:r>
              <a:rPr lang="en-US" dirty="0"/>
              <a:t> </a:t>
            </a:r>
            <a:r>
              <a:rPr lang="en-US" dirty="0" err="1"/>
              <a:t>yol</a:t>
            </a:r>
            <a:r>
              <a:rPr lang="en-US" dirty="0"/>
              <a:t> </a:t>
            </a:r>
            <a:r>
              <a:rPr lang="en-US" dirty="0" err="1"/>
              <a:t>açtığını</a:t>
            </a:r>
            <a:r>
              <a:rPr lang="en-US" dirty="0"/>
              <a:t> </a:t>
            </a:r>
            <a:r>
              <a:rPr lang="en-US" dirty="0" err="1"/>
              <a:t>merkezine</a:t>
            </a:r>
            <a:r>
              <a:rPr lang="en-US" dirty="0"/>
              <a:t> </a:t>
            </a:r>
            <a:r>
              <a:rPr lang="en-US" dirty="0" err="1"/>
              <a:t>alır</a:t>
            </a:r>
            <a:r>
              <a:rPr lang="en-US" dirty="0"/>
              <a:t>. </a:t>
            </a:r>
            <a:r>
              <a:rPr lang="en-US" dirty="0" err="1"/>
              <a:t>Aguirre’nin</a:t>
            </a:r>
            <a:r>
              <a:rPr lang="en-US" dirty="0"/>
              <a:t> </a:t>
            </a:r>
            <a:r>
              <a:rPr lang="en-US" dirty="0" err="1"/>
              <a:t>iktidar</a:t>
            </a:r>
            <a:r>
              <a:rPr lang="en-US" dirty="0"/>
              <a:t> </a:t>
            </a:r>
            <a:r>
              <a:rPr lang="en-US" dirty="0" err="1"/>
              <a:t>hırsı</a:t>
            </a:r>
            <a:r>
              <a:rPr lang="en-US" dirty="0"/>
              <a:t>, </a:t>
            </a:r>
            <a:r>
              <a:rPr lang="en-US" dirty="0" err="1"/>
              <a:t>yalnızca</a:t>
            </a:r>
            <a:r>
              <a:rPr lang="en-US" dirty="0"/>
              <a:t> </a:t>
            </a:r>
            <a:r>
              <a:rPr lang="en-US" dirty="0" err="1"/>
              <a:t>grubun</a:t>
            </a:r>
            <a:r>
              <a:rPr lang="en-US" dirty="0"/>
              <a:t> </a:t>
            </a:r>
            <a:r>
              <a:rPr lang="en-US" dirty="0" err="1"/>
              <a:t>lideri</a:t>
            </a:r>
            <a:r>
              <a:rPr lang="en-US" dirty="0"/>
              <a:t> </a:t>
            </a:r>
            <a:r>
              <a:rPr lang="en-US" dirty="0" err="1"/>
              <a:t>olmakla</a:t>
            </a:r>
            <a:r>
              <a:rPr lang="en-US" dirty="0"/>
              <a:t> </a:t>
            </a:r>
            <a:r>
              <a:rPr lang="en-US" dirty="0" err="1"/>
              <a:t>kalmaz</a:t>
            </a:r>
            <a:r>
              <a:rPr lang="en-US" dirty="0"/>
              <a:t>,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zamanda</a:t>
            </a:r>
            <a:r>
              <a:rPr lang="en-US" dirty="0"/>
              <a:t> </a:t>
            </a:r>
            <a:r>
              <a:rPr lang="en-US" dirty="0" err="1"/>
              <a:t>kendisini</a:t>
            </a:r>
            <a:r>
              <a:rPr lang="en-US" dirty="0"/>
              <a:t> “</a:t>
            </a:r>
            <a:r>
              <a:rPr lang="en-US" dirty="0" err="1"/>
              <a:t>tanrı</a:t>
            </a:r>
            <a:r>
              <a:rPr lang="en-US" dirty="0"/>
              <a:t>” </a:t>
            </a:r>
            <a:r>
              <a:rPr lang="en-US" dirty="0" err="1"/>
              <a:t>ilan</a:t>
            </a:r>
            <a:r>
              <a:rPr lang="en-US" dirty="0"/>
              <a:t> </a:t>
            </a:r>
            <a:r>
              <a:rPr lang="en-US" dirty="0" err="1"/>
              <a:t>edecek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büyür</a:t>
            </a:r>
            <a:r>
              <a:rPr lang="en-US" dirty="0"/>
              <a:t>. Bu, </a:t>
            </a:r>
            <a:r>
              <a:rPr lang="en-US" dirty="0" err="1"/>
              <a:t>diktatörlüklerin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otoriter</a:t>
            </a:r>
            <a:r>
              <a:rPr lang="en-US" dirty="0"/>
              <a:t> </a:t>
            </a:r>
            <a:r>
              <a:rPr lang="en-US" dirty="0" err="1"/>
              <a:t>rejimlerin</a:t>
            </a:r>
            <a:r>
              <a:rPr lang="en-US" dirty="0"/>
              <a:t>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/>
              <a:t>doğasında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kök</a:t>
            </a:r>
            <a:r>
              <a:rPr lang="en-US" dirty="0"/>
              <a:t> </a:t>
            </a:r>
            <a:r>
              <a:rPr lang="en-US" dirty="0" err="1"/>
              <a:t>saldığına</a:t>
            </a:r>
            <a:r>
              <a:rPr lang="en-US" dirty="0"/>
              <a:t> </a:t>
            </a:r>
            <a:r>
              <a:rPr lang="en-US" dirty="0" err="1"/>
              <a:t>dair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alegori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okunabilir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1970’ler </a:t>
            </a:r>
            <a:r>
              <a:rPr lang="en-US" dirty="0" err="1"/>
              <a:t>Avrupa’sında</a:t>
            </a:r>
            <a:r>
              <a:rPr lang="en-US" dirty="0"/>
              <a:t>, </a:t>
            </a:r>
            <a:r>
              <a:rPr lang="en-US" dirty="0" err="1"/>
              <a:t>özellikle</a:t>
            </a:r>
            <a:r>
              <a:rPr lang="en-US" dirty="0"/>
              <a:t> </a:t>
            </a:r>
            <a:r>
              <a:rPr lang="en-US" dirty="0" err="1"/>
              <a:t>Almanya’da</a:t>
            </a:r>
            <a:r>
              <a:rPr lang="en-US" dirty="0"/>
              <a:t>, </a:t>
            </a:r>
            <a:r>
              <a:rPr lang="en-US" dirty="0" err="1"/>
              <a:t>geçmişteki</a:t>
            </a:r>
            <a:r>
              <a:rPr lang="en-US" dirty="0"/>
              <a:t> Nazi </a:t>
            </a:r>
            <a:r>
              <a:rPr lang="en-US" dirty="0" err="1"/>
              <a:t>rejiminin</a:t>
            </a:r>
            <a:r>
              <a:rPr lang="en-US" dirty="0"/>
              <a:t> </a:t>
            </a:r>
            <a:r>
              <a:rPr lang="en-US" dirty="0" err="1"/>
              <a:t>gölgesi</a:t>
            </a:r>
            <a:r>
              <a:rPr lang="en-US" dirty="0"/>
              <a:t> </a:t>
            </a:r>
            <a:r>
              <a:rPr lang="en-US" dirty="0" err="1"/>
              <a:t>hâlâ</a:t>
            </a:r>
            <a:r>
              <a:rPr lang="en-US" dirty="0"/>
              <a:t> </a:t>
            </a:r>
            <a:r>
              <a:rPr lang="en-US" dirty="0" err="1"/>
              <a:t>hissedilirken</a:t>
            </a:r>
            <a:r>
              <a:rPr lang="en-US" dirty="0"/>
              <a:t>, film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tür</a:t>
            </a:r>
            <a:r>
              <a:rPr lang="en-US" dirty="0"/>
              <a:t> </a:t>
            </a:r>
            <a:r>
              <a:rPr lang="en-US" dirty="0" err="1"/>
              <a:t>otoriter</a:t>
            </a:r>
            <a:r>
              <a:rPr lang="en-US" dirty="0"/>
              <a:t> </a:t>
            </a:r>
            <a:r>
              <a:rPr lang="en-US" dirty="0" err="1"/>
              <a:t>figürlerin</a:t>
            </a:r>
            <a:r>
              <a:rPr lang="en-US" dirty="0"/>
              <a:t> </a:t>
            </a:r>
            <a:r>
              <a:rPr lang="en-US" dirty="0" err="1"/>
              <a:t>yükselişine</a:t>
            </a:r>
            <a:r>
              <a:rPr lang="en-US" dirty="0"/>
              <a:t> </a:t>
            </a:r>
            <a:r>
              <a:rPr lang="en-US" dirty="0" err="1"/>
              <a:t>dair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eleştiri</a:t>
            </a:r>
            <a:r>
              <a:rPr lang="en-US" dirty="0"/>
              <a:t> </a:t>
            </a:r>
            <a:r>
              <a:rPr lang="en-US" dirty="0" err="1"/>
              <a:t>sunar</a:t>
            </a:r>
            <a:r>
              <a:rPr lang="en-US" dirty="0"/>
              <a:t>. </a:t>
            </a:r>
            <a:r>
              <a:rPr lang="en-US" dirty="0" err="1"/>
              <a:t>Aguirre’nin</a:t>
            </a:r>
            <a:r>
              <a:rPr lang="en-US" dirty="0"/>
              <a:t> </a:t>
            </a:r>
            <a:r>
              <a:rPr lang="en-US" dirty="0" err="1"/>
              <a:t>narsist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tiran</a:t>
            </a:r>
            <a:r>
              <a:rPr lang="en-US" dirty="0"/>
              <a:t> </a:t>
            </a:r>
            <a:r>
              <a:rPr lang="en-US" dirty="0" err="1"/>
              <a:t>kişiliği</a:t>
            </a:r>
            <a:r>
              <a:rPr lang="en-US" dirty="0"/>
              <a:t>, Adolf Hitler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figürlerin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yansıması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düşünülebilir</a:t>
            </a:r>
            <a:r>
              <a:rPr lang="en-US" dirty="0"/>
              <a:t>.</a:t>
            </a:r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F1080E-B228-AE7E-18F5-DB2D7CB7D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096017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0D5FD-3273-9330-2B60-E6854B5C0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Modern Dönemle Paralellik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E9A22-0120-13E6-D933-1A4F6484B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Herzog’un</a:t>
            </a:r>
            <a:r>
              <a:rPr lang="en-US" dirty="0"/>
              <a:t> filmi, o </a:t>
            </a:r>
            <a:r>
              <a:rPr lang="en-US" dirty="0" err="1"/>
              <a:t>dönemin</a:t>
            </a:r>
            <a:r>
              <a:rPr lang="en-US" dirty="0"/>
              <a:t> </a:t>
            </a:r>
            <a:r>
              <a:rPr lang="en-US" dirty="0" err="1"/>
              <a:t>soğuk</a:t>
            </a:r>
            <a:r>
              <a:rPr lang="en-US" dirty="0"/>
              <a:t> </a:t>
            </a:r>
            <a:r>
              <a:rPr lang="en-US" dirty="0" err="1"/>
              <a:t>savaş</a:t>
            </a:r>
            <a:r>
              <a:rPr lang="en-US" dirty="0"/>
              <a:t> </a:t>
            </a:r>
            <a:r>
              <a:rPr lang="en-US" dirty="0" err="1"/>
              <a:t>gerilimleri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kapitalist-emperyalist</a:t>
            </a:r>
            <a:r>
              <a:rPr lang="en-US" dirty="0"/>
              <a:t> </a:t>
            </a:r>
            <a:r>
              <a:rPr lang="en-US" dirty="0" err="1"/>
              <a:t>mücadeleleriyle</a:t>
            </a:r>
            <a:r>
              <a:rPr lang="en-US" dirty="0"/>
              <a:t> de </a:t>
            </a:r>
            <a:r>
              <a:rPr lang="en-US" dirty="0" err="1"/>
              <a:t>ilişkilendirilebilir</a:t>
            </a:r>
            <a:r>
              <a:rPr lang="en-US" dirty="0"/>
              <a:t>. </a:t>
            </a:r>
            <a:r>
              <a:rPr lang="en-US" dirty="0" err="1"/>
              <a:t>Aguirre’nin</a:t>
            </a:r>
            <a:r>
              <a:rPr lang="en-US" dirty="0"/>
              <a:t> </a:t>
            </a:r>
            <a:r>
              <a:rPr lang="en-US" dirty="0" err="1"/>
              <a:t>hikayesi</a:t>
            </a:r>
            <a:r>
              <a:rPr lang="en-US" dirty="0"/>
              <a:t>, </a:t>
            </a:r>
            <a:r>
              <a:rPr lang="en-US" dirty="0" err="1"/>
              <a:t>kontrolsüz</a:t>
            </a:r>
            <a:r>
              <a:rPr lang="en-US" dirty="0"/>
              <a:t> </a:t>
            </a:r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askeri</a:t>
            </a:r>
            <a:r>
              <a:rPr lang="en-US" dirty="0"/>
              <a:t> </a:t>
            </a:r>
            <a:r>
              <a:rPr lang="en-US" dirty="0" err="1"/>
              <a:t>genişleme</a:t>
            </a:r>
            <a:r>
              <a:rPr lang="en-US" dirty="0"/>
              <a:t> </a:t>
            </a:r>
            <a:r>
              <a:rPr lang="en-US" dirty="0" err="1"/>
              <a:t>uğruna</a:t>
            </a:r>
            <a:r>
              <a:rPr lang="en-US" dirty="0"/>
              <a:t> </a:t>
            </a:r>
            <a:r>
              <a:rPr lang="en-US" dirty="0" err="1"/>
              <a:t>insanlık</a:t>
            </a:r>
            <a:r>
              <a:rPr lang="en-US" dirty="0"/>
              <a:t> </a:t>
            </a:r>
            <a:r>
              <a:rPr lang="en-US" dirty="0" err="1"/>
              <a:t>değerlerinin</a:t>
            </a:r>
            <a:r>
              <a:rPr lang="en-US" dirty="0"/>
              <a:t> </a:t>
            </a:r>
            <a:r>
              <a:rPr lang="en-US" dirty="0" err="1"/>
              <a:t>hiçe</a:t>
            </a:r>
            <a:r>
              <a:rPr lang="en-US" dirty="0"/>
              <a:t> </a:t>
            </a:r>
            <a:r>
              <a:rPr lang="en-US" dirty="0" err="1"/>
              <a:t>sayıldığı</a:t>
            </a:r>
            <a:r>
              <a:rPr lang="en-US" dirty="0"/>
              <a:t> modern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dünyayı</a:t>
            </a:r>
            <a:r>
              <a:rPr lang="en-US" dirty="0"/>
              <a:t> </a:t>
            </a:r>
            <a:r>
              <a:rPr lang="en-US" dirty="0" err="1"/>
              <a:t>yansıtır</a:t>
            </a:r>
            <a:r>
              <a:rPr lang="en-US" dirty="0"/>
              <a:t>. 1970’ler, Vietnam </a:t>
            </a:r>
            <a:r>
              <a:rPr lang="en-US" dirty="0" err="1"/>
              <a:t>Savaşı</a:t>
            </a:r>
            <a:r>
              <a:rPr lang="en-US" dirty="0"/>
              <a:t>, Latin </a:t>
            </a:r>
            <a:r>
              <a:rPr lang="en-US" dirty="0" err="1"/>
              <a:t>Amerika’daki</a:t>
            </a:r>
            <a:r>
              <a:rPr lang="en-US" dirty="0"/>
              <a:t> </a:t>
            </a:r>
            <a:r>
              <a:rPr lang="en-US" dirty="0" err="1"/>
              <a:t>diktatörlükler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ABD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Sovyetler</a:t>
            </a:r>
            <a:r>
              <a:rPr lang="en-US" dirty="0"/>
              <a:t> </a:t>
            </a:r>
            <a:r>
              <a:rPr lang="en-US" dirty="0" err="1"/>
              <a:t>Birliği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küresel</a:t>
            </a:r>
            <a:r>
              <a:rPr lang="en-US" dirty="0"/>
              <a:t> </a:t>
            </a:r>
            <a:r>
              <a:rPr lang="en-US" dirty="0" err="1"/>
              <a:t>hegemonya</a:t>
            </a:r>
            <a:r>
              <a:rPr lang="en-US" dirty="0"/>
              <a:t> </a:t>
            </a:r>
            <a:r>
              <a:rPr lang="en-US" dirty="0" err="1"/>
              <a:t>mücadelesiyle</a:t>
            </a:r>
            <a:r>
              <a:rPr lang="en-US" dirty="0"/>
              <a:t> </a:t>
            </a:r>
            <a:r>
              <a:rPr lang="en-US" dirty="0" err="1"/>
              <a:t>şekillenmiştir</a:t>
            </a:r>
            <a:r>
              <a:rPr lang="en-US" dirty="0"/>
              <a:t>. </a:t>
            </a:r>
            <a:r>
              <a:rPr lang="en-US" dirty="0" err="1"/>
              <a:t>Aguirre’nin</a:t>
            </a:r>
            <a:r>
              <a:rPr lang="en-US" dirty="0"/>
              <a:t> </a:t>
            </a:r>
            <a:r>
              <a:rPr lang="en-US" dirty="0" err="1"/>
              <a:t>kontrolsüz</a:t>
            </a:r>
            <a:r>
              <a:rPr lang="en-US" dirty="0"/>
              <a:t> </a:t>
            </a:r>
            <a:r>
              <a:rPr lang="en-US" dirty="0" err="1"/>
              <a:t>hırsı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paranoyası</a:t>
            </a:r>
            <a:r>
              <a:rPr lang="en-US" dirty="0"/>
              <a:t>, </a:t>
            </a:r>
            <a:r>
              <a:rPr lang="en-US" dirty="0" err="1"/>
              <a:t>süper</a:t>
            </a:r>
            <a:r>
              <a:rPr lang="en-US" dirty="0"/>
              <a:t> </a:t>
            </a:r>
            <a:r>
              <a:rPr lang="en-US" dirty="0" err="1"/>
              <a:t>güçlerin</a:t>
            </a:r>
            <a:r>
              <a:rPr lang="en-US" dirty="0"/>
              <a:t> </a:t>
            </a:r>
            <a:r>
              <a:rPr lang="en-US" dirty="0" err="1"/>
              <a:t>dünyayı</a:t>
            </a:r>
            <a:r>
              <a:rPr lang="en-US" dirty="0"/>
              <a:t> </a:t>
            </a:r>
            <a:r>
              <a:rPr lang="en-US" dirty="0" err="1"/>
              <a:t>yönetme</a:t>
            </a:r>
            <a:r>
              <a:rPr lang="en-US" dirty="0"/>
              <a:t> </a:t>
            </a:r>
            <a:r>
              <a:rPr lang="en-US" dirty="0" err="1"/>
              <a:t>tutkusuyla</a:t>
            </a:r>
            <a:r>
              <a:rPr lang="en-US" dirty="0"/>
              <a:t> </a:t>
            </a:r>
            <a:r>
              <a:rPr lang="en-US" dirty="0" err="1"/>
              <a:t>paralel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okunabilir</a:t>
            </a:r>
            <a:r>
              <a:rPr lang="en-US" dirty="0"/>
              <a:t>.</a:t>
            </a:r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42BE41-D6A6-83F0-03C4-80F39A8AC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 Kasım 2024 Dilara Şencan</a:t>
            </a:r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726301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20024</TotalTime>
  <Words>3350</Words>
  <Application>Microsoft Office PowerPoint</Application>
  <PresentationFormat>Widescreen</PresentationFormat>
  <Paragraphs>192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3" baseType="lpstr">
      <vt:lpstr>.SF UI</vt:lpstr>
      <vt:lpstr>.SFUI-Regular</vt:lpstr>
      <vt:lpstr>.SFUI-RegularItalic</vt:lpstr>
      <vt:lpstr>Arial</vt:lpstr>
      <vt:lpstr>Calibri</vt:lpstr>
      <vt:lpstr>Calibri Light</vt:lpstr>
      <vt:lpstr>ff1</vt:lpstr>
      <vt:lpstr>ff2</vt:lpstr>
      <vt:lpstr>ff6</vt:lpstr>
      <vt:lpstr>ff7</vt:lpstr>
      <vt:lpstr>Roboto</vt:lpstr>
      <vt:lpstr>Office Theme</vt:lpstr>
      <vt:lpstr>‘Aguirre, the Wrath of God’ by Werner Herzog,1972 </vt:lpstr>
      <vt:lpstr>Soğuk Savaş Yılları</vt:lpstr>
      <vt:lpstr>Soğuk Savaş Yılları</vt:lpstr>
      <vt:lpstr>Soğuk Savaş Yılları</vt:lpstr>
      <vt:lpstr>Soğuk Savaş ve Küresel Etkileri</vt:lpstr>
      <vt:lpstr>Aguirre ve Herzog ‘un Sosyal ve Siyasi İçerikli Mesajları</vt:lpstr>
      <vt:lpstr>Sömürgecilik Eleştirisi</vt:lpstr>
      <vt:lpstr>Güç ve Yozlaşma</vt:lpstr>
      <vt:lpstr>Modern Dönemle Paralellik</vt:lpstr>
      <vt:lpstr>Doğa ve İnsan Arasındaki Çatışma</vt:lpstr>
      <vt:lpstr>Yeni Alman Sineması ve Siyasi Durum</vt:lpstr>
      <vt:lpstr>Spiegel Meselesi ve Blok Ayrımı</vt:lpstr>
      <vt:lpstr> Spiegel Meselesi (Der Spiegel Affair)Nedir?</vt:lpstr>
      <vt:lpstr>Blok Ayrımı (Bloc Division)Nedir?</vt:lpstr>
      <vt:lpstr>Kültürel Etkiler ve Yeni Alman Sineması</vt:lpstr>
      <vt:lpstr>Manifesto ve Alman Sineması</vt:lpstr>
      <vt:lpstr>Yeni Alman Sineması Hareketi</vt:lpstr>
      <vt:lpstr>Yeni Alman Sineması Hareketi</vt:lpstr>
      <vt:lpstr>Herzog Ve Yeni Alman Sineması</vt:lpstr>
      <vt:lpstr>Herzog Ve Yeni Alman Sineması</vt:lpstr>
      <vt:lpstr>YENİ ALMAN SİNEMASI KAPSAMINDA WERNER HERZOG FİLMLERİNDEKİ YABANCILIK  </vt:lpstr>
      <vt:lpstr>Herzog Filmlerindeki Yabancılık</vt:lpstr>
      <vt:lpstr>Herzog Filmlerindeki Yabancılık</vt:lpstr>
      <vt:lpstr>Antropolojik ve Sosyal Etkileri</vt:lpstr>
      <vt:lpstr>Sömürgecilik Eleştirisi</vt:lpstr>
      <vt:lpstr>Antropolojik Yorumlar: Yerlilere Yönelik Bakış </vt:lpstr>
      <vt:lpstr>Aguirre ve Sömürgeci Hırsın Eleştirisi</vt:lpstr>
      <vt:lpstr>Yerli İmgeleri Üzerinden Modern Eleştiriler</vt:lpstr>
      <vt:lpstr>SONUÇ</vt:lpstr>
      <vt:lpstr>SONUÇ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‘Aguirre, the Wrath of God’ by Werner Herzog,1972</dc:title>
  <dc:creator>dilara sencan</dc:creator>
  <cp:lastModifiedBy>Nihat Berker</cp:lastModifiedBy>
  <cp:revision>4</cp:revision>
  <dcterms:created xsi:type="dcterms:W3CDTF">2024-11-20T10:29:31Z</dcterms:created>
  <dcterms:modified xsi:type="dcterms:W3CDTF">2024-12-07T07:24:25Z</dcterms:modified>
</cp:coreProperties>
</file>