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91" r:id="rId3"/>
    <p:sldId id="292" r:id="rId4"/>
    <p:sldId id="293" r:id="rId5"/>
    <p:sldId id="294" r:id="rId6"/>
    <p:sldId id="264" r:id="rId7"/>
    <p:sldId id="265" r:id="rId8"/>
    <p:sldId id="266" r:id="rId9"/>
    <p:sldId id="267" r:id="rId10"/>
    <p:sldId id="268" r:id="rId11"/>
    <p:sldId id="261" r:id="rId12"/>
    <p:sldId id="271" r:id="rId13"/>
    <p:sldId id="273" r:id="rId14"/>
    <p:sldId id="274" r:id="rId15"/>
    <p:sldId id="275" r:id="rId16"/>
    <p:sldId id="269" r:id="rId17"/>
    <p:sldId id="281" r:id="rId18"/>
    <p:sldId id="282" r:id="rId19"/>
    <p:sldId id="284" r:id="rId20"/>
    <p:sldId id="283" r:id="rId21"/>
    <p:sldId id="257" r:id="rId22"/>
    <p:sldId id="258" r:id="rId23"/>
    <p:sldId id="259" r:id="rId24"/>
    <p:sldId id="276" r:id="rId25"/>
    <p:sldId id="285" r:id="rId26"/>
    <p:sldId id="277" r:id="rId27"/>
    <p:sldId id="278" r:id="rId28"/>
    <p:sldId id="279" r:id="rId29"/>
    <p:sldId id="280" r:id="rId30"/>
    <p:sldId id="260" r:id="rId31"/>
    <p:sldId id="290" r:id="rId3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74" d="100"/>
          <a:sy n="74" d="100"/>
        </p:scale>
        <p:origin x="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50BDB-5F6D-8048-9189-0008D5F60DB5}" type="datetimeFigureOut">
              <a:rPr lang="en-TR" smtClean="0"/>
              <a:t>12/07/2024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77013-975D-5942-87D6-82B5ABB1B401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8735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2D3B-8CA3-B441-8231-77A166E5E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50F6D-7902-4DAA-9E83-ED5B3C2BF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7CB22-8477-6BE5-019E-BEE15B6D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96CA-6674-324C-A87D-42E98DAEB4E6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8F8F4-0343-F2B6-DD6D-A4C8F0E0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9D21A-141F-9DFC-93FA-C484673C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8647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FA3D-49C2-445D-4BBC-52E138105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0A897-CFD0-2D0C-F2E2-35064526A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2E81E-963A-B924-8C24-0E25D9EE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B33A-5642-3E4C-BC0D-0F4C9CA143A8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F6A59-564C-71B0-F667-BDBA5FFE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C1450-D7D7-B76E-73C1-D98171ED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44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3A9ECC-D4BC-054A-AA9D-2361C105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1D727-11C9-D55F-83E3-25300EAEB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0F08E-1F5A-0250-F459-1BEE49C0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E0A-50C7-F14C-BF15-E95D06E371B2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1661C-C0F5-9B4E-6347-32FF8723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04605-76F7-E6F6-8594-30A374304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590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5EF3-D71E-5F20-9C1B-73912499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DDE43-D0B8-2F67-428F-5D48892A1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09CA4-F148-51F4-63BD-194BB3B04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A9A8-5D3B-BC49-B2BC-F51FCD0C6A35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953E3-7C43-DEA6-972C-F980595A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C7F45-3BDF-46F4-7988-7006DE9E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9531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93076-BF2A-85A9-9D6A-00D8BABC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3BEC2-AEA7-ECC1-8254-0844D775A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684F4-D5A8-6E3D-13BA-D3B6BA219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D093-1C25-1947-8B78-5B5483E287CC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806EC-D014-A7F1-E759-1C67E4D36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0B1F0-4195-D001-985A-6D065DB6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2451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6F5F9-BB73-FACB-E8AC-42070856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4BC04-899A-7CE6-30AB-E13533135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A3ADC-CB9A-F54F-8EC2-8457FEF8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AFE7E-19D0-4E6F-87FA-8DCDCDE5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9666-7E60-7E47-839F-06B6B767E2BD}" type="datetime1">
              <a:rPr lang="tr-TR" smtClean="0"/>
              <a:t>7.12.2024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67B3D-1C0A-2003-3C1D-D108B070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286F4-62B4-AA2C-F546-F8FBF920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559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F0453-77B7-A6AF-03D4-BCB453738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05F75-6645-F508-0789-A66A8A8A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2CD4D-37E8-7309-F49C-6C059362F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E75E1B-6457-53C0-551F-D6AFBE7E1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FB39-F74D-1716-8BCD-71D0F70DA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7B1B6-DE3D-5061-0CE1-C88521F6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2D6D-91EE-4646-944E-9A28890B9DAB}" type="datetime1">
              <a:rPr lang="tr-TR" smtClean="0"/>
              <a:t>7.12.2024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163AD-5959-15AF-857C-98A3AABB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E42C70-AFFD-D808-9885-1D74CDAA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0314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3895-428F-64D9-E2E8-03EBA745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A164C-F887-B76F-F652-187B6ACC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D3B9-69F2-A340-A4FC-CFBB7801B16D}" type="datetime1">
              <a:rPr lang="tr-TR" smtClean="0"/>
              <a:t>7.12.2024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206DE6-170D-D1FC-5BF5-3E80575B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AB01C-4026-5359-C4C2-018ACC48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0851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03A736-F7BB-41A6-46F9-00B559EF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0FB6-D4FA-B644-9432-091AA9BEC190}" type="datetime1">
              <a:rPr lang="tr-TR" smtClean="0"/>
              <a:t>7.12.2024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C26C4-B4B6-B100-A7EE-62760721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D7BBF-625C-3DB6-34E2-7A8B3423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761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FBE93-1897-431D-D65D-FD7999E2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B4293-750F-5C66-38EC-D50293958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3C41F-8B86-6358-A0B4-EBC5A1BF5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661B1-0B3F-F4BB-CC2D-4731394B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4D45-1D66-7147-A474-2AA24277F19C}" type="datetime1">
              <a:rPr lang="tr-TR" smtClean="0"/>
              <a:t>7.12.2024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D1487-74E8-932A-7B19-F2D3F830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93642-9EFE-C86D-48AF-45BD5C4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2266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8B2E-4695-DF0C-92A8-96302DD4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E7F946-E52B-9F97-DF53-E874AA280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C38FD-CCD0-88DC-0B8D-EAE371932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986C3-2B7D-5D99-2768-4EBB52B5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7986-1C4E-2140-B15E-123F18347585}" type="datetime1">
              <a:rPr lang="tr-TR" smtClean="0"/>
              <a:t>7.12.2024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F0865-0E8A-3BE3-BBBA-992A151E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B9980-80E0-FF12-F460-83854648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8526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164B35-8116-CD31-636F-62AF74E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C1086-D5DE-071A-875B-7C47327D7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082A-4901-7DAF-2F1A-DC7C2A30D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6B7CE-829F-D84F-BE38-47F1199C4110}" type="datetime1">
              <a:rPr lang="tr-TR" smtClean="0"/>
              <a:t>7.12.2024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047D6-6CAB-EFE5-3323-26C4D0E23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 Kasım 2024 Dilara Şencan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4A68-E839-2371-E166-5751CEAE5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0239-F3E2-1C48-9EA0-087D4C8A8A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6705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erner_Herzo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hi-dc.org/" TargetMode="External"/><Relationship Id="rId2" Type="http://schemas.openxmlformats.org/officeDocument/2006/relationships/hyperlink" Target="https://www.dw.com/en/der-spiegel-affair/a-3661668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afor.org/journal/arts-and-humanities/volume-5-issue-1-spring-201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EBAA1-B906-1A89-8CA8-FAFDEDEDEC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‘Aguirre, the Wrath of God’ by </a:t>
            </a:r>
            <a:r>
              <a:rPr lang="en-US" b="0" i="0" u="none" strike="noStrike" dirty="0">
                <a:effectLst/>
                <a:latin typeface="Arial" panose="020B0604020202020204" pitchFamily="34" charset="0"/>
                <a:hlinkClick r:id="rId2" tooltip="Werner Herzog"/>
              </a:rPr>
              <a:t>Werner Herzog</a:t>
            </a:r>
            <a:r>
              <a:rPr lang="en-US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,1972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E62D8-2F54-EA41-D395-C1A26B31C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Sosyal ve Politik Durum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4CD06-AD3B-76AE-5E8B-3B94463D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9677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F541F-AA70-F164-5C5C-A6119933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Çatışma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EC385-F4A9-1554-5DA5-099B910CA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Filmde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, hem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engel</a:t>
            </a:r>
            <a:r>
              <a:rPr lang="en-US" dirty="0"/>
              <a:t> hem de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İnsanların</a:t>
            </a:r>
            <a:r>
              <a:rPr lang="en-US" dirty="0"/>
              <a:t> </a:t>
            </a:r>
            <a:r>
              <a:rPr lang="en-US" dirty="0" err="1"/>
              <a:t>doğayı</a:t>
            </a:r>
            <a:r>
              <a:rPr lang="en-US" dirty="0"/>
              <a:t> </a:t>
            </a:r>
            <a:r>
              <a:rPr lang="en-US" dirty="0" err="1"/>
              <a:t>fethetme</a:t>
            </a:r>
            <a:r>
              <a:rPr lang="en-US" dirty="0"/>
              <a:t> </a:t>
            </a:r>
            <a:r>
              <a:rPr lang="en-US" dirty="0" err="1"/>
              <a:t>arzusu</a:t>
            </a:r>
            <a:r>
              <a:rPr lang="en-US" dirty="0"/>
              <a:t>,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içsel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da </a:t>
            </a:r>
            <a:r>
              <a:rPr lang="en-US" dirty="0" err="1"/>
              <a:t>zorlar</a:t>
            </a:r>
            <a:r>
              <a:rPr lang="en-US" dirty="0"/>
              <a:t>. Aguirre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adamlarının</a:t>
            </a:r>
            <a:r>
              <a:rPr lang="en-US" dirty="0"/>
              <a:t> </a:t>
            </a:r>
            <a:r>
              <a:rPr lang="en-US" dirty="0" err="1"/>
              <a:t>doğaya</a:t>
            </a:r>
            <a:r>
              <a:rPr lang="en-US" dirty="0"/>
              <a:t> </a:t>
            </a:r>
            <a:r>
              <a:rPr lang="en-US" dirty="0" err="1"/>
              <a:t>boyun</a:t>
            </a:r>
            <a:r>
              <a:rPr lang="en-US" dirty="0"/>
              <a:t> </a:t>
            </a:r>
            <a:r>
              <a:rPr lang="en-US" dirty="0" err="1"/>
              <a:t>eğmeme</a:t>
            </a:r>
            <a:r>
              <a:rPr lang="en-US" dirty="0"/>
              <a:t> </a:t>
            </a:r>
            <a:r>
              <a:rPr lang="en-US" dirty="0" err="1"/>
              <a:t>çabası</a:t>
            </a:r>
            <a:r>
              <a:rPr lang="en-US" dirty="0"/>
              <a:t>, modern </a:t>
            </a:r>
            <a:r>
              <a:rPr lang="en-US" dirty="0" err="1"/>
              <a:t>dönemde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</a:t>
            </a:r>
            <a:r>
              <a:rPr lang="en-US" dirty="0" err="1"/>
              <a:t>çevreyi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çabalarına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yorumlanabilir</a:t>
            </a:r>
            <a:r>
              <a:rPr lang="en-US" dirty="0"/>
              <a:t>.</a:t>
            </a: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D5814-872B-66C6-D4D7-64936CF0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34954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300C6-1651-45B6-0EAF-D5AAC5E24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Yeni Alman Sineması ve Siyasi Durum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B081-7612-8905-719C-C968F0C00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Almanya’da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ki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Nazi propaganda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döneminden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sonra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savaşın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bitmesiyle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farklı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sayfa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açmak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isteyen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sinemacıların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dönemdeki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eserleri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aslında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güçlü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eleştiri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olarak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ortaya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çıkmaktaydı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Nazi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geleneğinin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programatik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reddedilişi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1960’lardan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itibaren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sinemasının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kimliği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birliğinin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köşe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taşı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haline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gelmişti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Blok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ayrımı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daha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sonrasında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gelişen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Spiegel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Meselesi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gibi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olaylarla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basın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özgürlüğünün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baskılanması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karşısında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büyük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propagandaların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ortaya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çıkması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can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alıcı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yol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ayrımıydı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1956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1962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yılları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arasında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giderek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yaygınlaşan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televizyon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sayısı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izleyicilerin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sayısını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oldukça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düşürmüş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ticari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sinemayı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görkemli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düşüşe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sürüklemişti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Bu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düşüş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Almanya’daki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genç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sinemacılara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alternatif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bakışlarıyla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deney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yapma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şansı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teşviki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sağladı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İngiliz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Özgür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Sinema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hareketi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(1956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-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59)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Fransız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Nouvelle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Vague’den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(Godard,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Chabrol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Traffaut’nun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1959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-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60’ta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çıkan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ilk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cesaret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yaşları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20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30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atasında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değişen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yönetmen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eleştirmenlerden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oluşan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grup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yeni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doğmakta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modernist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Avrupa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sanat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sinemasıyla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bağlantılı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olacak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istemekteydi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28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Şubat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1962’de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Oberhausen’de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8.Batı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Kısa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Film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Festivali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yüzünden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yayınlanan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kısa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ama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güçlü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manifesto,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gururla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ilan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etmekteydi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: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C3D05-2D0A-B069-E8C3-97084EF5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971987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90B94-8821-4923-B1D7-45A1828D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TR" dirty="0"/>
              <a:t>piegel Meselesi ve Blok Ayrımı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8B67A-D9CC-8D66-56C6-15A230D9A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Spiegel </a:t>
            </a:r>
            <a:r>
              <a:rPr lang="en-US" dirty="0" err="1"/>
              <a:t>meselesi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“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ayrımı</a:t>
            </a:r>
            <a:r>
              <a:rPr lang="en-US" dirty="0"/>
              <a:t>,”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dönemi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,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dinamiklerini</a:t>
            </a:r>
            <a:r>
              <a:rPr lang="en-US" dirty="0"/>
              <a:t> </a:t>
            </a:r>
            <a:r>
              <a:rPr lang="en-US" dirty="0" err="1"/>
              <a:t>anlamak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bağlamdır</a:t>
            </a:r>
            <a:r>
              <a:rPr lang="en-US" dirty="0"/>
              <a:t>. Werner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sinemasına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bağlamlar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okunabilir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2FFB8-D24A-8559-3F64-34B840D0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03259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274A-5F89-9E13-F54B-DB0D25E38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Spiegel </a:t>
            </a:r>
            <a:r>
              <a:rPr lang="en-US" dirty="0" err="1"/>
              <a:t>Meselesi</a:t>
            </a:r>
            <a:r>
              <a:rPr lang="en-US" dirty="0"/>
              <a:t> (Der Spiegel Affair)</a:t>
            </a:r>
            <a:r>
              <a:rPr lang="en-US" dirty="0" err="1"/>
              <a:t>Nedir</a:t>
            </a:r>
            <a:r>
              <a:rPr lang="en-US" dirty="0"/>
              <a:t>?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6F8A0-4FF5-1F26-19E6-0C7D9B7B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1962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önde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dergisi</a:t>
            </a:r>
            <a:r>
              <a:rPr lang="en-US" dirty="0"/>
              <a:t> Der Spiegel, NATO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politikasını</a:t>
            </a:r>
            <a:r>
              <a:rPr lang="en-US" dirty="0"/>
              <a:t> </a:t>
            </a:r>
            <a:r>
              <a:rPr lang="en-US" dirty="0" err="1"/>
              <a:t>eleştiren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makale</a:t>
            </a:r>
            <a:r>
              <a:rPr lang="en-US" dirty="0"/>
              <a:t> </a:t>
            </a:r>
            <a:r>
              <a:rPr lang="en-US" dirty="0" err="1"/>
              <a:t>yayımladı</a:t>
            </a:r>
            <a:r>
              <a:rPr lang="en-US" dirty="0"/>
              <a:t>. Bu </a:t>
            </a:r>
            <a:r>
              <a:rPr lang="en-US" dirty="0" err="1"/>
              <a:t>makale</a:t>
            </a:r>
            <a:r>
              <a:rPr lang="en-US" dirty="0"/>
              <a:t>, </a:t>
            </a:r>
            <a:r>
              <a:rPr lang="en-US" dirty="0" err="1"/>
              <a:t>dönemin</a:t>
            </a:r>
            <a:r>
              <a:rPr lang="en-US" dirty="0"/>
              <a:t> </a:t>
            </a:r>
            <a:r>
              <a:rPr lang="en-US" dirty="0" err="1"/>
              <a:t>savunma</a:t>
            </a:r>
            <a:r>
              <a:rPr lang="en-US" dirty="0"/>
              <a:t> </a:t>
            </a:r>
            <a:r>
              <a:rPr lang="en-US" dirty="0" err="1"/>
              <a:t>bakanı</a:t>
            </a:r>
            <a:r>
              <a:rPr lang="en-US" dirty="0"/>
              <a:t> Franz Josef </a:t>
            </a:r>
            <a:r>
              <a:rPr lang="en-US" dirty="0" err="1"/>
              <a:t>Strauss’un</a:t>
            </a:r>
            <a:r>
              <a:rPr lang="en-US" dirty="0"/>
              <a:t> </a:t>
            </a:r>
            <a:r>
              <a:rPr lang="en-US" dirty="0" err="1"/>
              <a:t>tepkisini</a:t>
            </a:r>
            <a:r>
              <a:rPr lang="en-US" dirty="0"/>
              <a:t> </a:t>
            </a:r>
            <a:r>
              <a:rPr lang="en-US" dirty="0" err="1"/>
              <a:t>çekti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dergiye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baskın</a:t>
            </a:r>
            <a:r>
              <a:rPr lang="en-US" dirty="0"/>
              <a:t> </a:t>
            </a:r>
            <a:r>
              <a:rPr lang="en-US" dirty="0" err="1"/>
              <a:t>düzenlendi</a:t>
            </a:r>
            <a:r>
              <a:rPr lang="en-US" dirty="0"/>
              <a:t>. </a:t>
            </a:r>
            <a:r>
              <a:rPr lang="en-US" dirty="0" err="1"/>
              <a:t>Baskın</a:t>
            </a:r>
            <a:r>
              <a:rPr lang="en-US" dirty="0"/>
              <a:t>, </a:t>
            </a:r>
            <a:r>
              <a:rPr lang="en-US" dirty="0" err="1"/>
              <a:t>demokratik</a:t>
            </a:r>
            <a:r>
              <a:rPr lang="en-US" dirty="0"/>
              <a:t> </a:t>
            </a:r>
            <a:r>
              <a:rPr lang="en-US" dirty="0" err="1"/>
              <a:t>özgürlükler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basın</a:t>
            </a:r>
            <a:r>
              <a:rPr lang="en-US" dirty="0"/>
              <a:t> </a:t>
            </a:r>
            <a:r>
              <a:rPr lang="en-US" dirty="0" err="1"/>
              <a:t>özgürlüğü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yoğun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tartışmayı</a:t>
            </a:r>
            <a:r>
              <a:rPr lang="en-US" dirty="0"/>
              <a:t> </a:t>
            </a:r>
            <a:r>
              <a:rPr lang="en-US" dirty="0" err="1"/>
              <a:t>tetikledi</a:t>
            </a:r>
            <a:r>
              <a:rPr lang="en-US" dirty="0"/>
              <a:t>. Olay,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geçmişiyle</a:t>
            </a:r>
            <a:r>
              <a:rPr lang="en-US" dirty="0"/>
              <a:t> </a:t>
            </a:r>
            <a:r>
              <a:rPr lang="en-US" dirty="0" err="1"/>
              <a:t>hesaplaşması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demokratikleşme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dönüm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  <a:p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sineması</a:t>
            </a:r>
            <a:r>
              <a:rPr lang="en-US" dirty="0"/>
              <a:t>, </a:t>
            </a:r>
            <a:r>
              <a:rPr lang="en-US" dirty="0" err="1"/>
              <a:t>özgür</a:t>
            </a:r>
            <a:r>
              <a:rPr lang="en-US" dirty="0"/>
              <a:t> </a:t>
            </a:r>
            <a:r>
              <a:rPr lang="en-US" dirty="0" err="1"/>
              <a:t>düşünce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otoriteye</a:t>
            </a:r>
            <a:r>
              <a:rPr lang="en-US" dirty="0"/>
              <a:t> </a:t>
            </a:r>
            <a:r>
              <a:rPr lang="en-US" dirty="0" err="1"/>
              <a:t>meydan</a:t>
            </a:r>
            <a:r>
              <a:rPr lang="en-US" dirty="0"/>
              <a:t> </a:t>
            </a:r>
            <a:r>
              <a:rPr lang="en-US" dirty="0" err="1"/>
              <a:t>okuma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temaları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Der Spiegel Affair, Herzog </a:t>
            </a:r>
            <a:r>
              <a:rPr lang="en-US" dirty="0" err="1"/>
              <a:t>gibi</a:t>
            </a:r>
            <a:r>
              <a:rPr lang="en-US" dirty="0"/>
              <a:t> Yeni Alman </a:t>
            </a:r>
            <a:r>
              <a:rPr lang="en-US" dirty="0" err="1"/>
              <a:t>Sineması</a:t>
            </a:r>
            <a:r>
              <a:rPr lang="en-US" dirty="0"/>
              <a:t> </a:t>
            </a:r>
            <a:r>
              <a:rPr lang="en-US" dirty="0" err="1"/>
              <a:t>yönetmenlerini</a:t>
            </a:r>
            <a:r>
              <a:rPr lang="en-US" dirty="0"/>
              <a:t>,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figürlerine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geliştirmeye</a:t>
            </a:r>
            <a:r>
              <a:rPr lang="en-US" dirty="0"/>
              <a:t> </a:t>
            </a:r>
            <a:r>
              <a:rPr lang="en-US" dirty="0" err="1"/>
              <a:t>teşvik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düşünülebilir</a:t>
            </a:r>
            <a:r>
              <a:rPr lang="en-US" dirty="0"/>
              <a:t>. </a:t>
            </a:r>
            <a:r>
              <a:rPr lang="en-US" dirty="0" err="1"/>
              <a:t>Özellikle</a:t>
            </a:r>
            <a:r>
              <a:rPr lang="en-US" dirty="0"/>
              <a:t> Aguirre, Der Zorn </a:t>
            </a:r>
            <a:r>
              <a:rPr lang="en-US" dirty="0" err="1"/>
              <a:t>Gottes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filmlerinde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karakterlerin</a:t>
            </a:r>
            <a:r>
              <a:rPr lang="en-US" dirty="0"/>
              <a:t> </a:t>
            </a:r>
            <a:r>
              <a:rPr lang="en-US" dirty="0" err="1"/>
              <a:t>irrasyonelliği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çöküşü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; </a:t>
            </a:r>
            <a:r>
              <a:rPr lang="en-US" dirty="0" err="1"/>
              <a:t>bu</a:t>
            </a:r>
            <a:r>
              <a:rPr lang="en-US" dirty="0"/>
              <a:t> durum,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meselelere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artan</a:t>
            </a:r>
            <a:r>
              <a:rPr lang="en-US" dirty="0"/>
              <a:t> </a:t>
            </a:r>
            <a:r>
              <a:rPr lang="en-US" dirty="0" err="1"/>
              <a:t>duyarlılığıyla</a:t>
            </a:r>
            <a:r>
              <a:rPr lang="en-US" dirty="0"/>
              <a:t> </a:t>
            </a:r>
            <a:r>
              <a:rPr lang="en-US" dirty="0" err="1"/>
              <a:t>paralellik</a:t>
            </a:r>
            <a:r>
              <a:rPr lang="en-US" dirty="0"/>
              <a:t> </a:t>
            </a:r>
            <a:r>
              <a:rPr lang="en-US" dirty="0" err="1"/>
              <a:t>gösterebilir</a:t>
            </a:r>
            <a:r>
              <a:rPr lang="en-US" dirty="0"/>
              <a:t>.</a:t>
            </a: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5877E-E3A4-1098-1CAF-DF3614D07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9012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A6384-3DED-07EB-658F-2841E273F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Blok </a:t>
            </a:r>
            <a:r>
              <a:rPr lang="en-US" dirty="0" err="1"/>
              <a:t>Ayrımı</a:t>
            </a:r>
            <a:r>
              <a:rPr lang="en-US" dirty="0"/>
              <a:t> (Bloc Division)</a:t>
            </a:r>
            <a:r>
              <a:rPr lang="en-US" dirty="0" err="1"/>
              <a:t>Nedir</a:t>
            </a:r>
            <a:r>
              <a:rPr lang="en-US" dirty="0"/>
              <a:t>?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BE93-9E3E-F1C8-D9A2-372F8AFB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Blok </a:t>
            </a:r>
            <a:r>
              <a:rPr lang="en-US" dirty="0" err="1"/>
              <a:t>ayrımı</a:t>
            </a:r>
            <a:r>
              <a:rPr lang="en-US" dirty="0"/>
              <a:t>,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Blokları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ideolojik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bölünmeyi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Almanya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bölünmenin</a:t>
            </a:r>
            <a:r>
              <a:rPr lang="en-US" dirty="0"/>
              <a:t> tam </a:t>
            </a:r>
            <a:r>
              <a:rPr lang="en-US" dirty="0" err="1"/>
              <a:t>ortasında</a:t>
            </a:r>
            <a:r>
              <a:rPr lang="en-US" dirty="0"/>
              <a:t>,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Almanya</a:t>
            </a:r>
            <a:r>
              <a:rPr lang="en-US" dirty="0"/>
              <a:t> (Federal </a:t>
            </a:r>
            <a:r>
              <a:rPr lang="en-US" dirty="0" err="1"/>
              <a:t>Almanya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Almanya</a:t>
            </a:r>
            <a:r>
              <a:rPr lang="en-US" dirty="0"/>
              <a:t> (</a:t>
            </a:r>
            <a:r>
              <a:rPr lang="en-US" dirty="0" err="1"/>
              <a:t>Demokratik</a:t>
            </a:r>
            <a:r>
              <a:rPr lang="en-US" dirty="0"/>
              <a:t> </a:t>
            </a:r>
            <a:r>
              <a:rPr lang="en-US" dirty="0" err="1"/>
              <a:t>Almanya</a:t>
            </a:r>
            <a:r>
              <a:rPr lang="en-US" dirty="0"/>
              <a:t>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/>
              <a:t>ayrılmıştı</a:t>
            </a:r>
            <a:r>
              <a:rPr lang="en-US" dirty="0"/>
              <a:t>. Bu </a:t>
            </a:r>
            <a:r>
              <a:rPr lang="en-US" dirty="0" err="1"/>
              <a:t>ayrım</a:t>
            </a:r>
            <a:r>
              <a:rPr lang="en-US" dirty="0"/>
              <a:t>, hem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hafıza</a:t>
            </a:r>
            <a:r>
              <a:rPr lang="en-US" dirty="0"/>
              <a:t> hem de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kimlikler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derin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 </a:t>
            </a:r>
            <a:r>
              <a:rPr lang="en-US" dirty="0" err="1"/>
              <a:t>bıraktı</a:t>
            </a:r>
            <a:r>
              <a:rPr lang="en-US" dirty="0"/>
              <a:t>.</a:t>
            </a:r>
          </a:p>
          <a:p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</a:t>
            </a:r>
            <a:r>
              <a:rPr lang="en-US" dirty="0"/>
              <a:t>,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modernizminin</a:t>
            </a:r>
            <a:r>
              <a:rPr lang="en-US" dirty="0"/>
              <a:t> </a:t>
            </a:r>
            <a:r>
              <a:rPr lang="en-US" dirty="0" err="1"/>
              <a:t>idealleri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geleneksel</a:t>
            </a:r>
            <a:r>
              <a:rPr lang="en-US" dirty="0"/>
              <a:t>, </a:t>
            </a:r>
            <a:r>
              <a:rPr lang="en-US" dirty="0" err="1"/>
              <a:t>doğaya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tarzları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çatışmayı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Bu, </a:t>
            </a:r>
            <a:r>
              <a:rPr lang="en-US" dirty="0" err="1"/>
              <a:t>Doğu-Batı</a:t>
            </a:r>
            <a:r>
              <a:rPr lang="en-US" dirty="0"/>
              <a:t> </a:t>
            </a:r>
            <a:r>
              <a:rPr lang="en-US" dirty="0" err="1"/>
              <a:t>ayrımının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metaforu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görülebilir</a:t>
            </a:r>
            <a:r>
              <a:rPr lang="en-US" dirty="0"/>
              <a:t>. Herzog,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bölünmenin</a:t>
            </a:r>
            <a:r>
              <a:rPr lang="en-US" dirty="0"/>
              <a:t> </a:t>
            </a:r>
            <a:r>
              <a:rPr lang="en-US" dirty="0" err="1"/>
              <a:t>insani</a:t>
            </a:r>
            <a:r>
              <a:rPr lang="en-US" dirty="0"/>
              <a:t> </a:t>
            </a:r>
            <a:r>
              <a:rPr lang="en-US" dirty="0" err="1"/>
              <a:t>boyutuna</a:t>
            </a:r>
            <a:r>
              <a:rPr lang="en-US" dirty="0"/>
              <a:t> </a:t>
            </a:r>
            <a:r>
              <a:rPr lang="en-US" dirty="0" err="1"/>
              <a:t>odaklanarak</a:t>
            </a:r>
            <a:r>
              <a:rPr lang="en-US" dirty="0"/>
              <a:t>,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sınırlar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ideolojiler</a:t>
            </a:r>
            <a:r>
              <a:rPr lang="en-US" dirty="0"/>
              <a:t> </a:t>
            </a:r>
            <a:r>
              <a:rPr lang="en-US" dirty="0" err="1"/>
              <a:t>karşısındaki</a:t>
            </a:r>
            <a:r>
              <a:rPr lang="en-US" dirty="0"/>
              <a:t> </a:t>
            </a:r>
            <a:r>
              <a:rPr lang="en-US" dirty="0" err="1"/>
              <a:t>yalnızlığını</a:t>
            </a:r>
            <a:r>
              <a:rPr lang="en-US" dirty="0"/>
              <a:t> </a:t>
            </a:r>
            <a:r>
              <a:rPr lang="en-US" dirty="0" err="1"/>
              <a:t>vurgular</a:t>
            </a:r>
            <a:r>
              <a:rPr lang="en-US" dirty="0"/>
              <a:t>. </a:t>
            </a:r>
            <a:r>
              <a:rPr lang="en-US" dirty="0" err="1"/>
              <a:t>Örneğin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•	Fitzcarraldo (1982)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filmlerde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kültürünün</a:t>
            </a:r>
            <a:r>
              <a:rPr lang="en-US" dirty="0"/>
              <a:t> </a:t>
            </a:r>
            <a:r>
              <a:rPr lang="en-US" dirty="0" err="1"/>
              <a:t>doğaya</a:t>
            </a:r>
            <a:r>
              <a:rPr lang="en-US" dirty="0"/>
              <a:t> </a:t>
            </a:r>
            <a:r>
              <a:rPr lang="en-US" dirty="0" err="1"/>
              <a:t>hükmetme</a:t>
            </a:r>
            <a:r>
              <a:rPr lang="en-US" dirty="0"/>
              <a:t> </a:t>
            </a:r>
            <a:r>
              <a:rPr lang="en-US" dirty="0" err="1"/>
              <a:t>çabası</a:t>
            </a:r>
            <a:r>
              <a:rPr lang="en-US" dirty="0"/>
              <a:t> </a:t>
            </a:r>
            <a:r>
              <a:rPr lang="en-US" dirty="0" err="1"/>
              <a:t>eleştirilir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•	</a:t>
            </a:r>
            <a:r>
              <a:rPr lang="en-US" dirty="0" err="1"/>
              <a:t>Stroszek</a:t>
            </a:r>
            <a:r>
              <a:rPr lang="en-US" dirty="0"/>
              <a:t> (1977)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filmlerde</a:t>
            </a:r>
            <a:r>
              <a:rPr lang="en-US" dirty="0"/>
              <a:t> </a:t>
            </a:r>
            <a:r>
              <a:rPr lang="en-US" dirty="0" err="1"/>
              <a:t>bireylerin</a:t>
            </a:r>
            <a:r>
              <a:rPr lang="en-US" dirty="0"/>
              <a:t> </a:t>
            </a:r>
            <a:r>
              <a:rPr lang="en-US" dirty="0" err="1"/>
              <a:t>toplumla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uyumsuzluğu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F4C00-1BEE-DA11-0781-C07127F6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26819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88DBE-C6A8-9F44-1139-A00EA160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Kültürel Etkiler ve Yeni Alman Sineması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7264-2CCB-1FAE-9DB5-1A66F9990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Spiegel </a:t>
            </a:r>
            <a:r>
              <a:rPr lang="en-US" dirty="0" err="1"/>
              <a:t>meselesi</a:t>
            </a:r>
            <a:r>
              <a:rPr lang="en-US" dirty="0"/>
              <a:t>, Yeni Alman </a:t>
            </a:r>
            <a:r>
              <a:rPr lang="en-US" dirty="0" err="1"/>
              <a:t>Sineması’nın</a:t>
            </a:r>
            <a:r>
              <a:rPr lang="en-US" dirty="0"/>
              <a:t> </a:t>
            </a:r>
            <a:r>
              <a:rPr lang="en-US" dirty="0" err="1"/>
              <a:t>otoriteye</a:t>
            </a:r>
            <a:r>
              <a:rPr lang="en-US" dirty="0"/>
              <a:t> </a:t>
            </a:r>
            <a:r>
              <a:rPr lang="en-US" dirty="0" err="1"/>
              <a:t>meydan</a:t>
            </a:r>
            <a:r>
              <a:rPr lang="en-US" dirty="0"/>
              <a:t> </a:t>
            </a:r>
            <a:r>
              <a:rPr lang="en-US" dirty="0" err="1"/>
              <a:t>okuyan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özgür</a:t>
            </a:r>
            <a:r>
              <a:rPr lang="en-US" dirty="0"/>
              <a:t> </a:t>
            </a:r>
            <a:r>
              <a:rPr lang="en-US" dirty="0" err="1"/>
              <a:t>düşünceyi</a:t>
            </a:r>
            <a:r>
              <a:rPr lang="en-US" dirty="0"/>
              <a:t> </a:t>
            </a:r>
            <a:r>
              <a:rPr lang="en-US" dirty="0" err="1"/>
              <a:t>savunan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</a:t>
            </a:r>
            <a:r>
              <a:rPr lang="en-US" dirty="0"/>
              <a:t> </a:t>
            </a:r>
            <a:r>
              <a:rPr lang="en-US" dirty="0" err="1"/>
              <a:t>kazanmasına</a:t>
            </a:r>
            <a:r>
              <a:rPr lang="en-US" dirty="0"/>
              <a:t> </a:t>
            </a:r>
            <a:r>
              <a:rPr lang="en-US" dirty="0" err="1"/>
              <a:t>katkıda</a:t>
            </a:r>
            <a:r>
              <a:rPr lang="en-US" dirty="0"/>
              <a:t> </a:t>
            </a:r>
            <a:r>
              <a:rPr lang="en-US" dirty="0" err="1"/>
              <a:t>bulunmuştur</a:t>
            </a:r>
            <a:r>
              <a:rPr lang="en-US" dirty="0"/>
              <a:t>. Bu,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özgün</a:t>
            </a:r>
            <a:r>
              <a:rPr lang="en-US" dirty="0"/>
              <a:t> </a:t>
            </a:r>
            <a:r>
              <a:rPr lang="en-US" dirty="0" err="1"/>
              <a:t>sinema</a:t>
            </a:r>
            <a:r>
              <a:rPr lang="en-US" dirty="0"/>
              <a:t> </a:t>
            </a:r>
            <a:r>
              <a:rPr lang="en-US" dirty="0" err="1"/>
              <a:t>dilinde</a:t>
            </a:r>
            <a:r>
              <a:rPr lang="en-US" dirty="0"/>
              <a:t>, </a:t>
            </a:r>
            <a:r>
              <a:rPr lang="en-US" dirty="0" err="1"/>
              <a:t>otorite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figürlerine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kendini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</a:p>
          <a:p>
            <a:r>
              <a:rPr lang="en-US" dirty="0"/>
              <a:t>Blok </a:t>
            </a:r>
            <a:r>
              <a:rPr lang="en-US" dirty="0" err="1"/>
              <a:t>ayrımı</a:t>
            </a:r>
            <a:r>
              <a:rPr lang="en-US" dirty="0"/>
              <a:t>,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filmlerinde</a:t>
            </a:r>
            <a:r>
              <a:rPr lang="en-US" dirty="0"/>
              <a:t>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en-US" dirty="0" err="1"/>
              <a:t>gördüğümüz</a:t>
            </a:r>
            <a:r>
              <a:rPr lang="en-US" dirty="0"/>
              <a:t> “</a:t>
            </a:r>
            <a:r>
              <a:rPr lang="en-US" dirty="0" err="1"/>
              <a:t>sınırlar</a:t>
            </a:r>
            <a:r>
              <a:rPr lang="en-US" dirty="0"/>
              <a:t>” </a:t>
            </a:r>
            <a:r>
              <a:rPr lang="en-US" dirty="0" err="1"/>
              <a:t>temasına</a:t>
            </a:r>
            <a:r>
              <a:rPr lang="en-US" dirty="0"/>
              <a:t> </a:t>
            </a:r>
            <a:r>
              <a:rPr lang="en-US" dirty="0" err="1"/>
              <a:t>ilham</a:t>
            </a:r>
            <a:r>
              <a:rPr lang="en-US" dirty="0"/>
              <a:t> </a:t>
            </a:r>
            <a:r>
              <a:rPr lang="en-US" dirty="0" err="1"/>
              <a:t>vermiştir</a:t>
            </a:r>
            <a:r>
              <a:rPr lang="en-US" dirty="0"/>
              <a:t>. Bu </a:t>
            </a:r>
            <a:r>
              <a:rPr lang="en-US" dirty="0" err="1"/>
              <a:t>sınırlar</a:t>
            </a:r>
            <a:r>
              <a:rPr lang="en-US" dirty="0"/>
              <a:t>, </a:t>
            </a:r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ideolojik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doğayla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şeklinde</a:t>
            </a:r>
            <a:r>
              <a:rPr lang="en-US" dirty="0"/>
              <a:t> </a:t>
            </a:r>
            <a:r>
              <a:rPr lang="en-US" dirty="0" err="1"/>
              <a:t>tezahür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bağlam</a:t>
            </a:r>
            <a:r>
              <a:rPr lang="en-US" dirty="0"/>
              <a:t> da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eserlerinde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, </a:t>
            </a:r>
            <a:r>
              <a:rPr lang="en-US" dirty="0" err="1"/>
              <a:t>özgürlük</a:t>
            </a:r>
            <a:r>
              <a:rPr lang="en-US" dirty="0"/>
              <a:t>,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karmaşık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derinlemesine</a:t>
            </a:r>
            <a:r>
              <a:rPr lang="en-US" dirty="0"/>
              <a:t> </a:t>
            </a:r>
            <a:r>
              <a:rPr lang="en-US" dirty="0" err="1"/>
              <a:t>işlemesine</a:t>
            </a:r>
            <a:r>
              <a:rPr lang="en-US" dirty="0"/>
              <a:t> </a:t>
            </a:r>
            <a:r>
              <a:rPr lang="en-US" dirty="0" err="1"/>
              <a:t>katkıda</a:t>
            </a:r>
            <a:r>
              <a:rPr lang="en-US" dirty="0"/>
              <a:t> </a:t>
            </a:r>
            <a:r>
              <a:rPr lang="en-US" dirty="0" err="1"/>
              <a:t>bulunmuştur</a:t>
            </a:r>
            <a:r>
              <a:rPr lang="en-US" dirty="0"/>
              <a:t>. Bu </a:t>
            </a:r>
            <a:r>
              <a:rPr lang="en-US" dirty="0" err="1"/>
              <a:t>açıdan</a:t>
            </a:r>
            <a:r>
              <a:rPr lang="en-US" dirty="0"/>
              <a:t>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eserleri</a:t>
            </a:r>
            <a:r>
              <a:rPr lang="en-US" dirty="0"/>
              <a:t>,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sosyolojik</a:t>
            </a:r>
            <a:r>
              <a:rPr lang="en-US" dirty="0"/>
              <a:t> </a:t>
            </a:r>
            <a:r>
              <a:rPr lang="en-US" dirty="0" err="1"/>
              <a:t>travmalarını</a:t>
            </a:r>
            <a:r>
              <a:rPr lang="en-US" dirty="0"/>
              <a:t> </a:t>
            </a:r>
            <a:r>
              <a:rPr lang="en-US" dirty="0" err="1"/>
              <a:t>küresel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bağlama</a:t>
            </a:r>
            <a:r>
              <a:rPr lang="en-US" dirty="0"/>
              <a:t> </a:t>
            </a:r>
            <a:r>
              <a:rPr lang="en-US" dirty="0" err="1"/>
              <a:t>taşır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E7895-7016-A7D0-29AA-F6F12777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74796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7DA28-FCD6-5E1A-AF55-EFCDA5111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171"/>
          </a:xfrm>
        </p:spPr>
        <p:txBody>
          <a:bodyPr>
            <a:normAutofit fontScale="90000"/>
          </a:bodyPr>
          <a:lstStyle/>
          <a:p>
            <a:r>
              <a:rPr lang="en-TR" dirty="0"/>
              <a:t>Manifesto ve Alman Sineması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998E5-1AA2-64EA-C621-3AD9698CB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296"/>
            <a:ext cx="10515600" cy="5312667"/>
          </a:xfrm>
        </p:spPr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28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Şubat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1962’de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yayınlanan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manifestonun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ardından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çalışmalarına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başlayan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sinemacılar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devlet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desteğiyle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beraber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filmlerini</a:t>
            </a:r>
            <a:endParaRPr lang="en-US" sz="3300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oluşturmaya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başlamışlardı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Devlet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yardımlı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“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sanatsal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olarak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tutkulu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” Alman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sineması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diğer</a:t>
            </a:r>
            <a:r>
              <a:rPr lang="en-US" sz="33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herhangi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ülkeden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fazla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gizli</a:t>
            </a:r>
            <a:endParaRPr lang="en-US" sz="3300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kültürel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görev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kabul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etmişti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;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filmlerin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aynasında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>
                <a:solidFill>
                  <a:srgbClr val="FF0000"/>
                </a:solidFill>
                <a:effectLst/>
                <a:latin typeface="ff2"/>
              </a:rPr>
              <a:t>Yeni </a:t>
            </a:r>
            <a:r>
              <a:rPr lang="en-US" sz="3300" b="0" i="0" dirty="0" err="1">
                <a:solidFill>
                  <a:srgbClr val="FF0000"/>
                </a:solidFill>
                <a:effectLst/>
                <a:latin typeface="ff2"/>
              </a:rPr>
              <a:t>Almanya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’yı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dünyaya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sunmak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</a:p>
          <a:p>
            <a:pPr marL="0" indent="0" algn="l">
              <a:buNone/>
            </a:pPr>
            <a:endParaRPr lang="en-US" sz="3300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Hem 1960’ların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Genç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Alman Filmi, hem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onun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ardılı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1970’lerin Yeni Alman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Sineması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okul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veya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birleşik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hareket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değildi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;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daha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çok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sıradışı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olma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statüleri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dışında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pek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ortak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yanları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1"/>
              </a:rPr>
              <a:t>bulunmayan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sz="3300" b="0" i="0" dirty="0" err="1">
                <a:solidFill>
                  <a:srgbClr val="FF0000"/>
                </a:solidFill>
                <a:effectLst/>
                <a:latin typeface="ff2"/>
              </a:rPr>
              <a:t>özerk</a:t>
            </a:r>
            <a:r>
              <a:rPr lang="en-US" sz="3300" b="0" i="0" dirty="0">
                <a:solidFill>
                  <a:srgbClr val="FF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FF0000"/>
                </a:solidFill>
                <a:effectLst/>
                <a:latin typeface="ff2"/>
              </a:rPr>
              <a:t>auteur’lerin</a:t>
            </a:r>
            <a:r>
              <a:rPr lang="en-US" sz="3300" b="0" i="0" dirty="0">
                <a:solidFill>
                  <a:srgbClr val="FF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gevşek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ittifakıydı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Birçoğu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filmlerinde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geleneksel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öykü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endParaRPr lang="en-US" sz="3300" b="0" i="0" dirty="0">
              <a:solidFill>
                <a:srgbClr val="000000"/>
              </a:solidFill>
              <a:effectLst/>
              <a:latin typeface="ff1"/>
            </a:endParaRP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anlatımı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dramatik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kapalılıktan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çok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belgesel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otantikliği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çoğunlukla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alaylı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sinemacılardı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marL="0" indent="0" algn="l">
              <a:buNone/>
            </a:pPr>
            <a:endParaRPr lang="en-US" sz="3300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Alman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toplumunu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kapitalizmini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uyumculuk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kayıtsızlığını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eleştirmekte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hemfikirdiler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; </a:t>
            </a:r>
          </a:p>
          <a:p>
            <a:pPr marL="0" indent="0" algn="l">
              <a:buNone/>
            </a:pP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Federal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Cumhuriyet’in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yaşamında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eleştirel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ses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olmak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istiyorlardı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 Bu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arzu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Adenauer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döneminin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sinemasında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nadiren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açılan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sorunlara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lekeli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geçmişiyle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şimdi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varlığını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sürdürmesiyle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ilgili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sorunlara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yeni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ilgiye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eşti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. “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Genç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Sineması”nın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ilk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iki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uzun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metraj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filminin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Almanların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kendi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geçmişleriyle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sorunlu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ilişkisini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konu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etmesi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hiç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şaşırtıcı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sz="3300" b="0" i="0" dirty="0" err="1">
                <a:solidFill>
                  <a:srgbClr val="000000"/>
                </a:solidFill>
                <a:effectLst/>
                <a:latin typeface="ff2"/>
              </a:rPr>
              <a:t>değildir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ff1"/>
              </a:rPr>
              <a:t>.</a:t>
            </a:r>
            <a:endParaRPr lang="en-US" sz="3300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br>
              <a:rPr lang="en-US" sz="33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</a:br>
            <a:endParaRPr lang="en-US" sz="3300" b="0" i="0" dirty="0">
              <a:solidFill>
                <a:srgbClr val="111111"/>
              </a:solidFill>
              <a:effectLst/>
              <a:latin typeface="Roboto" panose="02000000000000000000" pitchFamily="2" charset="0"/>
            </a:endParaRP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69D71-6931-3ACC-3BEB-37DDE394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328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0A67-2090-9F10-3058-0ED05481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Yeni Alman Sineması Hareketi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D088-8726-C302-0B09-558B90295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1960’ların </a:t>
            </a:r>
            <a:r>
              <a:rPr lang="en-US" dirty="0" err="1"/>
              <a:t>sonu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1980’lerin </a:t>
            </a:r>
            <a:r>
              <a:rPr lang="en-US" dirty="0" err="1"/>
              <a:t>başı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,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bağlamında</a:t>
            </a:r>
            <a:r>
              <a:rPr lang="en-US" dirty="0"/>
              <a:t> </a:t>
            </a:r>
            <a:r>
              <a:rPr lang="en-US" dirty="0" err="1"/>
              <a:t>şekillenmiş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sinema</a:t>
            </a:r>
            <a:r>
              <a:rPr lang="en-US" dirty="0"/>
              <a:t> </a:t>
            </a:r>
            <a:r>
              <a:rPr lang="en-US" dirty="0" err="1"/>
              <a:t>dalgasıdır</a:t>
            </a:r>
            <a:r>
              <a:rPr lang="en-US" dirty="0"/>
              <a:t>.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rolü</a:t>
            </a:r>
            <a:r>
              <a:rPr lang="en-US" dirty="0"/>
              <a:t>, </a:t>
            </a:r>
            <a:r>
              <a:rPr lang="en-US" dirty="0" err="1"/>
              <a:t>estetik</a:t>
            </a:r>
            <a:r>
              <a:rPr lang="en-US" dirty="0"/>
              <a:t> </a:t>
            </a:r>
            <a:r>
              <a:rPr lang="en-US" dirty="0" err="1"/>
              <a:t>yenilikleri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tematik</a:t>
            </a:r>
            <a:r>
              <a:rPr lang="en-US" dirty="0"/>
              <a:t> </a:t>
            </a:r>
            <a:r>
              <a:rPr lang="en-US" dirty="0" err="1"/>
              <a:t>derinlikleriyle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çeker</a:t>
            </a:r>
            <a:r>
              <a:rPr lang="en-US" dirty="0"/>
              <a:t>.</a:t>
            </a:r>
          </a:p>
          <a:p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Bağlam</a:t>
            </a:r>
            <a:r>
              <a:rPr lang="en-US" dirty="0"/>
              <a:t>: Yeni Alman </a:t>
            </a:r>
            <a:r>
              <a:rPr lang="en-US" dirty="0" err="1"/>
              <a:t>Sineması</a:t>
            </a:r>
            <a:r>
              <a:rPr lang="en-US" dirty="0"/>
              <a:t>, </a:t>
            </a:r>
            <a:r>
              <a:rPr lang="en-US" dirty="0" err="1"/>
              <a:t>Almanya’nın</a:t>
            </a:r>
            <a:r>
              <a:rPr lang="en-US" dirty="0"/>
              <a:t> II.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dirty="0" err="1"/>
              <a:t>inşa</a:t>
            </a:r>
            <a:r>
              <a:rPr lang="en-US" dirty="0"/>
              <a:t> </a:t>
            </a:r>
            <a:r>
              <a:rPr lang="en-US" dirty="0" err="1"/>
              <a:t>sürecinde</a:t>
            </a:r>
            <a:r>
              <a:rPr lang="en-US" dirty="0"/>
              <a:t>, </a:t>
            </a:r>
            <a:r>
              <a:rPr lang="en-US" dirty="0" err="1"/>
              <a:t>savaşın</a:t>
            </a:r>
            <a:r>
              <a:rPr lang="en-US" dirty="0"/>
              <a:t> </a:t>
            </a:r>
            <a:r>
              <a:rPr lang="en-US" dirty="0" err="1"/>
              <a:t>travmaları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krizleri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yoğunlaşmıştır</a:t>
            </a:r>
            <a:r>
              <a:rPr lang="en-US" dirty="0"/>
              <a:t>. </a:t>
            </a:r>
            <a:r>
              <a:rPr lang="en-US" dirty="0" err="1"/>
              <a:t>Yönetmenler</a:t>
            </a:r>
            <a:r>
              <a:rPr lang="en-US" dirty="0"/>
              <a:t>, Nazi </a:t>
            </a:r>
            <a:r>
              <a:rPr lang="en-US" dirty="0" err="1"/>
              <a:t>geçmişi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dönüşüm</a:t>
            </a:r>
            <a:r>
              <a:rPr lang="en-US" dirty="0"/>
              <a:t>, </a:t>
            </a:r>
            <a:r>
              <a:rPr lang="en-US" dirty="0" err="1"/>
              <a:t>ve</a:t>
            </a:r>
            <a:r>
              <a:rPr lang="en-US" dirty="0"/>
              <a:t> Alman </a:t>
            </a:r>
            <a:r>
              <a:rPr lang="en-US" dirty="0" err="1"/>
              <a:t>toplumunun</a:t>
            </a:r>
            <a:r>
              <a:rPr lang="en-US" dirty="0"/>
              <a:t> </a:t>
            </a:r>
            <a:r>
              <a:rPr lang="en-US" dirty="0" err="1"/>
              <a:t>bölünmüşlüğünü</a:t>
            </a:r>
            <a:r>
              <a:rPr lang="en-US" dirty="0"/>
              <a:t> </a:t>
            </a:r>
            <a:r>
              <a:rPr lang="en-US" dirty="0" err="1"/>
              <a:t>sorgulamışlardır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E56B5-FB79-0456-6049-703B0550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30566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5FDD-4FA3-1F29-850F-34037CC5E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Yeni Alman Sineması Hareketi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50865-B003-5579-8DA7-3268E44A9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Estetik</a:t>
            </a:r>
            <a:r>
              <a:rPr lang="en-US" dirty="0"/>
              <a:t> </a:t>
            </a:r>
            <a:r>
              <a:rPr lang="en-US" dirty="0" err="1"/>
              <a:t>Yaklaşımlar</a:t>
            </a:r>
            <a:r>
              <a:rPr lang="en-US" dirty="0"/>
              <a:t>: Bu </a:t>
            </a:r>
            <a:r>
              <a:rPr lang="en-US" dirty="0" err="1"/>
              <a:t>hareket</a:t>
            </a:r>
            <a:r>
              <a:rPr lang="en-US" dirty="0"/>
              <a:t>, Hollywood </a:t>
            </a:r>
            <a:r>
              <a:rPr lang="en-US" dirty="0" err="1"/>
              <a:t>tarzı</a:t>
            </a:r>
            <a:r>
              <a:rPr lang="en-US" dirty="0"/>
              <a:t> </a:t>
            </a:r>
            <a:r>
              <a:rPr lang="en-US" dirty="0" err="1"/>
              <a:t>anlatı</a:t>
            </a:r>
            <a:r>
              <a:rPr lang="en-US" dirty="0"/>
              <a:t> </a:t>
            </a:r>
            <a:r>
              <a:rPr lang="en-US" dirty="0" err="1"/>
              <a:t>yapısına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deneysel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tutum</a:t>
            </a:r>
            <a:r>
              <a:rPr lang="en-US" dirty="0"/>
              <a:t> </a:t>
            </a:r>
            <a:r>
              <a:rPr lang="en-US" dirty="0" err="1"/>
              <a:t>benimsemiş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gerçekçilik</a:t>
            </a:r>
            <a:r>
              <a:rPr lang="en-US" dirty="0"/>
              <a:t>,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anlatılar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konulara</a:t>
            </a:r>
            <a:r>
              <a:rPr lang="en-US" dirty="0"/>
              <a:t> </a:t>
            </a:r>
            <a:r>
              <a:rPr lang="en-US" dirty="0" err="1"/>
              <a:t>ağırlık</a:t>
            </a:r>
            <a:r>
              <a:rPr lang="en-US" dirty="0"/>
              <a:t> </a:t>
            </a:r>
            <a:r>
              <a:rPr lang="en-US" dirty="0" err="1"/>
              <a:t>vermiştir</a:t>
            </a:r>
            <a:r>
              <a:rPr lang="en-US" dirty="0"/>
              <a:t>.</a:t>
            </a:r>
          </a:p>
          <a:p>
            <a:r>
              <a:rPr lang="en-US" dirty="0" err="1"/>
              <a:t>Önde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Yönetmenler</a:t>
            </a:r>
            <a:r>
              <a:rPr lang="en-US" dirty="0"/>
              <a:t>: Werner Herzog, Rainer Werner Fassbinder, Wim Wenders </a:t>
            </a:r>
            <a:r>
              <a:rPr lang="en-US" dirty="0" err="1"/>
              <a:t>ve</a:t>
            </a:r>
            <a:r>
              <a:rPr lang="en-US" dirty="0"/>
              <a:t> Volker </a:t>
            </a:r>
            <a:r>
              <a:rPr lang="en-US" dirty="0" err="1"/>
              <a:t>Schlöndorff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isimler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hareketin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taşlarını</a:t>
            </a:r>
            <a:r>
              <a:rPr lang="en-US" dirty="0"/>
              <a:t> </a:t>
            </a:r>
            <a:r>
              <a:rPr lang="en-US" dirty="0" err="1"/>
              <a:t>oluşturmuştur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5F4B0-E44A-1BDF-EFAC-3104CACE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57262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FA8D-C885-5123-A0AE-B476F803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Herzog Ve Yeni Alman Sineması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B56C-3899-142D-2639-FC0FD30EC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Herzog, Yeni Alman </a:t>
            </a:r>
            <a:r>
              <a:rPr lang="en-US" dirty="0" err="1"/>
              <a:t>Sineması’nın</a:t>
            </a:r>
            <a:r>
              <a:rPr lang="en-US" dirty="0"/>
              <a:t> </a:t>
            </a:r>
            <a:r>
              <a:rPr lang="en-US" dirty="0" err="1"/>
              <a:t>ruhunu</a:t>
            </a:r>
            <a:r>
              <a:rPr lang="en-US" dirty="0"/>
              <a:t> hem </a:t>
            </a:r>
            <a:r>
              <a:rPr lang="en-US" dirty="0" err="1"/>
              <a:t>estetik</a:t>
            </a:r>
            <a:r>
              <a:rPr lang="en-US" dirty="0"/>
              <a:t> hem de </a:t>
            </a:r>
            <a:r>
              <a:rPr lang="en-US" dirty="0" err="1"/>
              <a:t>tematik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noktaya</a:t>
            </a:r>
            <a:r>
              <a:rPr lang="en-US" dirty="0"/>
              <a:t> </a:t>
            </a:r>
            <a:r>
              <a:rPr lang="en-US" dirty="0" err="1"/>
              <a:t>taşımıştır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1-Temalar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Hikaye</a:t>
            </a:r>
            <a:r>
              <a:rPr lang="en-US" dirty="0"/>
              <a:t> </a:t>
            </a:r>
            <a:r>
              <a:rPr lang="en-US" dirty="0" err="1"/>
              <a:t>Anlatımı</a:t>
            </a:r>
            <a:r>
              <a:rPr lang="en-US" dirty="0"/>
              <a:t>: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</a:t>
            </a:r>
            <a:r>
              <a:rPr lang="en-US" dirty="0"/>
              <a:t>,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karşısındaki</a:t>
            </a:r>
            <a:r>
              <a:rPr lang="en-US" dirty="0"/>
              <a:t> </a:t>
            </a:r>
            <a:r>
              <a:rPr lang="en-US" dirty="0" err="1"/>
              <a:t>mücadelesini</a:t>
            </a:r>
            <a:r>
              <a:rPr lang="en-US" dirty="0"/>
              <a:t>, </a:t>
            </a:r>
            <a:r>
              <a:rPr lang="en-US" dirty="0" err="1"/>
              <a:t>hırsın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çılgınlığın</a:t>
            </a:r>
            <a:r>
              <a:rPr lang="en-US" dirty="0"/>
              <a:t> </a:t>
            </a:r>
            <a:r>
              <a:rPr lang="en-US" dirty="0" err="1"/>
              <a:t>trajik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Aguirre, Der Zorn </a:t>
            </a:r>
            <a:r>
              <a:rPr lang="en-US" dirty="0" err="1"/>
              <a:t>Gottes</a:t>
            </a:r>
            <a:r>
              <a:rPr lang="en-US" dirty="0"/>
              <a:t> (1972),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eleştirisi</a:t>
            </a:r>
            <a:r>
              <a:rPr lang="en-US" dirty="0"/>
              <a:t> </a:t>
            </a:r>
            <a:r>
              <a:rPr lang="en-US" dirty="0" err="1"/>
              <a:t>yaparken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kontrolsüz</a:t>
            </a:r>
            <a:r>
              <a:rPr lang="en-US" dirty="0"/>
              <a:t> </a:t>
            </a:r>
            <a:r>
              <a:rPr lang="en-US" dirty="0" err="1"/>
              <a:t>hırsını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Fitzcarraldo (1982),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arzusu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çatışmayı</a:t>
            </a:r>
            <a:r>
              <a:rPr lang="en-US" dirty="0"/>
              <a:t> dramatize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Yeni Alman </a:t>
            </a:r>
            <a:r>
              <a:rPr lang="en-US" dirty="0" err="1"/>
              <a:t>Sineması’nın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temalarından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, </a:t>
            </a:r>
            <a:r>
              <a:rPr lang="en-US" dirty="0" err="1"/>
              <a:t>otoriteye</a:t>
            </a:r>
            <a:r>
              <a:rPr lang="en-US" dirty="0"/>
              <a:t> </a:t>
            </a:r>
            <a:r>
              <a:rPr lang="en-US" dirty="0" err="1"/>
              <a:t>başkaldırı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düzenle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eserlerinde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1955F-E6E1-5A61-0EC4-1D5630FA4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0858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8764-1379-547C-290F-3BB09DE9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Soğuk Savaş Yılları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11E70-E688-AFAA-84D0-9D58323ED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II.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Savaşı’ndan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1947’den 1991’e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süren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ABD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Sovyetler</a:t>
            </a:r>
            <a:r>
              <a:rPr lang="en-US" dirty="0"/>
              <a:t> </a:t>
            </a:r>
            <a:r>
              <a:rPr lang="en-US" dirty="0" err="1"/>
              <a:t>Birliği</a:t>
            </a:r>
            <a:r>
              <a:rPr lang="en-US" dirty="0"/>
              <a:t> (SSCB)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yaşanan</a:t>
            </a:r>
            <a:r>
              <a:rPr lang="en-US" dirty="0"/>
              <a:t> </a:t>
            </a:r>
            <a:r>
              <a:rPr lang="en-US" dirty="0" err="1"/>
              <a:t>yoğun</a:t>
            </a:r>
            <a:r>
              <a:rPr lang="en-US" dirty="0"/>
              <a:t> </a:t>
            </a:r>
            <a:r>
              <a:rPr lang="en-US" dirty="0" err="1"/>
              <a:t>ideolojik</a:t>
            </a:r>
            <a:r>
              <a:rPr lang="en-US" dirty="0"/>
              <a:t>, </a:t>
            </a:r>
            <a:r>
              <a:rPr lang="en-US" dirty="0" err="1"/>
              <a:t>siyasi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dönemidir</a:t>
            </a:r>
            <a:r>
              <a:rPr lang="en-US" dirty="0"/>
              <a:t>. Bu </a:t>
            </a:r>
            <a:r>
              <a:rPr lang="en-US" dirty="0" err="1"/>
              <a:t>dönem</a:t>
            </a:r>
            <a:r>
              <a:rPr lang="en-US" dirty="0"/>
              <a:t>, </a:t>
            </a:r>
            <a:r>
              <a:rPr lang="en-US" dirty="0" err="1"/>
              <a:t>küresel</a:t>
            </a:r>
            <a:r>
              <a:rPr lang="en-US" dirty="0"/>
              <a:t> </a:t>
            </a:r>
            <a:r>
              <a:rPr lang="en-US" dirty="0" err="1"/>
              <a:t>çapta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 </a:t>
            </a:r>
            <a:r>
              <a:rPr lang="en-US" dirty="0" err="1"/>
              <a:t>yaratan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dizi </a:t>
            </a:r>
            <a:r>
              <a:rPr lang="en-US" dirty="0" err="1"/>
              <a:t>olay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tanımlanır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1-İdeolojik </a:t>
            </a:r>
            <a:r>
              <a:rPr lang="en-US" dirty="0" err="1"/>
              <a:t>Çatışma</a:t>
            </a:r>
            <a:r>
              <a:rPr lang="en-US" dirty="0"/>
              <a:t>: </a:t>
            </a:r>
            <a:r>
              <a:rPr lang="en-US" dirty="0" err="1"/>
              <a:t>Batı</a:t>
            </a:r>
            <a:r>
              <a:rPr lang="en-US" dirty="0"/>
              <a:t> </a:t>
            </a:r>
            <a:r>
              <a:rPr lang="en-US" dirty="0" err="1"/>
              <a:t>Bloku</a:t>
            </a:r>
            <a:r>
              <a:rPr lang="en-US" dirty="0"/>
              <a:t> (ABD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Müttefikleri</a:t>
            </a:r>
            <a:r>
              <a:rPr lang="en-US" dirty="0"/>
              <a:t>): </a:t>
            </a:r>
            <a:r>
              <a:rPr lang="en-US" dirty="0" err="1"/>
              <a:t>Kapitalizm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liberal </a:t>
            </a:r>
            <a:r>
              <a:rPr lang="en-US" dirty="0" err="1"/>
              <a:t>demokrasiyi</a:t>
            </a:r>
            <a:r>
              <a:rPr lang="en-US" dirty="0"/>
              <a:t> </a:t>
            </a:r>
            <a:r>
              <a:rPr lang="en-US" dirty="0" err="1"/>
              <a:t>savunuyordu</a:t>
            </a:r>
            <a:r>
              <a:rPr lang="en-US" dirty="0"/>
              <a:t>. NATO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ittifaklarla</a:t>
            </a:r>
            <a:r>
              <a:rPr lang="en-US" dirty="0"/>
              <a:t> </a:t>
            </a:r>
            <a:r>
              <a:rPr lang="en-US" dirty="0" err="1"/>
              <a:t>güçlerini</a:t>
            </a:r>
            <a:r>
              <a:rPr lang="en-US" dirty="0"/>
              <a:t> </a:t>
            </a:r>
            <a:r>
              <a:rPr lang="en-US" dirty="0" err="1"/>
              <a:t>birleştirdiler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Bloku</a:t>
            </a:r>
            <a:r>
              <a:rPr lang="en-US" dirty="0"/>
              <a:t> (SSCB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Uydu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): </a:t>
            </a:r>
            <a:r>
              <a:rPr lang="en-US" dirty="0" err="1"/>
              <a:t>Komünizmi</a:t>
            </a:r>
            <a:r>
              <a:rPr lang="en-US" dirty="0"/>
              <a:t> </a:t>
            </a:r>
            <a:r>
              <a:rPr lang="en-US" dirty="0" err="1"/>
              <a:t>savunuyor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Avrupa’da</a:t>
            </a:r>
            <a:r>
              <a:rPr lang="en-US" dirty="0"/>
              <a:t> </a:t>
            </a:r>
            <a:r>
              <a:rPr lang="en-US" dirty="0" err="1"/>
              <a:t>uydu</a:t>
            </a:r>
            <a:r>
              <a:rPr lang="en-US" dirty="0"/>
              <a:t> </a:t>
            </a:r>
            <a:r>
              <a:rPr lang="en-US" dirty="0" err="1"/>
              <a:t>devletler</a:t>
            </a:r>
            <a:r>
              <a:rPr lang="en-US" dirty="0"/>
              <a:t> </a:t>
            </a:r>
            <a:r>
              <a:rPr lang="en-US" dirty="0" err="1"/>
              <a:t>kurarak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alanını</a:t>
            </a:r>
            <a:r>
              <a:rPr lang="en-US" dirty="0"/>
              <a:t> </a:t>
            </a:r>
            <a:r>
              <a:rPr lang="en-US" dirty="0" err="1"/>
              <a:t>genişletiyordu</a:t>
            </a:r>
            <a:r>
              <a:rPr lang="en-US" dirty="0"/>
              <a:t>. </a:t>
            </a:r>
            <a:r>
              <a:rPr lang="en-US" dirty="0" err="1"/>
              <a:t>Varşova</a:t>
            </a:r>
            <a:r>
              <a:rPr lang="en-US" dirty="0"/>
              <a:t> </a:t>
            </a:r>
            <a:r>
              <a:rPr lang="en-US" dirty="0" err="1"/>
              <a:t>Paktı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bloku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ediyordu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7580B-1D82-3777-100D-70A7D72E0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05134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4560-7CF4-1CE9-95BC-1868E8AC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Herzog Ve Yeni Alman Sineması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5A1E8-D07E-053C-A4CD-F1FF8F206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TR" dirty="0"/>
              <a:t>2.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İlişkisi</a:t>
            </a:r>
            <a:r>
              <a:rPr lang="en-US" dirty="0"/>
              <a:t>: </a:t>
            </a:r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çatışmayı</a:t>
            </a:r>
            <a:r>
              <a:rPr lang="en-US" dirty="0"/>
              <a:t> </a:t>
            </a:r>
            <a:r>
              <a:rPr lang="en-US" dirty="0" err="1"/>
              <a:t>merkeze</a:t>
            </a:r>
            <a:r>
              <a:rPr lang="en-US" dirty="0"/>
              <a:t> </a:t>
            </a:r>
            <a:r>
              <a:rPr lang="en-US" dirty="0" err="1"/>
              <a:t>alırken</a:t>
            </a:r>
            <a:r>
              <a:rPr lang="en-US" dirty="0"/>
              <a:t>,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yanlızca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plan </a:t>
            </a:r>
            <a:r>
              <a:rPr lang="en-US" dirty="0" err="1"/>
              <a:t>değil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karşımıza</a:t>
            </a:r>
            <a:r>
              <a:rPr lang="en-US" dirty="0"/>
              <a:t> </a:t>
            </a:r>
            <a:r>
              <a:rPr lang="en-US" dirty="0" err="1"/>
              <a:t>çıkar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Bu, Yeni Alman </a:t>
            </a:r>
            <a:r>
              <a:rPr lang="en-US" dirty="0" err="1"/>
              <a:t>Sineması’nın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eleştirisinden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eleştiriye</a:t>
            </a:r>
            <a:r>
              <a:rPr lang="en-US" dirty="0"/>
              <a:t> </a:t>
            </a:r>
            <a:r>
              <a:rPr lang="en-US" dirty="0" err="1"/>
              <a:t>kaymasını</a:t>
            </a:r>
            <a:r>
              <a:rPr lang="en-US" dirty="0"/>
              <a:t> </a:t>
            </a:r>
            <a:r>
              <a:rPr lang="en-US" dirty="0" err="1"/>
              <a:t>sağlar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Belgesel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Kurmaca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: Yeni Alman </a:t>
            </a:r>
            <a:r>
              <a:rPr lang="en-US" dirty="0" err="1"/>
              <a:t>Sineması’ndaki</a:t>
            </a:r>
            <a:r>
              <a:rPr lang="en-US" dirty="0"/>
              <a:t> “</a:t>
            </a:r>
            <a:r>
              <a:rPr lang="en-US" dirty="0" err="1"/>
              <a:t>gerçeklik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kurgu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sınırların</a:t>
            </a:r>
            <a:r>
              <a:rPr lang="en-US" dirty="0"/>
              <a:t> </a:t>
            </a:r>
            <a:r>
              <a:rPr lang="en-US" dirty="0" err="1"/>
              <a:t>bulanıklaşması</a:t>
            </a:r>
            <a:r>
              <a:rPr lang="en-US" dirty="0"/>
              <a:t>” </a:t>
            </a:r>
            <a:r>
              <a:rPr lang="en-US" dirty="0" err="1"/>
              <a:t>teması</a:t>
            </a:r>
            <a:r>
              <a:rPr lang="en-US" dirty="0"/>
              <a:t>,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eserlerinde</a:t>
            </a:r>
            <a:r>
              <a:rPr lang="en-US" dirty="0"/>
              <a:t>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en-US" dirty="0" err="1"/>
              <a:t>görülür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Egzistansiyalizm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Filozofik</a:t>
            </a:r>
            <a:r>
              <a:rPr lang="en-US" dirty="0"/>
              <a:t> </a:t>
            </a:r>
            <a:r>
              <a:rPr lang="en-US" dirty="0" err="1"/>
              <a:t>Derinlik</a:t>
            </a:r>
            <a:r>
              <a:rPr lang="en-US" dirty="0"/>
              <a:t>: Herzog,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yalnızlığı</a:t>
            </a:r>
            <a:r>
              <a:rPr lang="en-US" dirty="0"/>
              <a:t>, </a:t>
            </a:r>
            <a:r>
              <a:rPr lang="en-US" dirty="0" err="1"/>
              <a:t>irrasyonelliği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kadercilik</a:t>
            </a:r>
            <a:r>
              <a:rPr lang="en-US" dirty="0"/>
              <a:t> </a:t>
            </a:r>
            <a:r>
              <a:rPr lang="en-US" dirty="0" err="1"/>
              <a:t>temalarını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Bu </a:t>
            </a:r>
            <a:r>
              <a:rPr lang="en-US" dirty="0" err="1"/>
              <a:t>yönüyle</a:t>
            </a:r>
            <a:r>
              <a:rPr lang="en-US" dirty="0"/>
              <a:t>, Yeni Alman </a:t>
            </a:r>
            <a:r>
              <a:rPr lang="en-US" dirty="0" err="1"/>
              <a:t>Sineması’nın</a:t>
            </a:r>
            <a:r>
              <a:rPr lang="en-US" dirty="0"/>
              <a:t> “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insanlık</a:t>
            </a:r>
            <a:r>
              <a:rPr lang="en-US" dirty="0"/>
              <a:t> </a:t>
            </a:r>
            <a:r>
              <a:rPr lang="en-US" dirty="0" err="1"/>
              <a:t>sorularını</a:t>
            </a:r>
            <a:r>
              <a:rPr lang="en-US" dirty="0"/>
              <a:t>” </a:t>
            </a:r>
            <a:r>
              <a:rPr lang="en-US" dirty="0" err="1"/>
              <a:t>ele</a:t>
            </a:r>
            <a:r>
              <a:rPr lang="en-US" dirty="0"/>
              <a:t> alma </a:t>
            </a:r>
            <a:r>
              <a:rPr lang="en-US" dirty="0" err="1"/>
              <a:t>geleneğinin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parçasıdır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4522E-DB3E-6826-C190-7B2D04E2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405725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CDF6-4C0E-4C51-4008-874E90AC5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YENİ ALMAN SİNEMASI KAPSAMINDA WERNER HERZOG FİLMLERİNDEKİ YABANCILIK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br>
              <a:rPr lang="en-US" b="0" i="0" dirty="0">
                <a:solidFill>
                  <a:srgbClr val="000000"/>
                </a:solidFill>
                <a:effectLst/>
                <a:latin typeface="ff2"/>
              </a:rPr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CA445-DD07-353C-F210-969998FE0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ff1"/>
            </a:endParaRPr>
          </a:p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Genellikle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farklı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çok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fazla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bilinmeyen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mekanlarda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geçen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sürreal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mistik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öğeler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içermektedir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Günlük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yaşamın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tiksindirici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parodisi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niteliğindeki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Even Dwarfs Started Small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Cüceler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Başta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Küçüktü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)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isimli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filmi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yalnız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cücelerin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yaşadığı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kıraç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adada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geçmektedir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</a:p>
          <a:p>
            <a:pPr marL="0" indent="0" algn="l">
              <a:buNone/>
            </a:pPr>
            <a:endParaRPr lang="en-US" b="0" i="0" dirty="0">
              <a:solidFill>
                <a:srgbClr val="000000"/>
              </a:solidFill>
              <a:effectLst/>
              <a:latin typeface="ff6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1972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yılında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Klaus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Kinski’nin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başrolde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oynadığı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7"/>
              </a:rPr>
              <a:t>Aguirre: The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Wrath of God (Aguirre: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Tanrının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Gazabı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zengin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kahraman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olma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tutkusuyla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hakkında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hiçbir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bilgiye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sahip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olunmayan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bölgeye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İspanyol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Kâşif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grubunun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zihinsel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fiziksel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açıdan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yok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oluşunu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anlatır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F5467-AB39-1CD5-1001-06AEB4D9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5945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0AA5-0E59-BFE8-4B08-A0693F6CF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Herzog Filmlerindeki Yabancılık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EEF7-461C-EEE0-222B-6EDBEBE4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Genç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yönetmenleri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genel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olarak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Almanya’nın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sosyolojik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psikolojik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havasıyla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yakından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temas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içerisinde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bulunan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kişilerdi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Nazi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sonrasında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geçmişin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izlerini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yükümlülüklerini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içlerinde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taşıyan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sinemacılar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geçmişle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yüzleşmelerini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ağır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şekilde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sinemalarıyla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ortaya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koymaktadırlar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Werner Herzog,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kendi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filmlerindeki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karakterlerin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yapısı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göz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önüne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alındığında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genellikle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toplumun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dışında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bulunan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sosyal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yapıya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tutunamayan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bireyler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bireylerin</a:t>
            </a:r>
            <a:endParaRPr lang="en-US" b="0" i="0" dirty="0">
              <a:solidFill>
                <a:srgbClr val="000000"/>
              </a:solidFill>
              <a:effectLst/>
              <a:latin typeface="ff1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hayatla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rında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sürekli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karşılaştıkları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yaşam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mücadel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ele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rindeki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zorlukları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perdeye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endParaRPr lang="en-US" b="0" i="0" dirty="0">
              <a:solidFill>
                <a:srgbClr val="000000"/>
              </a:solidFill>
              <a:effectLst/>
              <a:latin typeface="ff1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yansıtmaya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çalışmıştır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Filmlerindeki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karakterler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çoğunlukla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kendilerine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yabancı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kalmakta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benliklerini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sorgulayarak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varoluş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amaçlarını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film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içerisinde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arayan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insanlardır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Modern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toplumla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birlikle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toplumsal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ayrışmaların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daha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sık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yaşandığı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insanların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yaşamlarını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çok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az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000000"/>
                </a:solidFill>
                <a:latin typeface="ff2"/>
              </a:rPr>
              <a:t>    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kişiyle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paylaştığı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günümüzde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karakterler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günümüz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içerisinde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yalnız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kalan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bireyler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haline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evirilmiştir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Varoluş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felsefesini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ilgilendiren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konuda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felsefi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kuramın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içerisindeki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“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6"/>
              </a:rPr>
              <a:t>yabancı</a:t>
            </a:r>
            <a:r>
              <a:rPr lang="en-US" b="0" i="0" dirty="0">
                <a:solidFill>
                  <a:srgbClr val="000000"/>
                </a:solidFill>
                <a:effectLst/>
                <a:latin typeface="ff6"/>
              </a:rPr>
              <a:t>”,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kendine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topluma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yabancı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kişilerden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oluşmaktadır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algn="l"/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88B48-B3D4-46AB-A8B3-B0724D3B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87016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AD948-BF09-2BA4-3BAF-5AAF9A66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Herzog Filmlerindeki Yabancılık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94C91-5DC2-452D-B064-D2413EF0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err="1">
                <a:solidFill>
                  <a:srgbClr val="000000"/>
                </a:solidFill>
                <a:latin typeface="ff2"/>
              </a:rPr>
              <a:t>Yabancılık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Herzog’a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göre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sadece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yaşadığın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kente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yabancı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olmak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değil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kendine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değerlerine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,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topluma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ve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zamana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yabancı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kalmaktır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. Cobra Verde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gibi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filmleriyle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kimi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zaman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kendi</a:t>
            </a:r>
            <a:endParaRPr lang="en-US" sz="2900" dirty="0">
              <a:solidFill>
                <a:srgbClr val="000000"/>
              </a:solidFill>
              <a:latin typeface="ff2"/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toplumuna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yabancılaşan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karakterler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çizse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de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kimi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zamanda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Aguirre-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Tanrının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Gazabı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gibi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filmlerde</a:t>
            </a:r>
            <a:endParaRPr lang="en-US" sz="2900" dirty="0">
              <a:solidFill>
                <a:srgbClr val="000000"/>
              </a:solidFill>
              <a:latin typeface="ff2"/>
            </a:endParaRPr>
          </a:p>
          <a:p>
            <a:pPr marL="0" indent="0">
              <a:buNone/>
            </a:pP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kendine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çevresine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,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toplumsal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değerlere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yabancılaşan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insan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portreleri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ff2"/>
              </a:rPr>
              <a:t>çizmiştir</a:t>
            </a:r>
            <a:r>
              <a:rPr lang="en-US" sz="2900" dirty="0">
                <a:solidFill>
                  <a:srgbClr val="000000"/>
                </a:solidFill>
                <a:latin typeface="ff2"/>
              </a:rPr>
              <a:t>. </a:t>
            </a:r>
          </a:p>
          <a:p>
            <a:pPr marL="0" indent="0">
              <a:buNone/>
            </a:pPr>
            <a:endParaRPr lang="en-US" sz="2900" dirty="0">
              <a:solidFill>
                <a:srgbClr val="000000"/>
              </a:solidFill>
              <a:latin typeface="ff2"/>
            </a:endParaRPr>
          </a:p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Kendisini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yabancı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olarak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tanımlayan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Herzog,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Genç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Sineması’ndaki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önemlİ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isimlerden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gösterilmesinin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yanı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sıra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tüm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dünya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ülkelerinde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ses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getirecek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çalışmalar</a:t>
            </a:r>
            <a:endParaRPr lang="en-US" b="0" i="0" dirty="0">
              <a:solidFill>
                <a:srgbClr val="000000"/>
              </a:solidFill>
              <a:effectLst/>
              <a:latin typeface="ff2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olmuştur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Yabancı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olarak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tanımladığı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Almanya’dan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Amerika’ya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Strozsek’in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(1977)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kaderine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ortak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olmuş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kendisi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aynı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şekilde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Almanya’dan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Amerika’ya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gitmiştir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Burada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ilk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zamanlar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gerek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dil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problemi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gerekse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yaşadığı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toplumun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yabancılığı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onu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derin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Almanya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özlemini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getirmiş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olsa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da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sonralarında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Amerika’da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çektiği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biçeminden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çok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farklılaşmış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1"/>
              </a:rPr>
              <a:t>sanki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Herzog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filmleri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değilmişçesine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2"/>
              </a:rPr>
              <a:t>köhneleşmiştir</a:t>
            </a:r>
            <a:r>
              <a:rPr lang="en-US" b="0" i="0" dirty="0">
                <a:solidFill>
                  <a:srgbClr val="000000"/>
                </a:solidFill>
                <a:effectLst/>
                <a:latin typeface="ff2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ff1"/>
            </a:endParaRP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D142F-54BA-1138-DA7C-8394BF24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91947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A0D2-36FA-6804-03C9-D14515CE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Antropolojik ve Sosyal Etkileri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95EE0-FF75-6D3A-BD72-071A73B4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Werner </a:t>
            </a:r>
            <a:r>
              <a:rPr lang="en-US" dirty="0" err="1"/>
              <a:t>Herzog’un</a:t>
            </a:r>
            <a:r>
              <a:rPr lang="en-US" dirty="0"/>
              <a:t> Aguirre, Der Zorn </a:t>
            </a:r>
            <a:r>
              <a:rPr lang="en-US" dirty="0" err="1"/>
              <a:t>Gottes</a:t>
            </a:r>
            <a:r>
              <a:rPr lang="en-US" dirty="0"/>
              <a:t> (1972) filmi, hem </a:t>
            </a:r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merak</a:t>
            </a:r>
            <a:r>
              <a:rPr lang="en-US" dirty="0"/>
              <a:t> hem de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olaylara</a:t>
            </a:r>
            <a:r>
              <a:rPr lang="en-US" dirty="0"/>
              <a:t> </a:t>
            </a:r>
            <a:r>
              <a:rPr lang="en-US" dirty="0" err="1"/>
              <a:t>eleştirel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taşır</a:t>
            </a:r>
            <a:r>
              <a:rPr lang="en-US" dirty="0"/>
              <a:t>. Film, 16. </a:t>
            </a:r>
            <a:r>
              <a:rPr lang="en-US" dirty="0" err="1"/>
              <a:t>yüzyıldaki</a:t>
            </a:r>
            <a:r>
              <a:rPr lang="en-US" dirty="0"/>
              <a:t> </a:t>
            </a:r>
            <a:r>
              <a:rPr lang="en-US" dirty="0" err="1"/>
              <a:t>İspanyol</a:t>
            </a:r>
            <a:r>
              <a:rPr lang="en-US" dirty="0"/>
              <a:t> </a:t>
            </a:r>
            <a:r>
              <a:rPr lang="en-US" dirty="0" err="1"/>
              <a:t>keşiflerinin</a:t>
            </a:r>
            <a:r>
              <a:rPr lang="en-US" dirty="0"/>
              <a:t> </a:t>
            </a:r>
            <a:r>
              <a:rPr lang="en-US" dirty="0" err="1"/>
              <a:t>fantezi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trajediyle</a:t>
            </a:r>
            <a:r>
              <a:rPr lang="en-US" dirty="0"/>
              <a:t> </a:t>
            </a:r>
            <a:r>
              <a:rPr lang="en-US" dirty="0" err="1"/>
              <a:t>örülü</a:t>
            </a:r>
            <a:r>
              <a:rPr lang="en-US" dirty="0"/>
              <a:t> </a:t>
            </a:r>
            <a:r>
              <a:rPr lang="en-US" dirty="0" err="1"/>
              <a:t>hikayesini</a:t>
            </a:r>
            <a:r>
              <a:rPr lang="en-US" dirty="0"/>
              <a:t> </a:t>
            </a:r>
            <a:r>
              <a:rPr lang="en-US" dirty="0" err="1"/>
              <a:t>anlatırken</a:t>
            </a:r>
            <a:r>
              <a:rPr lang="en-US" dirty="0"/>
              <a:t>,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imgeleri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sömürgecilerin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açısını</a:t>
            </a:r>
            <a:r>
              <a:rPr lang="en-US" dirty="0"/>
              <a:t> </a:t>
            </a:r>
            <a:r>
              <a:rPr lang="en-US" dirty="0" err="1"/>
              <a:t>derin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sorgular</a:t>
            </a:r>
            <a:r>
              <a:rPr lang="en-US" dirty="0"/>
              <a:t>. </a:t>
            </a:r>
          </a:p>
          <a:p>
            <a:r>
              <a:rPr lang="en-US" dirty="0"/>
              <a:t>1970’ler </a:t>
            </a:r>
            <a:r>
              <a:rPr lang="en-US" dirty="0" err="1"/>
              <a:t>ve</a:t>
            </a:r>
            <a:r>
              <a:rPr lang="en-US" dirty="0"/>
              <a:t> 1980’ler </a:t>
            </a:r>
            <a:r>
              <a:rPr lang="en-US" dirty="0" err="1"/>
              <a:t>gibi</a:t>
            </a:r>
            <a:r>
              <a:rPr lang="en-US" dirty="0"/>
              <a:t> Yeni Alman </a:t>
            </a:r>
            <a:r>
              <a:rPr lang="en-US" dirty="0" err="1"/>
              <a:t>Sineması’nın</a:t>
            </a:r>
            <a:r>
              <a:rPr lang="en-US" dirty="0"/>
              <a:t> </a:t>
            </a:r>
            <a:r>
              <a:rPr lang="en-US" dirty="0" err="1"/>
              <a:t>şekillendiği</a:t>
            </a:r>
            <a:r>
              <a:rPr lang="en-US" dirty="0"/>
              <a:t> </a:t>
            </a:r>
            <a:r>
              <a:rPr lang="en-US" dirty="0" err="1"/>
              <a:t>dönemde</a:t>
            </a:r>
            <a:r>
              <a:rPr lang="en-US" dirty="0"/>
              <a:t>,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halklara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konuları</a:t>
            </a:r>
            <a:r>
              <a:rPr lang="en-US" dirty="0"/>
              <a:t> </a:t>
            </a:r>
            <a:r>
              <a:rPr lang="en-US" dirty="0" err="1"/>
              <a:t>Avrupa’nın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entelektüel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sanatsal</a:t>
            </a:r>
            <a:r>
              <a:rPr lang="en-US" dirty="0"/>
              <a:t> </a:t>
            </a:r>
            <a:r>
              <a:rPr lang="en-US" dirty="0" err="1"/>
              <a:t>çevrelerinde</a:t>
            </a:r>
            <a:r>
              <a:rPr lang="en-US" dirty="0"/>
              <a:t> </a:t>
            </a:r>
            <a:r>
              <a:rPr lang="en-US" dirty="0" err="1"/>
              <a:t>yoğun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tartışılıyordu</a:t>
            </a:r>
            <a:r>
              <a:rPr lang="en-US" dirty="0"/>
              <a:t>. Bu </a:t>
            </a:r>
            <a:r>
              <a:rPr lang="en-US" dirty="0" err="1"/>
              <a:t>meseleler</a:t>
            </a:r>
            <a:r>
              <a:rPr lang="en-US" dirty="0"/>
              <a:t>, hem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hesaplaşma</a:t>
            </a:r>
            <a:r>
              <a:rPr lang="en-US" dirty="0"/>
              <a:t> hem de </a:t>
            </a:r>
            <a:r>
              <a:rPr lang="en-US" dirty="0" err="1"/>
              <a:t>Batı’nın</a:t>
            </a:r>
            <a:r>
              <a:rPr lang="en-US" dirty="0"/>
              <a:t> modern </a:t>
            </a:r>
            <a:r>
              <a:rPr lang="en-US" dirty="0" err="1"/>
              <a:t>değerlerinin</a:t>
            </a:r>
            <a:r>
              <a:rPr lang="en-US" dirty="0"/>
              <a:t> </a:t>
            </a:r>
            <a:r>
              <a:rPr lang="en-US" dirty="0" err="1"/>
              <a:t>eleştirisi</a:t>
            </a:r>
            <a:r>
              <a:rPr lang="en-US" dirty="0"/>
              <a:t> </a:t>
            </a:r>
            <a:r>
              <a:rPr lang="en-US" dirty="0" err="1"/>
              <a:t>bağlamında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alındı</a:t>
            </a:r>
            <a:r>
              <a:rPr lang="en-US" dirty="0"/>
              <a:t>. Werner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tartışmalara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 da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sinematik</a:t>
            </a:r>
            <a:r>
              <a:rPr lang="en-US" dirty="0"/>
              <a:t> </a:t>
            </a:r>
            <a:r>
              <a:rPr lang="en-US" dirty="0" err="1"/>
              <a:t>eserlerinde</a:t>
            </a:r>
            <a:r>
              <a:rPr lang="en-US" dirty="0"/>
              <a:t> </a:t>
            </a:r>
            <a:r>
              <a:rPr lang="en-US" dirty="0" err="1"/>
              <a:t>belirgin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tutar</a:t>
            </a:r>
            <a:r>
              <a:rPr lang="en-US" dirty="0"/>
              <a:t>.</a:t>
            </a:r>
            <a:endParaRPr lang="en-TR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DF193-8DA3-4C64-E9C8-6465337D5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83983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D17F-828C-2484-E758-ACD6BFCE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2530"/>
          </a:xfrm>
        </p:spPr>
        <p:txBody>
          <a:bodyPr/>
          <a:lstStyle/>
          <a:p>
            <a:r>
              <a:rPr lang="en-TR" dirty="0"/>
              <a:t>Sömürgecilik Eleştirisi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D152-27CB-7BBE-6FC7-88C588DF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Avrupa’nın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 </a:t>
            </a:r>
            <a:r>
              <a:rPr lang="en-US" dirty="0" err="1"/>
              <a:t>Suçları</a:t>
            </a:r>
            <a:r>
              <a:rPr lang="en-US" dirty="0"/>
              <a:t>: </a:t>
            </a:r>
            <a:r>
              <a:rPr lang="en-US" dirty="0" err="1"/>
              <a:t>Sömürgecilik</a:t>
            </a:r>
            <a:r>
              <a:rPr lang="en-US" dirty="0"/>
              <a:t>,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güçlerin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tahakkümünü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Bu </a:t>
            </a:r>
            <a:r>
              <a:rPr lang="en-US" dirty="0" err="1"/>
              <a:t>dönemde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de 20. </a:t>
            </a:r>
            <a:r>
              <a:rPr lang="en-US" dirty="0" err="1"/>
              <a:t>yüzyılın</a:t>
            </a:r>
            <a:r>
              <a:rPr lang="en-US" dirty="0"/>
              <a:t> </a:t>
            </a:r>
            <a:r>
              <a:rPr lang="en-US" dirty="0" err="1"/>
              <a:t>ortalarından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, </a:t>
            </a:r>
            <a:r>
              <a:rPr lang="en-US" dirty="0" err="1"/>
              <a:t>sömürgeciliğin</a:t>
            </a:r>
            <a:r>
              <a:rPr lang="en-US" dirty="0"/>
              <a:t> </a:t>
            </a:r>
            <a:r>
              <a:rPr lang="en-US" dirty="0" err="1"/>
              <a:t>insanlık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etkileri</a:t>
            </a:r>
            <a:r>
              <a:rPr lang="en-US" dirty="0"/>
              <a:t> </a:t>
            </a:r>
            <a:r>
              <a:rPr lang="en-US" dirty="0" err="1"/>
              <a:t>entelektüel</a:t>
            </a:r>
            <a:r>
              <a:rPr lang="en-US" dirty="0"/>
              <a:t> </a:t>
            </a:r>
            <a:r>
              <a:rPr lang="en-US" dirty="0" err="1"/>
              <a:t>dünyada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eleştirilmeye</a:t>
            </a:r>
            <a:r>
              <a:rPr lang="en-US" dirty="0"/>
              <a:t> </a:t>
            </a:r>
            <a:r>
              <a:rPr lang="en-US" dirty="0" err="1"/>
              <a:t>başlanmıştır</a:t>
            </a:r>
            <a:r>
              <a:rPr lang="en-US" dirty="0"/>
              <a:t>.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eleştiriyi</a:t>
            </a:r>
            <a:r>
              <a:rPr lang="en-US" dirty="0"/>
              <a:t>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felsefi</a:t>
            </a:r>
            <a:r>
              <a:rPr lang="en-US" dirty="0"/>
              <a:t> </a:t>
            </a:r>
            <a:r>
              <a:rPr lang="en-US" dirty="0" err="1"/>
              <a:t>düzeyde</a:t>
            </a:r>
            <a:r>
              <a:rPr lang="en-US" dirty="0"/>
              <a:t> </a:t>
            </a:r>
            <a:r>
              <a:rPr lang="en-US" dirty="0" err="1"/>
              <a:t>yansıtır</a:t>
            </a:r>
            <a:r>
              <a:rPr lang="en-US" dirty="0"/>
              <a:t>.</a:t>
            </a:r>
          </a:p>
          <a:p>
            <a:r>
              <a:rPr lang="en-US" dirty="0"/>
              <a:t>Aguirre, Der Zorn </a:t>
            </a:r>
            <a:r>
              <a:rPr lang="en-US" dirty="0" err="1"/>
              <a:t>Gottes</a:t>
            </a:r>
            <a:r>
              <a:rPr lang="en-US" dirty="0"/>
              <a:t> (1972), 16.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İspanyol</a:t>
            </a:r>
            <a:r>
              <a:rPr lang="en-US" dirty="0"/>
              <a:t> </a:t>
            </a:r>
            <a:r>
              <a:rPr lang="en-US" dirty="0" err="1"/>
              <a:t>fetih</a:t>
            </a:r>
            <a:r>
              <a:rPr lang="en-US" dirty="0"/>
              <a:t> </a:t>
            </a:r>
            <a:r>
              <a:rPr lang="en-US" dirty="0" err="1"/>
              <a:t>grubunun</a:t>
            </a:r>
            <a:r>
              <a:rPr lang="en-US" dirty="0"/>
              <a:t> Amazon </a:t>
            </a:r>
            <a:r>
              <a:rPr lang="en-US" dirty="0" err="1"/>
              <a:t>ormanlarında</a:t>
            </a:r>
            <a:r>
              <a:rPr lang="en-US" dirty="0"/>
              <a:t> </a:t>
            </a:r>
            <a:r>
              <a:rPr lang="en-US" dirty="0" err="1"/>
              <a:t>altın</a:t>
            </a:r>
            <a:r>
              <a:rPr lang="en-US" dirty="0"/>
              <a:t> </a:t>
            </a:r>
            <a:r>
              <a:rPr lang="en-US" dirty="0" err="1"/>
              <a:t>arayışını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Bu film,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dönemindeki</a:t>
            </a:r>
            <a:r>
              <a:rPr lang="en-US" dirty="0"/>
              <a:t> </a:t>
            </a:r>
            <a:r>
              <a:rPr lang="en-US" dirty="0" err="1"/>
              <a:t>Avrupa’nın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yerlilere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yıkıcı</a:t>
            </a:r>
            <a:r>
              <a:rPr lang="en-US" dirty="0"/>
              <a:t> </a:t>
            </a:r>
            <a:r>
              <a:rPr lang="en-US" dirty="0" err="1"/>
              <a:t>tavrını</a:t>
            </a:r>
            <a:r>
              <a:rPr lang="en-US" dirty="0"/>
              <a:t> </a:t>
            </a:r>
            <a:r>
              <a:rPr lang="en-US" dirty="0" err="1"/>
              <a:t>alegorik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giderek</a:t>
            </a:r>
            <a:r>
              <a:rPr lang="en-US" dirty="0"/>
              <a:t> </a:t>
            </a:r>
            <a:r>
              <a:rPr lang="en-US" dirty="0" err="1"/>
              <a:t>çılgınlığa</a:t>
            </a:r>
            <a:r>
              <a:rPr lang="en-US" dirty="0"/>
              <a:t> </a:t>
            </a:r>
            <a:r>
              <a:rPr lang="en-US" dirty="0" err="1"/>
              <a:t>sürüklenmesi</a:t>
            </a:r>
            <a:r>
              <a:rPr lang="en-US" dirty="0"/>
              <a:t>, </a:t>
            </a:r>
            <a:r>
              <a:rPr lang="en-US" dirty="0" err="1"/>
              <a:t>Avrupa’nın</a:t>
            </a:r>
            <a:r>
              <a:rPr lang="en-US" dirty="0"/>
              <a:t> </a:t>
            </a:r>
            <a:r>
              <a:rPr lang="en-US" dirty="0" err="1"/>
              <a:t>kibirli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irrasyonel</a:t>
            </a:r>
            <a:r>
              <a:rPr lang="en-US" dirty="0"/>
              <a:t> </a:t>
            </a:r>
            <a:r>
              <a:rPr lang="en-US" dirty="0" err="1"/>
              <a:t>tahakkümünü</a:t>
            </a:r>
            <a:r>
              <a:rPr lang="en-US" dirty="0"/>
              <a:t> </a:t>
            </a:r>
            <a:r>
              <a:rPr lang="en-US" dirty="0" err="1"/>
              <a:t>simgeler</a:t>
            </a:r>
            <a:r>
              <a:rPr lang="en-US" dirty="0"/>
              <a:t>.</a:t>
            </a:r>
          </a:p>
          <a:p>
            <a:r>
              <a:rPr lang="en-US" dirty="0" err="1"/>
              <a:t>Batı’nın</a:t>
            </a:r>
            <a:r>
              <a:rPr lang="en-US" dirty="0"/>
              <a:t> </a:t>
            </a:r>
            <a:r>
              <a:rPr lang="en-US" dirty="0" err="1"/>
              <a:t>Egemenlik</a:t>
            </a:r>
            <a:r>
              <a:rPr lang="en-US" dirty="0"/>
              <a:t> </a:t>
            </a:r>
            <a:r>
              <a:rPr lang="en-US" dirty="0" err="1"/>
              <a:t>Anlayışı</a:t>
            </a:r>
            <a:r>
              <a:rPr lang="en-US" dirty="0"/>
              <a:t>: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yerlilerle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temaları</a:t>
            </a:r>
            <a:r>
              <a:rPr lang="en-US" dirty="0"/>
              <a:t>, </a:t>
            </a:r>
            <a:r>
              <a:rPr lang="en-US" dirty="0" err="1"/>
              <a:t>Batı’nın</a:t>
            </a:r>
            <a:r>
              <a:rPr lang="en-US" dirty="0"/>
              <a:t> “</a:t>
            </a:r>
            <a:r>
              <a:rPr lang="en-US" dirty="0" err="1"/>
              <a:t>medeni</a:t>
            </a:r>
            <a:r>
              <a:rPr lang="en-US" dirty="0"/>
              <a:t>” </a:t>
            </a:r>
            <a:r>
              <a:rPr lang="en-US" dirty="0" err="1"/>
              <a:t>olanı</a:t>
            </a:r>
            <a:r>
              <a:rPr lang="en-US" dirty="0"/>
              <a:t> “</a:t>
            </a:r>
            <a:r>
              <a:rPr lang="en-US" dirty="0" err="1"/>
              <a:t>barbar</a:t>
            </a:r>
            <a:r>
              <a:rPr lang="en-US" dirty="0"/>
              <a:t>” </a:t>
            </a:r>
            <a:r>
              <a:rPr lang="en-US" dirty="0" err="1"/>
              <a:t>olandan</a:t>
            </a:r>
            <a:r>
              <a:rPr lang="en-US" dirty="0"/>
              <a:t> </a:t>
            </a:r>
            <a:r>
              <a:rPr lang="en-US" dirty="0" err="1"/>
              <a:t>üstün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anlayışına</a:t>
            </a:r>
            <a:r>
              <a:rPr lang="en-US" dirty="0"/>
              <a:t> </a:t>
            </a:r>
            <a:r>
              <a:rPr lang="en-US" dirty="0" err="1"/>
              <a:t>meydan</a:t>
            </a:r>
            <a:r>
              <a:rPr lang="en-US" dirty="0"/>
              <a:t> </a:t>
            </a:r>
            <a:r>
              <a:rPr lang="en-US" dirty="0" err="1"/>
              <a:t>okur</a:t>
            </a:r>
            <a:r>
              <a:rPr lang="en-US" dirty="0"/>
              <a:t>. </a:t>
            </a:r>
            <a:r>
              <a:rPr lang="en-US" dirty="0" err="1"/>
              <a:t>Doğanın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halkların</a:t>
            </a:r>
            <a:r>
              <a:rPr lang="en-US" dirty="0"/>
              <a:t> </a:t>
            </a:r>
            <a:r>
              <a:rPr lang="en-US" dirty="0" err="1"/>
              <a:t>sessizliği</a:t>
            </a:r>
            <a:r>
              <a:rPr lang="en-US" dirty="0"/>
              <a:t>,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filmlerinde</a:t>
            </a:r>
            <a:r>
              <a:rPr lang="en-US" dirty="0"/>
              <a:t> </a:t>
            </a:r>
            <a:r>
              <a:rPr lang="en-US" dirty="0" err="1"/>
              <a:t>Avrupalıların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çelişkileri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çöküşüyle</a:t>
            </a:r>
            <a:r>
              <a:rPr lang="en-US" dirty="0"/>
              <a:t> </a:t>
            </a:r>
            <a:r>
              <a:rPr lang="en-US" dirty="0" err="1"/>
              <a:t>tezat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9410C-9D5F-D231-3403-9740C8BE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80458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D7DD3-60E8-CC52-5DC5-2FD1F78D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Yorumlar</a:t>
            </a:r>
            <a:r>
              <a:rPr lang="en-US" dirty="0"/>
              <a:t>: </a:t>
            </a:r>
            <a:r>
              <a:rPr lang="en-US" dirty="0" err="1"/>
              <a:t>Yerlilere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Bakış</a:t>
            </a:r>
            <a:br>
              <a:rPr lang="en-US" dirty="0"/>
            </a:b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C023-9951-2D15-8AD7-FDC48603C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filmindeki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</a:t>
            </a:r>
            <a:r>
              <a:rPr lang="en-US" dirty="0"/>
              <a:t>,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sessiz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uzak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figür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Bu </a:t>
            </a:r>
            <a:r>
              <a:rPr lang="en-US" dirty="0" err="1"/>
              <a:t>yaklaşım</a:t>
            </a:r>
            <a:r>
              <a:rPr lang="en-US" dirty="0"/>
              <a:t>, hem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gerçekliğe</a:t>
            </a:r>
            <a:r>
              <a:rPr lang="en-US" dirty="0"/>
              <a:t> hem de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sömürgecilerin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halklara</a:t>
            </a:r>
            <a:r>
              <a:rPr lang="en-US" dirty="0"/>
              <a:t> </a:t>
            </a:r>
            <a:r>
              <a:rPr lang="en-US" dirty="0" err="1"/>
              <a:t>bakışını</a:t>
            </a:r>
            <a:r>
              <a:rPr lang="en-US" dirty="0"/>
              <a:t> </a:t>
            </a:r>
            <a:r>
              <a:rPr lang="en-US" dirty="0" err="1"/>
              <a:t>eleştiren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metafora</a:t>
            </a:r>
            <a:r>
              <a:rPr lang="en-US" dirty="0"/>
              <a:t> </a:t>
            </a:r>
            <a:r>
              <a:rPr lang="en-US" dirty="0" err="1"/>
              <a:t>dönüşür</a:t>
            </a:r>
            <a:r>
              <a:rPr lang="en-US" dirty="0"/>
              <a:t>:</a:t>
            </a:r>
          </a:p>
          <a:p>
            <a:r>
              <a:rPr lang="en-US" dirty="0" err="1"/>
              <a:t>Sessizlik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Pasiflik</a:t>
            </a:r>
            <a:r>
              <a:rPr lang="en-US" dirty="0"/>
              <a:t>: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</a:t>
            </a:r>
            <a:r>
              <a:rPr lang="en-US" dirty="0"/>
              <a:t>, </a:t>
            </a:r>
            <a:r>
              <a:rPr lang="en-US" dirty="0" err="1"/>
              <a:t>filmde</a:t>
            </a:r>
            <a:r>
              <a:rPr lang="en-US" dirty="0"/>
              <a:t> </a:t>
            </a:r>
            <a:r>
              <a:rPr lang="en-US" dirty="0" err="1"/>
              <a:t>neredeyse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diyalog</a:t>
            </a:r>
            <a:r>
              <a:rPr lang="en-US" dirty="0"/>
              <a:t> </a:t>
            </a:r>
            <a:r>
              <a:rPr lang="en-US" dirty="0" err="1"/>
              <a:t>kullanmaz</a:t>
            </a:r>
            <a:r>
              <a:rPr lang="en-US" dirty="0"/>
              <a:t>. Bu durum,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yandan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kültürlerin</a:t>
            </a:r>
            <a:r>
              <a:rPr lang="en-US" dirty="0"/>
              <a:t> </a:t>
            </a:r>
            <a:r>
              <a:rPr lang="en-US" dirty="0" err="1"/>
              <a:t>Avrupalılar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görmezden</a:t>
            </a:r>
            <a:r>
              <a:rPr lang="en-US" dirty="0"/>
              <a:t> </a:t>
            </a:r>
            <a:r>
              <a:rPr lang="en-US" dirty="0" err="1"/>
              <a:t>gelinmesini</a:t>
            </a:r>
            <a:r>
              <a:rPr lang="en-US" dirty="0"/>
              <a:t> </a:t>
            </a:r>
            <a:r>
              <a:rPr lang="en-US" dirty="0" err="1"/>
              <a:t>simgelerken</a:t>
            </a:r>
            <a:r>
              <a:rPr lang="en-US" dirty="0"/>
              <a:t>,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yandan</a:t>
            </a:r>
            <a:r>
              <a:rPr lang="en-US" dirty="0"/>
              <a:t>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sömürgecilerin</a:t>
            </a:r>
            <a:r>
              <a:rPr lang="en-US" dirty="0"/>
              <a:t> “</a:t>
            </a:r>
            <a:r>
              <a:rPr lang="en-US" dirty="0" err="1"/>
              <a:t>öteki”ni</a:t>
            </a:r>
            <a:r>
              <a:rPr lang="en-US" dirty="0"/>
              <a:t> </a:t>
            </a:r>
            <a:r>
              <a:rPr lang="en-US" dirty="0" err="1"/>
              <a:t>anlamaktaki</a:t>
            </a:r>
            <a:r>
              <a:rPr lang="en-US" dirty="0"/>
              <a:t> </a:t>
            </a:r>
            <a:r>
              <a:rPr lang="en-US" dirty="0" err="1"/>
              <a:t>başarısızlığını</a:t>
            </a:r>
            <a:r>
              <a:rPr lang="en-US" dirty="0"/>
              <a:t> </a:t>
            </a:r>
            <a:r>
              <a:rPr lang="en-US" dirty="0" err="1"/>
              <a:t>gözler</a:t>
            </a:r>
            <a:r>
              <a:rPr lang="en-US" dirty="0"/>
              <a:t> </a:t>
            </a:r>
            <a:r>
              <a:rPr lang="en-US" dirty="0" err="1"/>
              <a:t>önüne</a:t>
            </a:r>
            <a:r>
              <a:rPr lang="en-US" dirty="0"/>
              <a:t> </a:t>
            </a:r>
            <a:r>
              <a:rPr lang="en-US" dirty="0" err="1"/>
              <a:t>serer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  <a:r>
              <a:rPr lang="en-US" dirty="0" err="1"/>
              <a:t>Görsellik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en-US" dirty="0" err="1"/>
              <a:t>İlişkileri</a:t>
            </a:r>
            <a:r>
              <a:rPr lang="en-US" dirty="0"/>
              <a:t>: Film, </a:t>
            </a:r>
            <a:r>
              <a:rPr lang="en-US" dirty="0" err="1"/>
              <a:t>yerlileri</a:t>
            </a:r>
            <a:r>
              <a:rPr lang="en-US" dirty="0"/>
              <a:t> </a:t>
            </a:r>
            <a:r>
              <a:rPr lang="en-US" dirty="0" err="1"/>
              <a:t>egzotik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gizemli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   </a:t>
            </a:r>
            <a:r>
              <a:rPr lang="en-US" dirty="0" err="1"/>
              <a:t>betimlemekten</a:t>
            </a:r>
            <a:r>
              <a:rPr lang="en-US" dirty="0"/>
              <a:t> </a:t>
            </a:r>
            <a:r>
              <a:rPr lang="en-US" dirty="0" err="1"/>
              <a:t>kaçınır</a:t>
            </a:r>
            <a:r>
              <a:rPr lang="en-US" dirty="0"/>
              <a:t>. </a:t>
            </a:r>
            <a:r>
              <a:rPr lang="en-US" dirty="0" err="1"/>
              <a:t>Onlar</a:t>
            </a:r>
            <a:r>
              <a:rPr lang="en-US" dirty="0"/>
              <a:t> </a:t>
            </a:r>
            <a:r>
              <a:rPr lang="en-US" dirty="0" err="1"/>
              <a:t>genellikle</a:t>
            </a:r>
            <a:r>
              <a:rPr lang="en-US" dirty="0"/>
              <a:t>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hırsının</a:t>
            </a:r>
            <a:r>
              <a:rPr lang="en-US" dirty="0"/>
              <a:t> </a:t>
            </a:r>
            <a:r>
              <a:rPr lang="en-US" dirty="0" err="1"/>
              <a:t>arka</a:t>
            </a:r>
            <a:r>
              <a:rPr lang="en-US" dirty="0"/>
              <a:t> </a:t>
            </a:r>
            <a:r>
              <a:rPr lang="en-US" dirty="0" err="1"/>
              <a:t>planındaki</a:t>
            </a:r>
            <a:r>
              <a:rPr lang="en-US" dirty="0"/>
              <a:t> </a:t>
            </a:r>
            <a:r>
              <a:rPr lang="en-US" dirty="0" err="1"/>
              <a:t>sessiz</a:t>
            </a:r>
            <a:r>
              <a:rPr lang="en-US" dirty="0"/>
              <a:t> </a:t>
            </a:r>
            <a:r>
              <a:rPr lang="en-US" dirty="0" err="1"/>
              <a:t>tanıklar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sömürüye</a:t>
            </a:r>
            <a:r>
              <a:rPr lang="en-US" dirty="0"/>
              <a:t> </a:t>
            </a:r>
            <a:r>
              <a:rPr lang="en-US" dirty="0" err="1"/>
              <a:t>maruz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figürler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gösterilir</a:t>
            </a:r>
            <a:r>
              <a:rPr lang="en-US" dirty="0"/>
              <a:t>. Bu, </a:t>
            </a:r>
            <a:r>
              <a:rPr lang="en-US" dirty="0" err="1"/>
              <a:t>sömürgeci</a:t>
            </a:r>
            <a:r>
              <a:rPr lang="en-US" dirty="0"/>
              <a:t> </a:t>
            </a:r>
            <a:r>
              <a:rPr lang="en-US" dirty="0" err="1"/>
              <a:t>zihniyetin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halkların</a:t>
            </a:r>
            <a:r>
              <a:rPr lang="en-US" dirty="0"/>
              <a:t> </a:t>
            </a:r>
            <a:r>
              <a:rPr lang="en-US" dirty="0" err="1"/>
              <a:t>insanlıklarını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“</a:t>
            </a:r>
            <a:r>
              <a:rPr lang="en-US" dirty="0" err="1"/>
              <a:t>arka</a:t>
            </a:r>
            <a:r>
              <a:rPr lang="en-US" dirty="0"/>
              <a:t> plana </a:t>
            </a:r>
            <a:r>
              <a:rPr lang="en-US" dirty="0" err="1"/>
              <a:t>ittiğini</a:t>
            </a:r>
            <a:r>
              <a:rPr lang="en-US" dirty="0"/>
              <a:t>” </a:t>
            </a:r>
            <a:r>
              <a:rPr lang="en-US" dirty="0" err="1"/>
              <a:t>anlatan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okunabilir</a:t>
            </a:r>
            <a:r>
              <a:rPr lang="en-US" dirty="0"/>
              <a:t>.</a:t>
            </a:r>
          </a:p>
          <a:p>
            <a:endParaRPr lang="en-TR" dirty="0"/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A1AD35-76D9-E3BA-3519-AC86AEFA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78184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97BC-EEA7-4015-D36C-5647A5AA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Aguirre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Sömürgeci</a:t>
            </a:r>
            <a:r>
              <a:rPr lang="en-US" dirty="0"/>
              <a:t> </a:t>
            </a:r>
            <a:r>
              <a:rPr lang="en-US" dirty="0" err="1"/>
              <a:t>Hırsın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84FED-63FC-11E2-2AF0-F42767DBD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Herzog, </a:t>
            </a:r>
            <a:r>
              <a:rPr lang="en-US" dirty="0" err="1"/>
              <a:t>filmde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imgelerini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sömürgeciliğin</a:t>
            </a:r>
            <a:r>
              <a:rPr lang="en-US" dirty="0"/>
              <a:t> </a:t>
            </a:r>
            <a:r>
              <a:rPr lang="en-US" dirty="0" err="1"/>
              <a:t>irrasyonel</a:t>
            </a:r>
            <a:r>
              <a:rPr lang="en-US" dirty="0"/>
              <a:t> </a:t>
            </a:r>
            <a:r>
              <a:rPr lang="en-US" dirty="0" err="1"/>
              <a:t>hırsını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trajik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:</a:t>
            </a:r>
          </a:p>
          <a:p>
            <a:r>
              <a:rPr lang="en-US" dirty="0"/>
              <a:t>		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Çılgınlığı</a:t>
            </a:r>
            <a:r>
              <a:rPr lang="en-US" dirty="0"/>
              <a:t>: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yerlilere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doğaya</a:t>
            </a:r>
            <a:r>
              <a:rPr lang="en-US" dirty="0"/>
              <a:t> </a:t>
            </a:r>
            <a:r>
              <a:rPr lang="en-US" dirty="0" err="1"/>
              <a:t>hükmetme</a:t>
            </a:r>
            <a:r>
              <a:rPr lang="en-US" dirty="0"/>
              <a:t> </a:t>
            </a:r>
            <a:r>
              <a:rPr lang="en-US" dirty="0" err="1"/>
              <a:t>arzusu</a:t>
            </a:r>
            <a:r>
              <a:rPr lang="en-US" dirty="0"/>
              <a:t>, </a:t>
            </a:r>
            <a:r>
              <a:rPr lang="en-US" dirty="0" err="1"/>
              <a:t>Avrupalıların</a:t>
            </a:r>
            <a:r>
              <a:rPr lang="en-US" dirty="0"/>
              <a:t> </a:t>
            </a:r>
            <a:r>
              <a:rPr lang="en-US" dirty="0" err="1"/>
              <a:t>kolonileştirme</a:t>
            </a:r>
            <a:r>
              <a:rPr lang="en-US" dirty="0"/>
              <a:t> </a:t>
            </a:r>
            <a:r>
              <a:rPr lang="en-US" dirty="0" err="1"/>
              <a:t>çabalarının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metaforu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işlenir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çaba</a:t>
            </a:r>
            <a:r>
              <a:rPr lang="en-US" dirty="0"/>
              <a:t>, </a:t>
            </a:r>
            <a:r>
              <a:rPr lang="en-US" dirty="0" err="1"/>
              <a:t>sonunda</a:t>
            </a:r>
            <a:r>
              <a:rPr lang="en-US" dirty="0"/>
              <a:t> hem </a:t>
            </a:r>
            <a:r>
              <a:rPr lang="en-US" dirty="0" err="1"/>
              <a:t>bireysel</a:t>
            </a:r>
            <a:r>
              <a:rPr lang="en-US" dirty="0"/>
              <a:t> hem de </a:t>
            </a:r>
            <a:r>
              <a:rPr lang="en-US" dirty="0" err="1"/>
              <a:t>kolektif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yıkıma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karşısındaki</a:t>
            </a:r>
            <a:r>
              <a:rPr lang="en-US" dirty="0"/>
              <a:t> </a:t>
            </a:r>
            <a:r>
              <a:rPr lang="en-US" dirty="0" err="1"/>
              <a:t>güçsüzlüğü</a:t>
            </a:r>
            <a:r>
              <a:rPr lang="en-US" dirty="0"/>
              <a:t>,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kültürlerin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doğal</a:t>
            </a:r>
            <a:r>
              <a:rPr lang="en-US" dirty="0"/>
              <a:t> </a:t>
            </a:r>
            <a:r>
              <a:rPr lang="en-US" dirty="0" err="1"/>
              <a:t>düzenin</a:t>
            </a:r>
            <a:r>
              <a:rPr lang="en-US" dirty="0"/>
              <a:t>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mantığa</a:t>
            </a:r>
            <a:r>
              <a:rPr lang="en-US" dirty="0"/>
              <a:t> </a:t>
            </a:r>
            <a:r>
              <a:rPr lang="en-US" dirty="0" err="1"/>
              <a:t>boyun</a:t>
            </a:r>
            <a:r>
              <a:rPr lang="en-US" dirty="0"/>
              <a:t> </a:t>
            </a:r>
            <a:r>
              <a:rPr lang="en-US" dirty="0" err="1"/>
              <a:t>eğmediğini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</a:t>
            </a:r>
          </a:p>
          <a:p>
            <a:r>
              <a:rPr lang="en-US" dirty="0"/>
              <a:t>		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Yerliler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Paralellik</a:t>
            </a:r>
            <a:r>
              <a:rPr lang="en-US" dirty="0"/>
              <a:t>: Film,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halkları</a:t>
            </a:r>
            <a:r>
              <a:rPr lang="en-US" dirty="0"/>
              <a:t> </a:t>
            </a:r>
            <a:r>
              <a:rPr lang="en-US" dirty="0" err="1"/>
              <a:t>doğanın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uzantısı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Doğanın</a:t>
            </a:r>
            <a:r>
              <a:rPr lang="en-US" dirty="0"/>
              <a:t> </a:t>
            </a:r>
            <a:r>
              <a:rPr lang="en-US" dirty="0" err="1"/>
              <a:t>sakinliği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yerlilerin</a:t>
            </a:r>
            <a:r>
              <a:rPr lang="en-US" dirty="0"/>
              <a:t> </a:t>
            </a:r>
            <a:r>
              <a:rPr lang="en-US" dirty="0" err="1"/>
              <a:t>sessizliği</a:t>
            </a:r>
            <a:r>
              <a:rPr lang="en-US" dirty="0"/>
              <a:t>, </a:t>
            </a:r>
            <a:r>
              <a:rPr lang="en-US" dirty="0" err="1"/>
              <a:t>Avrupalıların</a:t>
            </a:r>
            <a:r>
              <a:rPr lang="en-US" dirty="0"/>
              <a:t> </a:t>
            </a:r>
            <a:r>
              <a:rPr lang="en-US" dirty="0" err="1"/>
              <a:t>kaotik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yıkıcı</a:t>
            </a:r>
            <a:r>
              <a:rPr lang="en-US" dirty="0"/>
              <a:t> </a:t>
            </a:r>
            <a:r>
              <a:rPr lang="en-US" dirty="0" err="1"/>
              <a:t>doğasıyla</a:t>
            </a:r>
            <a:r>
              <a:rPr lang="en-US" dirty="0"/>
              <a:t> </a:t>
            </a:r>
            <a:r>
              <a:rPr lang="en-US" dirty="0" err="1"/>
              <a:t>keskin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tezat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 Bu </a:t>
            </a:r>
            <a:r>
              <a:rPr lang="en-US" dirty="0" err="1"/>
              <a:t>tezat</a:t>
            </a:r>
            <a:r>
              <a:rPr lang="en-US" dirty="0"/>
              <a:t>,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merkezli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tarihyazımına</a:t>
            </a:r>
            <a:r>
              <a:rPr lang="en-US" dirty="0"/>
              <a:t> </a:t>
            </a:r>
            <a:r>
              <a:rPr lang="en-US" dirty="0" err="1"/>
              <a:t>meydan</a:t>
            </a:r>
            <a:r>
              <a:rPr lang="en-US" dirty="0"/>
              <a:t> </a:t>
            </a:r>
            <a:r>
              <a:rPr lang="en-US" dirty="0" err="1"/>
              <a:t>okur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</a:t>
            </a:r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D79E6-9B6D-8A6F-6B97-1555D141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403272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0E19C-0741-35CD-93A5-1E030ACE4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İmgeleri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Modern </a:t>
            </a:r>
            <a:r>
              <a:rPr lang="en-US" dirty="0" err="1"/>
              <a:t>Eleştiriler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0CD2-5949-7B8C-219B-750141394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	</a:t>
            </a:r>
            <a:r>
              <a:rPr lang="en-US" dirty="0" err="1"/>
              <a:t>Egzotizmden</a:t>
            </a:r>
            <a:r>
              <a:rPr lang="en-US" dirty="0"/>
              <a:t> </a:t>
            </a:r>
            <a:r>
              <a:rPr lang="en-US" dirty="0" err="1"/>
              <a:t>Kaçış</a:t>
            </a:r>
            <a:r>
              <a:rPr lang="en-US" dirty="0"/>
              <a:t>: Herzog, </a:t>
            </a:r>
            <a:r>
              <a:rPr lang="en-US" dirty="0" err="1"/>
              <a:t>yerlileri</a:t>
            </a:r>
            <a:r>
              <a:rPr lang="en-US" dirty="0"/>
              <a:t> </a:t>
            </a:r>
            <a:r>
              <a:rPr lang="en-US" dirty="0" err="1"/>
              <a:t>egzotikleştirmek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,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gerçekliğin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eleştirmenler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temsilin</a:t>
            </a:r>
            <a:r>
              <a:rPr lang="en-US" dirty="0"/>
              <a:t> </a:t>
            </a:r>
            <a:r>
              <a:rPr lang="en-US" dirty="0" err="1"/>
              <a:t>yerlilerin</a:t>
            </a:r>
            <a:r>
              <a:rPr lang="en-US" dirty="0"/>
              <a:t> </a:t>
            </a:r>
            <a:r>
              <a:rPr lang="en-US" dirty="0" err="1"/>
              <a:t>öznel</a:t>
            </a:r>
            <a:r>
              <a:rPr lang="en-US" dirty="0"/>
              <a:t> </a:t>
            </a:r>
            <a:r>
              <a:rPr lang="en-US" dirty="0" err="1"/>
              <a:t>deneyimlerini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ardı</a:t>
            </a:r>
            <a:r>
              <a:rPr lang="en-US" dirty="0"/>
              <a:t> </a:t>
            </a:r>
            <a:r>
              <a:rPr lang="en-US" dirty="0" err="1"/>
              <a:t>ettiği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onları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metafor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kullandığı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tartışmıştır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Herzog,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sessizliği</a:t>
            </a:r>
            <a:r>
              <a:rPr lang="en-US" dirty="0"/>
              <a:t> </a:t>
            </a:r>
            <a:r>
              <a:rPr lang="en-US" dirty="0" err="1"/>
              <a:t>bilinçli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Avrupalıların</a:t>
            </a:r>
            <a:r>
              <a:rPr lang="en-US" dirty="0"/>
              <a:t> </a:t>
            </a:r>
            <a:r>
              <a:rPr lang="en-US" dirty="0" err="1"/>
              <a:t>sömürgeci</a:t>
            </a:r>
            <a:r>
              <a:rPr lang="en-US" dirty="0"/>
              <a:t> </a:t>
            </a:r>
            <a:r>
              <a:rPr lang="en-US" dirty="0" err="1"/>
              <a:t>körlüğüne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çekmek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kullanır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Gözlem</a:t>
            </a:r>
            <a:r>
              <a:rPr lang="en-US" dirty="0"/>
              <a:t>: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yerlilere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etnograf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hikaye</a:t>
            </a:r>
            <a:r>
              <a:rPr lang="en-US" dirty="0"/>
              <a:t> </a:t>
            </a:r>
            <a:r>
              <a:rPr lang="en-US" dirty="0" err="1"/>
              <a:t>anlatıcısı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şekillenir</a:t>
            </a:r>
            <a:r>
              <a:rPr lang="en-US" dirty="0"/>
              <a:t>. O, </a:t>
            </a:r>
            <a:r>
              <a:rPr lang="en-US" dirty="0" err="1"/>
              <a:t>gerçekliği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etmektense</a:t>
            </a:r>
            <a:r>
              <a:rPr lang="en-US" dirty="0"/>
              <a:t>, </a:t>
            </a:r>
            <a:r>
              <a:rPr lang="en-US" dirty="0" err="1"/>
              <a:t>sinema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felsefi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varoluşsal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sorar</a:t>
            </a:r>
            <a:r>
              <a:rPr lang="en-US" dirty="0"/>
              <a:t>.</a:t>
            </a:r>
          </a:p>
          <a:p>
            <a:r>
              <a:rPr lang="en-US" dirty="0" err="1"/>
              <a:t>Metaforik</a:t>
            </a:r>
            <a:r>
              <a:rPr lang="en-US" dirty="0"/>
              <a:t> </a:t>
            </a:r>
            <a:r>
              <a:rPr lang="en-US" dirty="0" err="1"/>
              <a:t>Kullanım</a:t>
            </a:r>
            <a:r>
              <a:rPr lang="en-US" dirty="0"/>
              <a:t>: </a:t>
            </a:r>
            <a:r>
              <a:rPr lang="en-US" dirty="0" err="1"/>
              <a:t>Yerliler</a:t>
            </a:r>
            <a:r>
              <a:rPr lang="en-US" dirty="0"/>
              <a:t>,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filmlerinde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birer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etnik</a:t>
            </a:r>
            <a:r>
              <a:rPr lang="en-US" dirty="0"/>
              <a:t> </a:t>
            </a:r>
            <a:r>
              <a:rPr lang="en-US" dirty="0" err="1"/>
              <a:t>figür</a:t>
            </a:r>
            <a:r>
              <a:rPr lang="en-US" dirty="0"/>
              <a:t> </a:t>
            </a:r>
            <a:r>
              <a:rPr lang="en-US" dirty="0" err="1"/>
              <a:t>değil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Batı’nın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insanlık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sömürücü</a:t>
            </a:r>
            <a:r>
              <a:rPr lang="en-US" dirty="0"/>
              <a:t> </a:t>
            </a:r>
            <a:r>
              <a:rPr lang="en-US" dirty="0" err="1"/>
              <a:t>yaklaşımlarının</a:t>
            </a:r>
            <a:r>
              <a:rPr lang="en-US" dirty="0"/>
              <a:t> </a:t>
            </a:r>
            <a:r>
              <a:rPr lang="en-US" dirty="0" err="1"/>
              <a:t>metaforik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temsilidir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AAD46-2B64-5FC2-A336-8D3836EE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907318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012E0-8644-8E5A-EB4E-D6AF4407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SONUÇ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08E5-8A06-2981-6EE8-92AD1B83F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Aguirre, Der Zorn </a:t>
            </a:r>
            <a:r>
              <a:rPr lang="en-US" dirty="0" err="1"/>
              <a:t>Gottes</a:t>
            </a:r>
            <a:r>
              <a:rPr lang="en-US" dirty="0"/>
              <a:t>, </a:t>
            </a:r>
            <a:r>
              <a:rPr lang="en-US" dirty="0" err="1"/>
              <a:t>yerlileri</a:t>
            </a:r>
            <a:r>
              <a:rPr lang="en-US" dirty="0"/>
              <a:t> hem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bağlamda</a:t>
            </a:r>
            <a:r>
              <a:rPr lang="en-US" dirty="0"/>
              <a:t> hem de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eleştirisinin</a:t>
            </a:r>
            <a:r>
              <a:rPr lang="en-US" dirty="0"/>
              <a:t> </a:t>
            </a:r>
            <a:r>
              <a:rPr lang="en-US" dirty="0" err="1"/>
              <a:t>parçası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işler</a:t>
            </a:r>
            <a:r>
              <a:rPr lang="en-US" dirty="0"/>
              <a:t>. </a:t>
            </a:r>
            <a:r>
              <a:rPr lang="en-US" dirty="0" err="1"/>
              <a:t>Yerlilerin</a:t>
            </a:r>
            <a:r>
              <a:rPr lang="en-US" dirty="0"/>
              <a:t> </a:t>
            </a:r>
            <a:r>
              <a:rPr lang="en-US" dirty="0" err="1"/>
              <a:t>sessizliği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bağlantıları</a:t>
            </a:r>
            <a:r>
              <a:rPr lang="en-US" dirty="0"/>
              <a:t>, </a:t>
            </a:r>
            <a:r>
              <a:rPr lang="en-US" dirty="0" err="1"/>
              <a:t>Avrupalı</a:t>
            </a:r>
            <a:r>
              <a:rPr lang="en-US" dirty="0"/>
              <a:t> </a:t>
            </a:r>
            <a:r>
              <a:rPr lang="en-US" dirty="0" err="1"/>
              <a:t>sömürgecilerin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ahlaki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çöküşlerini</a:t>
            </a:r>
            <a:r>
              <a:rPr lang="en-US" dirty="0"/>
              <a:t> </a:t>
            </a:r>
            <a:r>
              <a:rPr lang="en-US" dirty="0" err="1"/>
              <a:t>yansıtmak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zemin</a:t>
            </a:r>
            <a:r>
              <a:rPr lang="en-US" dirty="0"/>
              <a:t> </a:t>
            </a:r>
            <a:r>
              <a:rPr lang="en-US" dirty="0" err="1"/>
              <a:t>oluşturur</a:t>
            </a:r>
            <a:r>
              <a:rPr lang="en-US" dirty="0"/>
              <a:t>. </a:t>
            </a:r>
            <a:r>
              <a:rPr lang="en-US" dirty="0" err="1"/>
              <a:t>Herzog’un</a:t>
            </a:r>
            <a:r>
              <a:rPr lang="en-US" dirty="0"/>
              <a:t> </a:t>
            </a:r>
            <a:r>
              <a:rPr lang="en-US" dirty="0" err="1"/>
              <a:t>antropolojik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, </a:t>
            </a:r>
            <a:r>
              <a:rPr lang="en-US" dirty="0" err="1"/>
              <a:t>klasik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etnografik</a:t>
            </a:r>
            <a:r>
              <a:rPr lang="en-US" dirty="0"/>
              <a:t> film </a:t>
            </a:r>
            <a:r>
              <a:rPr lang="en-US" dirty="0" err="1"/>
              <a:t>olmaktan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,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olayları</a:t>
            </a:r>
            <a:r>
              <a:rPr lang="en-US" dirty="0"/>
              <a:t> </a:t>
            </a:r>
            <a:r>
              <a:rPr lang="en-US" dirty="0" err="1"/>
              <a:t>eleştiren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doğasının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</a:t>
            </a:r>
            <a:r>
              <a:rPr lang="en-US" dirty="0" err="1"/>
              <a:t>sorgulayan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sinema</a:t>
            </a:r>
            <a:r>
              <a:rPr lang="en-US" dirty="0"/>
              <a:t> </a:t>
            </a:r>
            <a:r>
              <a:rPr lang="en-US" dirty="0" err="1"/>
              <a:t>örneğidir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ECA6F-EABD-EE40-4C67-538CDA84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15741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A307-43CF-2CE9-46EB-0EC00123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Soğuk Savaş Yılları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5E8C7-0B39-E11B-8E95-F244794F7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2.Askeri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Nükleer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: </a:t>
            </a:r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süper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, </a:t>
            </a:r>
            <a:r>
              <a:rPr lang="en-US" dirty="0" err="1"/>
              <a:t>nükleer</a:t>
            </a:r>
            <a:r>
              <a:rPr lang="en-US" dirty="0"/>
              <a:t> </a:t>
            </a:r>
            <a:r>
              <a:rPr lang="en-US" dirty="0" err="1"/>
              <a:t>silahlanma</a:t>
            </a:r>
            <a:r>
              <a:rPr lang="en-US" dirty="0"/>
              <a:t> </a:t>
            </a:r>
            <a:r>
              <a:rPr lang="en-US" dirty="0" err="1"/>
              <a:t>yarışına</a:t>
            </a:r>
            <a:r>
              <a:rPr lang="en-US" dirty="0"/>
              <a:t> </a:t>
            </a:r>
            <a:r>
              <a:rPr lang="en-US" dirty="0" err="1"/>
              <a:t>girdi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dünya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“</a:t>
            </a:r>
            <a:r>
              <a:rPr lang="en-US" dirty="0" err="1"/>
              <a:t>nükleer</a:t>
            </a:r>
            <a:r>
              <a:rPr lang="en-US" dirty="0"/>
              <a:t> </a:t>
            </a:r>
            <a:r>
              <a:rPr lang="en-US" dirty="0" err="1"/>
              <a:t>felaket</a:t>
            </a:r>
            <a:r>
              <a:rPr lang="en-US" dirty="0"/>
              <a:t>” </a:t>
            </a:r>
            <a:r>
              <a:rPr lang="en-US" dirty="0" err="1"/>
              <a:t>riskiyle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karşıya</a:t>
            </a:r>
            <a:r>
              <a:rPr lang="en-US" dirty="0"/>
              <a:t> </a:t>
            </a:r>
            <a:r>
              <a:rPr lang="en-US" dirty="0" err="1"/>
              <a:t>kaldı</a:t>
            </a:r>
            <a:r>
              <a:rPr lang="en-US" dirty="0"/>
              <a:t>. </a:t>
            </a:r>
            <a:r>
              <a:rPr lang="en-US" dirty="0" err="1"/>
              <a:t>Özellikle</a:t>
            </a:r>
            <a:r>
              <a:rPr lang="en-US" dirty="0"/>
              <a:t> 1962’deki </a:t>
            </a:r>
            <a:r>
              <a:rPr lang="en-US" dirty="0" err="1"/>
              <a:t>Küba</a:t>
            </a:r>
            <a:r>
              <a:rPr lang="en-US" dirty="0"/>
              <a:t> </a:t>
            </a:r>
            <a:r>
              <a:rPr lang="en-US" dirty="0" err="1"/>
              <a:t>Füze</a:t>
            </a:r>
            <a:r>
              <a:rPr lang="en-US" dirty="0"/>
              <a:t> </a:t>
            </a:r>
            <a:r>
              <a:rPr lang="en-US" dirty="0" err="1"/>
              <a:t>Krizi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tehlikeyi</a:t>
            </a:r>
            <a:r>
              <a:rPr lang="en-US" dirty="0"/>
              <a:t> </a:t>
            </a:r>
            <a:r>
              <a:rPr lang="en-US" dirty="0" err="1"/>
              <a:t>zirveye</a:t>
            </a:r>
            <a:r>
              <a:rPr lang="en-US" dirty="0"/>
              <a:t> </a:t>
            </a:r>
            <a:r>
              <a:rPr lang="en-US" dirty="0" err="1"/>
              <a:t>taşıdı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,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sıcak</a:t>
            </a:r>
            <a:r>
              <a:rPr lang="en-US" dirty="0"/>
              <a:t> </a:t>
            </a:r>
            <a:r>
              <a:rPr lang="en-US" dirty="0" err="1"/>
              <a:t>çatışma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vekalet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 (Kore, Vietnam, </a:t>
            </a:r>
            <a:r>
              <a:rPr lang="en-US" dirty="0" err="1"/>
              <a:t>Afganistan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tehditlerle</a:t>
            </a:r>
            <a:r>
              <a:rPr lang="en-US" dirty="0"/>
              <a:t> </a:t>
            </a:r>
            <a:r>
              <a:rPr lang="en-US" dirty="0" err="1"/>
              <a:t>sürdürüldü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3.Bloklar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Bölünme</a:t>
            </a:r>
            <a:r>
              <a:rPr lang="en-US" dirty="0"/>
              <a:t> :Demir </a:t>
            </a:r>
            <a:r>
              <a:rPr lang="en-US" dirty="0" err="1"/>
              <a:t>Perde</a:t>
            </a:r>
            <a:r>
              <a:rPr lang="en-US" dirty="0"/>
              <a:t>: </a:t>
            </a:r>
            <a:r>
              <a:rPr lang="en-US" dirty="0" err="1"/>
              <a:t>Avrupa’yı</a:t>
            </a:r>
            <a:r>
              <a:rPr lang="en-US" dirty="0"/>
              <a:t> </a:t>
            </a:r>
            <a:r>
              <a:rPr lang="en-US" dirty="0" err="1"/>
              <a:t>Doğu</a:t>
            </a:r>
            <a:r>
              <a:rPr lang="en-US" dirty="0"/>
              <a:t> (</a:t>
            </a:r>
            <a:r>
              <a:rPr lang="en-US" dirty="0" err="1"/>
              <a:t>komünist</a:t>
            </a:r>
            <a:r>
              <a:rPr lang="en-US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Batı</a:t>
            </a:r>
            <a:r>
              <a:rPr lang="en-US" dirty="0"/>
              <a:t> (</a:t>
            </a:r>
            <a:r>
              <a:rPr lang="en-US" dirty="0" err="1"/>
              <a:t>kapitalist</a:t>
            </a:r>
            <a:r>
              <a:rPr lang="en-US" dirty="0"/>
              <a:t>)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bölen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ayrımdı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Almanya’nın</a:t>
            </a:r>
            <a:r>
              <a:rPr lang="en-US" dirty="0"/>
              <a:t> </a:t>
            </a:r>
            <a:r>
              <a:rPr lang="en-US" dirty="0" err="1"/>
              <a:t>ikiye</a:t>
            </a:r>
            <a:r>
              <a:rPr lang="en-US" dirty="0"/>
              <a:t> </a:t>
            </a:r>
            <a:r>
              <a:rPr lang="en-US" dirty="0" err="1"/>
              <a:t>bölünmesi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Berlin </a:t>
            </a:r>
            <a:r>
              <a:rPr lang="en-US" dirty="0" err="1"/>
              <a:t>Duvarı’nın</a:t>
            </a:r>
            <a:r>
              <a:rPr lang="en-US" dirty="0"/>
              <a:t> </a:t>
            </a:r>
            <a:r>
              <a:rPr lang="en-US" dirty="0" err="1"/>
              <a:t>inşası</a:t>
            </a:r>
            <a:r>
              <a:rPr lang="en-US" dirty="0"/>
              <a:t> (1961),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ayrımın</a:t>
            </a:r>
            <a:r>
              <a:rPr lang="en-US" dirty="0"/>
              <a:t> </a:t>
            </a:r>
            <a:r>
              <a:rPr lang="en-US" dirty="0" err="1"/>
              <a:t>somut</a:t>
            </a:r>
            <a:r>
              <a:rPr lang="en-US" dirty="0"/>
              <a:t> </a:t>
            </a:r>
            <a:r>
              <a:rPr lang="en-US" dirty="0" err="1"/>
              <a:t>göstergelerindendir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A8087-C74D-54E2-A59E-89DBB5ACF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09056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C3D1-787F-E219-AD96-3034E307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SONUÇ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FC5E2-70E9-03F8-E035-22A0CFC4A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Herzog’un</a:t>
            </a:r>
            <a:r>
              <a:rPr lang="en-US" dirty="0"/>
              <a:t> Aguirre, </a:t>
            </a:r>
            <a:r>
              <a:rPr lang="en-US" dirty="0" err="1"/>
              <a:t>Tanrının</a:t>
            </a:r>
            <a:r>
              <a:rPr lang="en-US" dirty="0"/>
              <a:t> </a:t>
            </a:r>
            <a:r>
              <a:rPr lang="en-US" dirty="0" err="1"/>
              <a:t>Gazabı</a:t>
            </a:r>
            <a:r>
              <a:rPr lang="en-US" dirty="0"/>
              <a:t> filmi,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hikaye</a:t>
            </a:r>
            <a:r>
              <a:rPr lang="en-US" dirty="0"/>
              <a:t> </a:t>
            </a:r>
            <a:r>
              <a:rPr lang="en-US" dirty="0" err="1"/>
              <a:t>anlatmaz</a:t>
            </a:r>
            <a:r>
              <a:rPr lang="en-US" dirty="0"/>
              <a:t>;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sömürgecilik</a:t>
            </a:r>
            <a:r>
              <a:rPr lang="en-US" dirty="0"/>
              <a:t>, </a:t>
            </a:r>
            <a:r>
              <a:rPr lang="en-US" dirty="0" err="1"/>
              <a:t>otoriterlik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insanın</a:t>
            </a:r>
            <a:r>
              <a:rPr lang="en-US" dirty="0"/>
              <a:t> </a:t>
            </a:r>
            <a:r>
              <a:rPr lang="en-US" dirty="0" err="1"/>
              <a:t>doğa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siyasi</a:t>
            </a:r>
            <a:r>
              <a:rPr lang="en-US" dirty="0"/>
              <a:t> </a:t>
            </a:r>
            <a:r>
              <a:rPr lang="en-US" dirty="0" err="1"/>
              <a:t>meselelerle</a:t>
            </a:r>
            <a:r>
              <a:rPr lang="en-US" dirty="0"/>
              <a:t> de </a:t>
            </a:r>
            <a:r>
              <a:rPr lang="en-US" dirty="0" err="1"/>
              <a:t>ilişkilendirilebilir</a:t>
            </a:r>
            <a:r>
              <a:rPr lang="en-US" dirty="0"/>
              <a:t>. Film, </a:t>
            </a:r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hırs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çöküş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bağı</a:t>
            </a:r>
            <a:r>
              <a:rPr lang="en-US" dirty="0"/>
              <a:t> </a:t>
            </a:r>
            <a:r>
              <a:rPr lang="en-US" dirty="0" err="1"/>
              <a:t>keşfederek</a:t>
            </a:r>
            <a:r>
              <a:rPr lang="en-US" dirty="0"/>
              <a:t> </a:t>
            </a:r>
            <a:r>
              <a:rPr lang="en-US" dirty="0" err="1"/>
              <a:t>evrensel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zamansız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Bu </a:t>
            </a:r>
            <a:r>
              <a:rPr lang="en-US" dirty="0" err="1"/>
              <a:t>yönleriyle</a:t>
            </a:r>
            <a:r>
              <a:rPr lang="en-US" dirty="0"/>
              <a:t>, hem </a:t>
            </a:r>
            <a:r>
              <a:rPr lang="en-US" dirty="0" err="1"/>
              <a:t>tarihsel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dönem</a:t>
            </a:r>
            <a:r>
              <a:rPr lang="en-US" dirty="0"/>
              <a:t> </a:t>
            </a:r>
            <a:r>
              <a:rPr lang="en-US" dirty="0" err="1"/>
              <a:t>eleştirisi</a:t>
            </a:r>
            <a:r>
              <a:rPr lang="en-US" dirty="0"/>
              <a:t> hem de modern </a:t>
            </a:r>
            <a:r>
              <a:rPr lang="en-US" dirty="0" err="1"/>
              <a:t>dünyaya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güçlü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alegoridir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C7674-1C10-2627-E33F-47F2EAFC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36463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72159-732D-84C0-DC72-F91BAA83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KAYNAKÇA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7EDA0-9ECD-9629-7C28-C69F86370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Fulbrook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, Mary. </a:t>
            </a:r>
            <a:r>
              <a:rPr lang="en-US" b="0" i="1" dirty="0">
                <a:solidFill>
                  <a:srgbClr val="000000"/>
                </a:solidFill>
                <a:effectLst/>
                <a:latin typeface=".SFUI-RegularItalic"/>
              </a:rPr>
              <a:t>A History of Germany 1918-2008: The Divided Nation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. Wiley-Blackwell, 2009.</a:t>
            </a:r>
            <a:endParaRPr lang="en-US" b="0" i="0" dirty="0">
              <a:solidFill>
                <a:srgbClr val="000000"/>
              </a:solidFill>
              <a:effectLst/>
              <a:latin typeface=".SF 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• Der Spiegel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olayı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üzerine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genel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bilgiler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için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: </a:t>
            </a:r>
            <a:r>
              <a:rPr lang="en-US" b="0" i="0" dirty="0">
                <a:solidFill>
                  <a:srgbClr val="3838FF"/>
                </a:solidFill>
                <a:effectLst/>
                <a:latin typeface=".SFUI-Regular"/>
                <a:hlinkClick r:id="rId2"/>
              </a:rPr>
              <a:t>Deutsche Welle - Der Spiegel Affair</a:t>
            </a:r>
            <a:endParaRPr lang="en-US" b="0" i="0" dirty="0">
              <a:solidFill>
                <a:srgbClr val="000000"/>
              </a:solidFill>
              <a:effectLst/>
              <a:latin typeface=".SF UI"/>
            </a:endParaRPr>
          </a:p>
          <a:p>
            <a:pPr algn="l"/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Elsaesser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, Thomas. </a:t>
            </a:r>
            <a:r>
              <a:rPr lang="en-US" b="0" i="1" dirty="0">
                <a:solidFill>
                  <a:srgbClr val="000000"/>
                </a:solidFill>
                <a:effectLst/>
                <a:latin typeface=".SFUI-RegularItalic"/>
              </a:rPr>
              <a:t>New German Cinema: A History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. Rutgers University Press, 1989.</a:t>
            </a:r>
            <a:endParaRPr lang="en-US" b="0" i="0" dirty="0">
              <a:solidFill>
                <a:srgbClr val="000000"/>
              </a:solidFill>
              <a:effectLst/>
              <a:latin typeface=".SF 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•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Soğuk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Savaş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dönemi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Alman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kimliği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üzerine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ayrıntılı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analiz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için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: </a:t>
            </a:r>
            <a:r>
              <a:rPr lang="en-US" b="0" i="0" dirty="0">
                <a:solidFill>
                  <a:srgbClr val="3838FF"/>
                </a:solidFill>
                <a:effectLst/>
                <a:latin typeface=".SFUI-Regular"/>
                <a:hlinkClick r:id="rId3"/>
              </a:rPr>
              <a:t>German Historical Institute - Cold War Division</a:t>
            </a:r>
            <a:endParaRPr lang="en-US" b="0" i="0" dirty="0">
              <a:solidFill>
                <a:srgbClr val="000000"/>
              </a:solidFill>
              <a:effectLst/>
              <a:latin typeface=".SF 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Ames, Eric. </a:t>
            </a:r>
            <a:r>
              <a:rPr lang="en-US" b="0" i="1" dirty="0">
                <a:solidFill>
                  <a:srgbClr val="000000"/>
                </a:solidFill>
                <a:effectLst/>
                <a:latin typeface=".SFUI-RegularItalic"/>
              </a:rPr>
              <a:t>Ferocious Reality: Documentary according to Werner Herzog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. University of Minnesota Press, 2012.</a:t>
            </a:r>
            <a:endParaRPr lang="en-US" b="0" i="0" dirty="0">
              <a:solidFill>
                <a:srgbClr val="000000"/>
              </a:solidFill>
              <a:effectLst/>
              <a:latin typeface=".SF UI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•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Antropolojik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temalar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ve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doğa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karşısında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insanın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yetersizliği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üzerine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felsefi</a:t>
            </a:r>
            <a:r>
              <a:rPr lang="en-US" b="0" i="0" dirty="0">
                <a:solidFill>
                  <a:srgbClr val="000000"/>
                </a:solidFill>
                <a:effectLst/>
                <a:latin typeface=".SFUI-Regular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.SFUI-Regular"/>
              </a:rPr>
              <a:t>değerlendirmeler</a:t>
            </a:r>
            <a:r>
              <a:rPr lang="en-US" b="0" i="0">
                <a:solidFill>
                  <a:srgbClr val="000000"/>
                </a:solidFill>
                <a:effectLst/>
                <a:latin typeface=".SFUI-Regular"/>
              </a:rPr>
              <a:t>: </a:t>
            </a:r>
            <a:r>
              <a:rPr lang="en-US" b="0" i="0">
                <a:solidFill>
                  <a:srgbClr val="3838FF"/>
                </a:solidFill>
                <a:effectLst/>
                <a:latin typeface=".SFUI-Regular"/>
                <a:hlinkClick r:id="rId4"/>
              </a:rPr>
              <a:t>IAFOR Journal of Arts &amp; Humanities</a:t>
            </a:r>
            <a:endParaRPr lang="en-US" b="0" i="0">
              <a:solidFill>
                <a:srgbClr val="000000"/>
              </a:solidFill>
              <a:effectLst/>
              <a:latin typeface=".SF UI"/>
            </a:endParaRPr>
          </a:p>
          <a:p>
            <a:pPr marL="0" indent="0">
              <a:buNone/>
            </a:pPr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8452E6-DE43-869C-ED6B-AF963549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7115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BFF9-8BDA-572A-1C6E-ACFBE281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Soğuk Savaş Yılları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4D22-62BF-61CC-3AAC-9CE756D00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	</a:t>
            </a:r>
            <a:r>
              <a:rPr lang="en-US" dirty="0" err="1"/>
              <a:t>Uzay</a:t>
            </a:r>
            <a:r>
              <a:rPr lang="en-US" dirty="0"/>
              <a:t> </a:t>
            </a:r>
            <a:r>
              <a:rPr lang="en-US" dirty="0" err="1"/>
              <a:t>Yarışı</a:t>
            </a:r>
            <a:endParaRPr lang="en-US" dirty="0"/>
          </a:p>
          <a:p>
            <a:r>
              <a:rPr lang="en-US" dirty="0"/>
              <a:t>1957’de </a:t>
            </a:r>
            <a:r>
              <a:rPr lang="en-US" dirty="0" err="1"/>
              <a:t>SSCB’nin</a:t>
            </a:r>
            <a:r>
              <a:rPr lang="en-US" dirty="0"/>
              <a:t> Sputnik </a:t>
            </a:r>
            <a:r>
              <a:rPr lang="en-US" dirty="0" err="1"/>
              <a:t>uydusunu</a:t>
            </a:r>
            <a:r>
              <a:rPr lang="en-US" dirty="0"/>
              <a:t> </a:t>
            </a:r>
            <a:r>
              <a:rPr lang="en-US" dirty="0" err="1"/>
              <a:t>fırlatması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1969’da </a:t>
            </a:r>
            <a:r>
              <a:rPr lang="en-US" dirty="0" err="1"/>
              <a:t>ABD’nin</a:t>
            </a:r>
            <a:r>
              <a:rPr lang="en-US" dirty="0"/>
              <a:t> </a:t>
            </a:r>
            <a:r>
              <a:rPr lang="en-US" dirty="0" err="1"/>
              <a:t>Ay’a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göndermesi</a:t>
            </a:r>
            <a:r>
              <a:rPr lang="en-US" dirty="0"/>
              <a:t>,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teknoloji</a:t>
            </a:r>
            <a:r>
              <a:rPr lang="en-US" dirty="0"/>
              <a:t> </a:t>
            </a:r>
            <a:r>
              <a:rPr lang="en-US" dirty="0" err="1"/>
              <a:t>rekabetini</a:t>
            </a:r>
            <a:r>
              <a:rPr lang="en-US" dirty="0"/>
              <a:t> de </a:t>
            </a:r>
            <a:r>
              <a:rPr lang="en-US" dirty="0" err="1"/>
              <a:t>içeriyordu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B61B46-46D1-0755-1DBA-C3CE9EACD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30484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A1F1B-BDAD-686B-7864-983C3366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Soğuk Savaş ve Küresel Etkileri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3EE89-6C94-257F-E842-6420EA7BF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	</a:t>
            </a:r>
            <a:r>
              <a:rPr lang="en-US" dirty="0" err="1"/>
              <a:t>Vekalet</a:t>
            </a:r>
            <a:r>
              <a:rPr lang="en-US" dirty="0"/>
              <a:t> </a:t>
            </a:r>
            <a:r>
              <a:rPr lang="en-US" dirty="0" err="1"/>
              <a:t>Savaşları</a:t>
            </a:r>
            <a:r>
              <a:rPr lang="en-US" dirty="0"/>
              <a:t>:</a:t>
            </a:r>
          </a:p>
          <a:p>
            <a:r>
              <a:rPr lang="en-US" dirty="0"/>
              <a:t>Kore </a:t>
            </a:r>
            <a:r>
              <a:rPr lang="en-US" dirty="0" err="1"/>
              <a:t>Savaşı</a:t>
            </a:r>
            <a:r>
              <a:rPr lang="en-US" dirty="0"/>
              <a:t> (1950-1953), Vietnam </a:t>
            </a:r>
            <a:r>
              <a:rPr lang="en-US" dirty="0" err="1"/>
              <a:t>Savaşı</a:t>
            </a:r>
            <a:r>
              <a:rPr lang="en-US" dirty="0"/>
              <a:t> (1955-1975),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Afganistan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(1979-1989)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savaşlar</a:t>
            </a:r>
            <a:r>
              <a:rPr lang="en-US" dirty="0"/>
              <a:t>, </a:t>
            </a:r>
            <a:r>
              <a:rPr lang="en-US" dirty="0" err="1"/>
              <a:t>süper</a:t>
            </a:r>
            <a:r>
              <a:rPr lang="en-US" dirty="0"/>
              <a:t> </a:t>
            </a:r>
            <a:r>
              <a:rPr lang="en-US" dirty="0" err="1"/>
              <a:t>güçlerin</a:t>
            </a:r>
            <a:r>
              <a:rPr lang="en-US" dirty="0"/>
              <a:t> 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çatışmalarına</a:t>
            </a:r>
            <a:r>
              <a:rPr lang="en-US" dirty="0"/>
              <a:t> </a:t>
            </a:r>
            <a:r>
              <a:rPr lang="en-US" dirty="0" err="1"/>
              <a:t>sahne</a:t>
            </a:r>
            <a:r>
              <a:rPr lang="en-US" dirty="0"/>
              <a:t> </a:t>
            </a:r>
            <a:r>
              <a:rPr lang="en-US" dirty="0" err="1"/>
              <a:t>oldu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	</a:t>
            </a:r>
            <a:r>
              <a:rPr lang="en-US" dirty="0" err="1"/>
              <a:t>Bağlantısızlar</a:t>
            </a:r>
            <a:r>
              <a:rPr lang="en-US" dirty="0"/>
              <a:t> </a:t>
            </a:r>
            <a:r>
              <a:rPr lang="en-US" dirty="0" err="1"/>
              <a:t>Hareketi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err="1"/>
              <a:t>Hindistan</a:t>
            </a:r>
            <a:r>
              <a:rPr lang="en-US" dirty="0"/>
              <a:t>, </a:t>
            </a:r>
            <a:r>
              <a:rPr lang="en-US" dirty="0" err="1"/>
              <a:t>Yugoslavya</a:t>
            </a:r>
            <a:r>
              <a:rPr lang="en-US" dirty="0"/>
              <a:t>, </a:t>
            </a:r>
            <a:r>
              <a:rPr lang="en-US" dirty="0" err="1"/>
              <a:t>Mısır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ülkeler</a:t>
            </a:r>
            <a:r>
              <a:rPr lang="en-US" dirty="0"/>
              <a:t>, ne </a:t>
            </a:r>
            <a:r>
              <a:rPr lang="en-US" dirty="0" err="1"/>
              <a:t>Batı</a:t>
            </a:r>
            <a:r>
              <a:rPr lang="en-US" dirty="0"/>
              <a:t> ne de </a:t>
            </a:r>
            <a:r>
              <a:rPr lang="en-US" dirty="0" err="1"/>
              <a:t>Doğu</a:t>
            </a:r>
            <a:r>
              <a:rPr lang="en-US" dirty="0"/>
              <a:t> </a:t>
            </a:r>
            <a:r>
              <a:rPr lang="en-US" dirty="0" err="1"/>
              <a:t>Bloku’na</a:t>
            </a:r>
            <a:r>
              <a:rPr lang="en-US" dirty="0"/>
              <a:t> </a:t>
            </a:r>
            <a:r>
              <a:rPr lang="en-US" dirty="0" err="1"/>
              <a:t>katılarak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izlemeye</a:t>
            </a:r>
            <a:r>
              <a:rPr lang="en-US" dirty="0"/>
              <a:t> </a:t>
            </a:r>
            <a:r>
              <a:rPr lang="en-US" dirty="0" err="1"/>
              <a:t>çalıştı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	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•Marshall </a:t>
            </a:r>
            <a:r>
              <a:rPr lang="en-US" dirty="0" err="1"/>
              <a:t>Planı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girişimler</a:t>
            </a:r>
            <a:r>
              <a:rPr lang="en-US" dirty="0"/>
              <a:t>, </a:t>
            </a:r>
            <a:r>
              <a:rPr lang="en-US" dirty="0" err="1"/>
              <a:t>Batı’nın</a:t>
            </a:r>
            <a:r>
              <a:rPr lang="en-US" dirty="0"/>
              <a:t> </a:t>
            </a:r>
            <a:r>
              <a:rPr lang="en-US" dirty="0" err="1"/>
              <a:t>kapitalizmi</a:t>
            </a:r>
            <a:r>
              <a:rPr lang="en-US" dirty="0"/>
              <a:t> </a:t>
            </a:r>
            <a:r>
              <a:rPr lang="en-US" dirty="0" err="1"/>
              <a:t>yayma</a:t>
            </a:r>
            <a:r>
              <a:rPr lang="en-US" dirty="0"/>
              <a:t> </a:t>
            </a:r>
            <a:r>
              <a:rPr lang="en-US" dirty="0" err="1"/>
              <a:t>çabalarını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ederken</a:t>
            </a:r>
            <a:r>
              <a:rPr lang="en-US" dirty="0"/>
              <a:t>, SSCB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uydu</a:t>
            </a:r>
            <a:r>
              <a:rPr lang="en-US" dirty="0"/>
              <a:t> </a:t>
            </a:r>
            <a:r>
              <a:rPr lang="en-US" dirty="0" err="1"/>
              <a:t>devletlerini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yardımlarla</a:t>
            </a:r>
            <a:r>
              <a:rPr lang="en-US" dirty="0"/>
              <a:t> </a:t>
            </a:r>
            <a:r>
              <a:rPr lang="en-US" dirty="0" err="1"/>
              <a:t>destekledi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•Hollywood </a:t>
            </a:r>
            <a:r>
              <a:rPr lang="en-US" dirty="0" err="1"/>
              <a:t>ve</a:t>
            </a:r>
            <a:r>
              <a:rPr lang="en-US" dirty="0"/>
              <a:t> propaganda </a:t>
            </a:r>
            <a:r>
              <a:rPr lang="en-US" dirty="0" err="1"/>
              <a:t>filmleri</a:t>
            </a:r>
            <a:r>
              <a:rPr lang="en-US" dirty="0"/>
              <a:t> 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savaşı</a:t>
            </a:r>
            <a:r>
              <a:rPr lang="en-US" dirty="0"/>
              <a:t> da </a:t>
            </a:r>
            <a:r>
              <a:rPr lang="en-US" dirty="0" err="1"/>
              <a:t>yürütüldü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	</a:t>
            </a:r>
            <a:r>
              <a:rPr lang="en-US" dirty="0" err="1"/>
              <a:t>Sonuç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Çöküş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•	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, </a:t>
            </a:r>
            <a:r>
              <a:rPr lang="en-US" dirty="0" err="1"/>
              <a:t>SSCB’nin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istikrarsızlık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1991’de </a:t>
            </a:r>
            <a:r>
              <a:rPr lang="en-US" dirty="0" err="1"/>
              <a:t>çökmesiyle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erdi</a:t>
            </a:r>
            <a:r>
              <a:rPr lang="en-US" dirty="0"/>
              <a:t>. Berlin </a:t>
            </a:r>
            <a:r>
              <a:rPr lang="en-US" dirty="0" err="1"/>
              <a:t>Duvarı’nın</a:t>
            </a:r>
            <a:r>
              <a:rPr lang="en-US" dirty="0"/>
              <a:t> </a:t>
            </a:r>
            <a:r>
              <a:rPr lang="en-US" dirty="0" err="1"/>
              <a:t>yıkılması</a:t>
            </a:r>
            <a:r>
              <a:rPr lang="en-US" dirty="0"/>
              <a:t> (1989),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sürecin</a:t>
            </a:r>
            <a:r>
              <a:rPr lang="en-US" dirty="0"/>
              <a:t> 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dönüm</a:t>
            </a:r>
            <a:r>
              <a:rPr lang="en-US" dirty="0"/>
              <a:t> </a:t>
            </a:r>
            <a:r>
              <a:rPr lang="en-US" dirty="0" err="1"/>
              <a:t>noktasıdır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6CED9-CA5D-97FD-8456-975C4D99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81740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E1C3-64E5-A1C0-7D15-6D62B8F7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Aguirre ve Herzog ‘un Sosyal ve Siyasi İçerikli Mesajları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21FD3-8186-51CE-D127-FD4244412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dirty="0"/>
              <a:t>Yeni Alman Sineması temsilcilerinden Herzog, ‘sosyal ve siyasi’ durumları tarihsel bir macera filmi görünümünde derinleştirmektedir.</a:t>
            </a:r>
          </a:p>
          <a:p>
            <a:r>
              <a:rPr lang="en-US" dirty="0"/>
              <a:t>Film,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sömürgeciliği</a:t>
            </a:r>
            <a:r>
              <a:rPr lang="en-US" dirty="0"/>
              <a:t>, </a:t>
            </a:r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yozlaşması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doğasının</a:t>
            </a:r>
            <a:r>
              <a:rPr lang="en-US" dirty="0"/>
              <a:t> </a:t>
            </a:r>
            <a:r>
              <a:rPr lang="en-US" dirty="0" err="1"/>
              <a:t>sınırlarını</a:t>
            </a:r>
            <a:r>
              <a:rPr lang="en-US" dirty="0"/>
              <a:t> </a:t>
            </a:r>
            <a:r>
              <a:rPr lang="en-US" dirty="0" err="1"/>
              <a:t>keşfetme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temaları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değerlendirilebilir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TR" dirty="0"/>
          </a:p>
          <a:p>
            <a:pPr marL="0" indent="0">
              <a:buNone/>
            </a:pPr>
            <a:r>
              <a:rPr lang="en-US" dirty="0"/>
              <a:t>2.Güç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Yozlaşma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3.Modern </a:t>
            </a:r>
            <a:r>
              <a:rPr lang="en-US" dirty="0" err="1"/>
              <a:t>Dönemle</a:t>
            </a:r>
            <a:r>
              <a:rPr lang="en-US" dirty="0"/>
              <a:t> </a:t>
            </a:r>
            <a:r>
              <a:rPr lang="en-US" dirty="0" err="1"/>
              <a:t>Paralellik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4.Doğa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Çatışma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A3737-066B-5B8F-CDE5-2CAF563D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94611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709CF-1E36-C5CF-196F-0B00630E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Eleştirisi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87BDE-210B-CAED-153A-B2277EC05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Aguirre, 16. </a:t>
            </a:r>
            <a:r>
              <a:rPr lang="en-US" dirty="0" err="1"/>
              <a:t>yüzyılda</a:t>
            </a:r>
            <a:r>
              <a:rPr lang="en-US" dirty="0"/>
              <a:t> </a:t>
            </a:r>
            <a:r>
              <a:rPr lang="en-US" dirty="0" err="1"/>
              <a:t>Güney</a:t>
            </a:r>
            <a:r>
              <a:rPr lang="en-US" dirty="0"/>
              <a:t> </a:t>
            </a:r>
            <a:r>
              <a:rPr lang="en-US" dirty="0" err="1"/>
              <a:t>Amerika’da</a:t>
            </a:r>
            <a:r>
              <a:rPr lang="en-US" dirty="0"/>
              <a:t> </a:t>
            </a:r>
            <a:r>
              <a:rPr lang="en-US" dirty="0" err="1"/>
              <a:t>geçen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İspanyol</a:t>
            </a:r>
            <a:r>
              <a:rPr lang="en-US" dirty="0"/>
              <a:t> </a:t>
            </a:r>
            <a:r>
              <a:rPr lang="en-US" dirty="0" err="1"/>
              <a:t>altın</a:t>
            </a:r>
            <a:r>
              <a:rPr lang="en-US" dirty="0"/>
              <a:t> </a:t>
            </a:r>
            <a:r>
              <a:rPr lang="en-US" dirty="0" err="1"/>
              <a:t>arayışı</a:t>
            </a:r>
            <a:r>
              <a:rPr lang="en-US" dirty="0"/>
              <a:t> </a:t>
            </a:r>
            <a:r>
              <a:rPr lang="en-US" dirty="0" err="1"/>
              <a:t>hikayesi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, </a:t>
            </a:r>
            <a:r>
              <a:rPr lang="en-US" dirty="0" err="1"/>
              <a:t>Avrupa</a:t>
            </a:r>
            <a:r>
              <a:rPr lang="en-US" dirty="0"/>
              <a:t> </a:t>
            </a:r>
            <a:r>
              <a:rPr lang="en-US" dirty="0" err="1"/>
              <a:t>sömürgeciliğinin</a:t>
            </a:r>
            <a:r>
              <a:rPr lang="en-US" dirty="0"/>
              <a:t> </a:t>
            </a:r>
            <a:r>
              <a:rPr lang="en-US" dirty="0" err="1"/>
              <a:t>açgözlülüğüne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yıkıcı</a:t>
            </a:r>
            <a:r>
              <a:rPr lang="en-US" dirty="0"/>
              <a:t> </a:t>
            </a:r>
            <a:r>
              <a:rPr lang="en-US" dirty="0" err="1"/>
              <a:t>etkilerine</a:t>
            </a:r>
            <a:r>
              <a:rPr lang="en-US" dirty="0"/>
              <a:t> </a:t>
            </a:r>
            <a:r>
              <a:rPr lang="en-US" dirty="0" err="1"/>
              <a:t>ışık</a:t>
            </a:r>
            <a:r>
              <a:rPr lang="en-US" dirty="0"/>
              <a:t> </a:t>
            </a:r>
            <a:r>
              <a:rPr lang="en-US" dirty="0" err="1"/>
              <a:t>tutar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liderliğindeki</a:t>
            </a:r>
            <a:r>
              <a:rPr lang="en-US" dirty="0"/>
              <a:t> </a:t>
            </a:r>
            <a:r>
              <a:rPr lang="en-US" dirty="0" err="1"/>
              <a:t>keşif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, </a:t>
            </a:r>
            <a:r>
              <a:rPr lang="en-US" dirty="0" err="1"/>
              <a:t>altın</a:t>
            </a:r>
            <a:r>
              <a:rPr lang="en-US" dirty="0"/>
              <a:t> </a:t>
            </a:r>
            <a:r>
              <a:rPr lang="en-US" dirty="0" err="1"/>
              <a:t>efsanesi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El </a:t>
            </a:r>
            <a:r>
              <a:rPr lang="en-US" dirty="0" err="1"/>
              <a:t>Dorado’yu</a:t>
            </a:r>
            <a:r>
              <a:rPr lang="en-US" dirty="0"/>
              <a:t> </a:t>
            </a:r>
            <a:r>
              <a:rPr lang="en-US" dirty="0" err="1"/>
              <a:t>ararken</a:t>
            </a:r>
            <a:r>
              <a:rPr lang="en-US" dirty="0"/>
              <a:t> </a:t>
            </a:r>
            <a:r>
              <a:rPr lang="en-US" dirty="0" err="1"/>
              <a:t>doğayı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yerli</a:t>
            </a:r>
            <a:r>
              <a:rPr lang="en-US" dirty="0"/>
              <a:t> </a:t>
            </a:r>
            <a:r>
              <a:rPr lang="en-US" dirty="0" err="1"/>
              <a:t>halkları</a:t>
            </a:r>
            <a:r>
              <a:rPr lang="en-US" dirty="0"/>
              <a:t> </a:t>
            </a:r>
            <a:r>
              <a:rPr lang="en-US" dirty="0" err="1"/>
              <a:t>hiçe</a:t>
            </a:r>
            <a:r>
              <a:rPr lang="en-US" dirty="0"/>
              <a:t> </a:t>
            </a:r>
            <a:r>
              <a:rPr lang="en-US" dirty="0" err="1"/>
              <a:t>sayar</a:t>
            </a:r>
            <a:r>
              <a:rPr lang="en-US" dirty="0"/>
              <a:t>. Bu, </a:t>
            </a:r>
            <a:r>
              <a:rPr lang="en-US" dirty="0" err="1"/>
              <a:t>Batı’nın</a:t>
            </a:r>
            <a:r>
              <a:rPr lang="en-US" dirty="0"/>
              <a:t>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kazanç</a:t>
            </a:r>
            <a:r>
              <a:rPr lang="en-US" dirty="0"/>
              <a:t> </a:t>
            </a:r>
            <a:r>
              <a:rPr lang="en-US" dirty="0" err="1"/>
              <a:t>uğruna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toprakları</a:t>
            </a:r>
            <a:r>
              <a:rPr lang="en-US" dirty="0"/>
              <a:t> </a:t>
            </a:r>
            <a:r>
              <a:rPr lang="en-US" dirty="0" err="1"/>
              <a:t>sömürmesi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süreçte</a:t>
            </a:r>
            <a:r>
              <a:rPr lang="en-US" dirty="0"/>
              <a:t> hem </a:t>
            </a:r>
            <a:r>
              <a:rPr lang="en-US" dirty="0" err="1"/>
              <a:t>çevreyi</a:t>
            </a:r>
            <a:r>
              <a:rPr lang="en-US" dirty="0"/>
              <a:t> hem de </a:t>
            </a:r>
            <a:r>
              <a:rPr lang="en-US" dirty="0" err="1"/>
              <a:t>kültürleri</a:t>
            </a:r>
            <a:r>
              <a:rPr lang="en-US" dirty="0"/>
              <a:t> </a:t>
            </a:r>
            <a:r>
              <a:rPr lang="en-US" dirty="0" err="1"/>
              <a:t>tahrip</a:t>
            </a:r>
            <a:r>
              <a:rPr lang="en-US" dirty="0"/>
              <a:t> </a:t>
            </a:r>
            <a:r>
              <a:rPr lang="en-US" dirty="0" err="1"/>
              <a:t>etmesini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Sömürgecilik</a:t>
            </a:r>
            <a:r>
              <a:rPr lang="en-US" dirty="0"/>
              <a:t> </a:t>
            </a:r>
            <a:r>
              <a:rPr lang="en-US" dirty="0" err="1"/>
              <a:t>bağlamında</a:t>
            </a:r>
            <a:r>
              <a:rPr lang="en-US" dirty="0"/>
              <a:t> film, </a:t>
            </a:r>
            <a:r>
              <a:rPr lang="en-US" dirty="0" err="1"/>
              <a:t>İspanyol</a:t>
            </a:r>
            <a:r>
              <a:rPr lang="en-US" dirty="0"/>
              <a:t> </a:t>
            </a:r>
            <a:r>
              <a:rPr lang="en-US" dirty="0" err="1"/>
              <a:t>fatihlerin</a:t>
            </a:r>
            <a:r>
              <a:rPr lang="en-US" dirty="0"/>
              <a:t> </a:t>
            </a:r>
            <a:r>
              <a:rPr lang="en-US" dirty="0" err="1"/>
              <a:t>efsanelere</a:t>
            </a:r>
            <a:r>
              <a:rPr lang="en-US" dirty="0"/>
              <a:t> </a:t>
            </a:r>
            <a:r>
              <a:rPr lang="en-US" dirty="0" err="1"/>
              <a:t>körü</a:t>
            </a:r>
            <a:r>
              <a:rPr lang="en-US" dirty="0"/>
              <a:t> </a:t>
            </a:r>
            <a:r>
              <a:rPr lang="en-US" dirty="0" err="1"/>
              <a:t>körüne</a:t>
            </a:r>
            <a:r>
              <a:rPr lang="en-US" dirty="0"/>
              <a:t> </a:t>
            </a:r>
            <a:r>
              <a:rPr lang="en-US" dirty="0" err="1"/>
              <a:t>inanarak</a:t>
            </a:r>
            <a:r>
              <a:rPr lang="en-US" dirty="0"/>
              <a:t> </a:t>
            </a:r>
            <a:r>
              <a:rPr lang="en-US" dirty="0" err="1"/>
              <a:t>gerçekleştirdiği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keşiflerin</a:t>
            </a:r>
            <a:r>
              <a:rPr lang="en-US" dirty="0"/>
              <a:t> </a:t>
            </a:r>
            <a:r>
              <a:rPr lang="en-US" dirty="0" err="1"/>
              <a:t>mantıksızlığını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çılgınlığını</a:t>
            </a:r>
            <a:r>
              <a:rPr lang="en-US" dirty="0"/>
              <a:t> </a:t>
            </a:r>
            <a:r>
              <a:rPr lang="en-US" dirty="0" err="1"/>
              <a:t>eleştirir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kontrolsüz</a:t>
            </a:r>
            <a:r>
              <a:rPr lang="en-US" dirty="0"/>
              <a:t> </a:t>
            </a:r>
            <a:r>
              <a:rPr lang="en-US" dirty="0" err="1"/>
              <a:t>hırsı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liderliği</a:t>
            </a:r>
            <a:r>
              <a:rPr lang="en-US" dirty="0"/>
              <a:t>, </a:t>
            </a:r>
            <a:r>
              <a:rPr lang="en-US" dirty="0" err="1"/>
              <a:t>Avrupa’nın</a:t>
            </a:r>
            <a:r>
              <a:rPr lang="en-US" dirty="0"/>
              <a:t> o </a:t>
            </a:r>
            <a:r>
              <a:rPr lang="en-US" dirty="0" err="1"/>
              <a:t>dönemdeki</a:t>
            </a:r>
            <a:r>
              <a:rPr lang="en-US" dirty="0"/>
              <a:t> </a:t>
            </a:r>
            <a:r>
              <a:rPr lang="en-US" dirty="0" err="1"/>
              <a:t>emperyalist</a:t>
            </a:r>
            <a:r>
              <a:rPr lang="en-US" dirty="0"/>
              <a:t> </a:t>
            </a:r>
            <a:r>
              <a:rPr lang="en-US" dirty="0" err="1"/>
              <a:t>politikalarının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metaforu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görülebilir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DF5AF-B52D-C6D2-1599-D5A40521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8147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8B9D-B24C-A616-B4A7-40C985019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Güç ve Yozlaşma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8B9D6-41A0-BDCC-FD9D-9047AD35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Film, </a:t>
            </a:r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birey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etkisini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gücün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yozlaşmaya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açtığını</a:t>
            </a:r>
            <a:r>
              <a:rPr lang="en-US" dirty="0"/>
              <a:t> </a:t>
            </a:r>
            <a:r>
              <a:rPr lang="en-US" dirty="0" err="1"/>
              <a:t>merkezine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iktidar</a:t>
            </a:r>
            <a:r>
              <a:rPr lang="en-US" dirty="0"/>
              <a:t> </a:t>
            </a:r>
            <a:r>
              <a:rPr lang="en-US" dirty="0" err="1"/>
              <a:t>hırsı</a:t>
            </a:r>
            <a:r>
              <a:rPr lang="en-US" dirty="0"/>
              <a:t>, </a:t>
            </a:r>
            <a:r>
              <a:rPr lang="en-US" dirty="0" err="1"/>
              <a:t>yalnızca</a:t>
            </a:r>
            <a:r>
              <a:rPr lang="en-US" dirty="0"/>
              <a:t> </a:t>
            </a:r>
            <a:r>
              <a:rPr lang="en-US" dirty="0" err="1"/>
              <a:t>grubun</a:t>
            </a:r>
            <a:r>
              <a:rPr lang="en-US" dirty="0"/>
              <a:t> </a:t>
            </a:r>
            <a:r>
              <a:rPr lang="en-US" dirty="0" err="1"/>
              <a:t>lideri</a:t>
            </a:r>
            <a:r>
              <a:rPr lang="en-US" dirty="0"/>
              <a:t> </a:t>
            </a:r>
            <a:r>
              <a:rPr lang="en-US" dirty="0" err="1"/>
              <a:t>olmakla</a:t>
            </a:r>
            <a:r>
              <a:rPr lang="en-US" dirty="0"/>
              <a:t> </a:t>
            </a:r>
            <a:r>
              <a:rPr lang="en-US" dirty="0" err="1"/>
              <a:t>kalmaz</a:t>
            </a:r>
            <a:r>
              <a:rPr lang="en-US" dirty="0"/>
              <a:t>,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“</a:t>
            </a:r>
            <a:r>
              <a:rPr lang="en-US" dirty="0" err="1"/>
              <a:t>tanrı</a:t>
            </a:r>
            <a:r>
              <a:rPr lang="en-US" dirty="0"/>
              <a:t>”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edecek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büyür</a:t>
            </a:r>
            <a:r>
              <a:rPr lang="en-US" dirty="0"/>
              <a:t>. Bu, </a:t>
            </a:r>
            <a:r>
              <a:rPr lang="en-US" dirty="0" err="1"/>
              <a:t>diktatörlüklerin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rejimlerin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doğasında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kök</a:t>
            </a:r>
            <a:r>
              <a:rPr lang="en-US" dirty="0"/>
              <a:t> </a:t>
            </a:r>
            <a:r>
              <a:rPr lang="en-US" dirty="0" err="1"/>
              <a:t>saldığına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alegori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okunabilir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1970’ler </a:t>
            </a:r>
            <a:r>
              <a:rPr lang="en-US" dirty="0" err="1"/>
              <a:t>Avrupa’sında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Almanya’da</a:t>
            </a:r>
            <a:r>
              <a:rPr lang="en-US" dirty="0"/>
              <a:t>, </a:t>
            </a:r>
            <a:r>
              <a:rPr lang="en-US" dirty="0" err="1"/>
              <a:t>geçmişteki</a:t>
            </a:r>
            <a:r>
              <a:rPr lang="en-US" dirty="0"/>
              <a:t> Nazi </a:t>
            </a:r>
            <a:r>
              <a:rPr lang="en-US" dirty="0" err="1"/>
              <a:t>rejiminin</a:t>
            </a:r>
            <a:r>
              <a:rPr lang="en-US" dirty="0"/>
              <a:t> </a:t>
            </a:r>
            <a:r>
              <a:rPr lang="en-US" dirty="0" err="1"/>
              <a:t>gölgesi</a:t>
            </a:r>
            <a:r>
              <a:rPr lang="en-US" dirty="0"/>
              <a:t> </a:t>
            </a:r>
            <a:r>
              <a:rPr lang="en-US" dirty="0" err="1"/>
              <a:t>hâlâ</a:t>
            </a:r>
            <a:r>
              <a:rPr lang="en-US" dirty="0"/>
              <a:t> </a:t>
            </a:r>
            <a:r>
              <a:rPr lang="en-US" dirty="0" err="1"/>
              <a:t>hissedilirken</a:t>
            </a:r>
            <a:r>
              <a:rPr lang="en-US" dirty="0"/>
              <a:t>, film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figürlerin</a:t>
            </a:r>
            <a:r>
              <a:rPr lang="en-US" dirty="0"/>
              <a:t> </a:t>
            </a:r>
            <a:r>
              <a:rPr lang="en-US" dirty="0" err="1"/>
              <a:t>yükselişine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eleştiri</a:t>
            </a:r>
            <a:r>
              <a:rPr lang="en-US" dirty="0"/>
              <a:t> </a:t>
            </a:r>
            <a:r>
              <a:rPr lang="en-US" dirty="0" err="1"/>
              <a:t>sunar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narsist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tiran</a:t>
            </a:r>
            <a:r>
              <a:rPr lang="en-US" dirty="0"/>
              <a:t> </a:t>
            </a:r>
            <a:r>
              <a:rPr lang="en-US" dirty="0" err="1"/>
              <a:t>kişiliği</a:t>
            </a:r>
            <a:r>
              <a:rPr lang="en-US" dirty="0"/>
              <a:t>, Adolf Hitler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figürlerin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yansıması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düşünülebilir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F1080E-B228-AE7E-18F5-DB2D7CB7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9601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0D5FD-3273-9330-2B60-E6854B5C0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Modern Dönemle Paralellik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E9A22-0120-13E6-D933-1A4F6484B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Herzog’un</a:t>
            </a:r>
            <a:r>
              <a:rPr lang="en-US" dirty="0"/>
              <a:t> filmi, o </a:t>
            </a:r>
            <a:r>
              <a:rPr lang="en-US" dirty="0" err="1"/>
              <a:t>dönemin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gerilimleri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kapitalist-emperyalist</a:t>
            </a:r>
            <a:r>
              <a:rPr lang="en-US" dirty="0"/>
              <a:t> </a:t>
            </a:r>
            <a:r>
              <a:rPr lang="en-US" dirty="0" err="1"/>
              <a:t>mücadeleleriyle</a:t>
            </a:r>
            <a:r>
              <a:rPr lang="en-US" dirty="0"/>
              <a:t> de </a:t>
            </a:r>
            <a:r>
              <a:rPr lang="en-US" dirty="0" err="1"/>
              <a:t>ilişkilendirilebilir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hikayesi</a:t>
            </a:r>
            <a:r>
              <a:rPr lang="en-US" dirty="0"/>
              <a:t>, </a:t>
            </a:r>
            <a:r>
              <a:rPr lang="en-US" dirty="0" err="1"/>
              <a:t>kontrolsüz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/>
              <a:t>genişleme</a:t>
            </a:r>
            <a:r>
              <a:rPr lang="en-US" dirty="0"/>
              <a:t> </a:t>
            </a:r>
            <a:r>
              <a:rPr lang="en-US" dirty="0" err="1"/>
              <a:t>uğruna</a:t>
            </a:r>
            <a:r>
              <a:rPr lang="en-US" dirty="0"/>
              <a:t> </a:t>
            </a:r>
            <a:r>
              <a:rPr lang="en-US" dirty="0" err="1"/>
              <a:t>insanlık</a:t>
            </a:r>
            <a:r>
              <a:rPr lang="en-US" dirty="0"/>
              <a:t> </a:t>
            </a:r>
            <a:r>
              <a:rPr lang="en-US" dirty="0" err="1"/>
              <a:t>değerlerinin</a:t>
            </a:r>
            <a:r>
              <a:rPr lang="en-US" dirty="0"/>
              <a:t> </a:t>
            </a:r>
            <a:r>
              <a:rPr lang="en-US" dirty="0" err="1"/>
              <a:t>hiçe</a:t>
            </a:r>
            <a:r>
              <a:rPr lang="en-US" dirty="0"/>
              <a:t> </a:t>
            </a:r>
            <a:r>
              <a:rPr lang="en-US" dirty="0" err="1"/>
              <a:t>sayıldığı</a:t>
            </a:r>
            <a:r>
              <a:rPr lang="en-US" dirty="0"/>
              <a:t> modern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yansıtır</a:t>
            </a:r>
            <a:r>
              <a:rPr lang="en-US" dirty="0"/>
              <a:t>. 1970’ler, Vietnam </a:t>
            </a:r>
            <a:r>
              <a:rPr lang="en-US" dirty="0" err="1"/>
              <a:t>Savaşı</a:t>
            </a:r>
            <a:r>
              <a:rPr lang="en-US" dirty="0"/>
              <a:t>, Latin </a:t>
            </a:r>
            <a:r>
              <a:rPr lang="en-US" dirty="0" err="1"/>
              <a:t>Amerika’daki</a:t>
            </a:r>
            <a:r>
              <a:rPr lang="en-US" dirty="0"/>
              <a:t> </a:t>
            </a:r>
            <a:r>
              <a:rPr lang="en-US" dirty="0" err="1"/>
              <a:t>diktatörlükler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ABD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Sovyetler</a:t>
            </a:r>
            <a:r>
              <a:rPr lang="en-US" dirty="0"/>
              <a:t> </a:t>
            </a:r>
            <a:r>
              <a:rPr lang="en-US" dirty="0" err="1"/>
              <a:t>Birliği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küresel</a:t>
            </a:r>
            <a:r>
              <a:rPr lang="en-US" dirty="0"/>
              <a:t> </a:t>
            </a:r>
            <a:r>
              <a:rPr lang="en-US" dirty="0" err="1"/>
              <a:t>hegemonya</a:t>
            </a:r>
            <a:r>
              <a:rPr lang="en-US" dirty="0"/>
              <a:t> </a:t>
            </a:r>
            <a:r>
              <a:rPr lang="en-US" dirty="0" err="1"/>
              <a:t>mücadelesiyle</a:t>
            </a:r>
            <a:r>
              <a:rPr lang="en-US" dirty="0"/>
              <a:t> </a:t>
            </a:r>
            <a:r>
              <a:rPr lang="en-US" dirty="0" err="1"/>
              <a:t>şekillenmiştir</a:t>
            </a:r>
            <a:r>
              <a:rPr lang="en-US" dirty="0"/>
              <a:t>. </a:t>
            </a:r>
            <a:r>
              <a:rPr lang="en-US" dirty="0" err="1"/>
              <a:t>Aguirre’nin</a:t>
            </a:r>
            <a:r>
              <a:rPr lang="en-US" dirty="0"/>
              <a:t> </a:t>
            </a:r>
            <a:r>
              <a:rPr lang="en-US" dirty="0" err="1"/>
              <a:t>kontrolsüz</a:t>
            </a:r>
            <a:r>
              <a:rPr lang="en-US" dirty="0"/>
              <a:t> </a:t>
            </a:r>
            <a:r>
              <a:rPr lang="en-US" dirty="0" err="1"/>
              <a:t>hırsı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paranoyası</a:t>
            </a:r>
            <a:r>
              <a:rPr lang="en-US" dirty="0"/>
              <a:t>, </a:t>
            </a:r>
            <a:r>
              <a:rPr lang="en-US" dirty="0" err="1"/>
              <a:t>süper</a:t>
            </a:r>
            <a:r>
              <a:rPr lang="en-US" dirty="0"/>
              <a:t> </a:t>
            </a:r>
            <a:r>
              <a:rPr lang="en-US" dirty="0" err="1"/>
              <a:t>güçlerin</a:t>
            </a:r>
            <a:r>
              <a:rPr lang="en-US" dirty="0"/>
              <a:t> </a:t>
            </a:r>
            <a:r>
              <a:rPr lang="en-US" dirty="0" err="1"/>
              <a:t>dünyayı</a:t>
            </a:r>
            <a:r>
              <a:rPr lang="en-US" dirty="0"/>
              <a:t> </a:t>
            </a:r>
            <a:r>
              <a:rPr lang="en-US" dirty="0" err="1"/>
              <a:t>yönetme</a:t>
            </a:r>
            <a:r>
              <a:rPr lang="en-US" dirty="0"/>
              <a:t> </a:t>
            </a:r>
            <a:r>
              <a:rPr lang="en-US" dirty="0" err="1"/>
              <a:t>tutkusuyla</a:t>
            </a:r>
            <a:r>
              <a:rPr lang="en-US" dirty="0"/>
              <a:t> </a:t>
            </a:r>
            <a:r>
              <a:rPr lang="en-US" dirty="0" err="1"/>
              <a:t>paralel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okunabilir</a:t>
            </a:r>
            <a:r>
              <a:rPr lang="en-US" dirty="0"/>
              <a:t>.</a:t>
            </a:r>
            <a:endParaRPr lang="en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2BE41-D6A6-83F0-03C4-80F39A8A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 Kasım 2024 Dilara Şencan</a:t>
            </a:r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72630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20024</TotalTime>
  <Words>3350</Words>
  <Application>Microsoft Office PowerPoint</Application>
  <PresentationFormat>Widescreen</PresentationFormat>
  <Paragraphs>192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.SF UI</vt:lpstr>
      <vt:lpstr>.SFUI-Regular</vt:lpstr>
      <vt:lpstr>.SFUI-RegularItalic</vt:lpstr>
      <vt:lpstr>Arial</vt:lpstr>
      <vt:lpstr>Calibri</vt:lpstr>
      <vt:lpstr>Calibri Light</vt:lpstr>
      <vt:lpstr>ff1</vt:lpstr>
      <vt:lpstr>ff2</vt:lpstr>
      <vt:lpstr>ff6</vt:lpstr>
      <vt:lpstr>ff7</vt:lpstr>
      <vt:lpstr>Roboto</vt:lpstr>
      <vt:lpstr>Office Theme</vt:lpstr>
      <vt:lpstr>‘Aguirre, the Wrath of God’ by Werner Herzog,1972 </vt:lpstr>
      <vt:lpstr>Soğuk Savaş Yılları</vt:lpstr>
      <vt:lpstr>Soğuk Savaş Yılları</vt:lpstr>
      <vt:lpstr>Soğuk Savaş Yılları</vt:lpstr>
      <vt:lpstr>Soğuk Savaş ve Küresel Etkileri</vt:lpstr>
      <vt:lpstr>Aguirre ve Herzog ‘un Sosyal ve Siyasi İçerikli Mesajları</vt:lpstr>
      <vt:lpstr>Sömürgecilik Eleştirisi</vt:lpstr>
      <vt:lpstr>Güç ve Yozlaşma</vt:lpstr>
      <vt:lpstr>Modern Dönemle Paralellik</vt:lpstr>
      <vt:lpstr>Doğa ve İnsan Arasındaki Çatışma</vt:lpstr>
      <vt:lpstr>Yeni Alman Sineması ve Siyasi Durum</vt:lpstr>
      <vt:lpstr>Spiegel Meselesi ve Blok Ayrımı</vt:lpstr>
      <vt:lpstr> Spiegel Meselesi (Der Spiegel Affair)Nedir?</vt:lpstr>
      <vt:lpstr>Blok Ayrımı (Bloc Division)Nedir?</vt:lpstr>
      <vt:lpstr>Kültürel Etkiler ve Yeni Alman Sineması</vt:lpstr>
      <vt:lpstr>Manifesto ve Alman Sineması</vt:lpstr>
      <vt:lpstr>Yeni Alman Sineması Hareketi</vt:lpstr>
      <vt:lpstr>Yeni Alman Sineması Hareketi</vt:lpstr>
      <vt:lpstr>Herzog Ve Yeni Alman Sineması</vt:lpstr>
      <vt:lpstr>Herzog Ve Yeni Alman Sineması</vt:lpstr>
      <vt:lpstr>YENİ ALMAN SİNEMASI KAPSAMINDA WERNER HERZOG FİLMLERİNDEKİ YABANCILIK  </vt:lpstr>
      <vt:lpstr>Herzog Filmlerindeki Yabancılık</vt:lpstr>
      <vt:lpstr>Herzog Filmlerindeki Yabancılık</vt:lpstr>
      <vt:lpstr>Antropolojik ve Sosyal Etkileri</vt:lpstr>
      <vt:lpstr>Sömürgecilik Eleştirisi</vt:lpstr>
      <vt:lpstr>Antropolojik Yorumlar: Yerlilere Yönelik Bakış </vt:lpstr>
      <vt:lpstr>Aguirre ve Sömürgeci Hırsın Eleştirisi</vt:lpstr>
      <vt:lpstr>Yerli İmgeleri Üzerinden Modern Eleştiriler</vt:lpstr>
      <vt:lpstr>SONUÇ</vt:lpstr>
      <vt:lpstr>SONUÇ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‘Aguirre, the Wrath of God’ by Werner Herzog,1972</dc:title>
  <dc:creator>dilara sencan</dc:creator>
  <cp:lastModifiedBy>Nihat Berker</cp:lastModifiedBy>
  <cp:revision>4</cp:revision>
  <dcterms:created xsi:type="dcterms:W3CDTF">2024-11-20T10:29:31Z</dcterms:created>
  <dcterms:modified xsi:type="dcterms:W3CDTF">2024-12-07T07:24:25Z</dcterms:modified>
</cp:coreProperties>
</file>