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71" r:id="rId7"/>
    <p:sldId id="259" r:id="rId8"/>
    <p:sldId id="260" r:id="rId9"/>
    <p:sldId id="261" r:id="rId10"/>
    <p:sldId id="262" r:id="rId11"/>
    <p:sldId id="263" r:id="rId12"/>
    <p:sldId id="264" r:id="rId13"/>
    <p:sldId id="265" r:id="rId14"/>
    <p:sldId id="269" r:id="rId15"/>
    <p:sldId id="268" r:id="rId16"/>
    <p:sldId id="272" r:id="rId17"/>
    <p:sldId id="273" r:id="rId18"/>
    <p:sldId id="270"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3E330-C9C1-4E79-A1E5-999B1CEE0119}" v="63" dt="2024-11-17T19:25:24.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17EB49-6921-2126-4259-7DD92554A0D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4047AEF-9934-F281-FAA8-6B66BC7B06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F903686-0267-7855-9963-1FDCD9F38053}"/>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5" name="Alt Bilgi Yer Tutucusu 4">
            <a:extLst>
              <a:ext uri="{FF2B5EF4-FFF2-40B4-BE49-F238E27FC236}">
                <a16:creationId xmlns:a16="http://schemas.microsoft.com/office/drawing/2014/main" id="{A3A2F0F9-C60D-F1C4-FB75-198A9827B9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41F0021-610F-2F94-0D56-19F4A2C78A15}"/>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275683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83C80A-8971-3F14-1EF6-1BB672AE1F4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12427D6-23E3-44B4-04FC-27118CA21FE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D6C0D4E-3C2B-4E2B-9135-BDC0B6A63612}"/>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5" name="Alt Bilgi Yer Tutucusu 4">
            <a:extLst>
              <a:ext uri="{FF2B5EF4-FFF2-40B4-BE49-F238E27FC236}">
                <a16:creationId xmlns:a16="http://schemas.microsoft.com/office/drawing/2014/main" id="{28D5C154-5CA5-CAD4-BF1A-DCE8A4AC50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7B5E1E1-0074-7B97-AC2E-F44407AD3AD8}"/>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191432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171AE8F-8E04-012D-C705-2E0BCF1B3D8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7F5E4C6-4048-3702-BDB6-8BED9C1FBC5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C971D7-1BB3-D4E3-43C5-27C5F1A31F07}"/>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5" name="Alt Bilgi Yer Tutucusu 4">
            <a:extLst>
              <a:ext uri="{FF2B5EF4-FFF2-40B4-BE49-F238E27FC236}">
                <a16:creationId xmlns:a16="http://schemas.microsoft.com/office/drawing/2014/main" id="{5CBAEF2A-6D07-97AB-390A-F97BD16957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CB4C8D-76AE-F68F-E365-81D31A4DE18D}"/>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229382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71A552-690E-B484-F622-9102FA9CC12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C35500A-C1FA-443B-9163-F1D6B1627CC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6669AB-1368-BDA1-FED6-02DB0F35601E}"/>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5" name="Alt Bilgi Yer Tutucusu 4">
            <a:extLst>
              <a:ext uri="{FF2B5EF4-FFF2-40B4-BE49-F238E27FC236}">
                <a16:creationId xmlns:a16="http://schemas.microsoft.com/office/drawing/2014/main" id="{C901CB4D-F768-764E-042A-AAEBA2545B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F61C11F-1151-BA46-B458-A41D246AFD21}"/>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330921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96A0-6FF3-7A29-EA70-462F89CBFF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CB6D4BE-7FA7-F7B3-F019-B1060B7A19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D5EDA8D-48C0-12A8-0F56-FE4C0954BF99}"/>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5" name="Alt Bilgi Yer Tutucusu 4">
            <a:extLst>
              <a:ext uri="{FF2B5EF4-FFF2-40B4-BE49-F238E27FC236}">
                <a16:creationId xmlns:a16="http://schemas.microsoft.com/office/drawing/2014/main" id="{51538593-C58A-2709-B44D-FAC4FE7021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EB118E-079A-C09E-BC85-E1251AC2386F}"/>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42094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5D5D3-8B2C-D2CA-ED81-645FEAA0E19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7FD53C5-2061-BD79-D9CD-104AA96D05D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34F0855-68B5-0BAC-8F62-58AAF9BFA4F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062ECD8-3834-6362-6F58-23A3FEA3C48C}"/>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6" name="Alt Bilgi Yer Tutucusu 5">
            <a:extLst>
              <a:ext uri="{FF2B5EF4-FFF2-40B4-BE49-F238E27FC236}">
                <a16:creationId xmlns:a16="http://schemas.microsoft.com/office/drawing/2014/main" id="{8A7B59BC-A4BC-4A40-7D45-101C8E69BB3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C6F97F3-D818-F4BD-57E3-F53BC6CAE5F9}"/>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154563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6A452-8D76-B25C-4B41-9E5145DA543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D5E964-D2CF-1BE6-6B7B-F820441AA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306C0AF-26B9-E6AA-53FB-67462CB5E4E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D7EEFD0-CE03-05E9-9A76-ABB0975C7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30B534D-3B1C-30DD-1263-3A4481BB07D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76CC175-6664-A025-C586-3AE06E8D2C92}"/>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8" name="Alt Bilgi Yer Tutucusu 7">
            <a:extLst>
              <a:ext uri="{FF2B5EF4-FFF2-40B4-BE49-F238E27FC236}">
                <a16:creationId xmlns:a16="http://schemas.microsoft.com/office/drawing/2014/main" id="{F37E25E8-6125-71D6-5B44-4CAFDF62F86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2F87C33-4BC8-D4E0-46C8-4244B39EC66F}"/>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31746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48334D-05CA-936F-B200-B1780FD2370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A00B2A5-64A8-3C80-0FFA-F08EB6509FD7}"/>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4" name="Alt Bilgi Yer Tutucusu 3">
            <a:extLst>
              <a:ext uri="{FF2B5EF4-FFF2-40B4-BE49-F238E27FC236}">
                <a16:creationId xmlns:a16="http://schemas.microsoft.com/office/drawing/2014/main" id="{18F730B1-D3A6-B247-6E9B-D0ED2AE73DB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55DE414-874C-E674-802C-8750C08E586C}"/>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261288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FB28725-6963-56C4-9820-67804B1AD59D}"/>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3" name="Alt Bilgi Yer Tutucusu 2">
            <a:extLst>
              <a:ext uri="{FF2B5EF4-FFF2-40B4-BE49-F238E27FC236}">
                <a16:creationId xmlns:a16="http://schemas.microsoft.com/office/drawing/2014/main" id="{4AE3857B-8BBE-D15E-C2F9-3DBDC5FDF85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9CDE3CE-BFB7-70DD-DF2F-1E5DEC840651}"/>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96450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A7852-5F3D-8290-5A90-1AE944B0731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2C76A16-030A-4E9B-2143-7C9325FD5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B9DD8A5-5401-CF4D-117A-782105E70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665DAAC-F691-5A63-A6F0-6539C28AEFE3}"/>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6" name="Alt Bilgi Yer Tutucusu 5">
            <a:extLst>
              <a:ext uri="{FF2B5EF4-FFF2-40B4-BE49-F238E27FC236}">
                <a16:creationId xmlns:a16="http://schemas.microsoft.com/office/drawing/2014/main" id="{910F7BF1-8C10-7285-C88B-83B447ADBBE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DDD237-8BAF-D387-FD18-A4DA9DE2978E}"/>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156198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3D29CB-B105-81C5-CC93-83DFF46ADD7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D120AE-2561-A851-6319-96952E8B0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BC36AE0-463C-2097-8F67-356D08A03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0FAE822-53C8-61D2-B7E1-CC9015A49C24}"/>
              </a:ext>
            </a:extLst>
          </p:cNvPr>
          <p:cNvSpPr>
            <a:spLocks noGrp="1"/>
          </p:cNvSpPr>
          <p:nvPr>
            <p:ph type="dt" sz="half" idx="10"/>
          </p:nvPr>
        </p:nvSpPr>
        <p:spPr/>
        <p:txBody>
          <a:bodyPr/>
          <a:lstStyle/>
          <a:p>
            <a:fld id="{47505FD9-3140-40C8-B363-BC17B5376629}" type="datetimeFigureOut">
              <a:rPr lang="tr-TR" smtClean="0"/>
              <a:t>7.12.2024</a:t>
            </a:fld>
            <a:endParaRPr lang="tr-TR"/>
          </a:p>
        </p:txBody>
      </p:sp>
      <p:sp>
        <p:nvSpPr>
          <p:cNvPr id="6" name="Alt Bilgi Yer Tutucusu 5">
            <a:extLst>
              <a:ext uri="{FF2B5EF4-FFF2-40B4-BE49-F238E27FC236}">
                <a16:creationId xmlns:a16="http://schemas.microsoft.com/office/drawing/2014/main" id="{51E3FD87-FB56-0EE6-AE21-AECB7EB7E2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B06B158-4D6B-2B44-F66E-E071945149E2}"/>
              </a:ext>
            </a:extLst>
          </p:cNvPr>
          <p:cNvSpPr>
            <a:spLocks noGrp="1"/>
          </p:cNvSpPr>
          <p:nvPr>
            <p:ph type="sldNum" sz="quarter" idx="12"/>
          </p:nvPr>
        </p:nvSpPr>
        <p:spPr/>
        <p:txBody>
          <a:bodyPr/>
          <a:lstStyle/>
          <a:p>
            <a:fld id="{B67960FB-FE2C-4B65-92FE-76FF9DA0E1D6}" type="slidenum">
              <a:rPr lang="tr-TR" smtClean="0"/>
              <a:t>‹#›</a:t>
            </a:fld>
            <a:endParaRPr lang="tr-TR"/>
          </a:p>
        </p:txBody>
      </p:sp>
    </p:spTree>
    <p:extLst>
      <p:ext uri="{BB962C8B-B14F-4D97-AF65-F5344CB8AC3E}">
        <p14:creationId xmlns:p14="http://schemas.microsoft.com/office/powerpoint/2010/main" val="60559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526071-1659-D535-B227-DD5FC08EA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93BB92D-EF47-1673-2191-3820077D7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C14538B-A825-3619-46A3-63B3CB0AB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505FD9-3140-40C8-B363-BC17B5376629}" type="datetimeFigureOut">
              <a:rPr lang="tr-TR" smtClean="0"/>
              <a:t>7.12.2024</a:t>
            </a:fld>
            <a:endParaRPr lang="tr-TR"/>
          </a:p>
        </p:txBody>
      </p:sp>
      <p:sp>
        <p:nvSpPr>
          <p:cNvPr id="5" name="Alt Bilgi Yer Tutucusu 4">
            <a:extLst>
              <a:ext uri="{FF2B5EF4-FFF2-40B4-BE49-F238E27FC236}">
                <a16:creationId xmlns:a16="http://schemas.microsoft.com/office/drawing/2014/main" id="{888B70F9-77C1-D5DB-9896-62C515DD42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DC0B1897-1116-DEBF-F343-6EBBC520B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7960FB-FE2C-4B65-92FE-76FF9DA0E1D6}" type="slidenum">
              <a:rPr lang="tr-TR" smtClean="0"/>
              <a:t>‹#›</a:t>
            </a:fld>
            <a:endParaRPr lang="tr-TR"/>
          </a:p>
        </p:txBody>
      </p:sp>
    </p:spTree>
    <p:extLst>
      <p:ext uri="{BB962C8B-B14F-4D97-AF65-F5344CB8AC3E}">
        <p14:creationId xmlns:p14="http://schemas.microsoft.com/office/powerpoint/2010/main" val="331465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biography/Werner-Herzog" TargetMode="External"/><Relationship Id="rId2" Type="http://schemas.openxmlformats.org/officeDocument/2006/relationships/hyperlink" Target="https://en.wikipedia.org/wiki/Aguirre,_the_Wrath_of_God" TargetMode="External"/><Relationship Id="rId1" Type="http://schemas.openxmlformats.org/officeDocument/2006/relationships/slideLayout" Target="../slideLayouts/slideLayout2.xml"/><Relationship Id="rId5" Type="http://schemas.openxmlformats.org/officeDocument/2006/relationships/hyperlink" Target="https://dafilms.com/" TargetMode="External"/><Relationship Id="rId4" Type="http://schemas.openxmlformats.org/officeDocument/2006/relationships/hyperlink" Target="https://www.imdb.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britannica.com/dictionary/yout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Başlık 1">
            <a:extLst>
              <a:ext uri="{FF2B5EF4-FFF2-40B4-BE49-F238E27FC236}">
                <a16:creationId xmlns:a16="http://schemas.microsoft.com/office/drawing/2014/main" id="{04D3A38B-EDB8-AD4F-9DC4-6EABBBA94422}"/>
              </a:ext>
            </a:extLst>
          </p:cNvPr>
          <p:cNvSpPr>
            <a:spLocks noGrp="1"/>
          </p:cNvSpPr>
          <p:nvPr>
            <p:ph type="ctrTitle"/>
          </p:nvPr>
        </p:nvSpPr>
        <p:spPr>
          <a:xfrm>
            <a:off x="1472608" y="1380564"/>
            <a:ext cx="4561369" cy="2346229"/>
          </a:xfrm>
        </p:spPr>
        <p:txBody>
          <a:bodyPr anchor="b">
            <a:normAutofit/>
          </a:bodyPr>
          <a:lstStyle/>
          <a:p>
            <a:r>
              <a:rPr lang="tr-TR" sz="2700" b="0" i="0" u="none" strike="noStrike" dirty="0" err="1">
                <a:solidFill>
                  <a:srgbClr val="595959"/>
                </a:solidFill>
                <a:effectLst/>
                <a:latin typeface="Times New Roman" panose="02020603050405020304" pitchFamily="18" charset="0"/>
                <a:cs typeface="Times New Roman" panose="02020603050405020304" pitchFamily="18" charset="0"/>
              </a:rPr>
              <a:t>Aguirre</a:t>
            </a:r>
            <a:r>
              <a:rPr lang="tr-TR" sz="2700" b="0" i="0" u="none" strike="noStrike" dirty="0">
                <a:solidFill>
                  <a:srgbClr val="595959"/>
                </a:solidFill>
                <a:effectLst/>
                <a:latin typeface="Times New Roman" panose="02020603050405020304" pitchFamily="18" charset="0"/>
                <a:cs typeface="Times New Roman" panose="02020603050405020304" pitchFamily="18" charset="0"/>
              </a:rPr>
              <a:t>, Tanrının Gazabı (</a:t>
            </a:r>
            <a:r>
              <a:rPr lang="tr-TR" sz="2700" b="0" i="0" u="none" strike="noStrike" dirty="0" err="1">
                <a:solidFill>
                  <a:srgbClr val="595959"/>
                </a:solidFill>
                <a:effectLst/>
                <a:latin typeface="Times New Roman" panose="02020603050405020304" pitchFamily="18" charset="0"/>
                <a:cs typeface="Times New Roman" panose="02020603050405020304" pitchFamily="18" charset="0"/>
              </a:rPr>
              <a:t>Aguirre</a:t>
            </a:r>
            <a:r>
              <a:rPr lang="tr-TR" sz="2700" b="0" i="0" u="none" strike="noStrike" dirty="0">
                <a:solidFill>
                  <a:srgbClr val="595959"/>
                </a:solidFill>
                <a:effectLst/>
                <a:latin typeface="Times New Roman" panose="02020603050405020304" pitchFamily="18" charset="0"/>
                <a:cs typeface="Times New Roman" panose="02020603050405020304" pitchFamily="18" charset="0"/>
              </a:rPr>
              <a:t>, </a:t>
            </a:r>
            <a:r>
              <a:rPr lang="tr-TR" sz="2700" b="0" i="0" u="none" strike="noStrike" dirty="0" err="1">
                <a:solidFill>
                  <a:srgbClr val="595959"/>
                </a:solidFill>
                <a:effectLst/>
                <a:latin typeface="Times New Roman" panose="02020603050405020304" pitchFamily="18" charset="0"/>
                <a:cs typeface="Times New Roman" panose="02020603050405020304" pitchFamily="18" charset="0"/>
              </a:rPr>
              <a:t>the</a:t>
            </a:r>
            <a:r>
              <a:rPr lang="tr-TR" sz="2700" b="0" i="0" u="none" strike="noStrike" dirty="0">
                <a:solidFill>
                  <a:srgbClr val="595959"/>
                </a:solidFill>
                <a:effectLst/>
                <a:latin typeface="Times New Roman" panose="02020603050405020304" pitchFamily="18" charset="0"/>
                <a:cs typeface="Times New Roman" panose="02020603050405020304" pitchFamily="18" charset="0"/>
              </a:rPr>
              <a:t> </a:t>
            </a:r>
            <a:r>
              <a:rPr lang="tr-TR" sz="2700" b="0" i="0" u="none" strike="noStrike" dirty="0" err="1">
                <a:solidFill>
                  <a:srgbClr val="595959"/>
                </a:solidFill>
                <a:effectLst/>
                <a:latin typeface="Times New Roman" panose="02020603050405020304" pitchFamily="18" charset="0"/>
                <a:cs typeface="Times New Roman" panose="02020603050405020304" pitchFamily="18" charset="0"/>
              </a:rPr>
              <a:t>Wrath</a:t>
            </a:r>
            <a:r>
              <a:rPr lang="tr-TR" sz="2700" b="0" i="0" u="none" strike="noStrike" dirty="0">
                <a:solidFill>
                  <a:srgbClr val="595959"/>
                </a:solidFill>
                <a:effectLst/>
                <a:latin typeface="Times New Roman" panose="02020603050405020304" pitchFamily="18" charset="0"/>
                <a:cs typeface="Times New Roman" panose="02020603050405020304" pitchFamily="18" charset="0"/>
              </a:rPr>
              <a:t> of </a:t>
            </a:r>
            <a:r>
              <a:rPr lang="tr-TR" sz="2700" b="0" i="0" u="none" strike="noStrike" dirty="0" err="1">
                <a:solidFill>
                  <a:srgbClr val="595959"/>
                </a:solidFill>
                <a:effectLst/>
                <a:latin typeface="Times New Roman" panose="02020603050405020304" pitchFamily="18" charset="0"/>
                <a:cs typeface="Times New Roman" panose="02020603050405020304" pitchFamily="18" charset="0"/>
              </a:rPr>
              <a:t>the</a:t>
            </a:r>
            <a:r>
              <a:rPr lang="tr-TR" sz="2700" b="0" i="0" u="none" strike="noStrike" dirty="0">
                <a:solidFill>
                  <a:srgbClr val="595959"/>
                </a:solidFill>
                <a:effectLst/>
                <a:latin typeface="Times New Roman" panose="02020603050405020304" pitchFamily="18" charset="0"/>
                <a:cs typeface="Times New Roman" panose="02020603050405020304" pitchFamily="18" charset="0"/>
              </a:rPr>
              <a:t> </a:t>
            </a:r>
            <a:r>
              <a:rPr lang="tr-TR" sz="2700" b="0" i="0" u="none" strike="noStrike" dirty="0" err="1">
                <a:solidFill>
                  <a:srgbClr val="595959"/>
                </a:solidFill>
                <a:effectLst/>
                <a:latin typeface="Times New Roman" panose="02020603050405020304" pitchFamily="18" charset="0"/>
                <a:cs typeface="Times New Roman" panose="02020603050405020304" pitchFamily="18" charset="0"/>
              </a:rPr>
              <a:t>God</a:t>
            </a:r>
            <a:r>
              <a:rPr lang="tr-TR" sz="2700" b="0" i="0" u="none" strike="noStrike" dirty="0">
                <a:solidFill>
                  <a:srgbClr val="595959"/>
                </a:solidFill>
                <a:effectLst/>
                <a:latin typeface="Times New Roman" panose="02020603050405020304" pitchFamily="18" charset="0"/>
                <a:cs typeface="Times New Roman" panose="02020603050405020304" pitchFamily="18" charset="0"/>
              </a:rPr>
              <a:t> – 1972)</a:t>
            </a:r>
            <a:br>
              <a:rPr lang="tr-TR" sz="2700" b="0" i="0" u="none" strike="noStrike" dirty="0">
                <a:solidFill>
                  <a:srgbClr val="595959"/>
                </a:solidFill>
                <a:effectLst/>
                <a:latin typeface="Times New Roman" panose="02020603050405020304" pitchFamily="18" charset="0"/>
                <a:cs typeface="Times New Roman" panose="02020603050405020304" pitchFamily="18" charset="0"/>
              </a:rPr>
            </a:br>
            <a:r>
              <a:rPr lang="tr-TR" sz="2700" b="0" i="0" u="none" strike="noStrike" dirty="0">
                <a:solidFill>
                  <a:srgbClr val="595959"/>
                </a:solidFill>
                <a:effectLst/>
                <a:latin typeface="Times New Roman" panose="02020603050405020304" pitchFamily="18" charset="0"/>
                <a:cs typeface="Times New Roman" panose="02020603050405020304" pitchFamily="18" charset="0"/>
              </a:rPr>
              <a:t>Yönetmen, Karakterler ve Mekanlar</a:t>
            </a:r>
            <a:br>
              <a:rPr lang="en-US" sz="2700" b="0" i="0" u="none" strike="noStrike" dirty="0">
                <a:solidFill>
                  <a:srgbClr val="595959"/>
                </a:solidFill>
                <a:effectLst/>
                <a:latin typeface="Arial" panose="020B0604020202020204" pitchFamily="34" charset="0"/>
              </a:rPr>
            </a:br>
            <a:endParaRPr lang="tr-TR" sz="2700" dirty="0">
              <a:solidFill>
                <a:srgbClr val="595959"/>
              </a:solidFill>
            </a:endParaRPr>
          </a:p>
        </p:txBody>
      </p:sp>
      <p:sp>
        <p:nvSpPr>
          <p:cNvPr id="3" name="Alt Başlık 2">
            <a:extLst>
              <a:ext uri="{FF2B5EF4-FFF2-40B4-BE49-F238E27FC236}">
                <a16:creationId xmlns:a16="http://schemas.microsoft.com/office/drawing/2014/main" id="{75D396E2-727B-42DF-C3BA-C7672B0647E3}"/>
              </a:ext>
            </a:extLst>
          </p:cNvPr>
          <p:cNvSpPr>
            <a:spLocks noGrp="1"/>
          </p:cNvSpPr>
          <p:nvPr>
            <p:ph type="subTitle" idx="1"/>
          </p:nvPr>
        </p:nvSpPr>
        <p:spPr>
          <a:xfrm>
            <a:off x="1472608" y="4061345"/>
            <a:ext cx="4561369" cy="1416090"/>
          </a:xfrm>
        </p:spPr>
        <p:txBody>
          <a:bodyPr anchor="t">
            <a:normAutofit/>
          </a:bodyPr>
          <a:lstStyle/>
          <a:p>
            <a:r>
              <a:rPr lang="tr-TR" sz="1400">
                <a:solidFill>
                  <a:srgbClr val="595959"/>
                </a:solidFill>
              </a:rPr>
              <a:t>Fatih Selçuk</a:t>
            </a:r>
          </a:p>
        </p:txBody>
      </p:sp>
      <p:pic>
        <p:nvPicPr>
          <p:cNvPr id="5" name="Resim 4" descr="metin, insan yüzü, giyim, silah içeren bir resim&#10;&#10;Açıklama otomatik olarak oluşturuldu">
            <a:extLst>
              <a:ext uri="{FF2B5EF4-FFF2-40B4-BE49-F238E27FC236}">
                <a16:creationId xmlns:a16="http://schemas.microsoft.com/office/drawing/2014/main" id="{08551869-F0B5-CEF2-7969-692014591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761" y="1380565"/>
            <a:ext cx="2908777" cy="4096870"/>
          </a:xfrm>
          <a:prstGeom prst="rect">
            <a:avLst/>
          </a:prstGeom>
        </p:spPr>
      </p:pic>
    </p:spTree>
    <p:extLst>
      <p:ext uri="{BB962C8B-B14F-4D97-AF65-F5344CB8AC3E}">
        <p14:creationId xmlns:p14="http://schemas.microsoft.com/office/powerpoint/2010/main" val="94711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4012889-B403-14DE-3D12-6188BDE672B1}"/>
              </a:ext>
            </a:extLst>
          </p:cNvPr>
          <p:cNvSpPr>
            <a:spLocks noGrp="1"/>
          </p:cNvSpPr>
          <p:nvPr>
            <p:ph type="title"/>
          </p:nvPr>
        </p:nvSpPr>
        <p:spPr>
          <a:xfrm>
            <a:off x="836679" y="723898"/>
            <a:ext cx="6002110" cy="1495425"/>
          </a:xfrm>
        </p:spPr>
        <p:txBody>
          <a:bodyPr>
            <a:normAutofit/>
          </a:bodyPr>
          <a:lstStyle/>
          <a:p>
            <a:r>
              <a:rPr lang="tr-TR" sz="4000"/>
              <a:t>Helena Rojo (Inez)</a:t>
            </a:r>
          </a:p>
        </p:txBody>
      </p:sp>
      <p:sp>
        <p:nvSpPr>
          <p:cNvPr id="3" name="İçerik Yer Tutucusu 2">
            <a:extLst>
              <a:ext uri="{FF2B5EF4-FFF2-40B4-BE49-F238E27FC236}">
                <a16:creationId xmlns:a16="http://schemas.microsoft.com/office/drawing/2014/main" id="{84296824-61DB-9831-714E-F630AE5D4138}"/>
              </a:ext>
            </a:extLst>
          </p:cNvPr>
          <p:cNvSpPr>
            <a:spLocks noGrp="1"/>
          </p:cNvSpPr>
          <p:nvPr>
            <p:ph idx="1"/>
          </p:nvPr>
        </p:nvSpPr>
        <p:spPr>
          <a:xfrm>
            <a:off x="836680" y="2405067"/>
            <a:ext cx="6002110" cy="3729034"/>
          </a:xfrm>
        </p:spPr>
        <p:txBody>
          <a:bodyPr>
            <a:normAutofit/>
          </a:bodyPr>
          <a:lstStyle/>
          <a:p>
            <a:r>
              <a:rPr lang="tr-TR" sz="2000" dirty="0">
                <a:latin typeface="Times New Roman" panose="02020603050405020304" pitchFamily="18" charset="0"/>
                <a:cs typeface="Times New Roman" panose="02020603050405020304" pitchFamily="18" charset="0"/>
              </a:rPr>
              <a:t>18 Ağustos 1944 Meksika doğumludur.</a:t>
            </a:r>
          </a:p>
          <a:p>
            <a:r>
              <a:rPr lang="tr-TR" sz="2000" dirty="0">
                <a:latin typeface="Times New Roman" panose="02020603050405020304" pitchFamily="18" charset="0"/>
                <a:cs typeface="Times New Roman" panose="02020603050405020304" pitchFamily="18" charset="0"/>
              </a:rPr>
              <a:t>3 Şubat 2024’te Meksika’da kanserden vefat etmiştir.</a:t>
            </a:r>
          </a:p>
          <a:p>
            <a:r>
              <a:rPr lang="tr-TR" sz="2000" b="0" i="0" dirty="0">
                <a:effectLst/>
                <a:latin typeface="Times New Roman" panose="02020603050405020304" pitchFamily="18" charset="0"/>
                <a:cs typeface="Times New Roman" panose="02020603050405020304" pitchFamily="18" charset="0"/>
              </a:rPr>
              <a:t>1961'de başladığı oyunculuk ve modellik kariyeri ölene kadar sürdü. </a:t>
            </a:r>
          </a:p>
          <a:p>
            <a:r>
              <a:rPr lang="tr-TR" sz="2000" b="0" i="0" dirty="0">
                <a:effectLst/>
                <a:latin typeface="Times New Roman" panose="02020603050405020304" pitchFamily="18" charset="0"/>
                <a:cs typeface="Times New Roman" panose="02020603050405020304" pitchFamily="18" charset="0"/>
              </a:rPr>
              <a:t>Başarılı oyunculuğu ile iki kez </a:t>
            </a:r>
            <a:r>
              <a:rPr lang="tr-TR" sz="2000" b="0" i="0" dirty="0" err="1">
                <a:effectLst/>
                <a:latin typeface="Times New Roman" panose="02020603050405020304" pitchFamily="18" charset="0"/>
                <a:cs typeface="Times New Roman" panose="02020603050405020304" pitchFamily="18" charset="0"/>
              </a:rPr>
              <a:t>Ariel</a:t>
            </a:r>
            <a:r>
              <a:rPr lang="tr-TR" sz="2000" b="0" i="0" dirty="0">
                <a:effectLst/>
                <a:latin typeface="Times New Roman" panose="02020603050405020304" pitchFamily="18" charset="0"/>
                <a:cs typeface="Times New Roman" panose="02020603050405020304" pitchFamily="18" charset="0"/>
              </a:rPr>
              <a:t> Ödülü'nü ve beş </a:t>
            </a:r>
            <a:r>
              <a:rPr lang="tr-TR" sz="2000" b="0" i="0" dirty="0" err="1">
                <a:effectLst/>
                <a:latin typeface="Times New Roman" panose="02020603050405020304" pitchFamily="18" charset="0"/>
                <a:cs typeface="Times New Roman" panose="02020603050405020304" pitchFamily="18" charset="0"/>
              </a:rPr>
              <a:t>kezde</a:t>
            </a:r>
            <a:r>
              <a:rPr lang="tr-TR" sz="2000" b="0" i="0" dirty="0">
                <a:effectLst/>
                <a:latin typeface="Times New Roman" panose="02020603050405020304" pitchFamily="18" charset="0"/>
                <a:cs typeface="Times New Roman" panose="02020603050405020304" pitchFamily="18" charset="0"/>
              </a:rPr>
              <a:t> </a:t>
            </a:r>
            <a:r>
              <a:rPr lang="tr-TR" sz="2000" b="0" i="0" dirty="0" err="1">
                <a:effectLst/>
                <a:latin typeface="Times New Roman" panose="02020603050405020304" pitchFamily="18" charset="0"/>
                <a:cs typeface="Times New Roman" panose="02020603050405020304" pitchFamily="18" charset="0"/>
              </a:rPr>
              <a:t>TVyNovelas</a:t>
            </a:r>
            <a:r>
              <a:rPr lang="tr-TR" sz="2000" b="0" i="0" dirty="0">
                <a:effectLst/>
                <a:latin typeface="Times New Roman" panose="02020603050405020304" pitchFamily="18" charset="0"/>
                <a:cs typeface="Times New Roman" panose="02020603050405020304" pitchFamily="18" charset="0"/>
              </a:rPr>
              <a:t> Ödülü'nü almıştır.</a:t>
            </a:r>
            <a:endParaRPr lang="tr-T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1972 : </a:t>
            </a:r>
            <a:r>
              <a:rPr lang="fr-FR" sz="2000" dirty="0" err="1">
                <a:latin typeface="Times New Roman" panose="02020603050405020304" pitchFamily="18" charset="0"/>
                <a:cs typeface="Times New Roman" panose="02020603050405020304" pitchFamily="18" charset="0"/>
              </a:rPr>
              <a:t>Espejismo</a:t>
            </a:r>
            <a:r>
              <a:rPr lang="fr-FR" sz="2000" dirty="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1972 : Aguirre, la colère de Dieu </a:t>
            </a:r>
            <a:endParaRPr lang="tr-T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1976 : Foxtrot</a:t>
            </a:r>
            <a:r>
              <a:rPr lang="tr-TR" sz="2000" dirty="0">
                <a:latin typeface="Times New Roman" panose="02020603050405020304" pitchFamily="18" charset="0"/>
                <a:cs typeface="Times New Roman" panose="02020603050405020304" pitchFamily="18" charset="0"/>
              </a:rPr>
              <a:t>. </a:t>
            </a:r>
          </a:p>
        </p:txBody>
      </p:sp>
      <p:pic>
        <p:nvPicPr>
          <p:cNvPr id="5" name="Resim 4" descr="insan yüzü, kişi, şahıs, giyim, iç mekan içeren bir resim&#10;&#10;Açıklama otomatik olarak oluşturuldu">
            <a:extLst>
              <a:ext uri="{FF2B5EF4-FFF2-40B4-BE49-F238E27FC236}">
                <a16:creationId xmlns:a16="http://schemas.microsoft.com/office/drawing/2014/main" id="{2181AF5F-B64B-B3C6-283D-3CFFA0D11914}"/>
              </a:ext>
            </a:extLst>
          </p:cNvPr>
          <p:cNvPicPr>
            <a:picLocks noChangeAspect="1"/>
          </p:cNvPicPr>
          <p:nvPr/>
        </p:nvPicPr>
        <p:blipFill>
          <a:blip r:embed="rId2">
            <a:extLst>
              <a:ext uri="{28A0092B-C50C-407E-A947-70E740481C1C}">
                <a14:useLocalDpi xmlns:a14="http://schemas.microsoft.com/office/drawing/2010/main" val="0"/>
              </a:ext>
            </a:extLst>
          </a:blip>
          <a:srcRect l="15950" r="29450"/>
          <a:stretch/>
        </p:blipFill>
        <p:spPr>
          <a:xfrm>
            <a:off x="7199440" y="10"/>
            <a:ext cx="4992560" cy="6857990"/>
          </a:xfrm>
          <a:prstGeom prst="rect">
            <a:avLst/>
          </a:prstGeom>
          <a:effectLst/>
        </p:spPr>
      </p:pic>
    </p:spTree>
    <p:extLst>
      <p:ext uri="{BB962C8B-B14F-4D97-AF65-F5344CB8AC3E}">
        <p14:creationId xmlns:p14="http://schemas.microsoft.com/office/powerpoint/2010/main" val="125827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15D46E7-F92E-E63C-F598-3D51F9A0F407}"/>
              </a:ext>
            </a:extLst>
          </p:cNvPr>
          <p:cNvSpPr>
            <a:spLocks noGrp="1"/>
          </p:cNvSpPr>
          <p:nvPr>
            <p:ph type="title"/>
          </p:nvPr>
        </p:nvSpPr>
        <p:spPr>
          <a:xfrm>
            <a:off x="836679" y="723898"/>
            <a:ext cx="6002110" cy="1495425"/>
          </a:xfrm>
        </p:spPr>
        <p:txBody>
          <a:bodyPr>
            <a:normAutofit/>
          </a:bodyPr>
          <a:lstStyle/>
          <a:p>
            <a:r>
              <a:rPr lang="tr-TR" sz="4000"/>
              <a:t>Ruy Guerra (</a:t>
            </a:r>
            <a:r>
              <a:rPr lang="tr-TR" sz="4000" b="0" i="0">
                <a:effectLst/>
                <a:latin typeface="Arial" panose="020B0604020202020204" pitchFamily="34" charset="0"/>
              </a:rPr>
              <a:t>Don Pedro de Ursua)</a:t>
            </a:r>
            <a:endParaRPr lang="tr-TR" sz="4000"/>
          </a:p>
        </p:txBody>
      </p:sp>
      <p:sp>
        <p:nvSpPr>
          <p:cNvPr id="3" name="İçerik Yer Tutucusu 2">
            <a:extLst>
              <a:ext uri="{FF2B5EF4-FFF2-40B4-BE49-F238E27FC236}">
                <a16:creationId xmlns:a16="http://schemas.microsoft.com/office/drawing/2014/main" id="{1815D8D1-75D2-EB5F-0E4E-992132BE8285}"/>
              </a:ext>
            </a:extLst>
          </p:cNvPr>
          <p:cNvSpPr>
            <a:spLocks noGrp="1"/>
          </p:cNvSpPr>
          <p:nvPr>
            <p:ph idx="1"/>
          </p:nvPr>
        </p:nvSpPr>
        <p:spPr>
          <a:xfrm>
            <a:off x="836680" y="2405067"/>
            <a:ext cx="6002110" cy="3729034"/>
          </a:xfrm>
        </p:spPr>
        <p:txBody>
          <a:bodyPr>
            <a:normAutofit fontScale="92500" lnSpcReduction="20000"/>
          </a:bodyPr>
          <a:lstStyle/>
          <a:p>
            <a:r>
              <a:rPr lang="tr-TR" sz="1900" dirty="0" err="1">
                <a:latin typeface="Times New Roman" panose="02020603050405020304" pitchFamily="18" charset="0"/>
                <a:cs typeface="Times New Roman" panose="02020603050405020304" pitchFamily="18" charset="0"/>
              </a:rPr>
              <a:t>Ruy</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Guerra</a:t>
            </a:r>
            <a:r>
              <a:rPr lang="tr-TR" sz="1900" dirty="0">
                <a:latin typeface="Times New Roman" panose="02020603050405020304" pitchFamily="18" charset="0"/>
                <a:cs typeface="Times New Roman" panose="02020603050405020304" pitchFamily="18" charset="0"/>
              </a:rPr>
              <a:t>, </a:t>
            </a:r>
            <a:r>
              <a:rPr lang="tr-TR" sz="1900" b="1" dirty="0" err="1">
                <a:latin typeface="Times New Roman" panose="02020603050405020304" pitchFamily="18" charset="0"/>
                <a:cs typeface="Times New Roman" panose="02020603050405020304" pitchFamily="18" charset="0"/>
              </a:rPr>
              <a:t>Cinema</a:t>
            </a:r>
            <a:r>
              <a:rPr lang="tr-TR" sz="1900" b="1" dirty="0">
                <a:latin typeface="Times New Roman" panose="02020603050405020304" pitchFamily="18" charset="0"/>
                <a:cs typeface="Times New Roman" panose="02020603050405020304" pitchFamily="18" charset="0"/>
              </a:rPr>
              <a:t> </a:t>
            </a:r>
            <a:r>
              <a:rPr lang="tr-TR" sz="1900" b="1" dirty="0" err="1">
                <a:latin typeface="Times New Roman" panose="02020603050405020304" pitchFamily="18" charset="0"/>
                <a:cs typeface="Times New Roman" panose="02020603050405020304" pitchFamily="18" charset="0"/>
              </a:rPr>
              <a:t>Novo</a:t>
            </a:r>
            <a:r>
              <a:rPr lang="tr-TR" sz="1900" dirty="0">
                <a:latin typeface="Times New Roman" panose="02020603050405020304" pitchFamily="18" charset="0"/>
                <a:cs typeface="Times New Roman" panose="02020603050405020304" pitchFamily="18" charset="0"/>
              </a:rPr>
              <a:t> hareketinin öncülerinden olan bir yönetmen, senarist ve oyuncudur.</a:t>
            </a:r>
          </a:p>
          <a:p>
            <a:r>
              <a:rPr lang="tr-TR" sz="1900" dirty="0">
                <a:latin typeface="Times New Roman" panose="02020603050405020304" pitchFamily="18" charset="0"/>
                <a:cs typeface="Times New Roman" panose="02020603050405020304" pitchFamily="18" charset="0"/>
              </a:rPr>
              <a:t>Filmleri, genellikle </a:t>
            </a:r>
            <a:r>
              <a:rPr lang="tr-TR" sz="1900" b="1" dirty="0">
                <a:latin typeface="Times New Roman" panose="02020603050405020304" pitchFamily="18" charset="0"/>
                <a:cs typeface="Times New Roman" panose="02020603050405020304" pitchFamily="18" charset="0"/>
              </a:rPr>
              <a:t>politik direniş</a:t>
            </a:r>
            <a:r>
              <a:rPr lang="tr-TR" sz="1900" dirty="0">
                <a:latin typeface="Times New Roman" panose="02020603050405020304" pitchFamily="18" charset="0"/>
                <a:cs typeface="Times New Roman" panose="02020603050405020304" pitchFamily="18" charset="0"/>
              </a:rPr>
              <a:t>, </a:t>
            </a:r>
            <a:r>
              <a:rPr lang="tr-TR" sz="1900" b="1" dirty="0">
                <a:latin typeface="Times New Roman" panose="02020603050405020304" pitchFamily="18" charset="0"/>
                <a:cs typeface="Times New Roman" panose="02020603050405020304" pitchFamily="18" charset="0"/>
              </a:rPr>
              <a:t>toplumsal eşitsizlik</a:t>
            </a:r>
            <a:r>
              <a:rPr lang="tr-TR" sz="1900" dirty="0">
                <a:latin typeface="Times New Roman" panose="02020603050405020304" pitchFamily="18" charset="0"/>
                <a:cs typeface="Times New Roman" panose="02020603050405020304" pitchFamily="18" charset="0"/>
              </a:rPr>
              <a:t> ve </a:t>
            </a:r>
            <a:r>
              <a:rPr lang="tr-TR" sz="1900" b="1" dirty="0">
                <a:latin typeface="Times New Roman" panose="02020603050405020304" pitchFamily="18" charset="0"/>
                <a:cs typeface="Times New Roman" panose="02020603050405020304" pitchFamily="18" charset="0"/>
              </a:rPr>
              <a:t>insanlık durumu</a:t>
            </a:r>
            <a:r>
              <a:rPr lang="tr-TR" sz="1900" dirty="0">
                <a:latin typeface="Times New Roman" panose="02020603050405020304" pitchFamily="18" charset="0"/>
                <a:cs typeface="Times New Roman" panose="02020603050405020304" pitchFamily="18" charset="0"/>
              </a:rPr>
              <a:t> temalarını işler, özellikle </a:t>
            </a:r>
            <a:r>
              <a:rPr lang="tr-TR" sz="1900" b="1" dirty="0">
                <a:latin typeface="Times New Roman" panose="02020603050405020304" pitchFamily="18" charset="0"/>
                <a:cs typeface="Times New Roman" panose="02020603050405020304" pitchFamily="18" charset="0"/>
              </a:rPr>
              <a:t>marjinal toplulukların mücadelelerine</a:t>
            </a:r>
            <a:r>
              <a:rPr lang="tr-TR" sz="1900" dirty="0">
                <a:latin typeface="Times New Roman" panose="02020603050405020304" pitchFamily="18" charset="0"/>
                <a:cs typeface="Times New Roman" panose="02020603050405020304" pitchFamily="18" charset="0"/>
              </a:rPr>
              <a:t> odaklanır.</a:t>
            </a:r>
          </a:p>
          <a:p>
            <a:r>
              <a:rPr lang="tr-TR" sz="1900" dirty="0" err="1">
                <a:latin typeface="Times New Roman" panose="02020603050405020304" pitchFamily="18" charset="0"/>
                <a:cs typeface="Times New Roman" panose="02020603050405020304" pitchFamily="18" charset="0"/>
              </a:rPr>
              <a:t>Os</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Cafajestes</a:t>
            </a:r>
            <a:r>
              <a:rPr lang="tr-TR" sz="1900" dirty="0">
                <a:latin typeface="Times New Roman" panose="02020603050405020304" pitchFamily="18" charset="0"/>
                <a:cs typeface="Times New Roman" panose="02020603050405020304" pitchFamily="18" charset="0"/>
              </a:rPr>
              <a:t> (1962): </a:t>
            </a:r>
            <a:r>
              <a:rPr lang="tr-TR" sz="1900" dirty="0" err="1">
                <a:latin typeface="Times New Roman" panose="02020603050405020304" pitchFamily="18" charset="0"/>
                <a:cs typeface="Times New Roman" panose="02020603050405020304" pitchFamily="18" charset="0"/>
              </a:rPr>
              <a:t>Cinema</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Novo'nun</a:t>
            </a:r>
            <a:r>
              <a:rPr lang="tr-TR" sz="1900" dirty="0">
                <a:latin typeface="Times New Roman" panose="02020603050405020304" pitchFamily="18" charset="0"/>
                <a:cs typeface="Times New Roman" panose="02020603050405020304" pitchFamily="18" charset="0"/>
              </a:rPr>
              <a:t> başlangıcını işaret eden eser. </a:t>
            </a:r>
          </a:p>
          <a:p>
            <a:r>
              <a:rPr lang="tr-TR" sz="1900" dirty="0" err="1">
                <a:latin typeface="Times New Roman" panose="02020603050405020304" pitchFamily="18" charset="0"/>
                <a:cs typeface="Times New Roman" panose="02020603050405020304" pitchFamily="18" charset="0"/>
              </a:rPr>
              <a:t>Os</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Fuzis</a:t>
            </a:r>
            <a:r>
              <a:rPr lang="tr-TR" sz="1900" dirty="0">
                <a:latin typeface="Times New Roman" panose="02020603050405020304" pitchFamily="18" charset="0"/>
                <a:cs typeface="Times New Roman" panose="02020603050405020304" pitchFamily="18" charset="0"/>
              </a:rPr>
              <a:t> (1964): Berlin Film Festivali’nde Gümüş Ayı ödülünü kazandı. </a:t>
            </a:r>
          </a:p>
          <a:p>
            <a:r>
              <a:rPr lang="tr-TR" sz="1900" dirty="0" err="1">
                <a:latin typeface="Times New Roman" panose="02020603050405020304" pitchFamily="18" charset="0"/>
                <a:cs typeface="Times New Roman" panose="02020603050405020304" pitchFamily="18" charset="0"/>
              </a:rPr>
              <a:t>Sweet</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Hunters</a:t>
            </a:r>
            <a:r>
              <a:rPr lang="tr-TR" sz="1900" dirty="0">
                <a:latin typeface="Times New Roman" panose="02020603050405020304" pitchFamily="18" charset="0"/>
                <a:cs typeface="Times New Roman" panose="02020603050405020304" pitchFamily="18" charset="0"/>
              </a:rPr>
              <a:t> (1979): Cannes Film Festivali’nde Altın Palmiye adayı.</a:t>
            </a:r>
          </a:p>
          <a:p>
            <a:r>
              <a:rPr lang="tr-TR" sz="1900" dirty="0" err="1">
                <a:latin typeface="Times New Roman" panose="02020603050405020304" pitchFamily="18" charset="0"/>
                <a:cs typeface="Times New Roman" panose="02020603050405020304" pitchFamily="18" charset="0"/>
              </a:rPr>
              <a:t>Cinema</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Novo</a:t>
            </a:r>
            <a:r>
              <a:rPr lang="tr-TR" sz="1900" dirty="0">
                <a:latin typeface="Times New Roman" panose="02020603050405020304" pitchFamily="18" charset="0"/>
                <a:cs typeface="Times New Roman" panose="02020603050405020304" pitchFamily="18" charset="0"/>
              </a:rPr>
              <a:t>: 1950-1970 yılları arasında Brezilya'da ortaya çıkan sosyal adalet, sınıf çatışması ve estetik yenilikler üzerine kurulu olan, İtalyan Yeni Gerçekçilik ve Fransız Yeni Dalga akımlarından etkilenmiş bir sinema akımıdır.</a:t>
            </a:r>
          </a:p>
          <a:p>
            <a:endParaRPr lang="tr-TR" sz="1900" dirty="0"/>
          </a:p>
        </p:txBody>
      </p:sp>
      <p:pic>
        <p:nvPicPr>
          <p:cNvPr id="7" name="Resim 6">
            <a:extLst>
              <a:ext uri="{FF2B5EF4-FFF2-40B4-BE49-F238E27FC236}">
                <a16:creationId xmlns:a16="http://schemas.microsoft.com/office/drawing/2014/main" id="{82D1F41A-80E6-937C-DE80-0068F520B139}"/>
              </a:ext>
            </a:extLst>
          </p:cNvPr>
          <p:cNvPicPr>
            <a:picLocks noChangeAspect="1"/>
          </p:cNvPicPr>
          <p:nvPr/>
        </p:nvPicPr>
        <p:blipFill>
          <a:blip r:embed="rId2"/>
          <a:srcRect l="5126" r="3876"/>
          <a:stretch/>
        </p:blipFill>
        <p:spPr>
          <a:xfrm>
            <a:off x="7199440" y="10"/>
            <a:ext cx="4992560" cy="6857990"/>
          </a:xfrm>
          <a:prstGeom prst="rect">
            <a:avLst/>
          </a:prstGeom>
          <a:effectLst/>
        </p:spPr>
      </p:pic>
    </p:spTree>
    <p:extLst>
      <p:ext uri="{BB962C8B-B14F-4D97-AF65-F5344CB8AC3E}">
        <p14:creationId xmlns:p14="http://schemas.microsoft.com/office/powerpoint/2010/main" val="332194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1358D86-4630-EB2D-1868-30C68CC8A55A}"/>
              </a:ext>
            </a:extLst>
          </p:cNvPr>
          <p:cNvSpPr>
            <a:spLocks noGrp="1"/>
          </p:cNvSpPr>
          <p:nvPr>
            <p:ph type="title"/>
          </p:nvPr>
        </p:nvSpPr>
        <p:spPr>
          <a:xfrm>
            <a:off x="838199" y="548464"/>
            <a:ext cx="3807187" cy="2228074"/>
          </a:xfrm>
        </p:spPr>
        <p:txBody>
          <a:bodyPr>
            <a:normAutofit/>
          </a:bodyPr>
          <a:lstStyle/>
          <a:p>
            <a:r>
              <a:rPr lang="tr-TR" sz="4000"/>
              <a:t>Peter Berling (</a:t>
            </a:r>
            <a:r>
              <a:rPr lang="tr-TR" sz="4000" b="0" i="0">
                <a:effectLst/>
                <a:latin typeface="Arial" panose="020B0604020202020204" pitchFamily="34" charset="0"/>
              </a:rPr>
              <a:t>Don Fernando de Guzman)</a:t>
            </a:r>
            <a:endParaRPr lang="tr-TR" sz="4000"/>
          </a:p>
        </p:txBody>
      </p:sp>
      <p:sp>
        <p:nvSpPr>
          <p:cNvPr id="3" name="İçerik Yer Tutucusu 2">
            <a:extLst>
              <a:ext uri="{FF2B5EF4-FFF2-40B4-BE49-F238E27FC236}">
                <a16:creationId xmlns:a16="http://schemas.microsoft.com/office/drawing/2014/main" id="{ECEF0F7A-5775-1300-CC9E-2C02F96F4964}"/>
              </a:ext>
            </a:extLst>
          </p:cNvPr>
          <p:cNvSpPr>
            <a:spLocks noGrp="1"/>
          </p:cNvSpPr>
          <p:nvPr>
            <p:ph idx="1"/>
          </p:nvPr>
        </p:nvSpPr>
        <p:spPr>
          <a:xfrm>
            <a:off x="838201" y="2962279"/>
            <a:ext cx="3799425" cy="3143241"/>
          </a:xfrm>
        </p:spPr>
        <p:txBody>
          <a:bodyPr>
            <a:normAutofit/>
          </a:bodyPr>
          <a:lstStyle/>
          <a:p>
            <a:r>
              <a:rPr lang="tr-TR" sz="1400" dirty="0">
                <a:latin typeface="Times New Roman" panose="02020603050405020304" pitchFamily="18" charset="0"/>
                <a:cs typeface="Times New Roman" panose="02020603050405020304" pitchFamily="18" charset="0"/>
              </a:rPr>
              <a:t>Doğum : 20 Mart 1934, </a:t>
            </a:r>
            <a:r>
              <a:rPr lang="tr-TR" sz="1400" dirty="0" err="1">
                <a:latin typeface="Times New Roman" panose="02020603050405020304" pitchFamily="18" charset="0"/>
                <a:cs typeface="Times New Roman" panose="02020603050405020304" pitchFamily="18" charset="0"/>
              </a:rPr>
              <a:t>Meseritz-Obrawalde</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Posen</a:t>
            </a:r>
            <a:r>
              <a:rPr lang="tr-TR" sz="1400" dirty="0">
                <a:latin typeface="Times New Roman" panose="02020603050405020304" pitchFamily="18" charset="0"/>
                <a:cs typeface="Times New Roman" panose="02020603050405020304" pitchFamily="18" charset="0"/>
              </a:rPr>
              <a:t>-Batı Prusya, Almanya – Ölümü 21 Kasım 2017, Roma, İtalya.</a:t>
            </a:r>
          </a:p>
          <a:p>
            <a:r>
              <a:rPr lang="tr-TR" sz="1400" dirty="0">
                <a:latin typeface="Times New Roman" panose="02020603050405020304" pitchFamily="18" charset="0"/>
                <a:cs typeface="Times New Roman" panose="02020603050405020304" pitchFamily="18" charset="0"/>
              </a:rPr>
              <a:t>Peter </a:t>
            </a:r>
            <a:r>
              <a:rPr lang="tr-TR" sz="1400" dirty="0" err="1">
                <a:latin typeface="Times New Roman" panose="02020603050405020304" pitchFamily="18" charset="0"/>
                <a:cs typeface="Times New Roman" panose="02020603050405020304" pitchFamily="18" charset="0"/>
              </a:rPr>
              <a:t>Berling</a:t>
            </a:r>
            <a:r>
              <a:rPr lang="tr-TR" sz="1400" dirty="0">
                <a:latin typeface="Times New Roman" panose="02020603050405020304" pitchFamily="18" charset="0"/>
                <a:cs typeface="Times New Roman" panose="02020603050405020304" pitchFamily="18" charset="0"/>
              </a:rPr>
              <a:t>, hem Avrupa sinemasında önemli bir oyuncu hem de </a:t>
            </a:r>
            <a:r>
              <a:rPr lang="tr-TR" sz="1400" b="1" dirty="0">
                <a:latin typeface="Times New Roman" panose="02020603050405020304" pitchFamily="18" charset="0"/>
                <a:cs typeface="Times New Roman" panose="02020603050405020304" pitchFamily="18" charset="0"/>
              </a:rPr>
              <a:t>film yapımcısı</a:t>
            </a:r>
            <a:r>
              <a:rPr lang="tr-TR" sz="1400" dirty="0">
                <a:latin typeface="Times New Roman" panose="02020603050405020304" pitchFamily="18" charset="0"/>
                <a:cs typeface="Times New Roman" panose="02020603050405020304" pitchFamily="18" charset="0"/>
              </a:rPr>
              <a:t> ve </a:t>
            </a:r>
            <a:r>
              <a:rPr lang="tr-TR" sz="1400" b="1" dirty="0">
                <a:latin typeface="Times New Roman" panose="02020603050405020304" pitchFamily="18" charset="0"/>
                <a:cs typeface="Times New Roman" panose="02020603050405020304" pitchFamily="18" charset="0"/>
              </a:rPr>
              <a:t>roman yazarı</a:t>
            </a:r>
            <a:r>
              <a:rPr lang="tr-TR" sz="1400" dirty="0">
                <a:latin typeface="Times New Roman" panose="02020603050405020304" pitchFamily="18" charset="0"/>
                <a:cs typeface="Times New Roman" panose="02020603050405020304" pitchFamily="18" charset="0"/>
              </a:rPr>
              <a:t> olarak tanınır.</a:t>
            </a:r>
          </a:p>
          <a:p>
            <a:r>
              <a:rPr lang="tr-TR" sz="1400" dirty="0">
                <a:latin typeface="Times New Roman" panose="02020603050405020304" pitchFamily="18" charset="0"/>
                <a:cs typeface="Times New Roman" panose="02020603050405020304" pitchFamily="18" charset="0"/>
              </a:rPr>
              <a:t>Tarihi roman türünde eserler veren </a:t>
            </a:r>
            <a:r>
              <a:rPr lang="tr-TR" sz="1400" dirty="0" err="1">
                <a:latin typeface="Times New Roman" panose="02020603050405020304" pitchFamily="18" charset="0"/>
                <a:cs typeface="Times New Roman" panose="02020603050405020304" pitchFamily="18" charset="0"/>
              </a:rPr>
              <a:t>Berling</a:t>
            </a:r>
            <a:r>
              <a:rPr lang="tr-TR" sz="1400" dirty="0">
                <a:latin typeface="Times New Roman" panose="02020603050405020304" pitchFamily="18" charset="0"/>
                <a:cs typeface="Times New Roman" panose="02020603050405020304" pitchFamily="18" charset="0"/>
              </a:rPr>
              <a:t>, Orta Çağ ve Haçlı Seferleri dönemini konu alan eserleriyle bilinir.</a:t>
            </a:r>
          </a:p>
        </p:txBody>
      </p:sp>
      <p:pic>
        <p:nvPicPr>
          <p:cNvPr id="5" name="Resim 4" descr="insan yüzü, kişi, şahıs, giyim, insan sakalı içeren bir resim&#10;&#10;Açıklama otomatik olarak oluşturuldu">
            <a:extLst>
              <a:ext uri="{FF2B5EF4-FFF2-40B4-BE49-F238E27FC236}">
                <a16:creationId xmlns:a16="http://schemas.microsoft.com/office/drawing/2014/main" id="{3B3F1330-AA2C-4449-36B2-D3D8665846A1}"/>
              </a:ext>
            </a:extLst>
          </p:cNvPr>
          <p:cNvPicPr>
            <a:picLocks noChangeAspect="1"/>
          </p:cNvPicPr>
          <p:nvPr/>
        </p:nvPicPr>
        <p:blipFill>
          <a:blip r:embed="rId2">
            <a:extLst>
              <a:ext uri="{28A0092B-C50C-407E-A947-70E740481C1C}">
                <a14:useLocalDpi xmlns:a14="http://schemas.microsoft.com/office/drawing/2010/main" val="0"/>
              </a:ext>
            </a:extLst>
          </a:blip>
          <a:srcRect l="3566" r="5064" b="-2"/>
          <a:stretch/>
        </p:blipFill>
        <p:spPr>
          <a:xfrm>
            <a:off x="5010386" y="10"/>
            <a:ext cx="7181613" cy="6857990"/>
          </a:xfrm>
          <a:prstGeom prst="rect">
            <a:avLst/>
          </a:prstGeom>
          <a:effectLst/>
        </p:spPr>
      </p:pic>
    </p:spTree>
    <p:extLst>
      <p:ext uri="{BB962C8B-B14F-4D97-AF65-F5344CB8AC3E}">
        <p14:creationId xmlns:p14="http://schemas.microsoft.com/office/powerpoint/2010/main" val="350371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3E4979-9A49-511B-EDC2-43911949E61D}"/>
              </a:ext>
            </a:extLst>
          </p:cNvPr>
          <p:cNvSpPr>
            <a:spLocks noGrp="1"/>
          </p:cNvSpPr>
          <p:nvPr>
            <p:ph type="title"/>
          </p:nvPr>
        </p:nvSpPr>
        <p:spPr/>
        <p:txBody>
          <a:bodyPr/>
          <a:lstStyle/>
          <a:p>
            <a:r>
              <a:rPr lang="tr-TR" dirty="0"/>
              <a:t>Film hakkında ekstra notlar:</a:t>
            </a:r>
          </a:p>
        </p:txBody>
      </p:sp>
      <p:sp>
        <p:nvSpPr>
          <p:cNvPr id="3" name="İçerik Yer Tutucusu 2">
            <a:extLst>
              <a:ext uri="{FF2B5EF4-FFF2-40B4-BE49-F238E27FC236}">
                <a16:creationId xmlns:a16="http://schemas.microsoft.com/office/drawing/2014/main" id="{3EA62205-0E26-1159-F596-474D61B128B7}"/>
              </a:ext>
            </a:extLst>
          </p:cNvPr>
          <p:cNvSpPr>
            <a:spLocks noGrp="1"/>
          </p:cNvSpPr>
          <p:nvPr>
            <p:ph idx="1"/>
          </p:nvPr>
        </p:nvSpPr>
        <p:spPr/>
        <p:txBody>
          <a:bodyPr>
            <a:normAutofit lnSpcReduction="10000"/>
          </a:bodyPr>
          <a:lstStyle/>
          <a:p>
            <a:r>
              <a:rPr lang="tr-TR" sz="2600" dirty="0">
                <a:latin typeface="Times New Roman" panose="02020603050405020304" pitchFamily="18" charset="0"/>
                <a:cs typeface="Times New Roman" panose="02020603050405020304" pitchFamily="18" charset="0"/>
              </a:rPr>
              <a:t>Filmin müziklerini </a:t>
            </a:r>
            <a:r>
              <a:rPr lang="tr-TR" sz="2600" dirty="0" err="1">
                <a:latin typeface="Times New Roman" panose="02020603050405020304" pitchFamily="18" charset="0"/>
                <a:cs typeface="Times New Roman" panose="02020603050405020304" pitchFamily="18" charset="0"/>
              </a:rPr>
              <a:t>Popol</a:t>
            </a:r>
            <a:r>
              <a:rPr lang="tr-TR" sz="2600" dirty="0">
                <a:latin typeface="Times New Roman" panose="02020603050405020304" pitchFamily="18" charset="0"/>
                <a:cs typeface="Times New Roman" panose="02020603050405020304" pitchFamily="18" charset="0"/>
              </a:rPr>
              <a:t> </a:t>
            </a:r>
            <a:r>
              <a:rPr lang="tr-TR" sz="2600" dirty="0" err="1">
                <a:latin typeface="Times New Roman" panose="02020603050405020304" pitchFamily="18" charset="0"/>
                <a:cs typeface="Times New Roman" panose="02020603050405020304" pitchFamily="18" charset="0"/>
              </a:rPr>
              <a:t>Vuh</a:t>
            </a:r>
            <a:r>
              <a:rPr lang="tr-TR" sz="2600" dirty="0">
                <a:latin typeface="Times New Roman" panose="02020603050405020304" pitchFamily="18" charset="0"/>
                <a:cs typeface="Times New Roman" panose="02020603050405020304" pitchFamily="18" charset="0"/>
              </a:rPr>
              <a:t> topluluğu bestelemiştir.</a:t>
            </a:r>
          </a:p>
          <a:p>
            <a:r>
              <a:rPr lang="tr-TR" sz="2600" b="0" i="0" dirty="0">
                <a:solidFill>
                  <a:srgbClr val="202122"/>
                </a:solidFill>
                <a:effectLst/>
                <a:latin typeface="Times New Roman" panose="02020603050405020304" pitchFamily="18" charset="0"/>
                <a:cs typeface="Times New Roman" panose="02020603050405020304" pitchFamily="18" charset="0"/>
              </a:rPr>
              <a:t>Filmin çekiminde kullanılan kamera </a:t>
            </a:r>
            <a:r>
              <a:rPr lang="tr-TR" sz="2600" b="0" i="0" dirty="0" err="1">
                <a:solidFill>
                  <a:srgbClr val="202122"/>
                </a:solidFill>
                <a:effectLst/>
                <a:latin typeface="Times New Roman" panose="02020603050405020304" pitchFamily="18" charset="0"/>
                <a:cs typeface="Times New Roman" panose="02020603050405020304" pitchFamily="18" charset="0"/>
              </a:rPr>
              <a:t>Herzog</a:t>
            </a:r>
            <a:r>
              <a:rPr lang="tr-TR" sz="2600" b="0" i="0" dirty="0">
                <a:solidFill>
                  <a:srgbClr val="202122"/>
                </a:solidFill>
                <a:effectLst/>
                <a:latin typeface="Times New Roman" panose="02020603050405020304" pitchFamily="18" charset="0"/>
                <a:cs typeface="Times New Roman" panose="02020603050405020304" pitchFamily="18" charset="0"/>
              </a:rPr>
              <a:t> tarafından </a:t>
            </a:r>
            <a:r>
              <a:rPr lang="tr-TR" sz="2600" b="0" i="0" u="none" strike="noStrike" dirty="0">
                <a:effectLst/>
                <a:latin typeface="Times New Roman" panose="02020603050405020304" pitchFamily="18" charset="0"/>
                <a:cs typeface="Times New Roman" panose="02020603050405020304" pitchFamily="18" charset="0"/>
              </a:rPr>
              <a:t>Münih Film </a:t>
            </a:r>
            <a:r>
              <a:rPr lang="tr-TR" sz="2600" dirty="0">
                <a:latin typeface="Times New Roman" panose="02020603050405020304" pitchFamily="18" charset="0"/>
                <a:cs typeface="Times New Roman" panose="02020603050405020304" pitchFamily="18" charset="0"/>
              </a:rPr>
              <a:t>O</a:t>
            </a:r>
            <a:r>
              <a:rPr lang="tr-TR" sz="2600" b="0" i="0" u="none" strike="noStrike" dirty="0">
                <a:effectLst/>
                <a:latin typeface="Times New Roman" panose="02020603050405020304" pitchFamily="18" charset="0"/>
                <a:cs typeface="Times New Roman" panose="02020603050405020304" pitchFamily="18" charset="0"/>
              </a:rPr>
              <a:t>kulu’ndan</a:t>
            </a:r>
            <a:r>
              <a:rPr lang="tr-TR" sz="2600" b="0" i="0" dirty="0">
                <a:solidFill>
                  <a:srgbClr val="202122"/>
                </a:solidFill>
                <a:effectLst/>
                <a:latin typeface="Times New Roman" panose="02020603050405020304" pitchFamily="18" charset="0"/>
                <a:cs typeface="Times New Roman" panose="02020603050405020304" pitchFamily="18" charset="0"/>
              </a:rPr>
              <a:t> çalındı. ( 35mm kamera). </a:t>
            </a:r>
          </a:p>
          <a:p>
            <a:r>
              <a:rPr lang="tr-TR" sz="2600" dirty="0">
                <a:solidFill>
                  <a:srgbClr val="202122"/>
                </a:solidFill>
                <a:latin typeface="Times New Roman" panose="02020603050405020304" pitchFamily="18" charset="0"/>
                <a:cs typeface="Times New Roman" panose="02020603050405020304" pitchFamily="18" charset="0"/>
              </a:rPr>
              <a:t>Tüm film aslında İngilizce olarak çekildi. </a:t>
            </a:r>
            <a:r>
              <a:rPr lang="tr-TR" sz="2600" b="0" i="0" dirty="0">
                <a:solidFill>
                  <a:srgbClr val="202122"/>
                </a:solidFill>
                <a:effectLst/>
                <a:latin typeface="Times New Roman" panose="02020603050405020304" pitchFamily="18" charset="0"/>
                <a:cs typeface="Times New Roman" panose="02020603050405020304" pitchFamily="18" charset="0"/>
              </a:rPr>
              <a:t> İngilizce film, sonunda yapım tamamlandıktan sonra dublajı yapılan daha kaliteli bir Almanca versiyonla değiştirildi.</a:t>
            </a:r>
          </a:p>
          <a:p>
            <a:r>
              <a:rPr lang="tr-TR" sz="2600" dirty="0" err="1">
                <a:solidFill>
                  <a:srgbClr val="202122"/>
                </a:solidFill>
                <a:latin typeface="Times New Roman" panose="02020603050405020304" pitchFamily="18" charset="0"/>
                <a:cs typeface="Times New Roman" panose="02020603050405020304" pitchFamily="18" charset="0"/>
              </a:rPr>
              <a:t>Herzog</a:t>
            </a:r>
            <a:r>
              <a:rPr lang="tr-TR" sz="2600" dirty="0">
                <a:solidFill>
                  <a:srgbClr val="202122"/>
                </a:solidFill>
                <a:latin typeface="Times New Roman" panose="02020603050405020304" pitchFamily="18" charset="0"/>
                <a:cs typeface="Times New Roman" panose="02020603050405020304" pitchFamily="18" charset="0"/>
              </a:rPr>
              <a:t> filmin final sahnesinde bulunan maymunları sete çekebilmek için birkaç yerliye para ödemiştir. Sonrasında yerliler maymunları Los Angeles’ta birine sattılar. </a:t>
            </a:r>
            <a:r>
              <a:rPr lang="tr-TR" sz="2600" dirty="0" err="1">
                <a:solidFill>
                  <a:srgbClr val="202122"/>
                </a:solidFill>
                <a:latin typeface="Times New Roman" panose="02020603050405020304" pitchFamily="18" charset="0"/>
                <a:cs typeface="Times New Roman" panose="02020603050405020304" pitchFamily="18" charset="0"/>
              </a:rPr>
              <a:t>Herzog</a:t>
            </a:r>
            <a:r>
              <a:rPr lang="tr-TR" sz="2600" dirty="0">
                <a:solidFill>
                  <a:srgbClr val="202122"/>
                </a:solidFill>
                <a:latin typeface="Times New Roman" panose="02020603050405020304" pitchFamily="18" charset="0"/>
                <a:cs typeface="Times New Roman" panose="02020603050405020304" pitchFamily="18" charset="0"/>
              </a:rPr>
              <a:t> bu maymunları film çekimi bittiğinde havalimanında gördü ve olay çıkarttı. Bakıcılar utancından maymunları </a:t>
            </a:r>
            <a:r>
              <a:rPr lang="tr-TR" sz="2600" dirty="0" err="1">
                <a:solidFill>
                  <a:srgbClr val="202122"/>
                </a:solidFill>
                <a:latin typeface="Times New Roman" panose="02020603050405020304" pitchFamily="18" charset="0"/>
                <a:cs typeface="Times New Roman" panose="02020603050405020304" pitchFamily="18" charset="0"/>
              </a:rPr>
              <a:t>Herzog’a</a:t>
            </a:r>
            <a:r>
              <a:rPr lang="tr-TR" sz="2600" dirty="0">
                <a:solidFill>
                  <a:srgbClr val="202122"/>
                </a:solidFill>
                <a:latin typeface="Times New Roman" panose="02020603050405020304" pitchFamily="18" charset="0"/>
                <a:cs typeface="Times New Roman" panose="02020603050405020304" pitchFamily="18" charset="0"/>
              </a:rPr>
              <a:t> teslim etti ve </a:t>
            </a:r>
            <a:r>
              <a:rPr lang="tr-TR" sz="2600" dirty="0" err="1">
                <a:solidFill>
                  <a:srgbClr val="202122"/>
                </a:solidFill>
                <a:latin typeface="Times New Roman" panose="02020603050405020304" pitchFamily="18" charset="0"/>
                <a:cs typeface="Times New Roman" panose="02020603050405020304" pitchFamily="18" charset="0"/>
              </a:rPr>
              <a:t>Herzog</a:t>
            </a:r>
            <a:r>
              <a:rPr lang="tr-TR" sz="2600" dirty="0">
                <a:solidFill>
                  <a:srgbClr val="202122"/>
                </a:solidFill>
                <a:latin typeface="Times New Roman" panose="02020603050405020304" pitchFamily="18" charset="0"/>
                <a:cs typeface="Times New Roman" panose="02020603050405020304" pitchFamily="18" charset="0"/>
              </a:rPr>
              <a:t> maymunları ormana bıraktı.</a:t>
            </a:r>
            <a:endParaRPr lang="tr-TR" sz="2600" dirty="0">
              <a:latin typeface="Times New Roman" panose="02020603050405020304" pitchFamily="18" charset="0"/>
              <a:cs typeface="Times New Roman" panose="02020603050405020304" pitchFamily="18" charset="0"/>
            </a:endParaRPr>
          </a:p>
          <a:p>
            <a:pPr marL="0" indent="0">
              <a:buNone/>
            </a:pPr>
            <a:endParaRPr lang="tr-TR" dirty="0"/>
          </a:p>
          <a:p>
            <a:endParaRPr lang="tr-TR" dirty="0"/>
          </a:p>
        </p:txBody>
      </p:sp>
    </p:spTree>
    <p:extLst>
      <p:ext uri="{BB962C8B-B14F-4D97-AF65-F5344CB8AC3E}">
        <p14:creationId xmlns:p14="http://schemas.microsoft.com/office/powerpoint/2010/main" val="101015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2F342A-0007-8764-8BA9-DAD2F8C3629B}"/>
              </a:ext>
            </a:extLst>
          </p:cNvPr>
          <p:cNvSpPr>
            <a:spLocks noGrp="1"/>
          </p:cNvSpPr>
          <p:nvPr>
            <p:ph type="title"/>
          </p:nvPr>
        </p:nvSpPr>
        <p:spPr/>
        <p:txBody>
          <a:bodyPr/>
          <a:lstStyle/>
          <a:p>
            <a:r>
              <a:rPr lang="tr-TR" dirty="0"/>
              <a:t>Film hakkında ekstra notlar:</a:t>
            </a:r>
          </a:p>
        </p:txBody>
      </p:sp>
      <p:sp>
        <p:nvSpPr>
          <p:cNvPr id="3" name="İçerik Yer Tutucusu 2">
            <a:extLst>
              <a:ext uri="{FF2B5EF4-FFF2-40B4-BE49-F238E27FC236}">
                <a16:creationId xmlns:a16="http://schemas.microsoft.com/office/drawing/2014/main" id="{63A69692-D13A-22D7-F9B3-BE68F1E0B508}"/>
              </a:ext>
            </a:extLst>
          </p:cNvPr>
          <p:cNvSpPr>
            <a:spLocks noGrp="1"/>
          </p:cNvSpPr>
          <p:nvPr>
            <p:ph idx="1"/>
          </p:nvPr>
        </p:nvSpPr>
        <p:spPr/>
        <p:txBody>
          <a:bodyPr/>
          <a:lstStyle/>
          <a:p>
            <a:r>
              <a:rPr lang="tr-TR" dirty="0"/>
              <a:t>Film çekimi esnasında nehirde taşkın olduğu için film seti sular altında kaldı. Filmde görülen sal yapım aşaması sahnesi aslında film setini taşıyan salın yapım görüntüleridir. Bu sebeple hikayeye bu sekans sonrasında ilave edilmiştir. </a:t>
            </a:r>
          </a:p>
        </p:txBody>
      </p:sp>
    </p:spTree>
    <p:extLst>
      <p:ext uri="{BB962C8B-B14F-4D97-AF65-F5344CB8AC3E}">
        <p14:creationId xmlns:p14="http://schemas.microsoft.com/office/powerpoint/2010/main" val="306601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C22AA-0796-5D9B-1253-21ACB9124A4D}"/>
              </a:ext>
            </a:extLst>
          </p:cNvPr>
          <p:cNvSpPr>
            <a:spLocks noGrp="1"/>
          </p:cNvSpPr>
          <p:nvPr>
            <p:ph type="title"/>
          </p:nvPr>
        </p:nvSpPr>
        <p:spPr/>
        <p:txBody>
          <a:bodyPr/>
          <a:lstStyle/>
          <a:p>
            <a:r>
              <a:rPr lang="tr-TR" dirty="0"/>
              <a:t>Ödüller, Başarılar, Takdirler</a:t>
            </a:r>
          </a:p>
        </p:txBody>
      </p:sp>
      <p:sp>
        <p:nvSpPr>
          <p:cNvPr id="3" name="İçerik Yer Tutucusu 2">
            <a:extLst>
              <a:ext uri="{FF2B5EF4-FFF2-40B4-BE49-F238E27FC236}">
                <a16:creationId xmlns:a16="http://schemas.microsoft.com/office/drawing/2014/main" id="{7659DC45-7402-BDE8-4090-6C27D4EA60E3}"/>
              </a:ext>
            </a:extLst>
          </p:cNvPr>
          <p:cNvSpPr>
            <a:spLocks noGrp="1"/>
          </p:cNvSpPr>
          <p:nvPr>
            <p:ph idx="1"/>
          </p:nvPr>
        </p:nvSpPr>
        <p:spPr/>
        <p:txBody>
          <a:bodyPr>
            <a:normAutofit fontScale="92500" lnSpcReduction="10000"/>
          </a:bodyPr>
          <a:lstStyle/>
          <a:p>
            <a:r>
              <a:rPr lang="tr-TR" b="1" dirty="0"/>
              <a:t>Uluslararası Başarılar:</a:t>
            </a:r>
            <a:endParaRPr lang="tr-TR" dirty="0"/>
          </a:p>
          <a:p>
            <a:pPr>
              <a:buFont typeface="Arial" panose="020B0604020202020204" pitchFamily="34" charset="0"/>
              <a:buChar char="•"/>
            </a:pPr>
            <a:r>
              <a:rPr lang="tr-TR" dirty="0"/>
              <a:t>1973: Alman Film Ödülleri – "Üstün Bireysel Başarı: Sinematografi".</a:t>
            </a:r>
          </a:p>
          <a:p>
            <a:pPr>
              <a:buFont typeface="Arial" panose="020B0604020202020204" pitchFamily="34" charset="0"/>
              <a:buChar char="•"/>
            </a:pPr>
            <a:r>
              <a:rPr lang="tr-TR" dirty="0"/>
              <a:t>1976: Fransız Film Eleştirmenleri Sendikası – "En İyi Yabancı Film".</a:t>
            </a:r>
          </a:p>
          <a:p>
            <a:pPr>
              <a:buFont typeface="Arial" panose="020B0604020202020204" pitchFamily="34" charset="0"/>
              <a:buChar char="•"/>
            </a:pPr>
            <a:r>
              <a:rPr lang="tr-TR" dirty="0"/>
              <a:t>1976: Belçika Film Eleştirmenleri Derneği Büyük Ödülü.</a:t>
            </a:r>
          </a:p>
          <a:p>
            <a:pPr>
              <a:buFont typeface="Arial" panose="020B0604020202020204" pitchFamily="34" charset="0"/>
              <a:buChar char="•"/>
            </a:pPr>
            <a:r>
              <a:rPr lang="tr-TR" dirty="0"/>
              <a:t>1977: ABD Ulusal Film Eleştirmenleri Derneği – "En İyi Sinematografi".</a:t>
            </a:r>
          </a:p>
          <a:p>
            <a:pPr>
              <a:buFont typeface="Arial" panose="020B0604020202020204" pitchFamily="34" charset="0"/>
              <a:buChar char="•"/>
            </a:pPr>
            <a:r>
              <a:rPr lang="tr-TR" dirty="0"/>
              <a:t>Rolling Stone: "Son 100 Yılın 100 </a:t>
            </a:r>
            <a:r>
              <a:rPr lang="tr-TR" dirty="0" err="1"/>
              <a:t>Maverick</a:t>
            </a:r>
            <a:r>
              <a:rPr lang="tr-TR" dirty="0"/>
              <a:t> Filmi" listesinde yer aldı. </a:t>
            </a:r>
          </a:p>
          <a:p>
            <a:pPr>
              <a:buFont typeface="Arial" panose="020B0604020202020204" pitchFamily="34" charset="0"/>
              <a:buChar char="•"/>
            </a:pPr>
            <a:r>
              <a:rPr lang="tr-TR" dirty="0"/>
              <a:t>Time Dergisi: "Tüm Zamanların En İyi 100 Filmi" arasında gösterildi. </a:t>
            </a:r>
          </a:p>
          <a:p>
            <a:pPr>
              <a:buFont typeface="Arial" panose="020B0604020202020204" pitchFamily="34" charset="0"/>
              <a:buChar char="•"/>
            </a:pPr>
            <a:r>
              <a:rPr lang="tr-TR" dirty="0"/>
              <a:t>Entertainment </a:t>
            </a:r>
            <a:r>
              <a:rPr lang="tr-TR" dirty="0" err="1"/>
              <a:t>Weekly</a:t>
            </a:r>
            <a:r>
              <a:rPr lang="tr-TR" dirty="0"/>
              <a:t>: Şimdiye kadar yapılmış en iyi 46. kült film olarak adlandırıldı. </a:t>
            </a:r>
          </a:p>
          <a:p>
            <a:pPr>
              <a:buFont typeface="Arial" panose="020B0604020202020204" pitchFamily="34" charset="0"/>
              <a:buChar char="•"/>
            </a:pPr>
            <a:r>
              <a:rPr lang="tr-TR" dirty="0" err="1"/>
              <a:t>Empire</a:t>
            </a:r>
            <a:r>
              <a:rPr lang="tr-TR" dirty="0"/>
              <a:t>: "Dünya Sinemasının En İyi 100 Filmi" listesinde 19. sırada.</a:t>
            </a:r>
          </a:p>
          <a:p>
            <a:pPr>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127762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C0B749-BC5F-DF5D-2F22-EAD1D108A747}"/>
              </a:ext>
            </a:extLst>
          </p:cNvPr>
          <p:cNvSpPr>
            <a:spLocks noGrp="1"/>
          </p:cNvSpPr>
          <p:nvPr>
            <p:ph type="title"/>
          </p:nvPr>
        </p:nvSpPr>
        <p:spPr/>
        <p:txBody>
          <a:bodyPr/>
          <a:lstStyle/>
          <a:p>
            <a:r>
              <a:rPr lang="tr-TR" dirty="0"/>
              <a:t>Etkilediği filmler ve diğer yapımlar</a:t>
            </a:r>
          </a:p>
        </p:txBody>
      </p:sp>
      <p:sp>
        <p:nvSpPr>
          <p:cNvPr id="3" name="İçerik Yer Tutucusu 2">
            <a:extLst>
              <a:ext uri="{FF2B5EF4-FFF2-40B4-BE49-F238E27FC236}">
                <a16:creationId xmlns:a16="http://schemas.microsoft.com/office/drawing/2014/main" id="{ECE1ABCD-C452-0F80-07BA-4BD6A162358D}"/>
              </a:ext>
            </a:extLst>
          </p:cNvPr>
          <p:cNvSpPr>
            <a:spLocks noGrp="1"/>
          </p:cNvSpPr>
          <p:nvPr>
            <p:ph idx="1"/>
          </p:nvPr>
        </p:nvSpPr>
        <p:spPr/>
        <p:txBody>
          <a:bodyPr>
            <a:normAutofit/>
          </a:bodyPr>
          <a:lstStyle/>
          <a:p>
            <a:r>
              <a:rPr lang="tr-TR" sz="2400" dirty="0" err="1">
                <a:latin typeface="Times New Roman" panose="02020603050405020304" pitchFamily="18" charset="0"/>
                <a:cs typeface="Times New Roman" panose="02020603050405020304" pitchFamily="18" charset="0"/>
              </a:rPr>
              <a:t>Capolla’nın</a:t>
            </a:r>
            <a:r>
              <a:rPr lang="tr-TR" sz="2400" dirty="0">
                <a:latin typeface="Times New Roman" panose="02020603050405020304" pitchFamily="18" charset="0"/>
                <a:cs typeface="Times New Roman" panose="02020603050405020304" pitchFamily="18" charset="0"/>
              </a:rPr>
              <a:t> 1979 yapımı filmi </a:t>
            </a:r>
            <a:r>
              <a:rPr lang="tr-TR" sz="2400" dirty="0" err="1">
                <a:latin typeface="Times New Roman" panose="02020603050405020304" pitchFamily="18" charset="0"/>
                <a:cs typeface="Times New Roman" panose="02020603050405020304" pitchFamily="18" charset="0"/>
              </a:rPr>
              <a:t>Apocalypse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Now</a:t>
            </a:r>
            <a:r>
              <a:rPr lang="tr-TR" sz="2400" dirty="0">
                <a:latin typeface="Times New Roman" panose="02020603050405020304" pitchFamily="18" charset="0"/>
                <a:cs typeface="Times New Roman" panose="02020603050405020304" pitchFamily="18" charset="0"/>
              </a:rPr>
              <a:t> filmi </a:t>
            </a:r>
            <a:r>
              <a:rPr lang="tr-TR" sz="2400" dirty="0" err="1">
                <a:latin typeface="Times New Roman" panose="02020603050405020304" pitchFamily="18" charset="0"/>
                <a:cs typeface="Times New Roman" panose="02020603050405020304" pitchFamily="18" charset="0"/>
              </a:rPr>
              <a:t>Aguirre’den</a:t>
            </a:r>
            <a:r>
              <a:rPr lang="tr-TR" sz="2400" dirty="0">
                <a:latin typeface="Times New Roman" panose="02020603050405020304" pitchFamily="18" charset="0"/>
                <a:cs typeface="Times New Roman" panose="02020603050405020304" pitchFamily="18" charset="0"/>
              </a:rPr>
              <a:t> etkilenmiştir ve kasıtlı olarak bu filmde </a:t>
            </a:r>
            <a:r>
              <a:rPr lang="tr-TR" sz="2400" dirty="0" err="1">
                <a:latin typeface="Times New Roman" panose="02020603050405020304" pitchFamily="18" charset="0"/>
                <a:cs typeface="Times New Roman" panose="02020603050405020304" pitchFamily="18" charset="0"/>
              </a:rPr>
              <a:t>Aguirre’den</a:t>
            </a:r>
            <a:r>
              <a:rPr lang="tr-TR" sz="2400" dirty="0">
                <a:latin typeface="Times New Roman" panose="02020603050405020304" pitchFamily="18" charset="0"/>
                <a:cs typeface="Times New Roman" panose="02020603050405020304" pitchFamily="18" charset="0"/>
              </a:rPr>
              <a:t> sahneler bulunmaktadır. </a:t>
            </a:r>
            <a:r>
              <a:rPr lang="tr-TR" sz="2400" dirty="0" err="1">
                <a:latin typeface="Times New Roman" panose="02020603050405020304" pitchFamily="18" charset="0"/>
                <a:cs typeface="Times New Roman" panose="02020603050405020304" pitchFamily="18" charset="0"/>
              </a:rPr>
              <a:t>Capolla</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Aguirre’yi</a:t>
            </a:r>
            <a:r>
              <a:rPr lang="tr-TR" sz="2400" dirty="0">
                <a:latin typeface="Times New Roman" panose="02020603050405020304" pitchFamily="18" charset="0"/>
                <a:cs typeface="Times New Roman" panose="02020603050405020304" pitchFamily="18" charset="0"/>
              </a:rPr>
              <a:t> övmek için şu cümleleri kullandı: ‘’</a:t>
            </a:r>
            <a:r>
              <a:rPr lang="tr-TR" sz="2400" b="0" i="1" dirty="0">
                <a:solidFill>
                  <a:srgbClr val="202122"/>
                </a:solidFill>
                <a:effectLst/>
                <a:latin typeface="Times New Roman" panose="02020603050405020304" pitchFamily="18" charset="0"/>
                <a:cs typeface="Times New Roman" panose="02020603050405020304" pitchFamily="18" charset="0"/>
              </a:rPr>
              <a:t>İnanılmaz imgeleriyle </a:t>
            </a:r>
            <a:r>
              <a:rPr lang="tr-TR" sz="2400" b="0" i="1" dirty="0" err="1">
                <a:solidFill>
                  <a:srgbClr val="202122"/>
                </a:solidFill>
                <a:effectLst/>
                <a:latin typeface="Times New Roman" panose="02020603050405020304" pitchFamily="18" charset="0"/>
                <a:cs typeface="Times New Roman" panose="02020603050405020304" pitchFamily="18" charset="0"/>
              </a:rPr>
              <a:t>Aguirre</a:t>
            </a:r>
            <a:r>
              <a:rPr lang="tr-TR" sz="2400" b="0" i="1" dirty="0">
                <a:solidFill>
                  <a:srgbClr val="202122"/>
                </a:solidFill>
                <a:effectLst/>
                <a:latin typeface="Times New Roman" panose="02020603050405020304" pitchFamily="18" charset="0"/>
                <a:cs typeface="Times New Roman" panose="02020603050405020304" pitchFamily="18" charset="0"/>
              </a:rPr>
              <a:t> çok güçlü bir etki yarattı. Bundan bahsetmezsem ayıp olur</a:t>
            </a:r>
            <a:r>
              <a:rPr lang="tr-TR" sz="2400" b="0" i="0" dirty="0">
                <a:solidFill>
                  <a:srgbClr val="202122"/>
                </a:solidFill>
                <a:effectLst/>
                <a:latin typeface="Times New Roman" panose="02020603050405020304" pitchFamily="18" charset="0"/>
                <a:cs typeface="Times New Roman" panose="02020603050405020304" pitchFamily="18" charset="0"/>
              </a:rPr>
              <a:t>.’’</a:t>
            </a:r>
          </a:p>
          <a:p>
            <a:r>
              <a:rPr lang="tr-TR" sz="2400" dirty="0" err="1">
                <a:solidFill>
                  <a:srgbClr val="202122"/>
                </a:solidFill>
                <a:latin typeface="Times New Roman" panose="02020603050405020304" pitchFamily="18" charset="0"/>
                <a:cs typeface="Times New Roman" panose="02020603050405020304" pitchFamily="18" charset="0"/>
              </a:rPr>
              <a:t>Terrence</a:t>
            </a:r>
            <a:r>
              <a:rPr lang="tr-TR" sz="2400" dirty="0">
                <a:solidFill>
                  <a:srgbClr val="202122"/>
                </a:solidFill>
                <a:latin typeface="Times New Roman" panose="02020603050405020304" pitchFamily="18" charset="0"/>
                <a:cs typeface="Times New Roman" panose="02020603050405020304" pitchFamily="18" charset="0"/>
              </a:rPr>
              <a:t> Malik – New World (2015) yapımı filmi. </a:t>
            </a: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8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E684F-7E29-6042-BABB-77E100CDEBE4}"/>
              </a:ext>
            </a:extLst>
          </p:cNvPr>
          <p:cNvSpPr>
            <a:spLocks noGrp="1"/>
          </p:cNvSpPr>
          <p:nvPr>
            <p:ph type="title"/>
          </p:nvPr>
        </p:nvSpPr>
        <p:spPr/>
        <p:txBody>
          <a:bodyPr/>
          <a:lstStyle/>
          <a:p>
            <a:r>
              <a:rPr lang="tr-TR" dirty="0"/>
              <a:t>Filmin tarih ile bağlantısı.</a:t>
            </a:r>
          </a:p>
        </p:txBody>
      </p:sp>
      <p:sp>
        <p:nvSpPr>
          <p:cNvPr id="3" name="İçerik Yer Tutucusu 2">
            <a:extLst>
              <a:ext uri="{FF2B5EF4-FFF2-40B4-BE49-F238E27FC236}">
                <a16:creationId xmlns:a16="http://schemas.microsoft.com/office/drawing/2014/main" id="{8D3D36FD-152D-EE23-0C3B-D1845093824D}"/>
              </a:ext>
            </a:extLst>
          </p:cNvPr>
          <p:cNvSpPr>
            <a:spLocks noGrp="1"/>
          </p:cNvSpPr>
          <p:nvPr>
            <p:ph idx="1"/>
          </p:nvPr>
        </p:nvSpPr>
        <p:spPr/>
        <p:txBody>
          <a:bodyPr>
            <a:normAutofit/>
          </a:bodyPr>
          <a:lstStyle/>
          <a:p>
            <a:r>
              <a:rPr lang="tr-TR" sz="2000" b="0" i="1" dirty="0" err="1">
                <a:solidFill>
                  <a:srgbClr val="202122"/>
                </a:solidFill>
                <a:effectLst/>
                <a:latin typeface="Times New Roman" panose="02020603050405020304" pitchFamily="18" charset="0"/>
                <a:cs typeface="Times New Roman" panose="02020603050405020304" pitchFamily="18" charset="0"/>
              </a:rPr>
              <a:t>Aguirre'deki</a:t>
            </a:r>
            <a:r>
              <a:rPr lang="tr-TR" sz="2000" b="0" i="0" dirty="0">
                <a:solidFill>
                  <a:srgbClr val="202122"/>
                </a:solidFill>
                <a:effectLst/>
                <a:latin typeface="Times New Roman" panose="02020603050405020304" pitchFamily="18" charset="0"/>
                <a:cs typeface="Times New Roman" panose="02020603050405020304" pitchFamily="18" charset="0"/>
              </a:rPr>
              <a:t> olay örgüsü ayrıntıları ve karakterlerin çoğu doğrudan </a:t>
            </a:r>
            <a:r>
              <a:rPr lang="tr-TR" sz="2000" b="0" i="0" dirty="0" err="1">
                <a:solidFill>
                  <a:srgbClr val="202122"/>
                </a:solidFill>
                <a:effectLst/>
                <a:latin typeface="Times New Roman" panose="02020603050405020304" pitchFamily="18" charset="0"/>
                <a:cs typeface="Times New Roman" panose="02020603050405020304" pitchFamily="18" charset="0"/>
              </a:rPr>
              <a:t>Herzog'un</a:t>
            </a:r>
            <a:r>
              <a:rPr lang="tr-TR" sz="2000" b="0" i="0" dirty="0">
                <a:solidFill>
                  <a:srgbClr val="202122"/>
                </a:solidFill>
                <a:effectLst/>
                <a:latin typeface="Times New Roman" panose="02020603050405020304" pitchFamily="18" charset="0"/>
                <a:cs typeface="Times New Roman" panose="02020603050405020304" pitchFamily="18" charset="0"/>
              </a:rPr>
              <a:t> kendi hayal gücünden gelse de, tarihçiler filmin 16. yüzyıldaki bazı olayları ve tarihi şahsiyetleri kurgusal bir anlatıya oldukça doğru bir şekilde dahil ettiğini belirtmişlerdir.</a:t>
            </a:r>
          </a:p>
          <a:p>
            <a:r>
              <a:rPr lang="tr-TR" sz="2000" dirty="0">
                <a:solidFill>
                  <a:srgbClr val="202122"/>
                </a:solidFill>
                <a:latin typeface="Times New Roman" panose="02020603050405020304" pitchFamily="18" charset="0"/>
                <a:cs typeface="Times New Roman" panose="02020603050405020304" pitchFamily="18" charset="0"/>
              </a:rPr>
              <a:t>Filmin senaryosu aslında iki seferi birleştirdi. Bunlardan, </a:t>
            </a:r>
            <a:r>
              <a:rPr lang="tr-TR" sz="2000" b="0" i="0" dirty="0">
                <a:solidFill>
                  <a:srgbClr val="202122"/>
                </a:solidFill>
                <a:effectLst/>
                <a:latin typeface="Times New Roman" panose="02020603050405020304" pitchFamily="18" charset="0"/>
                <a:cs typeface="Times New Roman" panose="02020603050405020304" pitchFamily="18" charset="0"/>
              </a:rPr>
              <a:t>Birincisi 1541’de </a:t>
            </a:r>
            <a:r>
              <a:rPr lang="tr-TR" sz="2000" b="0" i="0" dirty="0" err="1">
                <a:solidFill>
                  <a:srgbClr val="202122"/>
                </a:solidFill>
                <a:effectLst/>
                <a:latin typeface="Times New Roman" panose="02020603050405020304" pitchFamily="18" charset="0"/>
                <a:cs typeface="Times New Roman" panose="02020603050405020304" pitchFamily="18" charset="0"/>
              </a:rPr>
              <a:t>Gonzalo</a:t>
            </a:r>
            <a:r>
              <a:rPr lang="tr-TR" sz="2000" b="0" i="0" dirty="0">
                <a:solidFill>
                  <a:srgbClr val="202122"/>
                </a:solidFill>
                <a:effectLst/>
                <a:latin typeface="Times New Roman" panose="02020603050405020304" pitchFamily="18" charset="0"/>
                <a:cs typeface="Times New Roman" panose="02020603050405020304" pitchFamily="18" charset="0"/>
              </a:rPr>
              <a:t> </a:t>
            </a:r>
            <a:r>
              <a:rPr lang="tr-TR" sz="2000" b="0" i="0" dirty="0" err="1">
                <a:solidFill>
                  <a:srgbClr val="202122"/>
                </a:solidFill>
                <a:effectLst/>
                <a:latin typeface="Times New Roman" panose="02020603050405020304" pitchFamily="18" charset="0"/>
                <a:cs typeface="Times New Roman" panose="02020603050405020304" pitchFamily="18" charset="0"/>
              </a:rPr>
              <a:t>Pizarro</a:t>
            </a:r>
            <a:r>
              <a:rPr lang="tr-TR" sz="2000" dirty="0">
                <a:solidFill>
                  <a:srgbClr val="202122"/>
                </a:solidFill>
                <a:latin typeface="Times New Roman" panose="02020603050405020304" pitchFamily="18" charset="0"/>
                <a:cs typeface="Times New Roman" panose="02020603050405020304" pitchFamily="18" charset="0"/>
              </a:rPr>
              <a:t> </a:t>
            </a:r>
            <a:r>
              <a:rPr lang="tr-TR" sz="2000" b="0" i="0" dirty="0">
                <a:solidFill>
                  <a:srgbClr val="202122"/>
                </a:solidFill>
                <a:effectLst/>
                <a:latin typeface="Times New Roman" panose="02020603050405020304" pitchFamily="18" charset="0"/>
                <a:cs typeface="Times New Roman" panose="02020603050405020304" pitchFamily="18" charset="0"/>
              </a:rPr>
              <a:t>liderliğinde yapılan seferdir, ikincisi ise 1560 yılında yapılan ve Amazon Nehri’nin keşfiyle sonuçlanan İspanyol seferidir. </a:t>
            </a:r>
          </a:p>
          <a:p>
            <a:r>
              <a:rPr lang="tr-TR" sz="2000" dirty="0" err="1">
                <a:solidFill>
                  <a:srgbClr val="202122"/>
                </a:solidFill>
                <a:latin typeface="Times New Roman" panose="02020603050405020304" pitchFamily="18" charset="0"/>
                <a:cs typeface="Times New Roman" panose="02020603050405020304" pitchFamily="18" charset="0"/>
              </a:rPr>
              <a:t>Gaspar</a:t>
            </a:r>
            <a:r>
              <a:rPr lang="tr-TR" sz="2000" dirty="0">
                <a:solidFill>
                  <a:srgbClr val="202122"/>
                </a:solidFill>
                <a:latin typeface="Times New Roman" panose="02020603050405020304" pitchFamily="18" charset="0"/>
                <a:cs typeface="Times New Roman" panose="02020603050405020304" pitchFamily="18" charset="0"/>
              </a:rPr>
              <a:t> de </a:t>
            </a:r>
            <a:r>
              <a:rPr lang="tr-TR" sz="2000" dirty="0" err="1">
                <a:solidFill>
                  <a:srgbClr val="202122"/>
                </a:solidFill>
                <a:latin typeface="Times New Roman" panose="02020603050405020304" pitchFamily="18" charset="0"/>
                <a:cs typeface="Times New Roman" panose="02020603050405020304" pitchFamily="18" charset="0"/>
              </a:rPr>
              <a:t>Carvajal</a:t>
            </a:r>
            <a:r>
              <a:rPr lang="tr-TR" sz="2000" dirty="0">
                <a:solidFill>
                  <a:srgbClr val="202122"/>
                </a:solidFill>
                <a:latin typeface="Times New Roman" panose="02020603050405020304" pitchFamily="18" charset="0"/>
                <a:cs typeface="Times New Roman" panose="02020603050405020304" pitchFamily="18" charset="0"/>
              </a:rPr>
              <a:t> (Keşiş) rolünün gerçek tarihle çeliştiği söylenmektedir. </a:t>
            </a:r>
          </a:p>
          <a:p>
            <a:r>
              <a:rPr lang="tr-TR" sz="2000" b="0" i="0" dirty="0">
                <a:solidFill>
                  <a:srgbClr val="202122"/>
                </a:solidFill>
                <a:effectLst/>
                <a:latin typeface="Times New Roman" panose="02020603050405020304" pitchFamily="18" charset="0"/>
                <a:cs typeface="Times New Roman" panose="02020603050405020304" pitchFamily="18" charset="0"/>
              </a:rPr>
              <a:t>Yerel halkın İncil'i reddettiği konuşma bölümü, </a:t>
            </a:r>
            <a:r>
              <a:rPr lang="tr-TR" sz="2000" b="0" i="0" dirty="0" err="1">
                <a:solidFill>
                  <a:srgbClr val="202122"/>
                </a:solidFill>
                <a:effectLst/>
                <a:latin typeface="Times New Roman" panose="02020603050405020304" pitchFamily="18" charset="0"/>
                <a:cs typeface="Times New Roman" panose="02020603050405020304" pitchFamily="18" charset="0"/>
              </a:rPr>
              <a:t>Atahualpa’nın</a:t>
            </a:r>
            <a:r>
              <a:rPr lang="tr-TR" sz="2000" b="0" i="0" dirty="0">
                <a:solidFill>
                  <a:srgbClr val="202122"/>
                </a:solidFill>
                <a:effectLst/>
                <a:latin typeface="Times New Roman" panose="02020603050405020304" pitchFamily="18" charset="0"/>
                <a:cs typeface="Times New Roman" panose="02020603050405020304" pitchFamily="18" charset="0"/>
              </a:rPr>
              <a:t> </a:t>
            </a:r>
            <a:r>
              <a:rPr lang="tr-TR" sz="2000" b="0" i="0" dirty="0" err="1">
                <a:solidFill>
                  <a:srgbClr val="202122"/>
                </a:solidFill>
                <a:effectLst/>
                <a:latin typeface="Times New Roman" panose="02020603050405020304" pitchFamily="18" charset="0"/>
                <a:cs typeface="Times New Roman" panose="02020603050405020304" pitchFamily="18" charset="0"/>
              </a:rPr>
              <a:t>Requerimiento’yu</a:t>
            </a:r>
            <a:r>
              <a:rPr lang="tr-TR" sz="2000" b="0" i="0" dirty="0">
                <a:solidFill>
                  <a:srgbClr val="202122"/>
                </a:solidFill>
                <a:effectLst/>
                <a:latin typeface="Times New Roman" panose="02020603050405020304" pitchFamily="18" charset="0"/>
                <a:cs typeface="Times New Roman" panose="02020603050405020304" pitchFamily="18" charset="0"/>
              </a:rPr>
              <a:t> reddettiği bölümü yansıtmaktadır. ( </a:t>
            </a:r>
            <a:r>
              <a:rPr lang="tr-TR" sz="2000" b="0" i="0" dirty="0" err="1">
                <a:solidFill>
                  <a:srgbClr val="202122"/>
                </a:solidFill>
                <a:effectLst/>
                <a:latin typeface="Times New Roman" panose="02020603050405020304" pitchFamily="18" charset="0"/>
                <a:cs typeface="Times New Roman" panose="02020603050405020304" pitchFamily="18" charset="0"/>
              </a:rPr>
              <a:t>Atahualpa</a:t>
            </a:r>
            <a:r>
              <a:rPr lang="tr-TR" sz="2000" b="0" i="0" dirty="0">
                <a:solidFill>
                  <a:srgbClr val="202122"/>
                </a:solidFill>
                <a:effectLst/>
                <a:latin typeface="Times New Roman" panose="02020603050405020304" pitchFamily="18" charset="0"/>
                <a:cs typeface="Times New Roman" panose="02020603050405020304" pitchFamily="18" charset="0"/>
              </a:rPr>
              <a:t> – İnka)</a:t>
            </a:r>
          </a:p>
          <a:p>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04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549A1C-F318-60F1-88D8-A1F1E54B53E5}"/>
              </a:ext>
            </a:extLst>
          </p:cNvPr>
          <p:cNvSpPr>
            <a:spLocks noGrp="1"/>
          </p:cNvSpPr>
          <p:nvPr>
            <p:ph type="title"/>
          </p:nvPr>
        </p:nvSpPr>
        <p:spPr/>
        <p:txBody>
          <a:bodyPr/>
          <a:lstStyle/>
          <a:p>
            <a:r>
              <a:rPr lang="tr-TR" dirty="0"/>
              <a:t>Referanslar:</a:t>
            </a:r>
          </a:p>
        </p:txBody>
      </p:sp>
      <p:sp>
        <p:nvSpPr>
          <p:cNvPr id="3" name="İçerik Yer Tutucusu 2">
            <a:extLst>
              <a:ext uri="{FF2B5EF4-FFF2-40B4-BE49-F238E27FC236}">
                <a16:creationId xmlns:a16="http://schemas.microsoft.com/office/drawing/2014/main" id="{51CFD5CF-65EF-4C16-D041-D51ED28CFD02}"/>
              </a:ext>
            </a:extLst>
          </p:cNvPr>
          <p:cNvSpPr>
            <a:spLocks noGrp="1"/>
          </p:cNvSpPr>
          <p:nvPr>
            <p:ph idx="1"/>
          </p:nvPr>
        </p:nvSpPr>
        <p:spPr/>
        <p:txBody>
          <a:bodyPr/>
          <a:lstStyle/>
          <a:p>
            <a:r>
              <a:rPr lang="tr-TR" dirty="0">
                <a:hlinkClick r:id="rId2"/>
              </a:rPr>
              <a:t>https://en.wikipedia.org/wiki/Aguirre,_the_Wrath_of_God</a:t>
            </a:r>
            <a:endParaRPr lang="tr-TR" dirty="0"/>
          </a:p>
          <a:p>
            <a:r>
              <a:rPr lang="tr-TR" dirty="0">
                <a:hlinkClick r:id="rId3"/>
              </a:rPr>
              <a:t>https://www.britannica.com/biography/Werner-Herzog</a:t>
            </a:r>
            <a:endParaRPr lang="tr-TR" dirty="0"/>
          </a:p>
          <a:p>
            <a:r>
              <a:rPr lang="tr-TR" dirty="0">
                <a:hlinkClick r:id="rId4"/>
              </a:rPr>
              <a:t>https://www.imdb.com</a:t>
            </a:r>
            <a:endParaRPr lang="tr-TR" dirty="0"/>
          </a:p>
          <a:p>
            <a:r>
              <a:rPr lang="tr-TR" dirty="0">
                <a:hlinkClick r:id="rId5"/>
              </a:rPr>
              <a:t>https://dafilms.com</a:t>
            </a:r>
            <a:endParaRPr lang="tr-TR" dirty="0"/>
          </a:p>
          <a:p>
            <a:endParaRPr lang="tr-TR" dirty="0"/>
          </a:p>
        </p:txBody>
      </p:sp>
    </p:spTree>
    <p:extLst>
      <p:ext uri="{BB962C8B-B14F-4D97-AF65-F5344CB8AC3E}">
        <p14:creationId xmlns:p14="http://schemas.microsoft.com/office/powerpoint/2010/main" val="389150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2647D9B-7D18-729D-2F90-26D501D2B8B3}"/>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3200" kern="1200" dirty="0" err="1">
                <a:solidFill>
                  <a:srgbClr val="595959"/>
                </a:solidFill>
                <a:latin typeface="+mj-lt"/>
                <a:ea typeface="+mj-ea"/>
                <a:cs typeface="+mj-cs"/>
              </a:rPr>
              <a:t>Yönetmen</a:t>
            </a:r>
            <a:r>
              <a:rPr lang="en-US" sz="3200" kern="1200" dirty="0">
                <a:solidFill>
                  <a:srgbClr val="595959"/>
                </a:solidFill>
                <a:latin typeface="+mj-lt"/>
                <a:ea typeface="+mj-ea"/>
                <a:cs typeface="+mj-cs"/>
              </a:rPr>
              <a:t> ( Werner Herzog)</a:t>
            </a:r>
          </a:p>
        </p:txBody>
      </p:sp>
      <p:sp>
        <p:nvSpPr>
          <p:cNvPr id="4" name="Metin kutusu 3">
            <a:extLst>
              <a:ext uri="{FF2B5EF4-FFF2-40B4-BE49-F238E27FC236}">
                <a16:creationId xmlns:a16="http://schemas.microsoft.com/office/drawing/2014/main" id="{DD81DF2F-5B62-66E1-7449-CDE734AE6667}"/>
              </a:ext>
            </a:extLst>
          </p:cNvPr>
          <p:cNvSpPr txBox="1"/>
          <p:nvPr/>
        </p:nvSpPr>
        <p:spPr>
          <a:xfrm>
            <a:off x="871442" y="2447337"/>
            <a:ext cx="4353116" cy="377043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000" dirty="0" err="1">
                <a:solidFill>
                  <a:srgbClr val="595959"/>
                </a:solidFill>
              </a:rPr>
              <a:t>Doğum</a:t>
            </a:r>
            <a:r>
              <a:rPr lang="en-US" sz="1000" dirty="0">
                <a:solidFill>
                  <a:srgbClr val="595959"/>
                </a:solidFill>
              </a:rPr>
              <a:t> 5 </a:t>
            </a:r>
            <a:r>
              <a:rPr lang="en-US" sz="1000" dirty="0" err="1">
                <a:solidFill>
                  <a:srgbClr val="595959"/>
                </a:solidFill>
              </a:rPr>
              <a:t>Eylül</a:t>
            </a:r>
            <a:r>
              <a:rPr lang="en-US" sz="1000" dirty="0">
                <a:solidFill>
                  <a:srgbClr val="595959"/>
                </a:solidFill>
              </a:rPr>
              <a:t> 1942 – </a:t>
            </a:r>
            <a:r>
              <a:rPr lang="en-US" sz="1000" dirty="0" err="1">
                <a:solidFill>
                  <a:srgbClr val="595959"/>
                </a:solidFill>
              </a:rPr>
              <a:t>Almanya</a:t>
            </a:r>
            <a:r>
              <a:rPr lang="en-US" sz="1000" dirty="0">
                <a:solidFill>
                  <a:srgbClr val="595959"/>
                </a:solidFill>
              </a:rPr>
              <a:t> (</a:t>
            </a:r>
            <a:r>
              <a:rPr lang="en-US" sz="1000" dirty="0" err="1">
                <a:solidFill>
                  <a:srgbClr val="595959"/>
                </a:solidFill>
              </a:rPr>
              <a:t>Münih</a:t>
            </a:r>
            <a:r>
              <a:rPr lang="en-US" sz="1000" dirty="0">
                <a:solidFill>
                  <a:srgbClr val="595959"/>
                </a:solidFill>
              </a:rPr>
              <a:t>).</a:t>
            </a:r>
          </a:p>
          <a:p>
            <a:pPr indent="-228600">
              <a:lnSpc>
                <a:spcPct val="90000"/>
              </a:lnSpc>
              <a:spcAft>
                <a:spcPts val="600"/>
              </a:spcAft>
              <a:buFont typeface="Arial" panose="020B0604020202020204" pitchFamily="34" charset="0"/>
              <a:buChar char="•"/>
            </a:pPr>
            <a:endParaRPr lang="en-US" sz="1000" dirty="0">
              <a:solidFill>
                <a:srgbClr val="595959"/>
              </a:solidFill>
            </a:endParaRPr>
          </a:p>
          <a:p>
            <a:pPr indent="-228600">
              <a:lnSpc>
                <a:spcPct val="90000"/>
              </a:lnSpc>
              <a:spcAft>
                <a:spcPts val="600"/>
              </a:spcAft>
              <a:buFont typeface="Arial" panose="020B0604020202020204" pitchFamily="34" charset="0"/>
              <a:buChar char="•"/>
            </a:pPr>
            <a:r>
              <a:rPr lang="en-US" sz="1000" dirty="0" err="1">
                <a:solidFill>
                  <a:srgbClr val="595959"/>
                </a:solidFill>
              </a:rPr>
              <a:t>Hırvat</a:t>
            </a:r>
            <a:r>
              <a:rPr lang="en-US" sz="1000" dirty="0">
                <a:solidFill>
                  <a:srgbClr val="595959"/>
                </a:solidFill>
              </a:rPr>
              <a:t> </a:t>
            </a:r>
            <a:r>
              <a:rPr lang="en-US" sz="1000" dirty="0" err="1">
                <a:solidFill>
                  <a:srgbClr val="595959"/>
                </a:solidFill>
              </a:rPr>
              <a:t>asıllı</a:t>
            </a:r>
            <a:r>
              <a:rPr lang="en-US" sz="1000" dirty="0">
                <a:solidFill>
                  <a:srgbClr val="595959"/>
                </a:solidFill>
              </a:rPr>
              <a:t> </a:t>
            </a:r>
            <a:r>
              <a:rPr lang="en-US" sz="1000" dirty="0" err="1">
                <a:solidFill>
                  <a:srgbClr val="595959"/>
                </a:solidFill>
              </a:rPr>
              <a:t>bir</a:t>
            </a:r>
            <a:r>
              <a:rPr lang="en-US" sz="1000" dirty="0">
                <a:solidFill>
                  <a:srgbClr val="595959"/>
                </a:solidFill>
              </a:rPr>
              <a:t> </a:t>
            </a:r>
            <a:r>
              <a:rPr lang="en-US" sz="1000" dirty="0" err="1">
                <a:solidFill>
                  <a:srgbClr val="595959"/>
                </a:solidFill>
              </a:rPr>
              <a:t>aileye</a:t>
            </a:r>
            <a:r>
              <a:rPr lang="en-US" sz="1000" dirty="0">
                <a:solidFill>
                  <a:srgbClr val="595959"/>
                </a:solidFill>
              </a:rPr>
              <a:t> </a:t>
            </a:r>
            <a:r>
              <a:rPr lang="en-US" sz="1000" dirty="0" err="1">
                <a:solidFill>
                  <a:srgbClr val="595959"/>
                </a:solidFill>
              </a:rPr>
              <a:t>mensuptur</a:t>
            </a:r>
            <a:r>
              <a:rPr lang="en-US" sz="1000" dirty="0">
                <a:solidFill>
                  <a:srgbClr val="595959"/>
                </a:solidFill>
              </a:rPr>
              <a:t>. </a:t>
            </a:r>
            <a:r>
              <a:rPr lang="en-US" sz="1000" dirty="0" err="1">
                <a:solidFill>
                  <a:srgbClr val="595959"/>
                </a:solidFill>
              </a:rPr>
              <a:t>Bavyera’nın</a:t>
            </a:r>
            <a:r>
              <a:rPr lang="en-US" sz="1000" dirty="0">
                <a:solidFill>
                  <a:srgbClr val="595959"/>
                </a:solidFill>
              </a:rPr>
              <a:t> </a:t>
            </a:r>
            <a:r>
              <a:rPr lang="en-US" sz="1000" dirty="0" err="1">
                <a:solidFill>
                  <a:srgbClr val="595959"/>
                </a:solidFill>
              </a:rPr>
              <a:t>bir</a:t>
            </a:r>
            <a:r>
              <a:rPr lang="en-US" sz="1000" dirty="0">
                <a:solidFill>
                  <a:srgbClr val="595959"/>
                </a:solidFill>
              </a:rPr>
              <a:t> </a:t>
            </a:r>
            <a:r>
              <a:rPr lang="en-US" sz="1000" dirty="0" err="1">
                <a:solidFill>
                  <a:srgbClr val="595959"/>
                </a:solidFill>
              </a:rPr>
              <a:t>köyünde</a:t>
            </a:r>
            <a:r>
              <a:rPr lang="en-US" sz="1000" dirty="0">
                <a:solidFill>
                  <a:srgbClr val="595959"/>
                </a:solidFill>
              </a:rPr>
              <a:t> </a:t>
            </a:r>
            <a:r>
              <a:rPr lang="en-US" sz="1000" dirty="0" err="1">
                <a:solidFill>
                  <a:srgbClr val="595959"/>
                </a:solidFill>
              </a:rPr>
              <a:t>büyümüştür</a:t>
            </a:r>
            <a:r>
              <a:rPr lang="en-US" sz="1000" dirty="0">
                <a:solidFill>
                  <a:srgbClr val="595959"/>
                </a:solidFill>
              </a:rPr>
              <a:t>. </a:t>
            </a:r>
          </a:p>
          <a:p>
            <a:pPr indent="-228600">
              <a:lnSpc>
                <a:spcPct val="90000"/>
              </a:lnSpc>
              <a:spcAft>
                <a:spcPts val="600"/>
              </a:spcAft>
              <a:buFont typeface="Arial" panose="020B0604020202020204" pitchFamily="34" charset="0"/>
              <a:buChar char="•"/>
            </a:pPr>
            <a:endParaRPr lang="en-US" sz="1000" dirty="0">
              <a:solidFill>
                <a:srgbClr val="595959"/>
              </a:solidFill>
            </a:endParaRPr>
          </a:p>
          <a:p>
            <a:pPr indent="-228600">
              <a:lnSpc>
                <a:spcPct val="90000"/>
              </a:lnSpc>
              <a:spcAft>
                <a:spcPts val="600"/>
              </a:spcAft>
              <a:buFont typeface="Arial" panose="020B0604020202020204" pitchFamily="34" charset="0"/>
              <a:buChar char="•"/>
            </a:pPr>
            <a:r>
              <a:rPr lang="en-US" sz="1000" dirty="0" err="1">
                <a:solidFill>
                  <a:srgbClr val="595959"/>
                </a:solidFill>
              </a:rPr>
              <a:t>Babası</a:t>
            </a:r>
            <a:r>
              <a:rPr lang="en-US" sz="1000" dirty="0">
                <a:solidFill>
                  <a:srgbClr val="595959"/>
                </a:solidFill>
              </a:rPr>
              <a:t>, Herzog 10 </a:t>
            </a:r>
            <a:r>
              <a:rPr lang="en-US" sz="1000" dirty="0" err="1">
                <a:solidFill>
                  <a:srgbClr val="595959"/>
                </a:solidFill>
              </a:rPr>
              <a:t>yaşındayken</a:t>
            </a:r>
            <a:r>
              <a:rPr lang="en-US" sz="1000" dirty="0">
                <a:solidFill>
                  <a:srgbClr val="595959"/>
                </a:solidFill>
              </a:rPr>
              <a:t> </a:t>
            </a:r>
            <a:r>
              <a:rPr lang="en-US" sz="1000" dirty="0" err="1">
                <a:solidFill>
                  <a:srgbClr val="595959"/>
                </a:solidFill>
              </a:rPr>
              <a:t>aileyi</a:t>
            </a:r>
            <a:r>
              <a:rPr lang="en-US" sz="1000" dirty="0">
                <a:solidFill>
                  <a:srgbClr val="595959"/>
                </a:solidFill>
              </a:rPr>
              <a:t> </a:t>
            </a:r>
            <a:r>
              <a:rPr lang="en-US" sz="1000" dirty="0" err="1">
                <a:solidFill>
                  <a:srgbClr val="595959"/>
                </a:solidFill>
              </a:rPr>
              <a:t>terk</a:t>
            </a:r>
            <a:r>
              <a:rPr lang="en-US" sz="1000" dirty="0">
                <a:solidFill>
                  <a:srgbClr val="595959"/>
                </a:solidFill>
              </a:rPr>
              <a:t> </a:t>
            </a:r>
            <a:r>
              <a:rPr lang="en-US" sz="1000" dirty="0" err="1">
                <a:solidFill>
                  <a:srgbClr val="595959"/>
                </a:solidFill>
              </a:rPr>
              <a:t>etmiştir</a:t>
            </a:r>
            <a:r>
              <a:rPr lang="en-US" sz="1000" dirty="0">
                <a:solidFill>
                  <a:srgbClr val="595959"/>
                </a:solidFill>
              </a:rPr>
              <a:t> </a:t>
            </a:r>
            <a:r>
              <a:rPr lang="en-US" sz="1000" dirty="0" err="1">
                <a:solidFill>
                  <a:srgbClr val="595959"/>
                </a:solidFill>
              </a:rPr>
              <a:t>ve</a:t>
            </a:r>
            <a:r>
              <a:rPr lang="en-US" sz="1000" dirty="0">
                <a:solidFill>
                  <a:srgbClr val="595959"/>
                </a:solidFill>
              </a:rPr>
              <a:t> Herzog </a:t>
            </a:r>
            <a:r>
              <a:rPr lang="en-US" sz="1000" dirty="0" err="1">
                <a:solidFill>
                  <a:srgbClr val="595959"/>
                </a:solidFill>
              </a:rPr>
              <a:t>bir</a:t>
            </a:r>
            <a:r>
              <a:rPr lang="en-US" sz="1000" dirty="0">
                <a:solidFill>
                  <a:srgbClr val="595959"/>
                </a:solidFill>
              </a:rPr>
              <a:t> </a:t>
            </a:r>
            <a:r>
              <a:rPr lang="en-US" sz="1000" dirty="0" err="1">
                <a:solidFill>
                  <a:srgbClr val="595959"/>
                </a:solidFill>
              </a:rPr>
              <a:t>daha</a:t>
            </a:r>
            <a:r>
              <a:rPr lang="en-US" sz="1000" dirty="0">
                <a:solidFill>
                  <a:srgbClr val="595959"/>
                </a:solidFill>
              </a:rPr>
              <a:t> </a:t>
            </a:r>
            <a:r>
              <a:rPr lang="en-US" sz="1000" dirty="0" err="1">
                <a:solidFill>
                  <a:srgbClr val="595959"/>
                </a:solidFill>
              </a:rPr>
              <a:t>babasını</a:t>
            </a:r>
            <a:r>
              <a:rPr lang="en-US" sz="1000" dirty="0">
                <a:solidFill>
                  <a:srgbClr val="595959"/>
                </a:solidFill>
              </a:rPr>
              <a:t> </a:t>
            </a:r>
            <a:r>
              <a:rPr lang="en-US" sz="1000" dirty="0" err="1">
                <a:solidFill>
                  <a:srgbClr val="595959"/>
                </a:solidFill>
              </a:rPr>
              <a:t>görememiştir</a:t>
            </a:r>
            <a:r>
              <a:rPr lang="en-US" sz="1000" dirty="0">
                <a:solidFill>
                  <a:srgbClr val="595959"/>
                </a:solidFill>
              </a:rPr>
              <a:t>.</a:t>
            </a:r>
          </a:p>
          <a:p>
            <a:pPr indent="-228600">
              <a:lnSpc>
                <a:spcPct val="90000"/>
              </a:lnSpc>
              <a:spcAft>
                <a:spcPts val="600"/>
              </a:spcAft>
              <a:buFont typeface="Arial" panose="020B0604020202020204" pitchFamily="34" charset="0"/>
              <a:buChar char="•"/>
            </a:pPr>
            <a:endParaRPr lang="en-US" sz="1000" dirty="0">
              <a:solidFill>
                <a:srgbClr val="595959"/>
              </a:solidFill>
            </a:endParaRPr>
          </a:p>
          <a:p>
            <a:pPr indent="-228600">
              <a:lnSpc>
                <a:spcPct val="90000"/>
              </a:lnSpc>
              <a:spcAft>
                <a:spcPts val="600"/>
              </a:spcAft>
              <a:buFont typeface="Arial" panose="020B0604020202020204" pitchFamily="34" charset="0"/>
              <a:buChar char="•"/>
            </a:pPr>
            <a:r>
              <a:rPr lang="en-US" sz="1000" dirty="0">
                <a:solidFill>
                  <a:srgbClr val="595959"/>
                </a:solidFill>
              </a:rPr>
              <a:t>13 </a:t>
            </a:r>
            <a:r>
              <a:rPr lang="en-US" sz="1000" dirty="0" err="1">
                <a:solidFill>
                  <a:srgbClr val="595959"/>
                </a:solidFill>
              </a:rPr>
              <a:t>yaşında</a:t>
            </a:r>
            <a:r>
              <a:rPr lang="en-US" sz="1000" dirty="0">
                <a:solidFill>
                  <a:srgbClr val="595959"/>
                </a:solidFill>
              </a:rPr>
              <a:t> </a:t>
            </a:r>
            <a:r>
              <a:rPr lang="en-US" sz="1000" dirty="0" err="1">
                <a:solidFill>
                  <a:srgbClr val="595959"/>
                </a:solidFill>
              </a:rPr>
              <a:t>geldiğinde</a:t>
            </a:r>
            <a:r>
              <a:rPr lang="en-US" sz="1000" dirty="0">
                <a:solidFill>
                  <a:srgbClr val="595959"/>
                </a:solidFill>
              </a:rPr>
              <a:t> </a:t>
            </a:r>
            <a:r>
              <a:rPr lang="en-US" sz="1000" dirty="0" err="1">
                <a:solidFill>
                  <a:srgbClr val="595959"/>
                </a:solidFill>
              </a:rPr>
              <a:t>ailesi</a:t>
            </a:r>
            <a:r>
              <a:rPr lang="en-US" sz="1000" dirty="0">
                <a:solidFill>
                  <a:srgbClr val="595959"/>
                </a:solidFill>
              </a:rPr>
              <a:t> </a:t>
            </a:r>
            <a:r>
              <a:rPr lang="en-US" sz="1000" dirty="0" err="1">
                <a:solidFill>
                  <a:srgbClr val="595959"/>
                </a:solidFill>
              </a:rPr>
              <a:t>ve</a:t>
            </a:r>
            <a:r>
              <a:rPr lang="en-US" sz="1000" dirty="0">
                <a:solidFill>
                  <a:srgbClr val="595959"/>
                </a:solidFill>
              </a:rPr>
              <a:t> Klaus Kinski </a:t>
            </a:r>
            <a:r>
              <a:rPr lang="en-US" sz="1000" dirty="0" err="1">
                <a:solidFill>
                  <a:srgbClr val="595959"/>
                </a:solidFill>
              </a:rPr>
              <a:t>ile</a:t>
            </a:r>
            <a:r>
              <a:rPr lang="en-US" sz="1000" dirty="0">
                <a:solidFill>
                  <a:srgbClr val="595959"/>
                </a:solidFill>
              </a:rPr>
              <a:t> </a:t>
            </a:r>
            <a:r>
              <a:rPr lang="en-US" sz="1000" dirty="0" err="1">
                <a:solidFill>
                  <a:srgbClr val="595959"/>
                </a:solidFill>
              </a:rPr>
              <a:t>Münih’te</a:t>
            </a:r>
            <a:r>
              <a:rPr lang="en-US" sz="1000" dirty="0">
                <a:solidFill>
                  <a:srgbClr val="595959"/>
                </a:solidFill>
              </a:rPr>
              <a:t> </a:t>
            </a:r>
            <a:r>
              <a:rPr lang="en-US" sz="1000" dirty="0" err="1">
                <a:solidFill>
                  <a:srgbClr val="595959"/>
                </a:solidFill>
              </a:rPr>
              <a:t>bir</a:t>
            </a:r>
            <a:r>
              <a:rPr lang="en-US" sz="1000" dirty="0">
                <a:solidFill>
                  <a:srgbClr val="595959"/>
                </a:solidFill>
              </a:rPr>
              <a:t> </a:t>
            </a:r>
            <a:r>
              <a:rPr lang="en-US" sz="1000" dirty="0" err="1">
                <a:solidFill>
                  <a:srgbClr val="595959"/>
                </a:solidFill>
              </a:rPr>
              <a:t>apartman</a:t>
            </a:r>
            <a:r>
              <a:rPr lang="en-US" sz="1000" dirty="0">
                <a:solidFill>
                  <a:srgbClr val="595959"/>
                </a:solidFill>
              </a:rPr>
              <a:t> </a:t>
            </a:r>
            <a:r>
              <a:rPr lang="en-US" sz="1000" dirty="0" err="1">
                <a:solidFill>
                  <a:srgbClr val="595959"/>
                </a:solidFill>
              </a:rPr>
              <a:t>dairesinde</a:t>
            </a:r>
            <a:r>
              <a:rPr lang="en-US" sz="1000" dirty="0">
                <a:solidFill>
                  <a:srgbClr val="595959"/>
                </a:solidFill>
              </a:rPr>
              <a:t> </a:t>
            </a:r>
            <a:r>
              <a:rPr lang="en-US" sz="1000" dirty="0" err="1">
                <a:solidFill>
                  <a:srgbClr val="595959"/>
                </a:solidFill>
              </a:rPr>
              <a:t>yaşamaya</a:t>
            </a:r>
            <a:r>
              <a:rPr lang="en-US" sz="1000" dirty="0">
                <a:solidFill>
                  <a:srgbClr val="595959"/>
                </a:solidFill>
              </a:rPr>
              <a:t> </a:t>
            </a:r>
            <a:r>
              <a:rPr lang="en-US" sz="1000" dirty="0" err="1">
                <a:solidFill>
                  <a:srgbClr val="595959"/>
                </a:solidFill>
              </a:rPr>
              <a:t>başlamıştır</a:t>
            </a:r>
            <a:r>
              <a:rPr lang="en-US" sz="1000" dirty="0">
                <a:solidFill>
                  <a:srgbClr val="595959"/>
                </a:solidFill>
              </a:rPr>
              <a:t>. </a:t>
            </a:r>
          </a:p>
          <a:p>
            <a:pPr indent="-228600">
              <a:lnSpc>
                <a:spcPct val="90000"/>
              </a:lnSpc>
              <a:spcAft>
                <a:spcPts val="600"/>
              </a:spcAft>
              <a:buFont typeface="Arial" panose="020B0604020202020204" pitchFamily="34" charset="0"/>
              <a:buChar char="•"/>
            </a:pPr>
            <a:endParaRPr lang="en-US" sz="1000" b="0" i="0" dirty="0">
              <a:solidFill>
                <a:srgbClr val="595959"/>
              </a:solidFill>
              <a:effectLst/>
            </a:endParaRPr>
          </a:p>
          <a:p>
            <a:pPr indent="-228600">
              <a:lnSpc>
                <a:spcPct val="90000"/>
              </a:lnSpc>
              <a:spcAft>
                <a:spcPts val="600"/>
              </a:spcAft>
              <a:buFont typeface="Arial" panose="020B0604020202020204" pitchFamily="34" charset="0"/>
              <a:buChar char="•"/>
            </a:pPr>
            <a:r>
              <a:rPr lang="en-US" sz="1000" b="0" i="0" dirty="0">
                <a:solidFill>
                  <a:srgbClr val="595959"/>
                </a:solidFill>
                <a:effectLst/>
              </a:rPr>
              <a:t>"</a:t>
            </a:r>
            <a:r>
              <a:rPr lang="en-US" sz="1000" b="0" i="1" dirty="0">
                <a:solidFill>
                  <a:srgbClr val="595959"/>
                </a:solidFill>
                <a:effectLst/>
              </a:rPr>
              <a:t>O an </a:t>
            </a:r>
            <a:r>
              <a:rPr lang="en-US" sz="1000" b="0" i="1" dirty="0" err="1">
                <a:solidFill>
                  <a:srgbClr val="595959"/>
                </a:solidFill>
                <a:effectLst/>
              </a:rPr>
              <a:t>için</a:t>
            </a:r>
            <a:r>
              <a:rPr lang="en-US" sz="1000" b="0" i="1" dirty="0">
                <a:solidFill>
                  <a:srgbClr val="595959"/>
                </a:solidFill>
                <a:effectLst/>
              </a:rPr>
              <a:t>, </a:t>
            </a:r>
            <a:r>
              <a:rPr lang="en-US" sz="1000" b="0" i="1" dirty="0" err="1">
                <a:solidFill>
                  <a:srgbClr val="595959"/>
                </a:solidFill>
                <a:effectLst/>
              </a:rPr>
              <a:t>bir</a:t>
            </a:r>
            <a:r>
              <a:rPr lang="en-US" sz="1000" b="0" i="1" dirty="0">
                <a:solidFill>
                  <a:srgbClr val="595959"/>
                </a:solidFill>
                <a:effectLst/>
              </a:rPr>
              <a:t> </a:t>
            </a:r>
            <a:r>
              <a:rPr lang="en-US" sz="1000" b="0" i="1" dirty="0" err="1">
                <a:solidFill>
                  <a:srgbClr val="595959"/>
                </a:solidFill>
                <a:effectLst/>
              </a:rPr>
              <a:t>yönetmen</a:t>
            </a:r>
            <a:r>
              <a:rPr lang="en-US" sz="1000" b="0" i="1" dirty="0">
                <a:solidFill>
                  <a:srgbClr val="595959"/>
                </a:solidFill>
                <a:effectLst/>
              </a:rPr>
              <a:t> </a:t>
            </a:r>
            <a:r>
              <a:rPr lang="en-US" sz="1000" b="0" i="1" dirty="0" err="1">
                <a:solidFill>
                  <a:srgbClr val="595959"/>
                </a:solidFill>
                <a:effectLst/>
              </a:rPr>
              <a:t>olacağımı</a:t>
            </a:r>
            <a:r>
              <a:rPr lang="en-US" sz="1000" b="0" i="1" dirty="0">
                <a:solidFill>
                  <a:srgbClr val="595959"/>
                </a:solidFill>
                <a:effectLst/>
              </a:rPr>
              <a:t> </a:t>
            </a:r>
            <a:r>
              <a:rPr lang="en-US" sz="1000" b="0" i="1" dirty="0" err="1">
                <a:solidFill>
                  <a:srgbClr val="595959"/>
                </a:solidFill>
                <a:effectLst/>
              </a:rPr>
              <a:t>ve</a:t>
            </a:r>
            <a:r>
              <a:rPr lang="en-US" sz="1000" b="0" i="1" dirty="0">
                <a:solidFill>
                  <a:srgbClr val="595959"/>
                </a:solidFill>
                <a:effectLst/>
              </a:rPr>
              <a:t> </a:t>
            </a:r>
            <a:r>
              <a:rPr lang="en-US" sz="1000" b="0" i="1" dirty="0" err="1">
                <a:solidFill>
                  <a:srgbClr val="595959"/>
                </a:solidFill>
                <a:effectLst/>
              </a:rPr>
              <a:t>Kinski'nin</a:t>
            </a:r>
            <a:r>
              <a:rPr lang="en-US" sz="1000" b="0" i="1" dirty="0">
                <a:solidFill>
                  <a:srgbClr val="595959"/>
                </a:solidFill>
                <a:effectLst/>
              </a:rPr>
              <a:t> </a:t>
            </a:r>
            <a:r>
              <a:rPr lang="en-US" sz="1000" b="0" i="1" dirty="0" err="1">
                <a:solidFill>
                  <a:srgbClr val="595959"/>
                </a:solidFill>
                <a:effectLst/>
              </a:rPr>
              <a:t>oynadığı</a:t>
            </a:r>
            <a:r>
              <a:rPr lang="en-US" sz="1000" b="0" i="1" dirty="0">
                <a:solidFill>
                  <a:srgbClr val="595959"/>
                </a:solidFill>
                <a:effectLst/>
              </a:rPr>
              <a:t> </a:t>
            </a:r>
            <a:r>
              <a:rPr lang="en-US" sz="1000" b="0" i="1" dirty="0" err="1">
                <a:solidFill>
                  <a:srgbClr val="595959"/>
                </a:solidFill>
                <a:effectLst/>
              </a:rPr>
              <a:t>filmleri</a:t>
            </a:r>
            <a:r>
              <a:rPr lang="en-US" sz="1000" b="0" i="1" dirty="0">
                <a:solidFill>
                  <a:srgbClr val="595959"/>
                </a:solidFill>
                <a:effectLst/>
              </a:rPr>
              <a:t> </a:t>
            </a:r>
            <a:r>
              <a:rPr lang="en-US" sz="1000" b="0" i="1" dirty="0" err="1">
                <a:solidFill>
                  <a:srgbClr val="595959"/>
                </a:solidFill>
                <a:effectLst/>
              </a:rPr>
              <a:t>yöneteceğimi</a:t>
            </a:r>
            <a:r>
              <a:rPr lang="en-US" sz="1000" b="0" i="1" dirty="0">
                <a:solidFill>
                  <a:srgbClr val="595959"/>
                </a:solidFill>
                <a:effectLst/>
              </a:rPr>
              <a:t> </a:t>
            </a:r>
            <a:r>
              <a:rPr lang="en-US" sz="1000" b="0" i="1" dirty="0" err="1">
                <a:solidFill>
                  <a:srgbClr val="595959"/>
                </a:solidFill>
                <a:effectLst/>
              </a:rPr>
              <a:t>biliyordum</a:t>
            </a:r>
            <a:r>
              <a:rPr lang="tr-TR" sz="1000" b="0" i="1" dirty="0">
                <a:solidFill>
                  <a:srgbClr val="595959"/>
                </a:solidFill>
                <a:effectLst/>
              </a:rPr>
              <a:t>’’</a:t>
            </a:r>
            <a:r>
              <a:rPr lang="en-US" sz="1000" b="0" i="1" dirty="0">
                <a:solidFill>
                  <a:srgbClr val="595959"/>
                </a:solidFill>
                <a:effectLst/>
              </a:rPr>
              <a:t> </a:t>
            </a:r>
            <a:r>
              <a:rPr lang="en-US" sz="1000" b="0" i="1" dirty="0" err="1">
                <a:solidFill>
                  <a:srgbClr val="595959"/>
                </a:solidFill>
                <a:effectLst/>
              </a:rPr>
              <a:t>d</a:t>
            </a:r>
            <a:r>
              <a:rPr lang="en-US" sz="1000" i="1" dirty="0" err="1">
                <a:solidFill>
                  <a:srgbClr val="595959"/>
                </a:solidFill>
              </a:rPr>
              <a:t>emiştir</a:t>
            </a:r>
            <a:r>
              <a:rPr lang="en-US" sz="1000" i="1" dirty="0">
                <a:solidFill>
                  <a:srgbClr val="595959"/>
                </a:solidFill>
              </a:rPr>
              <a:t>.</a:t>
            </a:r>
          </a:p>
          <a:p>
            <a:pPr indent="-228600">
              <a:lnSpc>
                <a:spcPct val="90000"/>
              </a:lnSpc>
              <a:spcAft>
                <a:spcPts val="600"/>
              </a:spcAft>
              <a:buFont typeface="Arial" panose="020B0604020202020204" pitchFamily="34" charset="0"/>
              <a:buChar char="•"/>
            </a:pPr>
            <a:endParaRPr lang="en-US" sz="1000" i="1" dirty="0">
              <a:solidFill>
                <a:srgbClr val="595959"/>
              </a:solidFill>
            </a:endParaRPr>
          </a:p>
          <a:p>
            <a:pPr indent="-228600">
              <a:lnSpc>
                <a:spcPct val="90000"/>
              </a:lnSpc>
              <a:spcAft>
                <a:spcPts val="600"/>
              </a:spcAft>
              <a:buFont typeface="Arial" panose="020B0604020202020204" pitchFamily="34" charset="0"/>
              <a:buChar char="•"/>
            </a:pPr>
            <a:r>
              <a:rPr lang="en-US" sz="1000" b="0" i="0" dirty="0">
                <a:solidFill>
                  <a:srgbClr val="595959"/>
                </a:solidFill>
                <a:effectLst/>
              </a:rPr>
              <a:t>1960’ </a:t>
            </a:r>
            <a:r>
              <a:rPr lang="en-US" sz="1000" b="0" i="0" dirty="0" err="1">
                <a:solidFill>
                  <a:srgbClr val="595959"/>
                </a:solidFill>
                <a:effectLst/>
              </a:rPr>
              <a:t>lı</a:t>
            </a:r>
            <a:r>
              <a:rPr lang="en-US" sz="1000" b="0" i="0" dirty="0">
                <a:solidFill>
                  <a:srgbClr val="595959"/>
                </a:solidFill>
                <a:effectLst/>
              </a:rPr>
              <a:t> </a:t>
            </a:r>
            <a:r>
              <a:rPr lang="en-US" sz="1000" b="0" i="0" dirty="0" err="1">
                <a:solidFill>
                  <a:srgbClr val="595959"/>
                </a:solidFill>
                <a:effectLst/>
              </a:rPr>
              <a:t>yıllarda</a:t>
            </a:r>
            <a:r>
              <a:rPr lang="en-US" sz="1000" b="0" i="0" dirty="0">
                <a:solidFill>
                  <a:srgbClr val="595959"/>
                </a:solidFill>
                <a:effectLst/>
              </a:rPr>
              <a:t> </a:t>
            </a:r>
            <a:r>
              <a:rPr lang="en-US" sz="1000" b="0" i="0" dirty="0" err="1">
                <a:solidFill>
                  <a:srgbClr val="595959"/>
                </a:solidFill>
                <a:effectLst/>
              </a:rPr>
              <a:t>çekeceği</a:t>
            </a:r>
            <a:r>
              <a:rPr lang="en-US" sz="1000" b="0" i="0" dirty="0">
                <a:solidFill>
                  <a:srgbClr val="595959"/>
                </a:solidFill>
                <a:effectLst/>
              </a:rPr>
              <a:t> </a:t>
            </a:r>
            <a:r>
              <a:rPr lang="en-US" sz="1000" b="0" i="0" dirty="0" err="1">
                <a:solidFill>
                  <a:srgbClr val="595959"/>
                </a:solidFill>
                <a:effectLst/>
              </a:rPr>
              <a:t>filmleri</a:t>
            </a:r>
            <a:r>
              <a:rPr lang="en-US" sz="1000" b="0" i="0" dirty="0">
                <a:solidFill>
                  <a:srgbClr val="595959"/>
                </a:solidFill>
                <a:effectLst/>
              </a:rPr>
              <a:t> </a:t>
            </a:r>
            <a:r>
              <a:rPr lang="en-US" sz="1000" b="0" i="0" dirty="0" err="1">
                <a:solidFill>
                  <a:srgbClr val="595959"/>
                </a:solidFill>
                <a:effectLst/>
              </a:rPr>
              <a:t>finanse</a:t>
            </a:r>
            <a:r>
              <a:rPr lang="en-US" sz="1000" b="0" i="0" dirty="0">
                <a:solidFill>
                  <a:srgbClr val="595959"/>
                </a:solidFill>
                <a:effectLst/>
              </a:rPr>
              <a:t> </a:t>
            </a:r>
            <a:r>
              <a:rPr lang="en-US" sz="1000" b="0" i="0" dirty="0" err="1">
                <a:solidFill>
                  <a:srgbClr val="595959"/>
                </a:solidFill>
                <a:effectLst/>
              </a:rPr>
              <a:t>edebilmek</a:t>
            </a:r>
            <a:r>
              <a:rPr lang="en-US" sz="1000" b="0" i="0" dirty="0">
                <a:solidFill>
                  <a:srgbClr val="595959"/>
                </a:solidFill>
                <a:effectLst/>
              </a:rPr>
              <a:t> </a:t>
            </a:r>
            <a:r>
              <a:rPr lang="en-US" sz="1000" b="0" i="0" dirty="0" err="1">
                <a:solidFill>
                  <a:srgbClr val="595959"/>
                </a:solidFill>
                <a:effectLst/>
              </a:rPr>
              <a:t>adına</a:t>
            </a:r>
            <a:r>
              <a:rPr lang="en-US" sz="1000" b="0" i="0" dirty="0">
                <a:solidFill>
                  <a:srgbClr val="595959"/>
                </a:solidFill>
                <a:effectLst/>
              </a:rPr>
              <a:t> </a:t>
            </a:r>
            <a:r>
              <a:rPr lang="en-US" sz="1000" b="0" i="0" dirty="0" err="1">
                <a:solidFill>
                  <a:srgbClr val="595959"/>
                </a:solidFill>
                <a:effectLst/>
              </a:rPr>
              <a:t>çelik</a:t>
            </a:r>
            <a:r>
              <a:rPr lang="en-US" sz="1000" b="0" i="0" dirty="0">
                <a:solidFill>
                  <a:srgbClr val="595959"/>
                </a:solidFill>
                <a:effectLst/>
              </a:rPr>
              <a:t> </a:t>
            </a:r>
            <a:r>
              <a:rPr lang="en-US" sz="1000" b="0" i="0" dirty="0" err="1">
                <a:solidFill>
                  <a:srgbClr val="595959"/>
                </a:solidFill>
                <a:effectLst/>
              </a:rPr>
              <a:t>fabrikalarında</a:t>
            </a:r>
            <a:r>
              <a:rPr lang="en-US" sz="1000" b="0" i="0" dirty="0">
                <a:solidFill>
                  <a:srgbClr val="595959"/>
                </a:solidFill>
                <a:effectLst/>
              </a:rPr>
              <a:t> </a:t>
            </a:r>
            <a:r>
              <a:rPr lang="en-US" sz="1000" b="0" i="0" dirty="0" err="1">
                <a:solidFill>
                  <a:srgbClr val="595959"/>
                </a:solidFill>
                <a:effectLst/>
              </a:rPr>
              <a:t>gece</a:t>
            </a:r>
            <a:r>
              <a:rPr lang="en-US" sz="1000" b="0" i="0" dirty="0">
                <a:solidFill>
                  <a:srgbClr val="595959"/>
                </a:solidFill>
                <a:effectLst/>
              </a:rPr>
              <a:t> </a:t>
            </a:r>
            <a:r>
              <a:rPr lang="en-US" sz="1000" b="0" i="0" dirty="0" err="1">
                <a:solidFill>
                  <a:srgbClr val="595959"/>
                </a:solidFill>
                <a:effectLst/>
              </a:rPr>
              <a:t>vardiyalarında</a:t>
            </a:r>
            <a:r>
              <a:rPr lang="en-US" sz="1000" b="0" i="0" dirty="0">
                <a:solidFill>
                  <a:srgbClr val="595959"/>
                </a:solidFill>
                <a:effectLst/>
              </a:rPr>
              <a:t> </a:t>
            </a:r>
            <a:r>
              <a:rPr lang="en-US" sz="1000" b="0" i="0" dirty="0" err="1">
                <a:solidFill>
                  <a:srgbClr val="595959"/>
                </a:solidFill>
                <a:effectLst/>
              </a:rPr>
              <a:t>çalışmıştır</a:t>
            </a:r>
            <a:r>
              <a:rPr lang="en-US" sz="1000" b="0" i="0" dirty="0">
                <a:solidFill>
                  <a:srgbClr val="595959"/>
                </a:solidFill>
                <a:effectLst/>
              </a:rPr>
              <a:t>.</a:t>
            </a:r>
          </a:p>
          <a:p>
            <a:pPr indent="-228600">
              <a:lnSpc>
                <a:spcPct val="90000"/>
              </a:lnSpc>
              <a:spcAft>
                <a:spcPts val="600"/>
              </a:spcAft>
              <a:buFont typeface="Arial" panose="020B0604020202020204" pitchFamily="34" charset="0"/>
              <a:buChar char="•"/>
            </a:pPr>
            <a:endParaRPr lang="en-US" sz="1000" dirty="0">
              <a:solidFill>
                <a:srgbClr val="595959"/>
              </a:solidFill>
            </a:endParaRPr>
          </a:p>
          <a:p>
            <a:pPr indent="-228600">
              <a:lnSpc>
                <a:spcPct val="90000"/>
              </a:lnSpc>
              <a:spcAft>
                <a:spcPts val="600"/>
              </a:spcAft>
              <a:buFont typeface="Arial" panose="020B0604020202020204" pitchFamily="34" charset="0"/>
              <a:buChar char="•"/>
            </a:pPr>
            <a:r>
              <a:rPr lang="en-US" sz="1000" dirty="0">
                <a:solidFill>
                  <a:srgbClr val="595959"/>
                </a:solidFill>
              </a:rPr>
              <a:t>3 </a:t>
            </a:r>
            <a:r>
              <a:rPr lang="en-US" sz="1000" dirty="0" err="1">
                <a:solidFill>
                  <a:srgbClr val="595959"/>
                </a:solidFill>
              </a:rPr>
              <a:t>kez</a:t>
            </a:r>
            <a:r>
              <a:rPr lang="en-US" sz="1000" dirty="0">
                <a:solidFill>
                  <a:srgbClr val="595959"/>
                </a:solidFill>
              </a:rPr>
              <a:t> </a:t>
            </a:r>
            <a:r>
              <a:rPr lang="en-US" sz="1000" dirty="0" err="1">
                <a:solidFill>
                  <a:srgbClr val="595959"/>
                </a:solidFill>
              </a:rPr>
              <a:t>evlenmiştir</a:t>
            </a:r>
            <a:r>
              <a:rPr lang="en-US" sz="1000" dirty="0">
                <a:solidFill>
                  <a:srgbClr val="595959"/>
                </a:solidFill>
              </a:rPr>
              <a:t>. (</a:t>
            </a:r>
            <a:r>
              <a:rPr lang="en-US" sz="1000" dirty="0" err="1">
                <a:solidFill>
                  <a:srgbClr val="595959"/>
                </a:solidFill>
              </a:rPr>
              <a:t>Martje</a:t>
            </a:r>
            <a:r>
              <a:rPr lang="en-US" sz="1000" dirty="0">
                <a:solidFill>
                  <a:srgbClr val="595959"/>
                </a:solidFill>
              </a:rPr>
              <a:t> Grohmann (1967–1985), </a:t>
            </a:r>
            <a:r>
              <a:rPr lang="en-US" sz="1000" b="0" i="0" dirty="0">
                <a:solidFill>
                  <a:srgbClr val="595959"/>
                </a:solidFill>
                <a:effectLst/>
              </a:rPr>
              <a:t>Christine Maria </a:t>
            </a:r>
            <a:r>
              <a:rPr lang="en-US" sz="1000" b="0" i="0" dirty="0" err="1">
                <a:solidFill>
                  <a:srgbClr val="595959"/>
                </a:solidFill>
                <a:effectLst/>
              </a:rPr>
              <a:t>Ebenberger</a:t>
            </a:r>
            <a:r>
              <a:rPr lang="en-US" sz="1000" b="0" i="0" dirty="0">
                <a:solidFill>
                  <a:srgbClr val="595959"/>
                </a:solidFill>
                <a:effectLst/>
              </a:rPr>
              <a:t> (1987–1997), Lena </a:t>
            </a:r>
            <a:r>
              <a:rPr lang="en-US" sz="1000" b="0" i="0" dirty="0" err="1">
                <a:solidFill>
                  <a:srgbClr val="595959"/>
                </a:solidFill>
                <a:effectLst/>
              </a:rPr>
              <a:t>Pisetski</a:t>
            </a:r>
            <a:r>
              <a:rPr lang="en-US" sz="1000" b="0" i="0" dirty="0">
                <a:solidFill>
                  <a:srgbClr val="595959"/>
                </a:solidFill>
                <a:effectLst/>
              </a:rPr>
              <a:t> (1999). </a:t>
            </a:r>
            <a:endParaRPr lang="en-US" sz="1000" dirty="0">
              <a:solidFill>
                <a:srgbClr val="595959"/>
              </a:solidFill>
            </a:endParaRPr>
          </a:p>
        </p:txBody>
      </p:sp>
      <p:pic>
        <p:nvPicPr>
          <p:cNvPr id="10" name="Resim 9" descr="insan yüzü, alın, kişi, şahıs, portre içeren bir resim&#10;&#10;Açıklama otomatik olarak oluşturuldu">
            <a:extLst>
              <a:ext uri="{FF2B5EF4-FFF2-40B4-BE49-F238E27FC236}">
                <a16:creationId xmlns:a16="http://schemas.microsoft.com/office/drawing/2014/main" id="{EBB383B9-5FEC-0E02-75F0-DD758625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1" y="1022896"/>
            <a:ext cx="4797056" cy="4857778"/>
          </a:xfrm>
          <a:prstGeom prst="rect">
            <a:avLst/>
          </a:prstGeom>
        </p:spPr>
      </p:pic>
    </p:spTree>
    <p:extLst>
      <p:ext uri="{BB962C8B-B14F-4D97-AF65-F5344CB8AC3E}">
        <p14:creationId xmlns:p14="http://schemas.microsoft.com/office/powerpoint/2010/main" val="318141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95CD917-6EA7-8978-F101-EAB775CD31B5}"/>
              </a:ext>
            </a:extLst>
          </p:cNvPr>
          <p:cNvSpPr>
            <a:spLocks noGrp="1"/>
          </p:cNvSpPr>
          <p:nvPr>
            <p:ph type="title"/>
          </p:nvPr>
        </p:nvSpPr>
        <p:spPr>
          <a:xfrm>
            <a:off x="793662" y="386930"/>
            <a:ext cx="10066122" cy="1298448"/>
          </a:xfrm>
        </p:spPr>
        <p:txBody>
          <a:bodyPr anchor="b">
            <a:normAutofit/>
          </a:bodyPr>
          <a:lstStyle/>
          <a:p>
            <a:r>
              <a:rPr lang="en-US" sz="4800" kern="1200">
                <a:latin typeface="+mj-lt"/>
                <a:ea typeface="+mj-ea"/>
                <a:cs typeface="+mj-cs"/>
              </a:rPr>
              <a:t>Yönetmen ( Werner Herzog)</a:t>
            </a:r>
            <a:endParaRPr lang="tr-TR" sz="4800"/>
          </a:p>
        </p:txBody>
      </p:sp>
      <p:sp>
        <p:nvSpPr>
          <p:cNvPr id="18"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845C028-AEBD-F0DF-89B8-D50672B656C3}"/>
              </a:ext>
            </a:extLst>
          </p:cNvPr>
          <p:cNvSpPr>
            <a:spLocks noGrp="1"/>
          </p:cNvSpPr>
          <p:nvPr>
            <p:ph idx="1"/>
          </p:nvPr>
        </p:nvSpPr>
        <p:spPr>
          <a:xfrm>
            <a:off x="793661" y="2599509"/>
            <a:ext cx="4530898" cy="3639450"/>
          </a:xfrm>
        </p:spPr>
        <p:txBody>
          <a:bodyPr anchor="ctr">
            <a:normAutofit/>
          </a:bodyPr>
          <a:lstStyle/>
          <a:p>
            <a:r>
              <a:rPr lang="tr-TR" sz="1200" dirty="0" err="1">
                <a:latin typeface="Times New Roman" panose="02020603050405020304" pitchFamily="18" charset="0"/>
                <a:cs typeface="Times New Roman" panose="02020603050405020304" pitchFamily="18" charset="0"/>
              </a:rPr>
              <a:t>Herzog</a:t>
            </a:r>
            <a:r>
              <a:rPr lang="tr-TR" sz="1200" dirty="0">
                <a:latin typeface="Times New Roman" panose="02020603050405020304" pitchFamily="18" charset="0"/>
                <a:cs typeface="Times New Roman" panose="02020603050405020304" pitchFamily="18" charset="0"/>
              </a:rPr>
              <a:t>, savaş sonrası Batı Alman sinema hareketine öncülük etti.</a:t>
            </a:r>
          </a:p>
          <a:p>
            <a:r>
              <a:rPr lang="tr-TR" sz="1200" b="0" i="0" dirty="0">
                <a:effectLst/>
                <a:latin typeface="Times New Roman" panose="02020603050405020304" pitchFamily="18" charset="0"/>
                <a:cs typeface="Times New Roman" panose="02020603050405020304" pitchFamily="18" charset="0"/>
              </a:rPr>
              <a:t>Gençliğinde </a:t>
            </a:r>
            <a:r>
              <a:rPr lang="tr-TR" sz="1200" b="0" i="0" dirty="0" err="1">
                <a:effectLst/>
                <a:latin typeface="Times New Roman" panose="02020603050405020304" pitchFamily="18" charset="0"/>
                <a:cs typeface="Times New Roman" panose="02020603050405020304" pitchFamily="18" charset="0"/>
              </a:rPr>
              <a:t>Herzog</a:t>
            </a:r>
            <a:r>
              <a:rPr lang="tr-TR" sz="1200" b="0" i="0" dirty="0">
                <a:effectLst/>
                <a:latin typeface="Times New Roman" panose="02020603050405020304" pitchFamily="18" charset="0"/>
                <a:cs typeface="Times New Roman" panose="02020603050405020304" pitchFamily="18" charset="0"/>
              </a:rPr>
              <a:t> </a:t>
            </a:r>
            <a:r>
              <a:rPr lang="tr-TR" sz="1200" b="0" i="0" u="sng" dirty="0">
                <a:effectLst/>
                <a:latin typeface="Times New Roman" panose="02020603050405020304" pitchFamily="18" charset="0"/>
                <a:cs typeface="Times New Roman" panose="02020603050405020304" pitchFamily="18" charset="0"/>
                <a:hlinkClick r:id="rId2"/>
              </a:rPr>
              <a:t>,</a:t>
            </a:r>
            <a:r>
              <a:rPr lang="tr-TR" sz="1200" b="0" i="0" dirty="0">
                <a:effectLst/>
                <a:latin typeface="Times New Roman" panose="02020603050405020304" pitchFamily="18" charset="0"/>
                <a:cs typeface="Times New Roman" panose="02020603050405020304" pitchFamily="18" charset="0"/>
              </a:rPr>
              <a:t> Münih'te ve Pittsburgh Üniversitesinde tarih, edebiyat ve müzik okudu ve Meksika, Büyük Britanya, Yunanistan ve Sudan’a yoğun bir şekilde seyahat etti.</a:t>
            </a:r>
          </a:p>
          <a:p>
            <a:r>
              <a:rPr lang="tr-TR" sz="1200" b="0" i="1" dirty="0">
                <a:effectLst/>
                <a:latin typeface="Times New Roman" panose="02020603050405020304" pitchFamily="18" charset="0"/>
                <a:cs typeface="Times New Roman" panose="02020603050405020304" pitchFamily="18" charset="0"/>
              </a:rPr>
              <a:t>Herakles</a:t>
            </a:r>
            <a:r>
              <a:rPr lang="tr-TR" sz="1200" b="0" i="0" dirty="0">
                <a:effectLst/>
                <a:latin typeface="Times New Roman" panose="02020603050405020304" pitchFamily="18" charset="0"/>
                <a:cs typeface="Times New Roman" panose="02020603050405020304" pitchFamily="18" charset="0"/>
              </a:rPr>
              <a:t> (1962), ilk filmi</a:t>
            </a:r>
            <a:endParaRPr lang="tr-TR" sz="1200" dirty="0">
              <a:latin typeface="Times New Roman" panose="02020603050405020304" pitchFamily="18" charset="0"/>
              <a:cs typeface="Times New Roman" panose="02020603050405020304" pitchFamily="18" charset="0"/>
            </a:endParaRPr>
          </a:p>
          <a:p>
            <a:r>
              <a:rPr lang="tr-TR" sz="1200" b="0" i="1" dirty="0" err="1">
                <a:effectLst/>
                <a:latin typeface="Times New Roman" panose="02020603050405020304" pitchFamily="18" charset="0"/>
                <a:cs typeface="Times New Roman" panose="02020603050405020304" pitchFamily="18" charset="0"/>
              </a:rPr>
              <a:t>Lebenszeichen</a:t>
            </a:r>
            <a:r>
              <a:rPr lang="tr-TR" sz="1200" b="0" i="0" dirty="0">
                <a:effectLst/>
                <a:latin typeface="Times New Roman" panose="02020603050405020304" pitchFamily="18" charset="0"/>
                <a:cs typeface="Times New Roman" panose="02020603050405020304" pitchFamily="18" charset="0"/>
              </a:rPr>
              <a:t> (1967; </a:t>
            </a:r>
            <a:r>
              <a:rPr lang="tr-TR" sz="1200" b="0" i="1" dirty="0">
                <a:effectLst/>
                <a:latin typeface="Times New Roman" panose="02020603050405020304" pitchFamily="18" charset="0"/>
                <a:cs typeface="Times New Roman" panose="02020603050405020304" pitchFamily="18" charset="0"/>
              </a:rPr>
              <a:t>Yaşam İşaretleri</a:t>
            </a:r>
            <a:r>
              <a:rPr lang="tr-TR" sz="1200" b="0" i="0" dirty="0">
                <a:effectLst/>
                <a:latin typeface="Times New Roman" panose="02020603050405020304" pitchFamily="18" charset="0"/>
                <a:cs typeface="Times New Roman" panose="02020603050405020304" pitchFamily="18" charset="0"/>
              </a:rPr>
              <a:t> ) ( İlk uzun metrajlı film)</a:t>
            </a:r>
          </a:p>
          <a:p>
            <a:r>
              <a:rPr lang="tr-TR" sz="1200" b="0" i="1" dirty="0" err="1">
                <a:effectLst/>
                <a:latin typeface="Times New Roman" panose="02020603050405020304" pitchFamily="18" charset="0"/>
                <a:cs typeface="Times New Roman" panose="02020603050405020304" pitchFamily="18" charset="0"/>
              </a:rPr>
              <a:t>Stroszek</a:t>
            </a:r>
            <a:r>
              <a:rPr lang="tr-TR" sz="1200" b="0" i="0" dirty="0">
                <a:effectLst/>
                <a:latin typeface="Times New Roman" panose="02020603050405020304" pitchFamily="18" charset="0"/>
                <a:cs typeface="Times New Roman" panose="02020603050405020304" pitchFamily="18" charset="0"/>
              </a:rPr>
              <a:t> (1977)</a:t>
            </a:r>
            <a:r>
              <a:rPr lang="tr-TR" sz="1200" dirty="0">
                <a:latin typeface="Times New Roman" panose="02020603050405020304" pitchFamily="18" charset="0"/>
                <a:cs typeface="Times New Roman" panose="02020603050405020304" pitchFamily="18" charset="0"/>
              </a:rPr>
              <a:t> ( En gerçekçi filmi) </a:t>
            </a:r>
          </a:p>
          <a:p>
            <a:r>
              <a:rPr lang="tr-TR" sz="1200" b="0" i="1" dirty="0">
                <a:effectLst/>
                <a:latin typeface="Times New Roman" panose="02020603050405020304" pitchFamily="18" charset="0"/>
                <a:cs typeface="Times New Roman" panose="02020603050405020304" pitchFamily="18" charset="0"/>
              </a:rPr>
              <a:t>(</a:t>
            </a:r>
            <a:r>
              <a:rPr lang="tr-TR" sz="1200" b="0" i="1" dirty="0" err="1">
                <a:effectLst/>
                <a:latin typeface="Times New Roman" panose="02020603050405020304" pitchFamily="18" charset="0"/>
                <a:cs typeface="Times New Roman" panose="02020603050405020304" pitchFamily="18" charset="0"/>
              </a:rPr>
              <a:t>Heart</a:t>
            </a:r>
            <a:r>
              <a:rPr lang="tr-TR" sz="1200" b="0" i="1" dirty="0">
                <a:effectLst/>
                <a:latin typeface="Times New Roman" panose="02020603050405020304" pitchFamily="18" charset="0"/>
                <a:cs typeface="Times New Roman" panose="02020603050405020304" pitchFamily="18" charset="0"/>
              </a:rPr>
              <a:t> of </a:t>
            </a:r>
            <a:r>
              <a:rPr lang="tr-TR" sz="1200" b="0" i="1" dirty="0" err="1">
                <a:effectLst/>
                <a:latin typeface="Times New Roman" panose="02020603050405020304" pitchFamily="18" charset="0"/>
                <a:cs typeface="Times New Roman" panose="02020603050405020304" pitchFamily="18" charset="0"/>
              </a:rPr>
              <a:t>Glass</a:t>
            </a:r>
            <a:r>
              <a:rPr lang="tr-TR" sz="1200" b="0" i="1" dirty="0">
                <a:effectLst/>
                <a:latin typeface="Times New Roman" panose="02020603050405020304" pitchFamily="18" charset="0"/>
                <a:cs typeface="Times New Roman" panose="02020603050405020304" pitchFamily="18" charset="0"/>
              </a:rPr>
              <a:t>) filminin çekimleri için tüm kadronun hipnotize edilmesini emretti.</a:t>
            </a:r>
          </a:p>
          <a:p>
            <a:r>
              <a:rPr lang="tr-TR" sz="1200" b="0" i="1" dirty="0" err="1">
                <a:effectLst/>
                <a:latin typeface="Times New Roman" panose="02020603050405020304" pitchFamily="18" charset="0"/>
                <a:cs typeface="Times New Roman" panose="02020603050405020304" pitchFamily="18" charset="0"/>
              </a:rPr>
              <a:t>Aguirre</a:t>
            </a:r>
            <a:r>
              <a:rPr lang="tr-TR" sz="1200" b="0" i="1" dirty="0">
                <a:effectLst/>
                <a:latin typeface="Times New Roman" panose="02020603050405020304" pitchFamily="18" charset="0"/>
                <a:cs typeface="Times New Roman" panose="02020603050405020304" pitchFamily="18" charset="0"/>
              </a:rPr>
              <a:t>, </a:t>
            </a:r>
            <a:r>
              <a:rPr lang="tr-TR" sz="1200" b="0" i="1" dirty="0" err="1">
                <a:effectLst/>
                <a:latin typeface="Times New Roman" panose="02020603050405020304" pitchFamily="18" charset="0"/>
                <a:cs typeface="Times New Roman" panose="02020603050405020304" pitchFamily="18" charset="0"/>
              </a:rPr>
              <a:t>the</a:t>
            </a:r>
            <a:r>
              <a:rPr lang="tr-TR" sz="1200" b="0" i="1" dirty="0">
                <a:effectLst/>
                <a:latin typeface="Times New Roman" panose="02020603050405020304" pitchFamily="18" charset="0"/>
                <a:cs typeface="Times New Roman" panose="02020603050405020304" pitchFamily="18" charset="0"/>
              </a:rPr>
              <a:t> </a:t>
            </a:r>
            <a:r>
              <a:rPr lang="tr-TR" sz="1200" b="0" i="1" dirty="0" err="1">
                <a:effectLst/>
                <a:latin typeface="Times New Roman" panose="02020603050405020304" pitchFamily="18" charset="0"/>
                <a:cs typeface="Times New Roman" panose="02020603050405020304" pitchFamily="18" charset="0"/>
              </a:rPr>
              <a:t>Wrath</a:t>
            </a:r>
            <a:r>
              <a:rPr lang="tr-TR" sz="1200" b="0" i="1" dirty="0">
                <a:effectLst/>
                <a:latin typeface="Times New Roman" panose="02020603050405020304" pitchFamily="18" charset="0"/>
                <a:cs typeface="Times New Roman" panose="02020603050405020304" pitchFamily="18" charset="0"/>
              </a:rPr>
              <a:t> of </a:t>
            </a:r>
            <a:r>
              <a:rPr lang="tr-TR" sz="1200" b="0" i="1" dirty="0" err="1">
                <a:effectLst/>
                <a:latin typeface="Times New Roman" panose="02020603050405020304" pitchFamily="18" charset="0"/>
                <a:cs typeface="Times New Roman" panose="02020603050405020304" pitchFamily="18" charset="0"/>
              </a:rPr>
              <a:t>God'ın</a:t>
            </a:r>
            <a:r>
              <a:rPr lang="tr-TR" sz="1200" b="0" i="0" dirty="0">
                <a:effectLst/>
                <a:latin typeface="Times New Roman" panose="02020603050405020304" pitchFamily="18" charset="0"/>
                <a:cs typeface="Times New Roman" panose="02020603050405020304" pitchFamily="18" charset="0"/>
              </a:rPr>
              <a:t> kadrosunu Güney Amerika yağmur ormanlarının zorlu ortamına katlanmaya zorladı.</a:t>
            </a:r>
          </a:p>
          <a:p>
            <a:r>
              <a:rPr lang="tr-TR" sz="1200" b="0" i="0" dirty="0" err="1">
                <a:effectLst/>
                <a:latin typeface="Times New Roman" panose="02020603050405020304" pitchFamily="18" charset="0"/>
                <a:cs typeface="Times New Roman" panose="02020603050405020304" pitchFamily="18" charset="0"/>
              </a:rPr>
              <a:t>Fitzcarraldo</a:t>
            </a:r>
            <a:r>
              <a:rPr lang="tr-TR" sz="1200" dirty="0">
                <a:latin typeface="Times New Roman" panose="02020603050405020304" pitchFamily="18" charset="0"/>
                <a:cs typeface="Times New Roman" panose="02020603050405020304" pitchFamily="18" charset="0"/>
              </a:rPr>
              <a:t> filminin</a:t>
            </a:r>
            <a:r>
              <a:rPr lang="tr-TR" sz="1200" b="0" i="0" dirty="0">
                <a:effectLst/>
                <a:latin typeface="Times New Roman" panose="02020603050405020304" pitchFamily="18" charset="0"/>
                <a:cs typeface="Times New Roman" panose="02020603050405020304" pitchFamily="18" charset="0"/>
              </a:rPr>
              <a:t> çekimi için, oyuncularından 300 tonluk bir gemiyi bir dağın üzerinden çekmelerini istedi.</a:t>
            </a:r>
            <a:endParaRPr lang="tr-TR" sz="1200" dirty="0">
              <a:latin typeface="Times New Roman" panose="02020603050405020304" pitchFamily="18" charset="0"/>
              <a:cs typeface="Times New Roman" panose="02020603050405020304" pitchFamily="18" charset="0"/>
            </a:endParaRPr>
          </a:p>
        </p:txBody>
      </p:sp>
      <p:pic>
        <p:nvPicPr>
          <p:cNvPr id="5" name="Resim 4" descr="taşımak, nakletmek, su taşıtı, dış mekan, tekne içeren bir resim&#10;&#10;Açıklama otomatik olarak oluşturuldu">
            <a:extLst>
              <a:ext uri="{FF2B5EF4-FFF2-40B4-BE49-F238E27FC236}">
                <a16:creationId xmlns:a16="http://schemas.microsoft.com/office/drawing/2014/main" id="{DC232CE8-A9C3-EF6E-AC88-25A68F09EE73}"/>
              </a:ext>
            </a:extLst>
          </p:cNvPr>
          <p:cNvPicPr>
            <a:picLocks noChangeAspect="1"/>
          </p:cNvPicPr>
          <p:nvPr/>
        </p:nvPicPr>
        <p:blipFill>
          <a:blip r:embed="rId3">
            <a:extLst>
              <a:ext uri="{28A0092B-C50C-407E-A947-70E740481C1C}">
                <a14:useLocalDpi xmlns:a14="http://schemas.microsoft.com/office/drawing/2010/main" val="0"/>
              </a:ext>
            </a:extLst>
          </a:blip>
          <a:srcRect l="8290" r="17873" b="1"/>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03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D8B17F-2C79-4D8B-4F6E-679A7014D2CB}"/>
              </a:ext>
            </a:extLst>
          </p:cNvPr>
          <p:cNvSpPr>
            <a:spLocks noGrp="1"/>
          </p:cNvSpPr>
          <p:nvPr>
            <p:ph type="title"/>
          </p:nvPr>
        </p:nvSpPr>
        <p:spPr/>
        <p:txBody>
          <a:bodyPr/>
          <a:lstStyle/>
          <a:p>
            <a:r>
              <a:rPr lang="tr-TR" sz="4400" b="0" i="0" u="none" strike="noStrike" dirty="0">
                <a:effectLst/>
                <a:latin typeface="Times New Roman" panose="02020603050405020304" pitchFamily="18" charset="0"/>
                <a:cs typeface="Times New Roman" panose="02020603050405020304" pitchFamily="18" charset="0"/>
              </a:rPr>
              <a:t>Senaryo ve Filmin Meydana Gelişi</a:t>
            </a:r>
            <a:endParaRPr lang="tr-TR" dirty="0"/>
          </a:p>
        </p:txBody>
      </p:sp>
      <p:sp>
        <p:nvSpPr>
          <p:cNvPr id="3" name="İçerik Yer Tutucusu 2">
            <a:extLst>
              <a:ext uri="{FF2B5EF4-FFF2-40B4-BE49-F238E27FC236}">
                <a16:creationId xmlns:a16="http://schemas.microsoft.com/office/drawing/2014/main" id="{87BE84DE-8DB2-9112-C1F9-6487BE4A81FA}"/>
              </a:ext>
            </a:extLst>
          </p:cNvPr>
          <p:cNvSpPr>
            <a:spLocks noGrp="1"/>
          </p:cNvSpPr>
          <p:nvPr>
            <p:ph idx="1"/>
          </p:nvPr>
        </p:nvSpPr>
        <p:spPr/>
        <p:txBody>
          <a:bodyPr>
            <a:normAutofit/>
          </a:bodyPr>
          <a:lstStyle/>
          <a:p>
            <a:r>
              <a:rPr lang="tr-TR" sz="2000" dirty="0">
                <a:latin typeface="Times New Roman" panose="02020603050405020304" pitchFamily="18" charset="0"/>
                <a:cs typeface="Times New Roman" panose="02020603050405020304" pitchFamily="18" charset="0"/>
              </a:rPr>
              <a:t>Film fikri, Werner </a:t>
            </a:r>
            <a:r>
              <a:rPr lang="tr-TR" sz="2000" dirty="0" err="1">
                <a:latin typeface="Times New Roman" panose="02020603050405020304" pitchFamily="18" charset="0"/>
                <a:cs typeface="Times New Roman" panose="02020603050405020304" pitchFamily="18" charset="0"/>
              </a:rPr>
              <a:t>Herzog'un</a:t>
            </a:r>
            <a:r>
              <a:rPr lang="tr-TR" sz="2000" dirty="0">
                <a:latin typeface="Times New Roman" panose="02020603050405020304" pitchFamily="18" charset="0"/>
                <a:cs typeface="Times New Roman" panose="02020603050405020304" pitchFamily="18" charset="0"/>
              </a:rPr>
              <a:t> bir arkadaşından tarihi maceracılar hakkında bir kitap ödünç almasıyla ortaya çıktı. </a:t>
            </a:r>
            <a:r>
              <a:rPr lang="tr-TR" sz="2000" dirty="0" err="1">
                <a:latin typeface="Times New Roman" panose="02020603050405020304" pitchFamily="18" charset="0"/>
                <a:cs typeface="Times New Roman" panose="02020603050405020304" pitchFamily="18" charset="0"/>
              </a:rPr>
              <a:t>Herzog</a:t>
            </a:r>
            <a:r>
              <a:rPr lang="tr-TR" sz="2000" dirty="0">
                <a:latin typeface="Times New Roman" panose="02020603050405020304" pitchFamily="18" charset="0"/>
                <a:cs typeface="Times New Roman" panose="02020603050405020304" pitchFamily="18" charset="0"/>
              </a:rPr>
              <a:t>, kitapta </a:t>
            </a:r>
            <a:r>
              <a:rPr lang="tr-TR" sz="2000" dirty="0" err="1">
                <a:latin typeface="Times New Roman" panose="02020603050405020304" pitchFamily="18" charset="0"/>
                <a:cs typeface="Times New Roman" panose="02020603050405020304" pitchFamily="18" charset="0"/>
              </a:rPr>
              <a:t>Lope</a:t>
            </a:r>
            <a:r>
              <a:rPr lang="tr-TR" sz="2000" dirty="0">
                <a:latin typeface="Times New Roman" panose="02020603050405020304" pitchFamily="18" charset="0"/>
                <a:cs typeface="Times New Roman" panose="02020603050405020304" pitchFamily="18" charset="0"/>
              </a:rPr>
              <a:t> de </a:t>
            </a:r>
            <a:r>
              <a:rPr lang="tr-TR" sz="2000" dirty="0" err="1">
                <a:latin typeface="Times New Roman" panose="02020603050405020304" pitchFamily="18" charset="0"/>
                <a:cs typeface="Times New Roman" panose="02020603050405020304" pitchFamily="18" charset="0"/>
              </a:rPr>
              <a:t>Aguirre'ye</a:t>
            </a:r>
            <a:r>
              <a:rPr lang="tr-TR" sz="2000" dirty="0">
                <a:latin typeface="Times New Roman" panose="02020603050405020304" pitchFamily="18" charset="0"/>
                <a:cs typeface="Times New Roman" panose="02020603050405020304" pitchFamily="18" charset="0"/>
              </a:rPr>
              <a:t> ayrılmış yarım sayfalık bir metni okuduktan sonra ilham aldı ve hikayeyi hemen tasarlamaya başladı. Konunun ayrıntılarını ve karakterlerin çoğunu kendisi yaratırken, bazı tarihi figürleri tamamen hayal gücüne dayalı bir şekilde kullandı.</a:t>
            </a:r>
          </a:p>
          <a:p>
            <a:r>
              <a:rPr lang="tr-TR" sz="2000" b="0" i="0" dirty="0" err="1">
                <a:solidFill>
                  <a:srgbClr val="202122"/>
                </a:solidFill>
                <a:effectLst/>
                <a:latin typeface="Times New Roman" panose="02020603050405020304" pitchFamily="18" charset="0"/>
                <a:cs typeface="Times New Roman" panose="02020603050405020304" pitchFamily="18" charset="0"/>
              </a:rPr>
              <a:t>Herzog</a:t>
            </a:r>
            <a:r>
              <a:rPr lang="tr-TR" sz="2000" b="0" i="0" dirty="0">
                <a:solidFill>
                  <a:srgbClr val="202122"/>
                </a:solidFill>
                <a:effectLst/>
                <a:latin typeface="Times New Roman" panose="02020603050405020304" pitchFamily="18" charset="0"/>
                <a:cs typeface="Times New Roman" panose="02020603050405020304" pitchFamily="18" charset="0"/>
              </a:rPr>
              <a:t> senaryoyu iki buçuk günde yazdı. </a:t>
            </a:r>
          </a:p>
          <a:p>
            <a:r>
              <a:rPr lang="tr-TR" sz="2000" dirty="0">
                <a:latin typeface="Times New Roman" panose="02020603050405020304" pitchFamily="18" charset="0"/>
                <a:cs typeface="Times New Roman" panose="02020603050405020304" pitchFamily="18" charset="0"/>
              </a:rPr>
              <a:t>Senaryonun büyük kısmı </a:t>
            </a:r>
            <a:r>
              <a:rPr lang="tr-TR" sz="2000" dirty="0" err="1">
                <a:latin typeface="Times New Roman" panose="02020603050405020304" pitchFamily="18" charset="0"/>
                <a:cs typeface="Times New Roman" panose="02020603050405020304" pitchFamily="18" charset="0"/>
              </a:rPr>
              <a:t>Herzog'un</a:t>
            </a:r>
            <a:r>
              <a:rPr lang="tr-TR" sz="2000" dirty="0">
                <a:latin typeface="Times New Roman" panose="02020603050405020304" pitchFamily="18" charset="0"/>
                <a:cs typeface="Times New Roman" panose="02020603050405020304" pitchFamily="18" charset="0"/>
              </a:rPr>
              <a:t> futbol takımıyla yaptığı 200 millik (320 km) bir otobüs yolculuğu sırasında yazıldı. Takım arkadaşları bir maç kazandıktan sonra sarhoş olup taşkınlık yaptı ve içlerinden biri </a:t>
            </a:r>
            <a:r>
              <a:rPr lang="tr-TR" sz="2000" dirty="0" err="1">
                <a:latin typeface="Times New Roman" panose="02020603050405020304" pitchFamily="18" charset="0"/>
                <a:cs typeface="Times New Roman" panose="02020603050405020304" pitchFamily="18" charset="0"/>
              </a:rPr>
              <a:t>Herzog'un</a:t>
            </a:r>
            <a:r>
              <a:rPr lang="tr-TR" sz="2000" dirty="0">
                <a:latin typeface="Times New Roman" panose="02020603050405020304" pitchFamily="18" charset="0"/>
                <a:cs typeface="Times New Roman" panose="02020603050405020304" pitchFamily="18" charset="0"/>
              </a:rPr>
              <a:t> el yazmasının birkaç sayfasına kustu. </a:t>
            </a:r>
            <a:r>
              <a:rPr lang="tr-TR" sz="2000" dirty="0" err="1">
                <a:latin typeface="Times New Roman" panose="02020603050405020304" pitchFamily="18" charset="0"/>
                <a:cs typeface="Times New Roman" panose="02020603050405020304" pitchFamily="18" charset="0"/>
              </a:rPr>
              <a:t>Herzog</a:t>
            </a:r>
            <a:r>
              <a:rPr lang="tr-TR" sz="2000" dirty="0">
                <a:latin typeface="Times New Roman" panose="02020603050405020304" pitchFamily="18" charset="0"/>
                <a:cs typeface="Times New Roman" panose="02020603050405020304" pitchFamily="18" charset="0"/>
              </a:rPr>
              <a:t>, bu sayfaları öfkeyle pencereden dışarı attığını ve içeriklerini hatırlamadığını söylüyor. </a:t>
            </a:r>
            <a:endParaRPr lang="tr-TR" sz="2000" b="0" i="0" dirty="0">
              <a:solidFill>
                <a:srgbClr val="202122"/>
              </a:solidFill>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17021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A51E37-D838-41C8-A7D7-1E15BF264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28A56E-4878-4600-B943-6EE54E2E6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654473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2DEF230-8A27-B836-9312-7FAD9937B720}"/>
              </a:ext>
            </a:extLst>
          </p:cNvPr>
          <p:cNvSpPr>
            <a:spLocks noGrp="1"/>
          </p:cNvSpPr>
          <p:nvPr>
            <p:ph type="title"/>
          </p:nvPr>
        </p:nvSpPr>
        <p:spPr>
          <a:xfrm>
            <a:off x="1335800" y="1158949"/>
            <a:ext cx="5304234" cy="981561"/>
          </a:xfrm>
        </p:spPr>
        <p:txBody>
          <a:bodyPr anchor="b">
            <a:normAutofit/>
          </a:bodyPr>
          <a:lstStyle/>
          <a:p>
            <a:pPr algn="ctr"/>
            <a:r>
              <a:rPr lang="tr-TR" sz="3200" dirty="0"/>
              <a:t>Film, Mekanlar ve Süreç</a:t>
            </a:r>
          </a:p>
        </p:txBody>
      </p:sp>
      <p:sp>
        <p:nvSpPr>
          <p:cNvPr id="3" name="İçerik Yer Tutucusu 2">
            <a:extLst>
              <a:ext uri="{FF2B5EF4-FFF2-40B4-BE49-F238E27FC236}">
                <a16:creationId xmlns:a16="http://schemas.microsoft.com/office/drawing/2014/main" id="{EBD96C76-18EF-C034-0BB9-967A43268B6C}"/>
              </a:ext>
            </a:extLst>
          </p:cNvPr>
          <p:cNvSpPr>
            <a:spLocks noGrp="1"/>
          </p:cNvSpPr>
          <p:nvPr>
            <p:ph idx="1"/>
          </p:nvPr>
        </p:nvSpPr>
        <p:spPr>
          <a:xfrm>
            <a:off x="1335800" y="2427383"/>
            <a:ext cx="5304234" cy="3112716"/>
          </a:xfrm>
        </p:spPr>
        <p:txBody>
          <a:bodyPr anchor="t">
            <a:normAutofit/>
          </a:bodyPr>
          <a:lstStyle/>
          <a:p>
            <a:r>
              <a:rPr lang="tr-TR" sz="2000" b="0" i="0" dirty="0">
                <a:effectLst/>
                <a:latin typeface="Times New Roman" panose="02020603050405020304" pitchFamily="18" charset="0"/>
                <a:cs typeface="Times New Roman" panose="02020603050405020304" pitchFamily="18" charset="0"/>
              </a:rPr>
              <a:t>Film 370.000 dolara çekilmiştir. </a:t>
            </a:r>
          </a:p>
          <a:p>
            <a:r>
              <a:rPr lang="tr-TR" sz="2000" b="0" i="0" dirty="0">
                <a:effectLst/>
                <a:latin typeface="Times New Roman" panose="02020603050405020304" pitchFamily="18" charset="0"/>
                <a:cs typeface="Times New Roman" panose="02020603050405020304" pitchFamily="18" charset="0"/>
              </a:rPr>
              <a:t>Bu paranın 1/3’ü </a:t>
            </a:r>
            <a:r>
              <a:rPr lang="tr-TR" sz="2000" b="0" i="0" dirty="0" err="1">
                <a:effectLst/>
                <a:latin typeface="Times New Roman" panose="02020603050405020304" pitchFamily="18" charset="0"/>
                <a:cs typeface="Times New Roman" panose="02020603050405020304" pitchFamily="18" charset="0"/>
              </a:rPr>
              <a:t>Kinski</a:t>
            </a:r>
            <a:r>
              <a:rPr lang="tr-TR" sz="2000" dirty="0" err="1">
                <a:latin typeface="Times New Roman" panose="02020603050405020304" pitchFamily="18" charset="0"/>
                <a:cs typeface="Times New Roman" panose="02020603050405020304" pitchFamily="18" charset="0"/>
              </a:rPr>
              <a:t>’nin</a:t>
            </a:r>
            <a:r>
              <a:rPr lang="tr-TR" sz="2000" dirty="0">
                <a:latin typeface="Times New Roman" panose="02020603050405020304" pitchFamily="18" charset="0"/>
                <a:cs typeface="Times New Roman" panose="02020603050405020304" pitchFamily="18" charset="0"/>
              </a:rPr>
              <a:t> ücretidir. </a:t>
            </a:r>
          </a:p>
          <a:p>
            <a:r>
              <a:rPr lang="tr-TR" sz="2000" dirty="0">
                <a:latin typeface="Times New Roman" panose="02020603050405020304" pitchFamily="18" charset="0"/>
                <a:cs typeface="Times New Roman" panose="02020603050405020304" pitchFamily="18" charset="0"/>
              </a:rPr>
              <a:t>Film, Peru yağmur ormanlarında, </a:t>
            </a:r>
            <a:r>
              <a:rPr lang="tr-TR" sz="2000" dirty="0" err="1">
                <a:latin typeface="Times New Roman" panose="02020603050405020304" pitchFamily="18" charset="0"/>
                <a:cs typeface="Times New Roman" panose="02020603050405020304" pitchFamily="18" charset="0"/>
              </a:rPr>
              <a:t>Machu</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Picchu'da</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Huayna</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Picchu'nun</a:t>
            </a:r>
            <a:r>
              <a:rPr lang="tr-TR" sz="2000" dirty="0">
                <a:latin typeface="Times New Roman" panose="02020603050405020304" pitchFamily="18" charset="0"/>
                <a:cs typeface="Times New Roman" panose="02020603050405020304" pitchFamily="18" charset="0"/>
              </a:rPr>
              <a:t> taş basamakları) ve </a:t>
            </a:r>
            <a:r>
              <a:rPr lang="tr-TR" sz="2000" dirty="0" err="1">
                <a:latin typeface="Times New Roman" panose="02020603050405020304" pitchFamily="18" charset="0"/>
                <a:cs typeface="Times New Roman" panose="02020603050405020304" pitchFamily="18" charset="0"/>
              </a:rPr>
              <a:t>Ucayali</a:t>
            </a:r>
            <a:r>
              <a:rPr lang="tr-TR" sz="2000" dirty="0">
                <a:latin typeface="Times New Roman" panose="02020603050405020304" pitchFamily="18" charset="0"/>
                <a:cs typeface="Times New Roman" panose="02020603050405020304" pitchFamily="18" charset="0"/>
              </a:rPr>
              <a:t> bölgesinin Amazon Nehri kollarında çekildi .</a:t>
            </a:r>
          </a:p>
          <a:p>
            <a:r>
              <a:rPr lang="tr-TR" sz="2000" dirty="0">
                <a:latin typeface="Times New Roman" panose="02020603050405020304" pitchFamily="18" charset="0"/>
                <a:cs typeface="Times New Roman" panose="02020603050405020304" pitchFamily="18" charset="0"/>
              </a:rPr>
              <a:t>Film toplam beş haftada çekilmiştir.</a:t>
            </a:r>
          </a:p>
        </p:txBody>
      </p:sp>
      <p:pic>
        <p:nvPicPr>
          <p:cNvPr id="5" name="Resim 4" descr="dağ, dış mekan, gökyüzü, bulut içeren bir resim&#10;&#10;Açıklama otomatik olarak oluşturuldu">
            <a:extLst>
              <a:ext uri="{FF2B5EF4-FFF2-40B4-BE49-F238E27FC236}">
                <a16:creationId xmlns:a16="http://schemas.microsoft.com/office/drawing/2014/main" id="{C5869B0D-C09B-7DC9-C6A0-8DADE98B0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216" y="685798"/>
            <a:ext cx="3989167" cy="2662769"/>
          </a:xfrm>
          <a:prstGeom prst="rect">
            <a:avLst/>
          </a:prstGeom>
        </p:spPr>
      </p:pic>
      <p:pic>
        <p:nvPicPr>
          <p:cNvPr id="7" name="Resim 6" descr="harita içeren bir resim&#10;&#10;Açıklama otomatik olarak orta güvenilirlik düzeyiyle oluşturuldu">
            <a:extLst>
              <a:ext uri="{FF2B5EF4-FFF2-40B4-BE49-F238E27FC236}">
                <a16:creationId xmlns:a16="http://schemas.microsoft.com/office/drawing/2014/main" id="{A0AB005C-09F9-2AF8-8B38-82FD7428D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216" y="3509432"/>
            <a:ext cx="3989167" cy="2662768"/>
          </a:xfrm>
          <a:prstGeom prst="rect">
            <a:avLst/>
          </a:prstGeom>
        </p:spPr>
      </p:pic>
    </p:spTree>
    <p:extLst>
      <p:ext uri="{BB962C8B-B14F-4D97-AF65-F5344CB8AC3E}">
        <p14:creationId xmlns:p14="http://schemas.microsoft.com/office/powerpoint/2010/main" val="288170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2089E9-9862-5738-9BB3-C642F433A430}"/>
              </a:ext>
            </a:extLst>
          </p:cNvPr>
          <p:cNvSpPr>
            <a:spLocks noGrp="1"/>
          </p:cNvSpPr>
          <p:nvPr>
            <p:ph type="title"/>
          </p:nvPr>
        </p:nvSpPr>
        <p:spPr/>
        <p:txBody>
          <a:bodyPr/>
          <a:lstStyle/>
          <a:p>
            <a:r>
              <a:rPr lang="tr-TR" dirty="0"/>
              <a:t>Filmin gösterime girişi:</a:t>
            </a:r>
          </a:p>
        </p:txBody>
      </p:sp>
      <p:sp>
        <p:nvSpPr>
          <p:cNvPr id="3" name="İçerik Yer Tutucusu 2">
            <a:extLst>
              <a:ext uri="{FF2B5EF4-FFF2-40B4-BE49-F238E27FC236}">
                <a16:creationId xmlns:a16="http://schemas.microsoft.com/office/drawing/2014/main" id="{6585EC6A-8D4A-F20C-53A5-A6D43D22DAA6}"/>
              </a:ext>
            </a:extLst>
          </p:cNvPr>
          <p:cNvSpPr>
            <a:spLocks noGrp="1"/>
          </p:cNvSpPr>
          <p:nvPr>
            <p:ph idx="1"/>
          </p:nvPr>
        </p:nvSpPr>
        <p:spPr/>
        <p:txBody>
          <a:bodyPr>
            <a:normAutofit/>
          </a:bodyPr>
          <a:lstStyle/>
          <a:p>
            <a:r>
              <a:rPr lang="tr-TR" sz="2400" dirty="0">
                <a:latin typeface="Times New Roman" panose="02020603050405020304" pitchFamily="18" charset="0"/>
                <a:cs typeface="Times New Roman" panose="02020603050405020304" pitchFamily="18" charset="0"/>
              </a:rPr>
              <a:t>Film, kısmen Batı Alman televizyon kanalı </a:t>
            </a:r>
            <a:r>
              <a:rPr lang="tr-TR" sz="2400" dirty="0" err="1">
                <a:latin typeface="Times New Roman" panose="02020603050405020304" pitchFamily="18" charset="0"/>
                <a:cs typeface="Times New Roman" panose="02020603050405020304" pitchFamily="18" charset="0"/>
              </a:rPr>
              <a:t>Hessischer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Rundfunk</a:t>
            </a:r>
            <a:r>
              <a:rPr lang="tr-TR" sz="2400" dirty="0">
                <a:latin typeface="Times New Roman" panose="02020603050405020304" pitchFamily="18" charset="0"/>
                <a:cs typeface="Times New Roman" panose="02020603050405020304" pitchFamily="18" charset="0"/>
              </a:rPr>
              <a:t> tarafından finanse edildi ve sinema gösterimiyle aynı gün televizyon ekranlarında izleyiciyle buluştu.</a:t>
            </a:r>
          </a:p>
          <a:p>
            <a:r>
              <a:rPr lang="tr-TR" sz="2400" dirty="0">
                <a:latin typeface="Times New Roman" panose="02020603050405020304" pitchFamily="18" charset="0"/>
                <a:cs typeface="Times New Roman" panose="02020603050405020304" pitchFamily="18" charset="0"/>
              </a:rPr>
              <a:t>Film, </a:t>
            </a:r>
            <a:r>
              <a:rPr lang="tr-TR" sz="2400" b="0" i="0" dirty="0">
                <a:solidFill>
                  <a:srgbClr val="202122"/>
                </a:solidFill>
                <a:effectLst/>
                <a:latin typeface="Times New Roman" panose="02020603050405020304" pitchFamily="18" charset="0"/>
                <a:cs typeface="Times New Roman" panose="02020603050405020304" pitchFamily="18" charset="0"/>
              </a:rPr>
              <a:t>Meksika, Venezuela ve Cezayir gibi yerlerde bir kült halini aldı. </a:t>
            </a:r>
          </a:p>
          <a:p>
            <a:r>
              <a:rPr lang="tr-TR" sz="2400" b="0" i="0" dirty="0">
                <a:solidFill>
                  <a:srgbClr val="202122"/>
                </a:solidFill>
                <a:effectLst/>
                <a:latin typeface="Times New Roman" panose="02020603050405020304" pitchFamily="18" charset="0"/>
                <a:cs typeface="Times New Roman" panose="02020603050405020304" pitchFamily="18" charset="0"/>
              </a:rPr>
              <a:t>Filmin Paris'te on beş ay süren bir sinema gösterimi oldu.</a:t>
            </a:r>
            <a:endParaRPr lang="tr-TR" sz="2400" dirty="0">
              <a:solidFill>
                <a:srgbClr val="202122"/>
              </a:solidFill>
              <a:latin typeface="Times New Roman" panose="02020603050405020304" pitchFamily="18" charset="0"/>
              <a:cs typeface="Times New Roman" panose="02020603050405020304" pitchFamily="18" charset="0"/>
            </a:endParaRPr>
          </a:p>
          <a:p>
            <a:r>
              <a:rPr lang="tr-TR" sz="2400" b="0" i="1" dirty="0" err="1">
                <a:solidFill>
                  <a:srgbClr val="202122"/>
                </a:solidFill>
                <a:effectLst/>
                <a:latin typeface="Times New Roman" panose="02020603050405020304" pitchFamily="18" charset="0"/>
                <a:cs typeface="Times New Roman" panose="02020603050405020304" pitchFamily="18" charset="0"/>
              </a:rPr>
              <a:t>Aguirre</a:t>
            </a:r>
            <a:r>
              <a:rPr lang="tr-TR" sz="2400" b="0" i="1" dirty="0">
                <a:solidFill>
                  <a:srgbClr val="202122"/>
                </a:solidFill>
                <a:effectLst/>
                <a:latin typeface="Times New Roman" panose="02020603050405020304" pitchFamily="18" charset="0"/>
                <a:cs typeface="Times New Roman" panose="02020603050405020304" pitchFamily="18" charset="0"/>
              </a:rPr>
              <a:t> , 1977’de New </a:t>
            </a:r>
            <a:r>
              <a:rPr lang="tr-TR" sz="2400" b="0" i="1" dirty="0" err="1">
                <a:solidFill>
                  <a:srgbClr val="202122"/>
                </a:solidFill>
                <a:effectLst/>
                <a:latin typeface="Times New Roman" panose="02020603050405020304" pitchFamily="18" charset="0"/>
                <a:cs typeface="Times New Roman" panose="02020603050405020304" pitchFamily="18" charset="0"/>
              </a:rPr>
              <a:t>Yorker</a:t>
            </a:r>
            <a:r>
              <a:rPr lang="tr-TR" sz="2400" b="0" i="1" dirty="0">
                <a:solidFill>
                  <a:srgbClr val="202122"/>
                </a:solidFill>
                <a:effectLst/>
                <a:latin typeface="Times New Roman" panose="02020603050405020304" pitchFamily="18" charset="0"/>
                <a:cs typeface="Times New Roman" panose="02020603050405020304" pitchFamily="18" charset="0"/>
              </a:rPr>
              <a:t> </a:t>
            </a:r>
            <a:r>
              <a:rPr lang="tr-TR" sz="2400" b="0" i="1" dirty="0" err="1">
                <a:solidFill>
                  <a:srgbClr val="202122"/>
                </a:solidFill>
                <a:effectLst/>
                <a:latin typeface="Times New Roman" panose="02020603050405020304" pitchFamily="18" charset="0"/>
                <a:cs typeface="Times New Roman" panose="02020603050405020304" pitchFamily="18" charset="0"/>
              </a:rPr>
              <a:t>Films</a:t>
            </a:r>
            <a:r>
              <a:rPr lang="tr-TR" sz="2400" b="0" i="1" dirty="0">
                <a:solidFill>
                  <a:srgbClr val="202122"/>
                </a:solidFill>
                <a:effectLst/>
                <a:latin typeface="Times New Roman" panose="02020603050405020304" pitchFamily="18" charset="0"/>
                <a:cs typeface="Times New Roman" panose="02020603050405020304" pitchFamily="18" charset="0"/>
              </a:rPr>
              <a:t> </a:t>
            </a:r>
            <a:r>
              <a:rPr lang="tr-TR" sz="2400" b="0" i="0" dirty="0">
                <a:solidFill>
                  <a:srgbClr val="202122"/>
                </a:solidFill>
                <a:effectLst/>
                <a:latin typeface="Times New Roman" panose="02020603050405020304" pitchFamily="18" charset="0"/>
                <a:cs typeface="Times New Roman" panose="02020603050405020304" pitchFamily="18" charset="0"/>
              </a:rPr>
              <a:t>tarafından Amerika Birleşik Devletleri'nde sinemalarda gösterime girdi .</a:t>
            </a:r>
          </a:p>
          <a:p>
            <a:r>
              <a:rPr lang="tr-TR" sz="2400" b="0" i="0" dirty="0">
                <a:solidFill>
                  <a:srgbClr val="202122"/>
                </a:solidFill>
                <a:effectLst/>
                <a:latin typeface="Times New Roman" panose="02020603050405020304" pitchFamily="18" charset="0"/>
                <a:cs typeface="Times New Roman" panose="02020603050405020304" pitchFamily="18" charset="0"/>
              </a:rPr>
              <a:t>Hemen bir kült film haline geldi ve New </a:t>
            </a:r>
            <a:r>
              <a:rPr lang="tr-TR" sz="2400" b="0" i="0" dirty="0" err="1">
                <a:solidFill>
                  <a:srgbClr val="202122"/>
                </a:solidFill>
                <a:effectLst/>
                <a:latin typeface="Times New Roman" panose="02020603050405020304" pitchFamily="18" charset="0"/>
                <a:cs typeface="Times New Roman" panose="02020603050405020304" pitchFamily="18" charset="0"/>
              </a:rPr>
              <a:t>Yorker</a:t>
            </a:r>
            <a:r>
              <a:rPr lang="tr-TR" sz="2400" b="0" i="0" dirty="0">
                <a:solidFill>
                  <a:srgbClr val="202122"/>
                </a:solidFill>
                <a:effectLst/>
                <a:latin typeface="Times New Roman" panose="02020603050405020304" pitchFamily="18" charset="0"/>
                <a:cs typeface="Times New Roman" panose="02020603050405020304" pitchFamily="18" charset="0"/>
              </a:rPr>
              <a:t> </a:t>
            </a:r>
            <a:r>
              <a:rPr lang="tr-TR" sz="2400" b="0" i="0" dirty="0" err="1">
                <a:solidFill>
                  <a:srgbClr val="202122"/>
                </a:solidFill>
                <a:effectLst/>
                <a:latin typeface="Times New Roman" panose="02020603050405020304" pitchFamily="18" charset="0"/>
                <a:cs typeface="Times New Roman" panose="02020603050405020304" pitchFamily="18" charset="0"/>
              </a:rPr>
              <a:t>Films</a:t>
            </a:r>
            <a:r>
              <a:rPr lang="tr-TR" sz="2400" b="0" i="0" dirty="0">
                <a:solidFill>
                  <a:srgbClr val="202122"/>
                </a:solidFill>
                <a:effectLst/>
                <a:latin typeface="Times New Roman" panose="02020603050405020304" pitchFamily="18" charset="0"/>
                <a:cs typeface="Times New Roman" panose="02020603050405020304" pitchFamily="18" charset="0"/>
              </a:rPr>
              <a:t>, ilk gösteriminden dört yıl sonra kataloğunda hiç dolaşımdan kalkmayan tek film olduğunu bildirdi.</a:t>
            </a:r>
            <a:endParaRPr lang="tr-TR" sz="2400" dirty="0">
              <a:solidFill>
                <a:srgbClr val="202122"/>
              </a:solidFill>
              <a:latin typeface="Times New Roman" panose="02020603050405020304" pitchFamily="18" charset="0"/>
              <a:cs typeface="Times New Roman" panose="02020603050405020304" pitchFamily="18" charset="0"/>
            </a:endParaRPr>
          </a:p>
          <a:p>
            <a:r>
              <a:rPr lang="tr-TR" sz="2400" b="0" i="0" dirty="0">
                <a:solidFill>
                  <a:srgbClr val="202122"/>
                </a:solidFill>
                <a:effectLst/>
                <a:latin typeface="Times New Roman" panose="02020603050405020304" pitchFamily="18" charset="0"/>
                <a:cs typeface="Times New Roman" panose="02020603050405020304" pitchFamily="18" charset="0"/>
              </a:rPr>
              <a:t>ABD ve İngiltere'de film, gösterime girdiğinde çoğunlukla olumlu eleştiriler aldı.</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64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F7A0390-19F3-8680-8D67-8843E2A247A8}"/>
              </a:ext>
            </a:extLst>
          </p:cNvPr>
          <p:cNvSpPr>
            <a:spLocks noGrp="1"/>
          </p:cNvSpPr>
          <p:nvPr>
            <p:ph type="title"/>
          </p:nvPr>
        </p:nvSpPr>
        <p:spPr>
          <a:xfrm>
            <a:off x="572493" y="238539"/>
            <a:ext cx="11018520" cy="1434415"/>
          </a:xfrm>
        </p:spPr>
        <p:txBody>
          <a:bodyPr anchor="b">
            <a:normAutofit/>
          </a:bodyPr>
          <a:lstStyle/>
          <a:p>
            <a:r>
              <a:rPr lang="tr-TR" sz="5400" dirty="0"/>
              <a:t>Klaus </a:t>
            </a:r>
            <a:r>
              <a:rPr lang="tr-TR" sz="5400" dirty="0" err="1"/>
              <a:t>Kinski</a:t>
            </a:r>
            <a:r>
              <a:rPr lang="tr-TR" sz="5400" dirty="0"/>
              <a:t> (</a:t>
            </a:r>
            <a:r>
              <a:rPr lang="tr-TR" sz="5400" b="0" i="0" dirty="0">
                <a:effectLst/>
                <a:latin typeface="Arial" panose="020B0604020202020204" pitchFamily="34" charset="0"/>
              </a:rPr>
              <a:t>Don </a:t>
            </a:r>
            <a:r>
              <a:rPr lang="tr-TR" sz="5400" b="0" i="0" u="none" strike="noStrike" dirty="0" err="1">
                <a:effectLst/>
                <a:latin typeface="Arial" panose="020B0604020202020204" pitchFamily="34" charset="0"/>
              </a:rPr>
              <a:t>Lope</a:t>
            </a:r>
            <a:r>
              <a:rPr lang="tr-TR" sz="5400" b="0" i="0" u="none" strike="noStrike" dirty="0">
                <a:effectLst/>
                <a:latin typeface="Arial" panose="020B0604020202020204" pitchFamily="34" charset="0"/>
              </a:rPr>
              <a:t> de </a:t>
            </a:r>
            <a:r>
              <a:rPr lang="tr-TR" sz="5400" b="0" i="0" u="none" strike="noStrike" dirty="0" err="1">
                <a:effectLst/>
                <a:latin typeface="Arial" panose="020B0604020202020204" pitchFamily="34" charset="0"/>
              </a:rPr>
              <a:t>Aguirre</a:t>
            </a:r>
            <a:r>
              <a:rPr lang="tr-TR" sz="5400" b="0" i="0" u="none" strike="noStrike" dirty="0">
                <a:effectLst/>
                <a:latin typeface="Arial" panose="020B0604020202020204" pitchFamily="34" charset="0"/>
              </a:rPr>
              <a:t>)</a:t>
            </a:r>
            <a:endParaRPr lang="tr-TR" sz="5400" dirty="0"/>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8">
            <a:extLst>
              <a:ext uri="{FF2B5EF4-FFF2-40B4-BE49-F238E27FC236}">
                <a16:creationId xmlns:a16="http://schemas.microsoft.com/office/drawing/2014/main" id="{A5DBB0AD-E733-AB25-16BD-5AB1BF26819C}"/>
              </a:ext>
            </a:extLst>
          </p:cNvPr>
          <p:cNvSpPr>
            <a:spLocks noGrp="1"/>
          </p:cNvSpPr>
          <p:nvPr>
            <p:ph idx="1"/>
          </p:nvPr>
        </p:nvSpPr>
        <p:spPr>
          <a:xfrm>
            <a:off x="572493" y="2071316"/>
            <a:ext cx="6713552" cy="4119172"/>
          </a:xfrm>
        </p:spPr>
        <p:txBody>
          <a:bodyPr anchor="t">
            <a:normAutofit/>
          </a:bodyPr>
          <a:lstStyle/>
          <a:p>
            <a:r>
              <a:rPr lang="tr-TR" sz="1600" dirty="0">
                <a:latin typeface="Times New Roman" panose="02020603050405020304" pitchFamily="18" charset="0"/>
                <a:cs typeface="Times New Roman" panose="02020603050405020304" pitchFamily="18" charset="0"/>
              </a:rPr>
              <a:t>Gerçek adı </a:t>
            </a:r>
            <a:r>
              <a:rPr lang="tr-TR" sz="1600" b="0" i="1" dirty="0" err="1">
                <a:solidFill>
                  <a:srgbClr val="202122"/>
                </a:solidFill>
                <a:effectLst/>
                <a:latin typeface="Times New Roman" panose="02020603050405020304" pitchFamily="18" charset="0"/>
                <a:cs typeface="Times New Roman" panose="02020603050405020304" pitchFamily="18" charset="0"/>
              </a:rPr>
              <a:t>Nikolaus</a:t>
            </a:r>
            <a:r>
              <a:rPr lang="tr-TR" sz="1600" b="0" i="1" dirty="0">
                <a:solidFill>
                  <a:srgbClr val="202122"/>
                </a:solidFill>
                <a:effectLst/>
                <a:latin typeface="Times New Roman" panose="02020603050405020304" pitchFamily="18" charset="0"/>
                <a:cs typeface="Times New Roman" panose="02020603050405020304" pitchFamily="18" charset="0"/>
              </a:rPr>
              <a:t> Karl </a:t>
            </a:r>
            <a:r>
              <a:rPr lang="tr-TR" sz="1600" b="0" i="1" dirty="0" err="1">
                <a:solidFill>
                  <a:srgbClr val="202122"/>
                </a:solidFill>
                <a:effectLst/>
                <a:latin typeface="Times New Roman" panose="02020603050405020304" pitchFamily="18" charset="0"/>
                <a:cs typeface="Times New Roman" panose="02020603050405020304" pitchFamily="18" charset="0"/>
              </a:rPr>
              <a:t>Günther</a:t>
            </a:r>
            <a:r>
              <a:rPr lang="tr-TR" sz="1600" b="0" i="1" dirty="0">
                <a:solidFill>
                  <a:srgbClr val="202122"/>
                </a:solidFill>
                <a:effectLst/>
                <a:latin typeface="Times New Roman" panose="02020603050405020304" pitchFamily="18" charset="0"/>
                <a:cs typeface="Times New Roman" panose="02020603050405020304" pitchFamily="18" charset="0"/>
              </a:rPr>
              <a:t> </a:t>
            </a:r>
            <a:r>
              <a:rPr lang="tr-TR" sz="1600" b="0" i="1" dirty="0" err="1">
                <a:solidFill>
                  <a:srgbClr val="202122"/>
                </a:solidFill>
                <a:effectLst/>
                <a:latin typeface="Times New Roman" panose="02020603050405020304" pitchFamily="18" charset="0"/>
                <a:cs typeface="Times New Roman" panose="02020603050405020304" pitchFamily="18" charset="0"/>
              </a:rPr>
              <a:t>Nakszynski’dir</a:t>
            </a:r>
            <a:r>
              <a:rPr lang="tr-TR" sz="1600" b="0" i="1" dirty="0">
                <a:solidFill>
                  <a:srgbClr val="202122"/>
                </a:solidFill>
                <a:effectLst/>
                <a:latin typeface="Times New Roman" panose="02020603050405020304" pitchFamily="18" charset="0"/>
                <a:cs typeface="Times New Roman" panose="02020603050405020304" pitchFamily="18" charset="0"/>
              </a:rPr>
              <a:t>.</a:t>
            </a:r>
          </a:p>
          <a:p>
            <a:r>
              <a:rPr lang="tr-TR" sz="1600" i="1" dirty="0">
                <a:solidFill>
                  <a:srgbClr val="202122"/>
                </a:solidFill>
                <a:latin typeface="Times New Roman" panose="02020603050405020304" pitchFamily="18" charset="0"/>
                <a:cs typeface="Times New Roman" panose="02020603050405020304" pitchFamily="18" charset="0"/>
              </a:rPr>
              <a:t>Polonya – </a:t>
            </a:r>
            <a:r>
              <a:rPr lang="tr-TR" sz="1600" i="1" dirty="0" err="1">
                <a:solidFill>
                  <a:srgbClr val="202122"/>
                </a:solidFill>
                <a:latin typeface="Times New Roman" panose="02020603050405020304" pitchFamily="18" charset="0"/>
                <a:cs typeface="Times New Roman" panose="02020603050405020304" pitchFamily="18" charset="0"/>
              </a:rPr>
              <a:t>Danzig’de</a:t>
            </a:r>
            <a:r>
              <a:rPr lang="tr-TR" sz="1600" i="1" dirty="0">
                <a:solidFill>
                  <a:srgbClr val="202122"/>
                </a:solidFill>
                <a:latin typeface="Times New Roman" panose="02020603050405020304" pitchFamily="18" charset="0"/>
                <a:cs typeface="Times New Roman" panose="02020603050405020304" pitchFamily="18" charset="0"/>
              </a:rPr>
              <a:t> 18 Kasım 1926’da doğdu – 23 Kasım 1991’de öldü. ( 65 yaşında.)</a:t>
            </a:r>
          </a:p>
          <a:p>
            <a:r>
              <a:rPr lang="tr-TR" sz="1600" b="0" i="0" dirty="0">
                <a:solidFill>
                  <a:srgbClr val="202122"/>
                </a:solidFill>
                <a:effectLst/>
                <a:latin typeface="Times New Roman" panose="02020603050405020304" pitchFamily="18" charset="0"/>
                <a:cs typeface="Times New Roman" panose="02020603050405020304" pitchFamily="18" charset="0"/>
              </a:rPr>
              <a:t>Babası Bruno </a:t>
            </a:r>
            <a:r>
              <a:rPr lang="tr-TR" sz="1600" b="0" i="0" dirty="0" err="1">
                <a:solidFill>
                  <a:srgbClr val="202122"/>
                </a:solidFill>
                <a:effectLst/>
                <a:latin typeface="Times New Roman" panose="02020603050405020304" pitchFamily="18" charset="0"/>
                <a:cs typeface="Times New Roman" panose="02020603050405020304" pitchFamily="18" charset="0"/>
              </a:rPr>
              <a:t>Nakszynski</a:t>
            </a:r>
            <a:r>
              <a:rPr lang="tr-TR" sz="1600" b="0" i="0" dirty="0">
                <a:solidFill>
                  <a:srgbClr val="202122"/>
                </a:solidFill>
                <a:effectLst/>
                <a:latin typeface="Times New Roman" panose="02020603050405020304" pitchFamily="18" charset="0"/>
                <a:cs typeface="Times New Roman" panose="02020603050405020304" pitchFamily="18" charset="0"/>
              </a:rPr>
              <a:t> eczacı, annesi ise bir papazın kızıydı. </a:t>
            </a:r>
          </a:p>
          <a:p>
            <a:r>
              <a:rPr lang="tr-TR" sz="1600" dirty="0">
                <a:solidFill>
                  <a:srgbClr val="202122"/>
                </a:solidFill>
                <a:latin typeface="Times New Roman" panose="02020603050405020304" pitchFamily="18" charset="0"/>
                <a:cs typeface="Times New Roman" panose="02020603050405020304" pitchFamily="18" charset="0"/>
              </a:rPr>
              <a:t>1944’te Hollanda’da </a:t>
            </a:r>
            <a:r>
              <a:rPr lang="tr-TR" sz="1600" dirty="0" err="1">
                <a:solidFill>
                  <a:srgbClr val="202122"/>
                </a:solidFill>
                <a:latin typeface="Times New Roman" panose="02020603050405020304" pitchFamily="18" charset="0"/>
                <a:cs typeface="Times New Roman" panose="02020603050405020304" pitchFamily="18" charset="0"/>
              </a:rPr>
              <a:t>Lutwaffe’de</a:t>
            </a:r>
            <a:r>
              <a:rPr lang="tr-TR" sz="1600" dirty="0">
                <a:solidFill>
                  <a:srgbClr val="202122"/>
                </a:solidFill>
                <a:latin typeface="Times New Roman" panose="02020603050405020304" pitchFamily="18" charset="0"/>
                <a:cs typeface="Times New Roman" panose="02020603050405020304" pitchFamily="18" charset="0"/>
              </a:rPr>
              <a:t> paraşütçü olarak görev aldı. </a:t>
            </a:r>
          </a:p>
          <a:p>
            <a:r>
              <a:rPr lang="tr-TR" sz="1600" i="1" dirty="0">
                <a:solidFill>
                  <a:srgbClr val="202122"/>
                </a:solidFill>
                <a:latin typeface="Times New Roman" panose="02020603050405020304" pitchFamily="18" charset="0"/>
                <a:cs typeface="Times New Roman" panose="02020603050405020304" pitchFamily="18" charset="0"/>
              </a:rPr>
              <a:t>Annesini II. Dünya Savaşı sırasında kaybetmiştir. ( Berlin bombardımanı esnasında).</a:t>
            </a:r>
          </a:p>
          <a:p>
            <a:r>
              <a:rPr lang="tr-TR" sz="1600" b="0" i="1" dirty="0">
                <a:solidFill>
                  <a:srgbClr val="202122"/>
                </a:solidFill>
                <a:effectLst/>
                <a:latin typeface="Times New Roman" panose="02020603050405020304" pitchFamily="18" charset="0"/>
                <a:cs typeface="Times New Roman" panose="02020603050405020304" pitchFamily="18" charset="0"/>
              </a:rPr>
              <a:t>M</a:t>
            </a:r>
            <a:r>
              <a:rPr lang="tr-TR" sz="1600" i="1" dirty="0">
                <a:solidFill>
                  <a:srgbClr val="202122"/>
                </a:solidFill>
                <a:latin typeface="Times New Roman" panose="02020603050405020304" pitchFamily="18" charset="0"/>
                <a:cs typeface="Times New Roman" panose="02020603050405020304" pitchFamily="18" charset="0"/>
              </a:rPr>
              <a:t>esleğe atılışı gezici kumpanyalar sayesinde olmuştur. </a:t>
            </a:r>
          </a:p>
          <a:p>
            <a:r>
              <a:rPr lang="tr-TR" sz="1600" b="0" i="1" dirty="0">
                <a:solidFill>
                  <a:srgbClr val="202122"/>
                </a:solidFill>
                <a:effectLst/>
                <a:latin typeface="Times New Roman" panose="02020603050405020304" pitchFamily="18" charset="0"/>
                <a:cs typeface="Times New Roman" panose="02020603050405020304" pitchFamily="18" charset="0"/>
              </a:rPr>
              <a:t>Bir monolog ustası olarak ünlenmiştir. (Oscar Wilde, </a:t>
            </a:r>
            <a:r>
              <a:rPr lang="tr-TR" sz="1600" b="0" i="1" dirty="0" err="1">
                <a:solidFill>
                  <a:srgbClr val="202122"/>
                </a:solidFill>
                <a:effectLst/>
                <a:latin typeface="Times New Roman" panose="02020603050405020304" pitchFamily="18" charset="0"/>
                <a:cs typeface="Times New Roman" panose="02020603050405020304" pitchFamily="18" charset="0"/>
              </a:rPr>
              <a:t>Fraçois</a:t>
            </a:r>
            <a:r>
              <a:rPr lang="tr-TR" sz="1600" b="0" i="1" dirty="0">
                <a:solidFill>
                  <a:srgbClr val="202122"/>
                </a:solidFill>
                <a:effectLst/>
                <a:latin typeface="Times New Roman" panose="02020603050405020304" pitchFamily="18" charset="0"/>
                <a:cs typeface="Times New Roman" panose="02020603050405020304" pitchFamily="18" charset="0"/>
              </a:rPr>
              <a:t> </a:t>
            </a:r>
            <a:r>
              <a:rPr lang="tr-TR" sz="1600" b="0" i="1" dirty="0" err="1">
                <a:solidFill>
                  <a:srgbClr val="202122"/>
                </a:solidFill>
                <a:effectLst/>
                <a:latin typeface="Times New Roman" panose="02020603050405020304" pitchFamily="18" charset="0"/>
                <a:cs typeface="Times New Roman" panose="02020603050405020304" pitchFamily="18" charset="0"/>
              </a:rPr>
              <a:t>Villon</a:t>
            </a:r>
            <a:r>
              <a:rPr lang="tr-TR" sz="1600" b="0" i="1" dirty="0">
                <a:solidFill>
                  <a:srgbClr val="202122"/>
                </a:solidFill>
                <a:effectLst/>
                <a:latin typeface="Times New Roman" panose="02020603050405020304" pitchFamily="18" charset="0"/>
                <a:cs typeface="Times New Roman" panose="02020603050405020304" pitchFamily="18" charset="0"/>
              </a:rPr>
              <a:t>)</a:t>
            </a:r>
          </a:p>
          <a:p>
            <a:r>
              <a:rPr lang="tr-TR" sz="1600" i="1" dirty="0">
                <a:solidFill>
                  <a:srgbClr val="202122"/>
                </a:solidFill>
                <a:latin typeface="Times New Roman" panose="02020603050405020304" pitchFamily="18" charset="0"/>
                <a:cs typeface="Times New Roman" panose="02020603050405020304" pitchFamily="18" charset="0"/>
              </a:rPr>
              <a:t>1948’te çekilen ‘’</a:t>
            </a:r>
            <a:r>
              <a:rPr lang="tr-TR" sz="1600" i="1" dirty="0" err="1">
                <a:solidFill>
                  <a:srgbClr val="202122"/>
                </a:solidFill>
                <a:latin typeface="Times New Roman" panose="02020603050405020304" pitchFamily="18" charset="0"/>
                <a:cs typeface="Times New Roman" panose="02020603050405020304" pitchFamily="18" charset="0"/>
              </a:rPr>
              <a:t>Morituri</a:t>
            </a:r>
            <a:r>
              <a:rPr lang="tr-TR" sz="1600" i="1" dirty="0">
                <a:solidFill>
                  <a:srgbClr val="202122"/>
                </a:solidFill>
                <a:latin typeface="Times New Roman" panose="02020603050405020304" pitchFamily="18" charset="0"/>
                <a:cs typeface="Times New Roman" panose="02020603050405020304" pitchFamily="18" charset="0"/>
              </a:rPr>
              <a:t>’’ adlı film ile sinema kariyerine başladı. </a:t>
            </a:r>
          </a:p>
          <a:p>
            <a:r>
              <a:rPr lang="tr-TR" sz="1600" b="0" i="1" dirty="0" err="1">
                <a:solidFill>
                  <a:srgbClr val="202122"/>
                </a:solidFill>
                <a:effectLst/>
                <a:latin typeface="Times New Roman" panose="02020603050405020304" pitchFamily="18" charset="0"/>
                <a:cs typeface="Times New Roman" panose="02020603050405020304" pitchFamily="18" charset="0"/>
              </a:rPr>
              <a:t>Herzog</a:t>
            </a:r>
            <a:r>
              <a:rPr lang="tr-TR" sz="1600" b="0" i="1" dirty="0">
                <a:solidFill>
                  <a:srgbClr val="202122"/>
                </a:solidFill>
                <a:effectLst/>
                <a:latin typeface="Times New Roman" panose="02020603050405020304" pitchFamily="18" charset="0"/>
                <a:cs typeface="Times New Roman" panose="02020603050405020304" pitchFamily="18" charset="0"/>
              </a:rPr>
              <a:t> ile, </a:t>
            </a:r>
            <a:r>
              <a:rPr lang="tr-TR" sz="1600" b="0" i="1" dirty="0" err="1">
                <a:solidFill>
                  <a:srgbClr val="202122"/>
                </a:solidFill>
                <a:effectLst/>
                <a:latin typeface="Times New Roman" panose="02020603050405020304" pitchFamily="18" charset="0"/>
                <a:cs typeface="Times New Roman" panose="02020603050405020304" pitchFamily="18" charset="0"/>
              </a:rPr>
              <a:t>Aguirre</a:t>
            </a:r>
            <a:r>
              <a:rPr lang="tr-TR" sz="1600" b="0" i="1" dirty="0">
                <a:solidFill>
                  <a:srgbClr val="202122"/>
                </a:solidFill>
                <a:effectLst/>
                <a:latin typeface="Times New Roman" panose="02020603050405020304" pitchFamily="18" charset="0"/>
                <a:cs typeface="Times New Roman" panose="02020603050405020304" pitchFamily="18" charset="0"/>
              </a:rPr>
              <a:t>, Tanrının Gazabı (1972), </a:t>
            </a:r>
            <a:r>
              <a:rPr lang="tr-TR" sz="1600" b="0" i="1" dirty="0" err="1">
                <a:solidFill>
                  <a:srgbClr val="202122"/>
                </a:solidFill>
                <a:effectLst/>
                <a:latin typeface="Times New Roman" panose="02020603050405020304" pitchFamily="18" charset="0"/>
                <a:cs typeface="Times New Roman" panose="02020603050405020304" pitchFamily="18" charset="0"/>
              </a:rPr>
              <a:t>Woyzeck</a:t>
            </a:r>
            <a:r>
              <a:rPr lang="tr-TR" sz="1600" b="0" i="1" dirty="0">
                <a:solidFill>
                  <a:srgbClr val="202122"/>
                </a:solidFill>
                <a:effectLst/>
                <a:latin typeface="Times New Roman" panose="02020603050405020304" pitchFamily="18" charset="0"/>
                <a:cs typeface="Times New Roman" panose="02020603050405020304" pitchFamily="18" charset="0"/>
              </a:rPr>
              <a:t>(1979), </a:t>
            </a:r>
            <a:r>
              <a:rPr lang="tr-TR" sz="1600" b="0" i="1" dirty="0" err="1">
                <a:solidFill>
                  <a:srgbClr val="202122"/>
                </a:solidFill>
                <a:effectLst/>
                <a:latin typeface="Times New Roman" panose="02020603050405020304" pitchFamily="18" charset="0"/>
                <a:cs typeface="Times New Roman" panose="02020603050405020304" pitchFamily="18" charset="0"/>
              </a:rPr>
              <a:t>Nosferatu</a:t>
            </a:r>
            <a:r>
              <a:rPr lang="tr-TR" sz="1600" b="0" i="1" dirty="0">
                <a:solidFill>
                  <a:srgbClr val="202122"/>
                </a:solidFill>
                <a:effectLst/>
                <a:latin typeface="Times New Roman" panose="02020603050405020304" pitchFamily="18" charset="0"/>
                <a:cs typeface="Times New Roman" panose="02020603050405020304" pitchFamily="18" charset="0"/>
              </a:rPr>
              <a:t> (1978), </a:t>
            </a:r>
            <a:r>
              <a:rPr lang="tr-TR" sz="1600" b="0" i="1" dirty="0" err="1">
                <a:solidFill>
                  <a:srgbClr val="202122"/>
                </a:solidFill>
                <a:effectLst/>
                <a:latin typeface="Times New Roman" panose="02020603050405020304" pitchFamily="18" charset="0"/>
                <a:cs typeface="Times New Roman" panose="02020603050405020304" pitchFamily="18" charset="0"/>
              </a:rPr>
              <a:t>Fitzcarraldo</a:t>
            </a:r>
            <a:r>
              <a:rPr lang="tr-TR" sz="1600" b="0" i="1" dirty="0">
                <a:solidFill>
                  <a:srgbClr val="202122"/>
                </a:solidFill>
                <a:effectLst/>
                <a:latin typeface="Times New Roman" panose="02020603050405020304" pitchFamily="18" charset="0"/>
                <a:cs typeface="Times New Roman" panose="02020603050405020304" pitchFamily="18" charset="0"/>
              </a:rPr>
              <a:t> (1982) ve </a:t>
            </a:r>
            <a:r>
              <a:rPr lang="tr-TR" sz="1600" b="0" i="1" dirty="0" err="1">
                <a:solidFill>
                  <a:srgbClr val="202122"/>
                </a:solidFill>
                <a:effectLst/>
                <a:latin typeface="Times New Roman" panose="02020603050405020304" pitchFamily="18" charset="0"/>
                <a:cs typeface="Times New Roman" panose="02020603050405020304" pitchFamily="18" charset="0"/>
              </a:rPr>
              <a:t>Cobra</a:t>
            </a:r>
            <a:r>
              <a:rPr lang="tr-TR" sz="1600" b="0" i="1" dirty="0">
                <a:solidFill>
                  <a:srgbClr val="202122"/>
                </a:solidFill>
                <a:effectLst/>
                <a:latin typeface="Times New Roman" panose="02020603050405020304" pitchFamily="18" charset="0"/>
                <a:cs typeface="Times New Roman" panose="02020603050405020304" pitchFamily="18" charset="0"/>
              </a:rPr>
              <a:t> Verde (1988) filmlerinde birlikte çalıştılar.</a:t>
            </a:r>
          </a:p>
        </p:txBody>
      </p:sp>
      <p:pic>
        <p:nvPicPr>
          <p:cNvPr id="5" name="İçerik Yer Tutucusu 4" descr="insan yüzü, kişi, şahıs, giyim, portre içeren bir resim&#10;&#10;Açıklama otomatik olarak oluşturuldu">
            <a:extLst>
              <a:ext uri="{FF2B5EF4-FFF2-40B4-BE49-F238E27FC236}">
                <a16:creationId xmlns:a16="http://schemas.microsoft.com/office/drawing/2014/main" id="{6F64FDF4-F721-5F0B-1B3A-5F87AED9A69A}"/>
              </a:ext>
            </a:extLst>
          </p:cNvPr>
          <p:cNvPicPr>
            <a:picLocks noChangeAspect="1"/>
          </p:cNvPicPr>
          <p:nvPr/>
        </p:nvPicPr>
        <p:blipFill>
          <a:blip r:embed="rId2">
            <a:extLst>
              <a:ext uri="{28A0092B-C50C-407E-A947-70E740481C1C}">
                <a14:useLocalDpi xmlns:a14="http://schemas.microsoft.com/office/drawing/2010/main" val="0"/>
              </a:ext>
            </a:extLst>
          </a:blip>
          <a:srcRect t="4308" r="3" b="26311"/>
          <a:stretch/>
        </p:blipFill>
        <p:spPr>
          <a:xfrm>
            <a:off x="7675658" y="2093976"/>
            <a:ext cx="3941064" cy="4096512"/>
          </a:xfrm>
          <a:prstGeom prst="rect">
            <a:avLst/>
          </a:prstGeom>
        </p:spPr>
      </p:pic>
    </p:spTree>
    <p:extLst>
      <p:ext uri="{BB962C8B-B14F-4D97-AF65-F5344CB8AC3E}">
        <p14:creationId xmlns:p14="http://schemas.microsoft.com/office/powerpoint/2010/main" val="31959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FCFA8B3-9464-0E30-F00A-0165BFC9BC9E}"/>
              </a:ext>
            </a:extLst>
          </p:cNvPr>
          <p:cNvSpPr>
            <a:spLocks noGrp="1"/>
          </p:cNvSpPr>
          <p:nvPr>
            <p:ph type="title"/>
          </p:nvPr>
        </p:nvSpPr>
        <p:spPr>
          <a:xfrm>
            <a:off x="612648" y="1078992"/>
            <a:ext cx="6268770" cy="1536192"/>
          </a:xfrm>
        </p:spPr>
        <p:txBody>
          <a:bodyPr anchor="b">
            <a:normAutofit/>
          </a:bodyPr>
          <a:lstStyle/>
          <a:p>
            <a:r>
              <a:rPr lang="tr-TR" sz="4800" dirty="0"/>
              <a:t>Klaus </a:t>
            </a:r>
            <a:r>
              <a:rPr lang="tr-TR" sz="4800" dirty="0" err="1"/>
              <a:t>Kinski</a:t>
            </a:r>
            <a:r>
              <a:rPr lang="tr-TR" sz="4800" dirty="0"/>
              <a:t> (</a:t>
            </a:r>
            <a:r>
              <a:rPr lang="tr-TR" sz="4800" b="0" i="0" dirty="0">
                <a:effectLst/>
                <a:latin typeface="Arial" panose="020B0604020202020204" pitchFamily="34" charset="0"/>
              </a:rPr>
              <a:t>Don </a:t>
            </a:r>
            <a:r>
              <a:rPr lang="tr-TR" sz="4800" b="0" i="0" u="none" strike="noStrike" dirty="0" err="1">
                <a:effectLst/>
                <a:latin typeface="Arial" panose="020B0604020202020204" pitchFamily="34" charset="0"/>
              </a:rPr>
              <a:t>Lope</a:t>
            </a:r>
            <a:r>
              <a:rPr lang="tr-TR" sz="4800" b="0" i="0" u="none" strike="noStrike" dirty="0">
                <a:effectLst/>
                <a:latin typeface="Arial" panose="020B0604020202020204" pitchFamily="34" charset="0"/>
              </a:rPr>
              <a:t> de </a:t>
            </a:r>
            <a:r>
              <a:rPr lang="tr-TR" sz="4800" b="0" i="0" u="none" strike="noStrike" dirty="0" err="1">
                <a:effectLst/>
                <a:latin typeface="Arial" panose="020B0604020202020204" pitchFamily="34" charset="0"/>
              </a:rPr>
              <a:t>Aguirre</a:t>
            </a:r>
            <a:r>
              <a:rPr lang="tr-TR" sz="4800" b="0" i="0" u="none" strike="noStrike" dirty="0">
                <a:effectLst/>
                <a:latin typeface="Arial" panose="020B0604020202020204" pitchFamily="34" charset="0"/>
              </a:rPr>
              <a:t>)</a:t>
            </a:r>
            <a:endParaRPr lang="tr-TR" sz="4800" dirty="0"/>
          </a:p>
        </p:txBody>
      </p:sp>
      <p:sp>
        <p:nvSpPr>
          <p:cNvPr id="21" name="Rectangle 2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6FC43670-D4F6-E6BC-3C0E-7C6F36FA6C8F}"/>
              </a:ext>
            </a:extLst>
          </p:cNvPr>
          <p:cNvSpPr>
            <a:spLocks noGrp="1"/>
          </p:cNvSpPr>
          <p:nvPr>
            <p:ph idx="1"/>
          </p:nvPr>
        </p:nvSpPr>
        <p:spPr>
          <a:xfrm>
            <a:off x="639270" y="3355848"/>
            <a:ext cx="6244957" cy="2825496"/>
          </a:xfrm>
        </p:spPr>
        <p:txBody>
          <a:bodyPr>
            <a:normAutofit/>
          </a:bodyPr>
          <a:lstStyle/>
          <a:p>
            <a:r>
              <a:rPr lang="tr-TR" sz="1900" dirty="0">
                <a:latin typeface="Times New Roman" panose="02020603050405020304" pitchFamily="18" charset="0"/>
                <a:cs typeface="Times New Roman" panose="02020603050405020304" pitchFamily="18" charset="0"/>
              </a:rPr>
              <a:t>Son filmi ise </a:t>
            </a:r>
            <a:r>
              <a:rPr lang="tr-TR" sz="1900" dirty="0" err="1">
                <a:latin typeface="Times New Roman" panose="02020603050405020304" pitchFamily="18" charset="0"/>
                <a:cs typeface="Times New Roman" panose="02020603050405020304" pitchFamily="18" charset="0"/>
              </a:rPr>
              <a:t>Niccolo</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Paganini’nin</a:t>
            </a:r>
            <a:r>
              <a:rPr lang="tr-TR" sz="1900" dirty="0">
                <a:latin typeface="Times New Roman" panose="02020603050405020304" pitchFamily="18" charset="0"/>
                <a:cs typeface="Times New Roman" panose="02020603050405020304" pitchFamily="18" charset="0"/>
              </a:rPr>
              <a:t> hayatını anlatan </a:t>
            </a:r>
            <a:r>
              <a:rPr lang="tr-TR" sz="1900" dirty="0" err="1">
                <a:latin typeface="Times New Roman" panose="02020603050405020304" pitchFamily="18" charset="0"/>
                <a:cs typeface="Times New Roman" panose="02020603050405020304" pitchFamily="18" charset="0"/>
              </a:rPr>
              <a:t>Paganini</a:t>
            </a:r>
            <a:r>
              <a:rPr lang="tr-TR" sz="1900" dirty="0">
                <a:latin typeface="Times New Roman" panose="02020603050405020304" pitchFamily="18" charset="0"/>
                <a:cs typeface="Times New Roman" panose="02020603050405020304" pitchFamily="18" charset="0"/>
              </a:rPr>
              <a:t> ( 1989) adlı eserdir. </a:t>
            </a:r>
          </a:p>
          <a:p>
            <a:r>
              <a:rPr lang="de-DE" sz="1900" dirty="0">
                <a:latin typeface="Times New Roman" panose="02020603050405020304" pitchFamily="18" charset="0"/>
                <a:cs typeface="Times New Roman" panose="02020603050405020304" pitchFamily="18" charset="0"/>
              </a:rPr>
              <a:t>Mein liebster Feind - Klaus Kinski</a:t>
            </a:r>
            <a:r>
              <a:rPr lang="tr-TR" sz="1900" dirty="0">
                <a:latin typeface="Times New Roman" panose="02020603050405020304" pitchFamily="18" charset="0"/>
                <a:cs typeface="Times New Roman" panose="02020603050405020304" pitchFamily="18" charset="0"/>
              </a:rPr>
              <a:t> (1999) belgesel çekimleri sırasında </a:t>
            </a:r>
            <a:r>
              <a:rPr lang="tr-TR" sz="1900" dirty="0" err="1">
                <a:latin typeface="Times New Roman" panose="02020603050405020304" pitchFamily="18" charset="0"/>
                <a:cs typeface="Times New Roman" panose="02020603050405020304" pitchFamily="18" charset="0"/>
              </a:rPr>
              <a:t>Herzog</a:t>
            </a:r>
            <a:r>
              <a:rPr lang="tr-TR" sz="1900" dirty="0">
                <a:latin typeface="Times New Roman" panose="02020603050405020304" pitchFamily="18" charset="0"/>
                <a:cs typeface="Times New Roman" panose="02020603050405020304" pitchFamily="18" charset="0"/>
              </a:rPr>
              <a:t> ile kavga etmiş ve </a:t>
            </a:r>
            <a:r>
              <a:rPr lang="tr-TR" sz="1900" dirty="0" err="1">
                <a:latin typeface="Times New Roman" panose="02020603050405020304" pitchFamily="18" charset="0"/>
                <a:cs typeface="Times New Roman" panose="02020603050405020304" pitchFamily="18" charset="0"/>
              </a:rPr>
              <a:t>Herzog</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Kinski’ye</a:t>
            </a:r>
            <a:r>
              <a:rPr lang="tr-TR" sz="1900" dirty="0">
                <a:latin typeface="Times New Roman" panose="02020603050405020304" pitchFamily="18" charset="0"/>
                <a:cs typeface="Times New Roman" panose="02020603050405020304" pitchFamily="18" charset="0"/>
              </a:rPr>
              <a:t> silah çekmiştir. </a:t>
            </a:r>
          </a:p>
          <a:p>
            <a:r>
              <a:rPr lang="tr-TR" sz="1900" dirty="0">
                <a:latin typeface="Times New Roman" panose="02020603050405020304" pitchFamily="18" charset="0"/>
                <a:cs typeface="Times New Roman" panose="02020603050405020304" pitchFamily="18" charset="0"/>
              </a:rPr>
              <a:t>Dört kez evlenen </a:t>
            </a:r>
            <a:r>
              <a:rPr lang="tr-TR" sz="1900" dirty="0" err="1">
                <a:latin typeface="Times New Roman" panose="02020603050405020304" pitchFamily="18" charset="0"/>
                <a:cs typeface="Times New Roman" panose="02020603050405020304" pitchFamily="18" charset="0"/>
              </a:rPr>
              <a:t>Kinski’nin</a:t>
            </a:r>
            <a:r>
              <a:rPr lang="tr-TR" sz="1900" dirty="0">
                <a:latin typeface="Times New Roman" panose="02020603050405020304" pitchFamily="18" charset="0"/>
                <a:cs typeface="Times New Roman" panose="02020603050405020304" pitchFamily="18" charset="0"/>
              </a:rPr>
              <a:t> beş de çocuğu olmuştur. </a:t>
            </a:r>
          </a:p>
          <a:p>
            <a:r>
              <a:rPr lang="tr-TR" sz="1900" dirty="0" err="1">
                <a:latin typeface="Times New Roman" panose="02020603050405020304" pitchFamily="18" charset="0"/>
                <a:cs typeface="Times New Roman" panose="02020603050405020304" pitchFamily="18" charset="0"/>
              </a:rPr>
              <a:t>Kinski</a:t>
            </a:r>
            <a:r>
              <a:rPr lang="tr-TR" sz="1900" dirty="0">
                <a:latin typeface="Times New Roman" panose="02020603050405020304" pitchFamily="18" charset="0"/>
                <a:cs typeface="Times New Roman" panose="02020603050405020304" pitchFamily="18" charset="0"/>
              </a:rPr>
              <a:t> kariyerinin son yıllarında annesi ve kız kardeşi ile ensest ilişkiler yaşadığına dair iddiaların hedefi olmuştur. </a:t>
            </a:r>
          </a:p>
        </p:txBody>
      </p:sp>
      <p:pic>
        <p:nvPicPr>
          <p:cNvPr id="7" name="Resim 6" descr="kişi, şahıs, insan yüzü, giyim, adam, insan içeren bir resim&#10;&#10;Açıklama otomatik olarak oluşturuldu">
            <a:extLst>
              <a:ext uri="{FF2B5EF4-FFF2-40B4-BE49-F238E27FC236}">
                <a16:creationId xmlns:a16="http://schemas.microsoft.com/office/drawing/2014/main" id="{12AB91CB-9C6C-9BB5-E182-DBD2CC64B36C}"/>
              </a:ext>
            </a:extLst>
          </p:cNvPr>
          <p:cNvPicPr>
            <a:picLocks noChangeAspect="1"/>
          </p:cNvPicPr>
          <p:nvPr/>
        </p:nvPicPr>
        <p:blipFill>
          <a:blip r:embed="rId2">
            <a:extLst>
              <a:ext uri="{28A0092B-C50C-407E-A947-70E740481C1C}">
                <a14:useLocalDpi xmlns:a14="http://schemas.microsoft.com/office/drawing/2010/main" val="0"/>
              </a:ext>
            </a:extLst>
          </a:blip>
          <a:srcRect r="3" b="8090"/>
          <a:stretch/>
        </p:blipFill>
        <p:spPr>
          <a:xfrm>
            <a:off x="7684007" y="603504"/>
            <a:ext cx="4050792" cy="5577840"/>
          </a:xfrm>
          <a:prstGeom prst="rect">
            <a:avLst/>
          </a:prstGeom>
        </p:spPr>
      </p:pic>
    </p:spTree>
    <p:extLst>
      <p:ext uri="{BB962C8B-B14F-4D97-AF65-F5344CB8AC3E}">
        <p14:creationId xmlns:p14="http://schemas.microsoft.com/office/powerpoint/2010/main" val="379118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E747703-FFDA-4476-A39F-E20064DE7436}"/>
              </a:ext>
            </a:extLst>
          </p:cNvPr>
          <p:cNvSpPr>
            <a:spLocks noGrp="1"/>
          </p:cNvSpPr>
          <p:nvPr>
            <p:ph type="title"/>
          </p:nvPr>
        </p:nvSpPr>
        <p:spPr>
          <a:xfrm>
            <a:off x="612648" y="1078992"/>
            <a:ext cx="6272784" cy="1536192"/>
          </a:xfrm>
        </p:spPr>
        <p:txBody>
          <a:bodyPr anchor="b">
            <a:normAutofit/>
          </a:bodyPr>
          <a:lstStyle/>
          <a:p>
            <a:r>
              <a:rPr lang="es-ES" sz="3300" b="1" i="0" dirty="0">
                <a:effectLst/>
                <a:latin typeface="Times New Roman" panose="02020603050405020304" pitchFamily="18" charset="0"/>
                <a:cs typeface="Times New Roman" panose="02020603050405020304" pitchFamily="18" charset="0"/>
              </a:rPr>
              <a:t>Joseph Nicolas Antonio Del Negro</a:t>
            </a:r>
            <a:r>
              <a:rPr lang="es-ES" sz="3300" b="0" i="0" dirty="0">
                <a:effectLst/>
                <a:latin typeface="Times New Roman" panose="02020603050405020304" pitchFamily="18" charset="0"/>
                <a:cs typeface="Times New Roman" panose="02020603050405020304" pitchFamily="18" charset="0"/>
              </a:rPr>
              <a:t> </a:t>
            </a:r>
            <a:r>
              <a:rPr lang="tr-TR" sz="3300" b="0" i="0" dirty="0">
                <a:effectLst/>
                <a:latin typeface="Times New Roman" panose="02020603050405020304" pitchFamily="18" charset="0"/>
                <a:cs typeface="Times New Roman" panose="02020603050405020304" pitchFamily="18" charset="0"/>
              </a:rPr>
              <a:t>(Keşiş </a:t>
            </a:r>
            <a:r>
              <a:rPr lang="tr-TR" sz="3300" b="0" i="0" dirty="0" err="1">
                <a:effectLst/>
                <a:latin typeface="Times New Roman" panose="02020603050405020304" pitchFamily="18" charset="0"/>
                <a:cs typeface="Times New Roman" panose="02020603050405020304" pitchFamily="18" charset="0"/>
              </a:rPr>
              <a:t>Gaspar</a:t>
            </a:r>
            <a:r>
              <a:rPr lang="tr-TR" sz="3300" b="0" i="0" dirty="0">
                <a:effectLst/>
                <a:latin typeface="Times New Roman" panose="02020603050405020304" pitchFamily="18" charset="0"/>
                <a:cs typeface="Times New Roman" panose="02020603050405020304" pitchFamily="18" charset="0"/>
              </a:rPr>
              <a:t> de </a:t>
            </a:r>
            <a:r>
              <a:rPr lang="tr-TR" sz="3300" b="0" i="0" dirty="0" err="1">
                <a:effectLst/>
                <a:latin typeface="Times New Roman" panose="02020603050405020304" pitchFamily="18" charset="0"/>
                <a:cs typeface="Times New Roman" panose="02020603050405020304" pitchFamily="18" charset="0"/>
              </a:rPr>
              <a:t>Carvajal</a:t>
            </a:r>
            <a:r>
              <a:rPr lang="tr-TR" sz="3300" b="0" i="0" dirty="0">
                <a:effectLst/>
                <a:latin typeface="Times New Roman" panose="02020603050405020304" pitchFamily="18" charset="0"/>
                <a:cs typeface="Times New Roman" panose="02020603050405020304" pitchFamily="18" charset="0"/>
              </a:rPr>
              <a:t>)</a:t>
            </a:r>
            <a:br>
              <a:rPr lang="tr-TR" sz="3300" b="0" i="0" dirty="0">
                <a:effectLst/>
                <a:latin typeface="Times New Roman" panose="02020603050405020304" pitchFamily="18" charset="0"/>
                <a:cs typeface="Times New Roman" panose="02020603050405020304" pitchFamily="18" charset="0"/>
              </a:rPr>
            </a:br>
            <a:r>
              <a:rPr lang="es-ES" sz="3300" b="0" i="0" dirty="0">
                <a:effectLst/>
                <a:latin typeface="Times New Roman" panose="02020603050405020304" pitchFamily="18" charset="0"/>
                <a:cs typeface="Times New Roman" panose="02020603050405020304" pitchFamily="18" charset="0"/>
              </a:rPr>
              <a:t>(1929–2015)</a:t>
            </a:r>
            <a:endParaRPr lang="tr-TR" sz="33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Resim 6" descr="insan yüzü, kişi, şahıs, dış mekan, giyim içeren bir resim&#10;&#10;Açıklama otomatik olarak oluşturuldu">
            <a:extLst>
              <a:ext uri="{FF2B5EF4-FFF2-40B4-BE49-F238E27FC236}">
                <a16:creationId xmlns:a16="http://schemas.microsoft.com/office/drawing/2014/main" id="{059B6BB9-B5DD-6B01-9911-F565628CED37}"/>
              </a:ext>
            </a:extLst>
          </p:cNvPr>
          <p:cNvPicPr>
            <a:picLocks noChangeAspect="1"/>
          </p:cNvPicPr>
          <p:nvPr/>
        </p:nvPicPr>
        <p:blipFill>
          <a:blip r:embed="rId2">
            <a:extLst>
              <a:ext uri="{28A0092B-C50C-407E-A947-70E740481C1C}">
                <a14:useLocalDpi xmlns:a14="http://schemas.microsoft.com/office/drawing/2010/main" val="0"/>
              </a:ext>
            </a:extLst>
          </a:blip>
          <a:srcRect t="15183"/>
          <a:stretch/>
        </p:blipFill>
        <p:spPr>
          <a:xfrm>
            <a:off x="7684008" y="119196"/>
            <a:ext cx="4507992" cy="2934576"/>
          </a:xfrm>
          <a:prstGeom prst="rect">
            <a:avLst/>
          </a:prstGeom>
        </p:spPr>
      </p:pic>
      <p:sp>
        <p:nvSpPr>
          <p:cNvPr id="29" name="Rectangle 28">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53DA6DE3-CC46-9336-54E4-A15809DA8398}"/>
              </a:ext>
            </a:extLst>
          </p:cNvPr>
          <p:cNvSpPr>
            <a:spLocks noGrp="1"/>
          </p:cNvSpPr>
          <p:nvPr>
            <p:ph idx="1"/>
          </p:nvPr>
        </p:nvSpPr>
        <p:spPr>
          <a:xfrm>
            <a:off x="612648" y="3355848"/>
            <a:ext cx="6272784" cy="2825496"/>
          </a:xfrm>
        </p:spPr>
        <p:txBody>
          <a:bodyPr>
            <a:normAutofit/>
          </a:bodyPr>
          <a:lstStyle/>
          <a:p>
            <a:r>
              <a:rPr lang="tr-TR" sz="2200" dirty="0">
                <a:latin typeface="Times New Roman" panose="02020603050405020304" pitchFamily="18" charset="0"/>
                <a:cs typeface="Times New Roman" panose="02020603050405020304" pitchFamily="18" charset="0"/>
              </a:rPr>
              <a:t>Aktör ve ressam. </a:t>
            </a:r>
          </a:p>
          <a:p>
            <a:r>
              <a:rPr lang="en-US" sz="2200" dirty="0">
                <a:latin typeface="Times New Roman" panose="02020603050405020304" pitchFamily="18" charset="0"/>
                <a:cs typeface="Times New Roman" panose="02020603050405020304" pitchFamily="18" charset="0"/>
              </a:rPr>
              <a:t>Del Negro </a:t>
            </a:r>
            <a:r>
              <a:rPr lang="tr-TR" sz="2200" dirty="0">
                <a:latin typeface="Times New Roman" panose="02020603050405020304" pitchFamily="18" charset="0"/>
                <a:cs typeface="Times New Roman" panose="02020603050405020304" pitchFamily="18" charset="0"/>
              </a:rPr>
              <a:t>1929’da Manhattan’da doğdu 2015’te İspanya’da vefat etti.</a:t>
            </a:r>
          </a:p>
          <a:p>
            <a:r>
              <a:rPr lang="en-US" sz="2200" dirty="0">
                <a:latin typeface="Times New Roman" panose="02020603050405020304" pitchFamily="18" charset="0"/>
                <a:cs typeface="Times New Roman" panose="02020603050405020304" pitchFamily="18" charset="0"/>
              </a:rPr>
              <a:t>Robo Man (1974)</a:t>
            </a:r>
            <a:r>
              <a:rPr lang="tr-TR" sz="2200" dirty="0">
                <a:latin typeface="Times New Roman" panose="02020603050405020304" pitchFamily="18" charset="0"/>
                <a:cs typeface="Times New Roman" panose="02020603050405020304" pitchFamily="18" charset="0"/>
              </a:rPr>
              <a:t>.</a:t>
            </a:r>
          </a:p>
          <a:p>
            <a:r>
              <a:rPr lang="tr-TR" sz="2200" dirty="0" err="1">
                <a:latin typeface="Times New Roman" panose="02020603050405020304" pitchFamily="18" charset="0"/>
                <a:cs typeface="Times New Roman" panose="02020603050405020304" pitchFamily="18" charset="0"/>
              </a:rPr>
              <a:t>Les</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Felins</a:t>
            </a:r>
            <a:r>
              <a:rPr lang="tr-TR" sz="2200" dirty="0">
                <a:latin typeface="Times New Roman" panose="02020603050405020304" pitchFamily="18" charset="0"/>
                <a:cs typeface="Times New Roman" panose="02020603050405020304" pitchFamily="18" charset="0"/>
              </a:rPr>
              <a:t> (1964) - (Aşk Kafesi).</a:t>
            </a:r>
          </a:p>
          <a:p>
            <a:r>
              <a:rPr lang="tr-TR" sz="2200" dirty="0" err="1">
                <a:latin typeface="Times New Roman" panose="02020603050405020304" pitchFamily="18" charset="0"/>
                <a:cs typeface="Times New Roman" panose="02020603050405020304" pitchFamily="18" charset="0"/>
              </a:rPr>
              <a:t>Aguirre</a:t>
            </a:r>
            <a:r>
              <a:rPr lang="tr-TR" sz="2200" dirty="0">
                <a:latin typeface="Times New Roman" panose="02020603050405020304" pitchFamily="18" charset="0"/>
                <a:cs typeface="Times New Roman" panose="02020603050405020304" pitchFamily="18" charset="0"/>
              </a:rPr>
              <a:t> (1972).</a:t>
            </a:r>
          </a:p>
          <a:p>
            <a:endParaRPr lang="tr-TR" sz="2200" dirty="0"/>
          </a:p>
        </p:txBody>
      </p:sp>
      <p:pic>
        <p:nvPicPr>
          <p:cNvPr id="5" name="Resim 4">
            <a:extLst>
              <a:ext uri="{FF2B5EF4-FFF2-40B4-BE49-F238E27FC236}">
                <a16:creationId xmlns:a16="http://schemas.microsoft.com/office/drawing/2014/main" id="{F8DC784B-EABB-6396-BCFC-E52554A82DB8}"/>
              </a:ext>
            </a:extLst>
          </p:cNvPr>
          <p:cNvPicPr>
            <a:picLocks noChangeAspect="1"/>
          </p:cNvPicPr>
          <p:nvPr/>
        </p:nvPicPr>
        <p:blipFill>
          <a:blip r:embed="rId3"/>
          <a:srcRect t="22859" r="2" b="19716"/>
          <a:stretch/>
        </p:blipFill>
        <p:spPr>
          <a:xfrm>
            <a:off x="7684008" y="3172968"/>
            <a:ext cx="4507992" cy="3565836"/>
          </a:xfrm>
          <a:prstGeom prst="rect">
            <a:avLst/>
          </a:prstGeom>
        </p:spPr>
      </p:pic>
    </p:spTree>
    <p:extLst>
      <p:ext uri="{BB962C8B-B14F-4D97-AF65-F5344CB8AC3E}">
        <p14:creationId xmlns:p14="http://schemas.microsoft.com/office/powerpoint/2010/main" val="23194234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1457</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Times New Roman</vt:lpstr>
      <vt:lpstr>Office Teması</vt:lpstr>
      <vt:lpstr>Aguirre, Tanrının Gazabı (Aguirre, the Wrath of the God – 1972) Yönetmen, Karakterler ve Mekanlar </vt:lpstr>
      <vt:lpstr>Yönetmen ( Werner Herzog)</vt:lpstr>
      <vt:lpstr>Yönetmen ( Werner Herzog)</vt:lpstr>
      <vt:lpstr>Senaryo ve Filmin Meydana Gelişi</vt:lpstr>
      <vt:lpstr>Film, Mekanlar ve Süreç</vt:lpstr>
      <vt:lpstr>Filmin gösterime girişi:</vt:lpstr>
      <vt:lpstr>Klaus Kinski (Don Lope de Aguirre)</vt:lpstr>
      <vt:lpstr>Klaus Kinski (Don Lope de Aguirre)</vt:lpstr>
      <vt:lpstr>Joseph Nicolas Antonio Del Negro (Keşiş Gaspar de Carvajal) (1929–2015)</vt:lpstr>
      <vt:lpstr>Helena Rojo (Inez)</vt:lpstr>
      <vt:lpstr>Ruy Guerra (Don Pedro de Ursua)</vt:lpstr>
      <vt:lpstr>Peter Berling (Don Fernando de Guzman)</vt:lpstr>
      <vt:lpstr>Film hakkında ekstra notlar:</vt:lpstr>
      <vt:lpstr>Film hakkında ekstra notlar:</vt:lpstr>
      <vt:lpstr>Ödüller, Başarılar, Takdirler</vt:lpstr>
      <vt:lpstr>Etkilediği filmler ve diğer yapımlar</vt:lpstr>
      <vt:lpstr>Filmin tarih ile bağlantısı.</vt:lpstr>
      <vt:lpstr>Referanslar: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Fatih Selçuk</dc:creator>
  <cp:lastModifiedBy>Nihat Berker</cp:lastModifiedBy>
  <cp:revision>1</cp:revision>
  <dcterms:created xsi:type="dcterms:W3CDTF">2024-11-17T17:31:58Z</dcterms:created>
  <dcterms:modified xsi:type="dcterms:W3CDTF">2024-12-07T08:25:05Z</dcterms:modified>
</cp:coreProperties>
</file>