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05" r:id="rId5"/>
    <p:sldId id="296" r:id="rId6"/>
    <p:sldId id="306" r:id="rId7"/>
    <p:sldId id="320" r:id="rId8"/>
    <p:sldId id="317" r:id="rId9"/>
    <p:sldId id="321" r:id="rId10"/>
    <p:sldId id="318" r:id="rId11"/>
    <p:sldId id="322" r:id="rId12"/>
    <p:sldId id="307" r:id="rId13"/>
    <p:sldId id="308" r:id="rId14"/>
    <p:sldId id="319" r:id="rId15"/>
    <p:sldId id="323" r:id="rId16"/>
    <p:sldId id="324" r:id="rId17"/>
    <p:sldId id="325" r:id="rId18"/>
    <p:sldId id="326" r:id="rId19"/>
    <p:sldId id="327" r:id="rId20"/>
    <p:sldId id="328" r:id="rId21"/>
    <p:sldId id="294" r:id="rId22"/>
    <p:sldId id="310" r:id="rId23"/>
    <p:sldId id="316" r:id="rId24"/>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Yaza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4879" autoAdjust="0"/>
  </p:normalViewPr>
  <p:slideViewPr>
    <p:cSldViewPr snapToGrid="0">
      <p:cViewPr varScale="1">
        <p:scale>
          <a:sx n="74" d="100"/>
          <a:sy n="74" d="100"/>
        </p:scale>
        <p:origin x="30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3" d="100"/>
          <a:sy n="93" d="100"/>
        </p:scale>
        <p:origin x="37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ECFF8D-9C94-4CB6-ABB7-13ABA2ED68C5}" type="datetime1">
              <a:rPr lang="tr-TR" smtClean="0"/>
              <a:t>7.12.2024</a:t>
            </a:fld>
            <a:endParaRPr lang="tr-TR"/>
          </a:p>
        </p:txBody>
      </p:sp>
      <p:sp>
        <p:nvSpPr>
          <p:cNvPr id="4" name="Alt Bilgi Yer Tutucusu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7369B77-94AB-0344-9EBF-9DB9EE8D3ABC}" type="slidenum">
              <a:rPr lang="tr-TR" smtClean="0"/>
              <a:t>‹#›</a:t>
            </a:fld>
            <a:endParaRPr lang="tr-TR"/>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19E4F20-2C85-4D6A-89FE-8089ED14F6F9}" type="datetime1">
              <a:rPr lang="tr-TR" noProof="0" smtClean="0"/>
              <a:t>7.12.2024</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775476F-A808-1F46-A368-07984F6DA22E}" type="slidenum">
              <a:rPr lang="tr-TR" noProof="0" smtClean="0"/>
              <a:t>‹#›</a:t>
            </a:fld>
            <a:endParaRPr lang="tr-TR" noProof="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1</a:t>
            </a:fld>
            <a:endParaRPr lang="tr-TR"/>
          </a:p>
        </p:txBody>
      </p:sp>
    </p:spTree>
    <p:extLst>
      <p:ext uri="{BB962C8B-B14F-4D97-AF65-F5344CB8AC3E}">
        <p14:creationId xmlns:p14="http://schemas.microsoft.com/office/powerpoint/2010/main" val="374392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775476F-A808-1F46-A368-07984F6DA22E}" type="slidenum">
              <a:rPr lang="tr-TR" smtClean="0"/>
              <a:t>2</a:t>
            </a:fld>
            <a:endParaRPr lang="tr-TR"/>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3</a:t>
            </a:fld>
            <a:endParaRPr lang="tr-TR"/>
          </a:p>
        </p:txBody>
      </p:sp>
    </p:spTree>
    <p:extLst>
      <p:ext uri="{BB962C8B-B14F-4D97-AF65-F5344CB8AC3E}">
        <p14:creationId xmlns:p14="http://schemas.microsoft.com/office/powerpoint/2010/main" val="39378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526E3-6D1A-A1BC-4BF9-355DAB47DE5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3ABDD0B-9A7B-6AD8-6B1B-B38533A3899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B45EBA1-E8F2-A0B5-BA52-98C146259264}"/>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6BA641AA-8587-857E-2AB5-80B833595BA0}"/>
              </a:ext>
            </a:extLst>
          </p:cNvPr>
          <p:cNvSpPr>
            <a:spLocks noGrp="1"/>
          </p:cNvSpPr>
          <p:nvPr>
            <p:ph type="sldNum" sz="quarter" idx="5"/>
          </p:nvPr>
        </p:nvSpPr>
        <p:spPr/>
        <p:txBody>
          <a:bodyPr/>
          <a:lstStyle/>
          <a:p>
            <a:pPr rtl="0"/>
            <a:fld id="{0775476F-A808-1F46-A368-07984F6DA22E}" type="slidenum">
              <a:rPr lang="tr-TR" smtClean="0"/>
              <a:t>5</a:t>
            </a:fld>
            <a:endParaRPr lang="tr-TR"/>
          </a:p>
        </p:txBody>
      </p:sp>
    </p:spTree>
    <p:extLst>
      <p:ext uri="{BB962C8B-B14F-4D97-AF65-F5344CB8AC3E}">
        <p14:creationId xmlns:p14="http://schemas.microsoft.com/office/powerpoint/2010/main" val="28747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9</a:t>
            </a:fld>
            <a:endParaRPr lang="tr-TR"/>
          </a:p>
        </p:txBody>
      </p:sp>
    </p:spTree>
    <p:extLst>
      <p:ext uri="{BB962C8B-B14F-4D97-AF65-F5344CB8AC3E}">
        <p14:creationId xmlns:p14="http://schemas.microsoft.com/office/powerpoint/2010/main" val="250622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10</a:t>
            </a:fld>
            <a:endParaRPr lang="tr-TR"/>
          </a:p>
        </p:txBody>
      </p:sp>
    </p:spTree>
    <p:extLst>
      <p:ext uri="{BB962C8B-B14F-4D97-AF65-F5344CB8AC3E}">
        <p14:creationId xmlns:p14="http://schemas.microsoft.com/office/powerpoint/2010/main" val="108689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18</a:t>
            </a:fld>
            <a:endParaRPr lang="tr-TR"/>
          </a:p>
        </p:txBody>
      </p:sp>
    </p:spTree>
    <p:extLst>
      <p:ext uri="{BB962C8B-B14F-4D97-AF65-F5344CB8AC3E}">
        <p14:creationId xmlns:p14="http://schemas.microsoft.com/office/powerpoint/2010/main" val="172349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775476F-A808-1F46-A368-07984F6DA22E}" type="slidenum">
              <a:rPr lang="tr-TR" smtClean="0"/>
              <a:t>19</a:t>
            </a:fld>
            <a:endParaRPr lang="tr-TR"/>
          </a:p>
        </p:txBody>
      </p:sp>
    </p:spTree>
    <p:extLst>
      <p:ext uri="{BB962C8B-B14F-4D97-AF65-F5344CB8AC3E}">
        <p14:creationId xmlns:p14="http://schemas.microsoft.com/office/powerpoint/2010/main" val="300065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775476F-A808-1F46-A368-07984F6DA22E}" type="slidenum">
              <a:rPr lang="tr-TR" smtClean="0"/>
              <a:t>20</a:t>
            </a:fld>
            <a:endParaRPr lang="tr-TR"/>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tx2"/>
        </a:solidFill>
        <a:effectLst/>
      </p:bgPr>
    </p:bg>
    <p:spTree>
      <p:nvGrpSpPr>
        <p:cNvPr id="1" name=""/>
        <p:cNvGrpSpPr/>
        <p:nvPr/>
      </p:nvGrpSpPr>
      <p:grpSpPr>
        <a:xfrm>
          <a:off x="0" y="0"/>
          <a:ext cx="0" cy="0"/>
          <a:chOff x="0" y="0"/>
          <a:chExt cx="0" cy="0"/>
        </a:xfrm>
      </p:grpSpPr>
      <p:pic>
        <p:nvPicPr>
          <p:cNvPr id="5" name="Resim 4" descr="Metin, bitki içeren bir resim&#10;&#10;Açıklama otomatik olarak oluşturuldu">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cxnSp>
        <p:nvCxnSpPr>
          <p:cNvPr id="9" name="Düz Bağlayıcı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Resim 10" descr="Metin içeren bir resim&#10;&#10;Açıklama otomatik olarak oluşturuldu">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3" name="Resim 12" descr="Seramik eşya, porselen içeren bir resim&#10;&#10;Açıklama otomatik olarak oluşturuldu">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Resim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Başlık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sz="4600"/>
            </a:lvl1pPr>
          </a:lstStyle>
          <a:p>
            <a:pPr rtl="0"/>
            <a:r>
              <a:rPr lang="tr-TR" noProof="0"/>
              <a:t>Asıl başlık stilini düzenlemek için tıklayın</a:t>
            </a:r>
          </a:p>
        </p:txBody>
      </p:sp>
      <p:sp>
        <p:nvSpPr>
          <p:cNvPr id="3" name="Alt Başlık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4596384" y="2267712"/>
            <a:ext cx="2999232" cy="43891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Başlık ve İçerik">
    <p:bg>
      <p:bgPr>
        <a:solidFill>
          <a:schemeClr val="tx2"/>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9" name="Resim 8" descr="Kumaş içeren bir resim&#10;&#10;Açıklama otomatik olarak oluşturuldu">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Dikdörtgen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3" name="Resim 12" descr="Çiçek ve bitki içeren bir resim&#10;&#10;Açıklama otomatik olarak oluşturuldu">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14" name="Alt Bilgi Yer Tutucusu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p>
            <a:pPr rtl="0"/>
            <a:r>
              <a:rPr lang="tr-TR" noProof="0"/>
              <a:t>Sunu başlığı</a:t>
            </a:r>
          </a:p>
        </p:txBody>
      </p:sp>
      <p:sp>
        <p:nvSpPr>
          <p:cNvPr id="15" name="Slayt Numarası Yer Tutucusu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Özel Düzen">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Dikdörtgen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0" name="Resim 9" descr="Yumuşakça, böcek içeren bir resim&#10;&#10;Açıklama otomatik olarak oluşturuldu">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Başlık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a:lvl1pPr>
          </a:lstStyle>
          <a:p>
            <a:pPr rtl="0"/>
            <a:r>
              <a:rPr lang="tr-TR" noProof="0"/>
              <a:t>Asıl başlık stilini düzenlemek için tıklayın</a:t>
            </a:r>
          </a:p>
        </p:txBody>
      </p:sp>
      <p:sp>
        <p:nvSpPr>
          <p:cNvPr id="3" name="Alt Bilgi Yer Tutucusu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
        <p:nvSpPr>
          <p:cNvPr id="12" name="İçerik Yer Tutucusu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36" name="Resim 35" descr="Bir ağacın yakından görüntüsü&#10;&#10;Açıklama otomatik olarak orta düzeyde güvenilirlikle oluşturuldu">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Başlık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p>
            <a:pPr rtl="0"/>
            <a:r>
              <a:rPr lang="tr-TR" noProof="0"/>
              <a:t>Asıl başlık stilini düzenlemek için tıklayın</a:t>
            </a:r>
          </a:p>
        </p:txBody>
      </p:sp>
      <p:sp>
        <p:nvSpPr>
          <p:cNvPr id="8" name="Alt Bilgi Yer Tutucusu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
        <p:nvSpPr>
          <p:cNvPr id="29" name="Metin Yer Tutucusu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30" name="İçerik Yer Tutucusu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31" name="Metin Yer Tutucusu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32" name="İçerik Yer Tutucusu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pic>
        <p:nvPicPr>
          <p:cNvPr id="38" name="Resim 37" descr="Bir grup çiçek&#10;&#10;Açıklama otomatik olarak düşük düzey güvenilirlikle oluşturuldu">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Metin Yer Tutucusu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sz="30000">
                <a:solidFill>
                  <a:schemeClr val="bg1"/>
                </a:solidFill>
                <a:latin typeface="Times New Roman" panose="02020603050405020304" pitchFamily="18" charset="0"/>
              </a:defRPr>
            </a:lvl1pPr>
          </a:lstStyle>
          <a:p>
            <a:pPr lvl="0" rtl="0"/>
            <a:r>
              <a:rPr lang="tr-TR" noProof="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Karşılaştırma">
    <p:bg>
      <p:bgPr>
        <a:solidFill>
          <a:schemeClr val="tx2"/>
        </a:solidFill>
        <a:effectLst/>
      </p:bgPr>
    </p:bg>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cxnSp>
        <p:nvCxnSpPr>
          <p:cNvPr id="12" name="Düz Bağlayıcı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Resim 13" descr="Yumuşakça, böcek içeren bir resim&#10;&#10;Açıklama otomatik olarak oluşturuldu">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Başlık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a:lvl1p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8" name="Alt Bilgi Yer Tutucusu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
        <p:nvSpPr>
          <p:cNvPr id="15" name="Metin Yer Tutucusu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sz="2000" b="0">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6" name="İçerik Yer Tutucusu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Özel Düzen">
    <p:spTree>
      <p:nvGrpSpPr>
        <p:cNvPr id="1" name=""/>
        <p:cNvGrpSpPr/>
        <p:nvPr/>
      </p:nvGrpSpPr>
      <p:grpSpPr>
        <a:xfrm>
          <a:off x="0" y="0"/>
          <a:ext cx="0" cy="0"/>
          <a:chOff x="0" y="0"/>
          <a:chExt cx="0" cy="0"/>
        </a:xfrm>
      </p:grpSpPr>
      <p:pic>
        <p:nvPicPr>
          <p:cNvPr id="6" name="Resim 5" descr="Kumaş içeren bir resim&#10;&#10;Açıklama otomatik olarak oluşturuldu">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Dikdörtgen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8" name="Resim 7" descr="Çiçek ve bitki içeren bir resim&#10;&#10;Açıklama otomatik olarak oluşturuldu">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Resim 9" descr="Bir çiçeğin yakından görüntüsü&#10;&#10;Açıklama otomatik olarak düşük düzey güvenilirlikle oluşturuldu">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Resim 11" descr="Bir çiçeğin yakından görüntüsü&#10;&#10;Açıklama otomatik olarak düşük düzey güvenilirlikle oluşturuldu">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Dikdörtgen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6" name="Dikdörtgen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a:lvl1pPr>
          </a:lstStyle>
          <a:p>
            <a:pPr rtl="0"/>
            <a:r>
              <a:rPr lang="tr-TR" noProof="0"/>
              <a:t>Asıl başlık stilini düzenlemek için tıklayın</a:t>
            </a:r>
          </a:p>
        </p:txBody>
      </p:sp>
      <p:sp>
        <p:nvSpPr>
          <p:cNvPr id="19" name="İçerik Yer Tutucusu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0" name="Dikdörtgen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1" name="Resim 10" descr="Yumuşakça, böcek içeren bir resim&#10;&#10;Açıklama otomatik olarak oluşturuldu">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Başlık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Alt Bilgi Yer Tutucusu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p>
            <a:pPr rtl="0"/>
            <a:r>
              <a:rPr lang="tr-TR" noProof="0"/>
              <a:t>Sunu başlığı</a:t>
            </a:r>
          </a:p>
        </p:txBody>
      </p:sp>
      <p:sp>
        <p:nvSpPr>
          <p:cNvPr id="8" name="Slayt Numarası Yer Tutucusu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6" name="Dikdörtgen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7" name="Resim 6" descr="Yumuşakça, böcek içeren bir resim&#10;&#10;Açıklama otomatik olarak oluşturuldu">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Başlık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a:lvl1pPr>
          </a:lstStyle>
          <a:p>
            <a:pPr rtl="0"/>
            <a:r>
              <a:rPr lang="tr-TR" noProof="0"/>
              <a:t>Asıl başlık stilini düzenlemek için tıklayın</a:t>
            </a:r>
          </a:p>
        </p:txBody>
      </p:sp>
      <p:sp>
        <p:nvSpPr>
          <p:cNvPr id="4" name="Alt Bilgi Yer Tutucusu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p>
            <a:pPr rtl="0"/>
            <a:r>
              <a:rPr lang="tr-TR" noProof="0"/>
              <a:t>Sunu başlığı</a:t>
            </a:r>
          </a:p>
        </p:txBody>
      </p:sp>
      <p:sp>
        <p:nvSpPr>
          <p:cNvPr id="5" name="Slayt Numarası Yer Tutucusu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bg>
      <p:bgPr>
        <a:solidFill>
          <a:schemeClr val="tx2"/>
        </a:solid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sz="3200"/>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Metin Yer Tutucusu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6" name="Alt Bilgi Yer Tutucusu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sz="3200"/>
            </a:lvl1pPr>
          </a:lstStyle>
          <a:p>
            <a:pPr rtl="0"/>
            <a:r>
              <a:rPr lang="tr-TR" noProof="0"/>
              <a:t>Asıl başlık stilini düzenlemek için tıklayın</a:t>
            </a:r>
          </a:p>
        </p:txBody>
      </p:sp>
      <p:sp>
        <p:nvSpPr>
          <p:cNvPr id="3" name="Resim Yer Tutucusu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4" name="Metin Yer Tutucusu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6" name="Alt Bilgi Yer Tutucusu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Karşılaştırma">
    <p:spTree>
      <p:nvGrpSpPr>
        <p:cNvPr id="1" name=""/>
        <p:cNvGrpSpPr/>
        <p:nvPr/>
      </p:nvGrpSpPr>
      <p:grpSpPr>
        <a:xfrm>
          <a:off x="0" y="0"/>
          <a:ext cx="0" cy="0"/>
          <a:chOff x="0" y="0"/>
          <a:chExt cx="0" cy="0"/>
        </a:xfrm>
      </p:grpSpPr>
      <p:pic>
        <p:nvPicPr>
          <p:cNvPr id="4" name="Resim 3" descr="Kumaş içeren bir resim&#10;&#10;Açıklama otomatik olarak oluşturuldu">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Dikdörtgen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3" name="Resim 12" descr="Bir grup çiçek&#10;&#10;Açıklama otomatik olarak düşük düzey güvenilirlikle oluşturuldu">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Başlık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p>
            <a:pPr rtl="0"/>
            <a:r>
              <a:rPr lang="tr-TR" noProof="0"/>
              <a:t>Asıl başlık stilini düzenlemek için tıklayın</a:t>
            </a:r>
          </a:p>
        </p:txBody>
      </p:sp>
      <p:sp>
        <p:nvSpPr>
          <p:cNvPr id="8" name="Alt Bilgi Yer Tutucusu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tr-TR" noProof="0" smtClean="0"/>
              <a:t>‹#›</a:t>
            </a:fld>
            <a:endParaRPr lang="tr-TR" noProof="0"/>
          </a:p>
        </p:txBody>
      </p:sp>
      <p:sp>
        <p:nvSpPr>
          <p:cNvPr id="32" name="İçerik Yer Tutucus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pic>
        <p:nvPicPr>
          <p:cNvPr id="6" name="Resim 5" descr="Çiçek ve bitki içeren bir resim&#10;&#10;Açıklama otomatik olarak oluşturuldu">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Metin Yer Tutucusu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sz="30000">
                <a:solidFill>
                  <a:schemeClr val="bg1"/>
                </a:solidFill>
                <a:latin typeface="Times New Roman" panose="02020603050405020304" pitchFamily="18" charset="0"/>
              </a:defRPr>
            </a:lvl1pPr>
          </a:lstStyle>
          <a:p>
            <a:pPr lvl="0" rtl="0"/>
            <a:r>
              <a:rPr lang="tr-TR" noProof="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aşlık ve İçerik">
    <p:bg>
      <p:bgPr>
        <a:solidFill>
          <a:schemeClr val="tx2"/>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solidFill>
                <a:schemeClr val="bg1"/>
              </a:solidFill>
            </a:endParaRPr>
          </a:p>
        </p:txBody>
      </p:sp>
      <p:sp>
        <p:nvSpPr>
          <p:cNvPr id="9" name="Dikdörtgen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1" name="Resim 10" descr="Yumuşakça, böcek içeren bir resim&#10;&#10;Açıklama otomatik olarak oluşturuldu">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Resim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p:txBody>
      </p:sp>
      <p:sp>
        <p:nvSpPr>
          <p:cNvPr id="14" name="Alt Bilgi Yer Tutucusu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p>
            <a:pPr rtl="0"/>
            <a:r>
              <a:rPr lang="tr-TR" noProof="0"/>
              <a:t>Sunu başlığı</a:t>
            </a:r>
          </a:p>
        </p:txBody>
      </p:sp>
      <p:sp>
        <p:nvSpPr>
          <p:cNvPr id="15" name="Slayt Numarası Yer Tutucusu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tx2"/>
        </a:solid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1" name="Resim 10" descr="Bir bitkinin yakın çekimi&#10;&#10;Açıklama otomatik olarak düşük düzey güvenilirlikle oluşturuldu">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Resim 8" descr="Yatak örtüsü, kumaş içeren bir resim&#10;&#10;Açıklama otomatik olarak oluşturuldu">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Dikdörtgen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Gill Sans Light" panose="020B0302020104020203" pitchFamily="34" charset="-79"/>
              <a:cs typeface="Gill Sans Light" panose="020B0302020104020203" pitchFamily="34" charset="-79"/>
            </a:endParaRPr>
          </a:p>
        </p:txBody>
      </p:sp>
      <p:pic>
        <p:nvPicPr>
          <p:cNvPr id="15" name="Resim 14" descr="Seramik eşya, porselen içeren bir resim&#10;&#10;Açıklama otomatik olarak oluşturuldu">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Resim 16" descr="Metin içeren bir resim&#10;&#10;Açıklama otomatik olarak oluşturuldu">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Başlık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sz="4400"/>
            </a:lvl1p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şlık ve İçerik yeşil">
    <p:bg>
      <p:bgPr>
        <a:solidFill>
          <a:schemeClr val="tx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a:latin typeface="Baskerville" panose="02020502070401020303" pitchFamily="18" charset="0"/>
                <a:ea typeface="Baskerville" panose="02020502070401020303" pitchFamily="18"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ölüm Üst Bilgisi">
    <p:bg>
      <p:bgPr>
        <a:solidFill>
          <a:schemeClr val="tx2"/>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8" name="Resim 7" descr="Kumaş içeren bir resim&#10;&#10;Açıklama otomatik olarak oluşturuldu">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Dikdörtgen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6" name="Resim 15" descr="Çiçek ve bitki içeren bir resim&#10;&#10;Açıklama otomatik olarak oluşturuldu">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Resim 18" descr="Yumuşakça, böcek içeren bir resim&#10;&#10;Açıklama otomatik olarak oluşturuldu">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Başlık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sz="4400"/>
            </a:lvl1p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
        <p:nvSpPr>
          <p:cNvPr id="27" name="Metin Yer Tutucusu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sz="14000" b="1">
                <a:solidFill>
                  <a:schemeClr val="tx2"/>
                </a:solidFill>
                <a:latin typeface="Times New Roman" panose="02020603050405020304" pitchFamily="18" charset="0"/>
              </a:defRPr>
            </a:lvl1pPr>
          </a:lstStyle>
          <a:p>
            <a:pPr lvl="0" rtl="0"/>
            <a:r>
              <a:rPr lang="tr-TR" noProof="0"/>
              <a:t>”</a:t>
            </a:r>
          </a:p>
        </p:txBody>
      </p:sp>
      <p:sp>
        <p:nvSpPr>
          <p:cNvPr id="28" name="Metin Yer Tutucusu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sz="14000" b="1">
                <a:solidFill>
                  <a:schemeClr val="tx2"/>
                </a:solidFill>
                <a:latin typeface="Times New Roman" panose="02020603050405020304" pitchFamily="18" charset="0"/>
              </a:defRPr>
            </a:lvl1pPr>
          </a:lstStyle>
          <a:p>
            <a:pPr lvl="0" rtl="0"/>
            <a:r>
              <a:rPr lang="tr-TR" noProof="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Özel Düzen">
    <p:bg>
      <p:bgPr>
        <a:solidFill>
          <a:schemeClr val="tx2"/>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Dikdörtgen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0" name="Resim 9" descr="Yumuşakça, böcek içeren bir resim&#10;&#10;Açıklama otomatik olarak oluşturuldu">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Başlık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a:lvl1pPr>
          </a:lstStyle>
          <a:p>
            <a:pPr rtl="0"/>
            <a:r>
              <a:rPr lang="tr-TR" noProof="0"/>
              <a:t>Asıl başlık stilini düzenlemek için tıklayın</a:t>
            </a:r>
          </a:p>
        </p:txBody>
      </p:sp>
      <p:sp>
        <p:nvSpPr>
          <p:cNvPr id="22" name="Resim Yer Tutucusu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20" name="Metin Yer Tutucusu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21" name="Metin Yer Tutucusu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31" name="Resim Yer Tutucusu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33" name="Metin Yer Tutucusu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32" name="Metin Yer Tutucusu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30" name="Resim Yer Tutucusu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35" name="Metin Yer Tutucusu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34" name="Metin Yer Tutucusu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29" name="Resim Yer Tutucusu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sz="1800"/>
            </a:lvl1pPr>
          </a:lstStyle>
          <a:p>
            <a:pPr rtl="0"/>
            <a:r>
              <a:rPr lang="tr-TR" noProof="0"/>
              <a:t>Resim eklemek için simgeye tıklayın</a:t>
            </a:r>
          </a:p>
        </p:txBody>
      </p:sp>
      <p:sp>
        <p:nvSpPr>
          <p:cNvPr id="37" name="Metin Yer Tutucusu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sz="2000">
                <a:latin typeface="Gill Sans Nova" panose="020B0602020104020203" pitchFamily="34" charset="0"/>
              </a:defRPr>
            </a:lvl1pPr>
          </a:lstStyle>
          <a:p>
            <a:pPr lvl="0" rtl="0"/>
            <a:r>
              <a:rPr lang="tr-TR" noProof="0"/>
              <a:t>Asıl metin stillerini düzenlemek için tıklayın</a:t>
            </a:r>
          </a:p>
        </p:txBody>
      </p:sp>
      <p:sp>
        <p:nvSpPr>
          <p:cNvPr id="36" name="Metin Yer Tutucusu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sz="1600">
                <a:latin typeface="+mn-lt"/>
              </a:defRPr>
            </a:lvl1pPr>
          </a:lstStyle>
          <a:p>
            <a:pPr lvl="0" rtl="0"/>
            <a:r>
              <a:rPr lang="tr-TR" noProof="0"/>
              <a:t>Asıl metin stillerini düzenlemek için tıklayın</a:t>
            </a:r>
          </a:p>
        </p:txBody>
      </p:sp>
      <p:sp>
        <p:nvSpPr>
          <p:cNvPr id="3" name="Alt Bilgi Yer Tutucusu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Özel Düzen">
    <p:bg>
      <p:bgPr>
        <a:solidFill>
          <a:schemeClr val="tx2"/>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8" name="Dikdörtgen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pic>
        <p:nvPicPr>
          <p:cNvPr id="10" name="Resim 9" descr="Yumuşakça, böcek içeren bir resim&#10;&#10;Açıklama otomatik olarak oluşturuldu">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Başlık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a:lvl1pPr>
          </a:lstStyle>
          <a:p>
            <a:pPr rtl="0"/>
            <a:r>
              <a:rPr lang="tr-TR" noProof="0"/>
              <a:t>Asıl başlık stilini düzenlemek için tıklayın</a:t>
            </a:r>
          </a:p>
        </p:txBody>
      </p:sp>
      <p:sp>
        <p:nvSpPr>
          <p:cNvPr id="22" name="Resim Yer Tutucusu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20" name="Metin Yer Tutucusu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21" name="Metin Yer Tutucusu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46" name="Resim Yer Tutucusu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45" name="Metin Yer Tutucusu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44" name="Metin Yer Tutucusu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31" name="Resim Yer Tutucusu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33" name="Metin Yer Tutucusu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32" name="Metin Yer Tutucusu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16" name="Resim Yer Tutucusu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23" name="Metin Yer Tutucusu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18" name="Metin Yer Tutucusu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30" name="Resim Yer Tutucusu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35" name="Metin Yer Tutucusu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34" name="Metin Yer Tutucusu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14" name="Resim Yer Tutucusu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27" name="Metin Yer Tutucusu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25" name="Metin Yer Tutucusu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29" name="Resim Yer Tutucusu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37" name="Metin Yer Tutucusu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36" name="Metin Yer Tutucusu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47" name="Resim Yer Tutucusu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sz="1800"/>
            </a:lvl1pPr>
          </a:lstStyle>
          <a:p>
            <a:pPr rtl="0"/>
            <a:r>
              <a:rPr lang="tr-TR" noProof="0"/>
              <a:t>Resim eklemek için simgeye tıklayın</a:t>
            </a:r>
          </a:p>
        </p:txBody>
      </p:sp>
      <p:sp>
        <p:nvSpPr>
          <p:cNvPr id="42" name="Metin Yer Tutucusu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rtl="0"/>
            <a:r>
              <a:rPr lang="tr-TR" noProof="0"/>
              <a:t>Asıl metin stillerini düzenlemek için tıklayın</a:t>
            </a:r>
          </a:p>
        </p:txBody>
      </p:sp>
      <p:sp>
        <p:nvSpPr>
          <p:cNvPr id="41" name="Metin Yer Tutucusu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sz="1400" spc="20" baseline="0">
                <a:latin typeface="+mn-lt"/>
              </a:defRPr>
            </a:lvl1pPr>
          </a:lstStyle>
          <a:p>
            <a:pPr lvl="0" rtl="0"/>
            <a:r>
              <a:rPr lang="tr-TR" noProof="0"/>
              <a:t>Asıl metin stillerini düzenlemek için tıklayın</a:t>
            </a:r>
          </a:p>
        </p:txBody>
      </p:sp>
      <p:sp>
        <p:nvSpPr>
          <p:cNvPr id="3" name="Alt Bilgi Yer Tutucusu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p>
            <a:pPr rtl="0"/>
            <a:r>
              <a:rPr lang="tr-TR" noProof="0"/>
              <a:t>Sunu başlığı</a:t>
            </a:r>
          </a:p>
        </p:txBody>
      </p:sp>
      <p:sp>
        <p:nvSpPr>
          <p:cNvPr id="4" name="Slayt Numarası Yer Tutucusu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Alt Bilgi Yer Tutucusu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tr-TR" noProof="0" smtClean="0"/>
              <a:pPr/>
              <a:t>‹#›</a:t>
            </a:fld>
            <a:endParaRPr lang="tr-TR"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tr.wikipedia.org/wiki/%C4%B0zmir" TargetMode="External"/><Relationship Id="rId7" Type="http://schemas.openxmlformats.org/officeDocument/2006/relationships/hyperlink" Target="https://tr.wikipedia.org/wiki/Plak" TargetMode="External"/><Relationship Id="rId2" Type="http://schemas.openxmlformats.org/officeDocument/2006/relationships/hyperlink" Target="https://tr.wikipedia.org/wiki/Bursa" TargetMode="External"/><Relationship Id="rId1" Type="http://schemas.openxmlformats.org/officeDocument/2006/relationships/slideLayout" Target="../slideLayouts/slideLayout3.xml"/><Relationship Id="rId6" Type="http://schemas.openxmlformats.org/officeDocument/2006/relationships/hyperlink" Target="https://tr.wikipedia.org/wiki/Alt%C4%B1n_Plak_%C3%96d%C3%BCl%C3%BC" TargetMode="External"/><Relationship Id="rId5" Type="http://schemas.openxmlformats.org/officeDocument/2006/relationships/hyperlink" Target="https://tr.wikipedia.org/wiki/Devlet_Sanat%C3%A7%C4%B1s%C4%B1" TargetMode="External"/><Relationship Id="rId10" Type="http://schemas.openxmlformats.org/officeDocument/2006/relationships/image" Target="../media/image36.jpeg"/><Relationship Id="rId4" Type="http://schemas.openxmlformats.org/officeDocument/2006/relationships/hyperlink" Target="https://tr.wikipedia.org/wiki/Klasik_T%C3%BCrk_m%C3%BCzi%C4%9Fi" TargetMode="External"/><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hyperlink" Target="https://tr.wikipedia.org/wiki/Mimar_Sinan_%C3%9Cniversitesi" TargetMode="External"/><Relationship Id="rId2" Type="http://schemas.openxmlformats.org/officeDocument/2006/relationships/hyperlink" Target="https://tr.wikipedia.org/wiki/%C4%B0stanbul_Devlet_G%C3%BCzel_Sanatlar_Akademisi" TargetMode="Externa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hyperlink" Target="https://tr.wikipedia.org/wiki/Arena_Tiyatrosu" TargetMode="External"/><Relationship Id="rId2" Type="http://schemas.openxmlformats.org/officeDocument/2006/relationships/hyperlink" Target="https://tr.wikipedia.org/wiki/Beklenen_%C5%9Eark%C4%B1_(film,_1953)" TargetMode="Externa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tr.wikipedia.org/wiki/Bodrum,_Mu%C4%9Fla" TargetMode="Externa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hyperlink" Target="https://tr.wikipedia.org/wiki/Zeki_M%C3%BCren" TargetMode="External"/><Relationship Id="rId3" Type="http://schemas.openxmlformats.org/officeDocument/2006/relationships/hyperlink" Target="https://tr.wikipedia.org/wiki/K%C3%BC%C3%A7%C3%BCk_Han%C4%B1mefendi_(film,_1961)" TargetMode="External"/><Relationship Id="rId7" Type="http://schemas.openxmlformats.org/officeDocument/2006/relationships/hyperlink" Target="https://tr.wikipedia.org/wiki/Duvarlar%C4%B1n_%C3%96tesi_(film)" TargetMode="External"/><Relationship Id="rId2" Type="http://schemas.openxmlformats.org/officeDocument/2006/relationships/hyperlink" Target="https://tr.wikipedia.org/wiki/%C3%87%C3%B6lde_Bir_%C4%B0stanbul_K%C4%B1z%C4%B1" TargetMode="External"/><Relationship Id="rId1" Type="http://schemas.openxmlformats.org/officeDocument/2006/relationships/slideLayout" Target="../slideLayouts/slideLayout3.xml"/><Relationship Id="rId6" Type="http://schemas.openxmlformats.org/officeDocument/2006/relationships/hyperlink" Target="https://tr.wikipedia.org/wiki/Orhan_Elmas" TargetMode="External"/><Relationship Id="rId5" Type="http://schemas.openxmlformats.org/officeDocument/2006/relationships/hyperlink" Target="https://tr.wikipedia.org/wiki/Ayhan_I%C5%9F%C4%B1k" TargetMode="External"/><Relationship Id="rId10" Type="http://schemas.openxmlformats.org/officeDocument/2006/relationships/image" Target="../media/image45.jpeg"/><Relationship Id="rId4" Type="http://schemas.openxmlformats.org/officeDocument/2006/relationships/hyperlink" Target="https://tr.wikipedia.org/wiki/Nejat_Saydam" TargetMode="External"/><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hyperlink" Target="https://tr.wikipedia.org/wiki/Ay%C5%9Fecik_Yuvan%C4%B1n_Bek%C3%A7ileri" TargetMode="External"/><Relationship Id="rId2" Type="http://schemas.openxmlformats.org/officeDocument/2006/relationships/hyperlink" Target="https://tr.wikipedia.org/wiki/Uluslararas%C4%B1_Antalya_Film_Festivali" TargetMode="Externa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hyperlink" Target="https://tr.wikipedia.org/wiki/Alt%C4%B1n_Portakal_En_%C4%B0yi_Kad%C4%B1n_Oyuncu_%C3%96d%C3%BCl%C3%B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tr.wikipedia.org/wiki/Zahir_G%C3%BCvemli" TargetMode="External"/><Relationship Id="rId5" Type="http://schemas.openxmlformats.org/officeDocument/2006/relationships/hyperlink" Target="https://tr.wikipedia.org/wiki/N%C3%BCmismatik" TargetMode="External"/><Relationship Id="rId4" Type="http://schemas.openxmlformats.org/officeDocument/2006/relationships/hyperlink" Target="https://tr.wikipedia.org/wiki/%C5%9Eehir_tiyatrolar%C4%B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tr.wikipedia.org/wiki/Sarma%C5%9F%C4%B1k_G%C3%BClleri" TargetMode="External"/><Relationship Id="rId3" Type="http://schemas.openxmlformats.org/officeDocument/2006/relationships/hyperlink" Target="https://tr.wikipedia.org/wiki/T%C3%BCrk_Kurtulu%C5%9F_Sava%C5%9F%C4%B1" TargetMode="External"/><Relationship Id="rId7" Type="http://schemas.openxmlformats.org/officeDocument/2006/relationships/hyperlink" Target="https://tr.wikipedia.org/wiki/Buzlar_%C3%87%C3%B6z%C3%BClmeden_(film)" TargetMode="External"/><Relationship Id="rId2" Type="http://schemas.openxmlformats.org/officeDocument/2006/relationships/hyperlink" Target="https://tr.wikipedia.org/wiki/Samim_Kocag%C3%B6z" TargetMode="External"/><Relationship Id="rId1" Type="http://schemas.openxmlformats.org/officeDocument/2006/relationships/slideLayout" Target="../slideLayouts/slideLayout3.xml"/><Relationship Id="rId6" Type="http://schemas.openxmlformats.org/officeDocument/2006/relationships/hyperlink" Target="https://tr.wikipedia.org/wiki/T%C3%BCrk_sinemas%C4%B1" TargetMode="External"/><Relationship Id="rId5" Type="http://schemas.openxmlformats.org/officeDocument/2006/relationships/hyperlink" Target="https://tr.wikipedia.org/wiki/K%C3%BC%C3%A7%C3%BCk_Han%C4%B1mefendi" TargetMode="External"/><Relationship Id="rId10" Type="http://schemas.openxmlformats.org/officeDocument/2006/relationships/image" Target="../media/image20.jpeg"/><Relationship Id="rId4" Type="http://schemas.openxmlformats.org/officeDocument/2006/relationships/hyperlink" Target="https://tr.wikipedia.org/wiki/Kalpakl%C4%B1lar" TargetMode="External"/><Relationship Id="rId9" Type="http://schemas.openxmlformats.org/officeDocument/2006/relationships/hyperlink" Target="https://tr.wikipedia.org/wiki/Dokuzuncu_Hariciye_Ko%C4%9Fu%C5%9Fu_(fil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24180B-35BA-C28E-820F-59C84FBDD99A}"/>
              </a:ext>
            </a:extLst>
          </p:cNvPr>
          <p:cNvSpPr>
            <a:spLocks noGrp="1"/>
          </p:cNvSpPr>
          <p:nvPr>
            <p:ph type="ctrTitle"/>
          </p:nvPr>
        </p:nvSpPr>
        <p:spPr>
          <a:xfrm>
            <a:off x="3785016" y="1716373"/>
            <a:ext cx="4621968" cy="2473378"/>
          </a:xfrm>
        </p:spPr>
        <p:txBody>
          <a:bodyPr rtlCol="0"/>
          <a:lstStyle/>
          <a:p>
            <a:pPr rtl="0"/>
            <a:endParaRPr lang="tr-TR" dirty="0"/>
          </a:p>
        </p:txBody>
      </p:sp>
      <p:sp>
        <p:nvSpPr>
          <p:cNvPr id="3" name="Alt Başlık 2">
            <a:extLst>
              <a:ext uri="{FF2B5EF4-FFF2-40B4-BE49-F238E27FC236}">
                <a16:creationId xmlns:a16="http://schemas.microsoft.com/office/drawing/2014/main" id="{626260E8-21BF-1371-4767-5E86248A7A7B}"/>
              </a:ext>
            </a:extLst>
          </p:cNvPr>
          <p:cNvSpPr>
            <a:spLocks noGrp="1"/>
          </p:cNvSpPr>
          <p:nvPr>
            <p:ph type="subTitle" idx="1"/>
          </p:nvPr>
        </p:nvSpPr>
        <p:spPr>
          <a:xfrm>
            <a:off x="4324663" y="4429593"/>
            <a:ext cx="3702570" cy="1109273"/>
          </a:xfrm>
        </p:spPr>
        <p:txBody>
          <a:bodyPr rtlCol="0">
            <a:normAutofit lnSpcReduction="10000"/>
          </a:bodyPr>
          <a:lstStyle/>
          <a:p>
            <a:pPr rtl="0"/>
            <a:r>
              <a:rPr lang="tr-TR" sz="1200" dirty="0">
                <a:latin typeface="Calibri" panose="020F0502020204030204" pitchFamily="34" charset="0"/>
                <a:ea typeface="Calibri" panose="020F0502020204030204" pitchFamily="34" charset="0"/>
                <a:cs typeface="Calibri" panose="020F0502020204030204" pitchFamily="34" charset="0"/>
              </a:rPr>
              <a:t>Kadir Has Üniversitesi Herkese Açık Ders -202472025</a:t>
            </a:r>
          </a:p>
          <a:p>
            <a:pPr rtl="0"/>
            <a:r>
              <a:rPr lang="tr-TR" sz="1200" dirty="0">
                <a:latin typeface="Calibri" panose="020F0502020204030204" pitchFamily="34" charset="0"/>
                <a:ea typeface="Calibri" panose="020F0502020204030204" pitchFamily="34" charset="0"/>
                <a:cs typeface="Calibri" panose="020F0502020204030204" pitchFamily="34" charset="0"/>
              </a:rPr>
              <a:t>Devir </a:t>
            </a:r>
            <a:r>
              <a:rPr lang="tr-TR" sz="1200" dirty="0" err="1">
                <a:latin typeface="Calibri" panose="020F0502020204030204" pitchFamily="34" charset="0"/>
                <a:ea typeface="Calibri" panose="020F0502020204030204" pitchFamily="34" charset="0"/>
                <a:cs typeface="Calibri" panose="020F0502020204030204" pitchFamily="34" charset="0"/>
              </a:rPr>
              <a:t>Taanımlayıcı</a:t>
            </a:r>
            <a:r>
              <a:rPr lang="tr-TR" sz="1200" dirty="0">
                <a:latin typeface="Calibri" panose="020F0502020204030204" pitchFamily="34" charset="0"/>
                <a:ea typeface="Calibri" panose="020F0502020204030204" pitchFamily="34" charset="0"/>
                <a:cs typeface="Calibri" panose="020F0502020204030204" pitchFamily="34" charset="0"/>
              </a:rPr>
              <a:t>/Tanıtıcı 12 film</a:t>
            </a:r>
          </a:p>
          <a:p>
            <a:pPr rtl="0"/>
            <a:r>
              <a:rPr lang="tr-TR" sz="1200" dirty="0">
                <a:latin typeface="Calibri" panose="020F0502020204030204" pitchFamily="34" charset="0"/>
                <a:ea typeface="Calibri" panose="020F0502020204030204" pitchFamily="34" charset="0"/>
                <a:cs typeface="Calibri" panose="020F0502020204030204" pitchFamily="34" charset="0"/>
              </a:rPr>
              <a:t>5.Ders = </a:t>
            </a:r>
            <a:r>
              <a:rPr lang="tr-TR" sz="1200" dirty="0" err="1">
                <a:latin typeface="Calibri" panose="020F0502020204030204" pitchFamily="34" charset="0"/>
                <a:ea typeface="Calibri" panose="020F0502020204030204" pitchFamily="34" charset="0"/>
                <a:cs typeface="Calibri" panose="020F0502020204030204" pitchFamily="34" charset="0"/>
              </a:rPr>
              <a:t>Bahçevan</a:t>
            </a:r>
            <a:r>
              <a:rPr lang="tr-TR" sz="1200" dirty="0">
                <a:latin typeface="Calibri" panose="020F0502020204030204" pitchFamily="34" charset="0"/>
                <a:ea typeface="Calibri" panose="020F0502020204030204" pitchFamily="34" charset="0"/>
                <a:cs typeface="Calibri" panose="020F0502020204030204" pitchFamily="34" charset="0"/>
              </a:rPr>
              <a:t> (Zeki Müren)</a:t>
            </a:r>
          </a:p>
          <a:p>
            <a:pPr rtl="0"/>
            <a:r>
              <a:rPr lang="tr-TR" sz="1200" dirty="0" err="1">
                <a:latin typeface="Calibri" panose="020F0502020204030204" pitchFamily="34" charset="0"/>
                <a:ea typeface="Calibri" panose="020F0502020204030204" pitchFamily="34" charset="0"/>
                <a:cs typeface="Calibri" panose="020F0502020204030204" pitchFamily="34" charset="0"/>
              </a:rPr>
              <a:t>Hazırlayan:Berna</a:t>
            </a:r>
            <a:r>
              <a:rPr lang="tr-TR" sz="1200" dirty="0">
                <a:latin typeface="Calibri" panose="020F0502020204030204" pitchFamily="34" charset="0"/>
                <a:ea typeface="Calibri" panose="020F0502020204030204" pitchFamily="34" charset="0"/>
                <a:cs typeface="Calibri" panose="020F0502020204030204" pitchFamily="34" charset="0"/>
              </a:rPr>
              <a:t> </a:t>
            </a:r>
            <a:r>
              <a:rPr lang="tr-TR" sz="1200" dirty="0" err="1">
                <a:latin typeface="Calibri" panose="020F0502020204030204" pitchFamily="34" charset="0"/>
                <a:ea typeface="Calibri" panose="020F0502020204030204" pitchFamily="34" charset="0"/>
                <a:cs typeface="Calibri" panose="020F0502020204030204" pitchFamily="34" charset="0"/>
              </a:rPr>
              <a:t>Karğın</a:t>
            </a:r>
            <a:endParaRPr lang="tr-TR" sz="1200" dirty="0">
              <a:latin typeface="Calibri" panose="020F0502020204030204" pitchFamily="34" charset="0"/>
              <a:ea typeface="Calibri" panose="020F0502020204030204" pitchFamily="34" charset="0"/>
              <a:cs typeface="Calibri" panose="020F0502020204030204" pitchFamily="34" charset="0"/>
            </a:endParaRPr>
          </a:p>
          <a:p>
            <a:pPr rtl="0"/>
            <a:endParaRPr lang="tr-TR"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Resim 4" descr="Bahçevan 1963 | Zeki Müren Belgin Doruk | Yeşilçam Filmi Full İzle">
            <a:extLst>
              <a:ext uri="{FF2B5EF4-FFF2-40B4-BE49-F238E27FC236}">
                <a16:creationId xmlns:a16="http://schemas.microsoft.com/office/drawing/2014/main" id="{AF9875DB-406B-C6B8-FCED-BD66B2F9F736}"/>
              </a:ext>
            </a:extLst>
          </p:cNvPr>
          <p:cNvPicPr>
            <a:picLocks noChangeAspect="1"/>
          </p:cNvPicPr>
          <p:nvPr/>
        </p:nvPicPr>
        <p:blipFill rotWithShape="1">
          <a:blip r:embed="rId3">
            <a:extLst>
              <a:ext uri="{28A0092B-C50C-407E-A947-70E740481C1C}">
                <a14:useLocalDpi xmlns:a14="http://schemas.microsoft.com/office/drawing/2010/main" val="0"/>
              </a:ext>
            </a:extLst>
          </a:blip>
          <a:srcRect r="59903"/>
          <a:stretch/>
        </p:blipFill>
        <p:spPr bwMode="auto">
          <a:xfrm>
            <a:off x="3941915" y="1798820"/>
            <a:ext cx="4393116" cy="23084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Başlık 76">
            <a:extLst>
              <a:ext uri="{FF2B5EF4-FFF2-40B4-BE49-F238E27FC236}">
                <a16:creationId xmlns:a16="http://schemas.microsoft.com/office/drawing/2014/main" id="{D9A0AA8E-BE3B-E949-89DB-0208EE4A67DD}"/>
              </a:ext>
            </a:extLst>
          </p:cNvPr>
          <p:cNvSpPr>
            <a:spLocks noGrp="1"/>
          </p:cNvSpPr>
          <p:nvPr>
            <p:ph type="title"/>
          </p:nvPr>
        </p:nvSpPr>
        <p:spPr/>
        <p:txBody>
          <a:bodyPr rtlCol="0"/>
          <a:lstStyle/>
          <a:p>
            <a:pPr rtl="0"/>
            <a:r>
              <a:rPr lang="tr-TR" dirty="0"/>
              <a:t>Genişletilmiş oyuncu kadrosu</a:t>
            </a:r>
          </a:p>
        </p:txBody>
      </p:sp>
      <p:sp>
        <p:nvSpPr>
          <p:cNvPr id="21" name="Metin Yer Tutucusu 20">
            <a:extLst>
              <a:ext uri="{FF2B5EF4-FFF2-40B4-BE49-F238E27FC236}">
                <a16:creationId xmlns:a16="http://schemas.microsoft.com/office/drawing/2014/main" id="{126B3CE3-4128-8F8E-0760-8B64348682F5}"/>
              </a:ext>
            </a:extLst>
          </p:cNvPr>
          <p:cNvSpPr>
            <a:spLocks noGrp="1"/>
          </p:cNvSpPr>
          <p:nvPr>
            <p:ph type="body" sz="quarter" idx="13"/>
          </p:nvPr>
        </p:nvSpPr>
        <p:spPr/>
        <p:txBody>
          <a:bodyPr rtlCol="0"/>
          <a:lstStyle/>
          <a:p>
            <a:pPr rtl="0"/>
            <a:r>
              <a:rPr lang="tr-TR" dirty="0"/>
              <a:t>ALİ ŞEN</a:t>
            </a:r>
          </a:p>
        </p:txBody>
      </p:sp>
      <p:sp>
        <p:nvSpPr>
          <p:cNvPr id="22" name="Metin Yer Tutucusu 21">
            <a:extLst>
              <a:ext uri="{FF2B5EF4-FFF2-40B4-BE49-F238E27FC236}">
                <a16:creationId xmlns:a16="http://schemas.microsoft.com/office/drawing/2014/main" id="{B8A775F3-D483-728E-181B-869ED9CBDF2F}"/>
              </a:ext>
            </a:extLst>
          </p:cNvPr>
          <p:cNvSpPr>
            <a:spLocks noGrp="1"/>
          </p:cNvSpPr>
          <p:nvPr>
            <p:ph type="body" sz="quarter" idx="14"/>
          </p:nvPr>
        </p:nvSpPr>
        <p:spPr/>
        <p:txBody>
          <a:bodyPr rtlCol="0"/>
          <a:lstStyle/>
          <a:p>
            <a:pPr rtl="0"/>
            <a:r>
              <a:rPr lang="tr-TR" dirty="0"/>
              <a:t>Kömürcü</a:t>
            </a:r>
          </a:p>
        </p:txBody>
      </p:sp>
      <p:sp>
        <p:nvSpPr>
          <p:cNvPr id="3" name="Metin Yer Tutucusu 2">
            <a:extLst>
              <a:ext uri="{FF2B5EF4-FFF2-40B4-BE49-F238E27FC236}">
                <a16:creationId xmlns:a16="http://schemas.microsoft.com/office/drawing/2014/main" id="{F4211D47-F384-6FA6-74CC-9C42CAC2FD22}"/>
              </a:ext>
            </a:extLst>
          </p:cNvPr>
          <p:cNvSpPr>
            <a:spLocks noGrp="1"/>
          </p:cNvSpPr>
          <p:nvPr>
            <p:ph type="body" sz="quarter" idx="25"/>
          </p:nvPr>
        </p:nvSpPr>
        <p:spPr/>
        <p:txBody>
          <a:bodyPr rtlCol="0"/>
          <a:lstStyle/>
          <a:p>
            <a:pPr rtl="0"/>
            <a:r>
              <a:rPr lang="tr-TR" dirty="0"/>
              <a:t>HAYRİ ESEN</a:t>
            </a:r>
          </a:p>
        </p:txBody>
      </p:sp>
      <p:sp>
        <p:nvSpPr>
          <p:cNvPr id="2" name="Metin Yer Tutucusu 1">
            <a:extLst>
              <a:ext uri="{FF2B5EF4-FFF2-40B4-BE49-F238E27FC236}">
                <a16:creationId xmlns:a16="http://schemas.microsoft.com/office/drawing/2014/main" id="{4492780A-B8DC-E841-9E8B-A14FF1779946}"/>
              </a:ext>
            </a:extLst>
          </p:cNvPr>
          <p:cNvSpPr>
            <a:spLocks noGrp="1"/>
          </p:cNvSpPr>
          <p:nvPr>
            <p:ph type="body" sz="quarter" idx="24"/>
          </p:nvPr>
        </p:nvSpPr>
        <p:spPr/>
        <p:txBody>
          <a:bodyPr rtlCol="0"/>
          <a:lstStyle/>
          <a:p>
            <a:pPr rtl="0"/>
            <a:r>
              <a:rPr lang="tr-TR" dirty="0"/>
              <a:t>Mustafa</a:t>
            </a:r>
          </a:p>
        </p:txBody>
      </p:sp>
      <p:sp>
        <p:nvSpPr>
          <p:cNvPr id="27" name="Metin Yer Tutucusu 26">
            <a:extLst>
              <a:ext uri="{FF2B5EF4-FFF2-40B4-BE49-F238E27FC236}">
                <a16:creationId xmlns:a16="http://schemas.microsoft.com/office/drawing/2014/main" id="{AD3E159C-8F18-6271-D733-C11E52BA168F}"/>
              </a:ext>
            </a:extLst>
          </p:cNvPr>
          <p:cNvSpPr>
            <a:spLocks noGrp="1"/>
          </p:cNvSpPr>
          <p:nvPr>
            <p:ph type="body" sz="quarter" idx="19"/>
          </p:nvPr>
        </p:nvSpPr>
        <p:spPr/>
        <p:txBody>
          <a:bodyPr rtlCol="0"/>
          <a:lstStyle/>
          <a:p>
            <a:pPr rtl="0"/>
            <a:r>
              <a:rPr lang="tr-TR" dirty="0"/>
              <a:t>VAHİ ÖZ</a:t>
            </a:r>
          </a:p>
        </p:txBody>
      </p:sp>
      <p:sp>
        <p:nvSpPr>
          <p:cNvPr id="26" name="Metin Yer Tutucusu 25">
            <a:extLst>
              <a:ext uri="{FF2B5EF4-FFF2-40B4-BE49-F238E27FC236}">
                <a16:creationId xmlns:a16="http://schemas.microsoft.com/office/drawing/2014/main" id="{3B78A704-3F4C-BA60-E2A0-78C04422CC59}"/>
              </a:ext>
            </a:extLst>
          </p:cNvPr>
          <p:cNvSpPr>
            <a:spLocks noGrp="1"/>
          </p:cNvSpPr>
          <p:nvPr>
            <p:ph type="body" sz="quarter" idx="18"/>
          </p:nvPr>
        </p:nvSpPr>
        <p:spPr/>
        <p:txBody>
          <a:bodyPr rtlCol="0"/>
          <a:lstStyle/>
          <a:p>
            <a:pPr rtl="0"/>
            <a:r>
              <a:rPr lang="tr-TR" dirty="0"/>
              <a:t>Bakkal Şaban</a:t>
            </a:r>
          </a:p>
        </p:txBody>
      </p:sp>
      <p:sp>
        <p:nvSpPr>
          <p:cNvPr id="11" name="Metin Yer Tutucusu 10">
            <a:extLst>
              <a:ext uri="{FF2B5EF4-FFF2-40B4-BE49-F238E27FC236}">
                <a16:creationId xmlns:a16="http://schemas.microsoft.com/office/drawing/2014/main" id="{D188C844-5F45-EB9F-D5DA-4584E17B1774}"/>
              </a:ext>
            </a:extLst>
          </p:cNvPr>
          <p:cNvSpPr>
            <a:spLocks noGrp="1"/>
          </p:cNvSpPr>
          <p:nvPr>
            <p:ph type="body" sz="quarter" idx="31"/>
          </p:nvPr>
        </p:nvSpPr>
        <p:spPr/>
        <p:txBody>
          <a:bodyPr rtlCol="0"/>
          <a:lstStyle/>
          <a:p>
            <a:pPr rtl="0"/>
            <a:r>
              <a:rPr lang="tr-TR" dirty="0"/>
              <a:t>JALE ÖZ</a:t>
            </a:r>
          </a:p>
        </p:txBody>
      </p:sp>
      <p:sp>
        <p:nvSpPr>
          <p:cNvPr id="10" name="Metin Yer Tutucusu 9">
            <a:extLst>
              <a:ext uri="{FF2B5EF4-FFF2-40B4-BE49-F238E27FC236}">
                <a16:creationId xmlns:a16="http://schemas.microsoft.com/office/drawing/2014/main" id="{8A6F23DD-7C5D-ED60-22BD-5A8690CD301B}"/>
              </a:ext>
            </a:extLst>
          </p:cNvPr>
          <p:cNvSpPr>
            <a:spLocks noGrp="1"/>
          </p:cNvSpPr>
          <p:nvPr>
            <p:ph type="body" sz="quarter" idx="30"/>
          </p:nvPr>
        </p:nvSpPr>
        <p:spPr/>
        <p:txBody>
          <a:bodyPr rtlCol="0"/>
          <a:lstStyle/>
          <a:p>
            <a:pPr rtl="0"/>
            <a:r>
              <a:rPr lang="tr-TR" dirty="0"/>
              <a:t>Zeynep</a:t>
            </a:r>
          </a:p>
        </p:txBody>
      </p:sp>
      <p:sp>
        <p:nvSpPr>
          <p:cNvPr id="29" name="Metin Yer Tutucusu 28">
            <a:extLst>
              <a:ext uri="{FF2B5EF4-FFF2-40B4-BE49-F238E27FC236}">
                <a16:creationId xmlns:a16="http://schemas.microsoft.com/office/drawing/2014/main" id="{56569593-FAD4-3D3C-5FB2-6E9C7B4A0654}"/>
              </a:ext>
            </a:extLst>
          </p:cNvPr>
          <p:cNvSpPr>
            <a:spLocks noGrp="1"/>
          </p:cNvSpPr>
          <p:nvPr>
            <p:ph type="body" sz="quarter" idx="21"/>
          </p:nvPr>
        </p:nvSpPr>
        <p:spPr/>
        <p:txBody>
          <a:bodyPr rtlCol="0"/>
          <a:lstStyle/>
          <a:p>
            <a:pPr rtl="0"/>
            <a:r>
              <a:rPr lang="tr-TR" dirty="0"/>
              <a:t>AHMET TURGUTLU</a:t>
            </a:r>
          </a:p>
        </p:txBody>
      </p:sp>
      <p:sp>
        <p:nvSpPr>
          <p:cNvPr id="28" name="Metin Yer Tutucusu 27">
            <a:extLst>
              <a:ext uri="{FF2B5EF4-FFF2-40B4-BE49-F238E27FC236}">
                <a16:creationId xmlns:a16="http://schemas.microsoft.com/office/drawing/2014/main" id="{B7455CD5-CB03-E684-FC3F-FE70DF6C472F}"/>
              </a:ext>
            </a:extLst>
          </p:cNvPr>
          <p:cNvSpPr>
            <a:spLocks noGrp="1"/>
          </p:cNvSpPr>
          <p:nvPr>
            <p:ph type="body" sz="quarter" idx="20"/>
          </p:nvPr>
        </p:nvSpPr>
        <p:spPr/>
        <p:txBody>
          <a:bodyPr rtlCol="0"/>
          <a:lstStyle/>
          <a:p>
            <a:pPr rtl="0"/>
            <a:r>
              <a:rPr lang="tr-TR" dirty="0"/>
              <a:t>Kasap Kadir</a:t>
            </a:r>
          </a:p>
        </p:txBody>
      </p:sp>
      <p:sp>
        <p:nvSpPr>
          <p:cNvPr id="13" name="Metin Yer Tutucusu 12">
            <a:extLst>
              <a:ext uri="{FF2B5EF4-FFF2-40B4-BE49-F238E27FC236}">
                <a16:creationId xmlns:a16="http://schemas.microsoft.com/office/drawing/2014/main" id="{E9D54E7A-7DF8-223A-8EE3-B26E84499FC0}"/>
              </a:ext>
            </a:extLst>
          </p:cNvPr>
          <p:cNvSpPr>
            <a:spLocks noGrp="1"/>
          </p:cNvSpPr>
          <p:nvPr>
            <p:ph type="body" sz="quarter" idx="33"/>
          </p:nvPr>
        </p:nvSpPr>
        <p:spPr/>
        <p:txBody>
          <a:bodyPr rtlCol="0"/>
          <a:lstStyle/>
          <a:p>
            <a:pPr rtl="0"/>
            <a:r>
              <a:rPr lang="tr-TR" dirty="0"/>
              <a:t>RIZA TÜZÜN</a:t>
            </a:r>
          </a:p>
        </p:txBody>
      </p:sp>
      <p:sp>
        <p:nvSpPr>
          <p:cNvPr id="12" name="Metin Yer Tutucusu 11">
            <a:extLst>
              <a:ext uri="{FF2B5EF4-FFF2-40B4-BE49-F238E27FC236}">
                <a16:creationId xmlns:a16="http://schemas.microsoft.com/office/drawing/2014/main" id="{854E9C9A-95CA-ECE7-D282-67D6BF69ACA8}"/>
              </a:ext>
            </a:extLst>
          </p:cNvPr>
          <p:cNvSpPr>
            <a:spLocks noGrp="1"/>
          </p:cNvSpPr>
          <p:nvPr>
            <p:ph type="body" sz="quarter" idx="32"/>
          </p:nvPr>
        </p:nvSpPr>
        <p:spPr/>
        <p:txBody>
          <a:bodyPr rtlCol="0"/>
          <a:lstStyle/>
          <a:p>
            <a:pPr rtl="0"/>
            <a:r>
              <a:rPr lang="tr-TR" dirty="0"/>
              <a:t>Müteahhit</a:t>
            </a:r>
          </a:p>
        </p:txBody>
      </p:sp>
      <p:sp>
        <p:nvSpPr>
          <p:cNvPr id="31" name="Metin Yer Tutucusu 30">
            <a:extLst>
              <a:ext uri="{FF2B5EF4-FFF2-40B4-BE49-F238E27FC236}">
                <a16:creationId xmlns:a16="http://schemas.microsoft.com/office/drawing/2014/main" id="{53D0BAA8-6F92-D5A9-9FA2-9533E81A8105}"/>
              </a:ext>
            </a:extLst>
          </p:cNvPr>
          <p:cNvSpPr>
            <a:spLocks noGrp="1"/>
          </p:cNvSpPr>
          <p:nvPr>
            <p:ph type="body" sz="quarter" idx="23"/>
          </p:nvPr>
        </p:nvSpPr>
        <p:spPr/>
        <p:txBody>
          <a:bodyPr rtlCol="0"/>
          <a:lstStyle/>
          <a:p>
            <a:pPr rtl="0"/>
            <a:r>
              <a:rPr lang="tr-TR" dirty="0"/>
              <a:t>MELAHAT İÇLİ</a:t>
            </a:r>
          </a:p>
        </p:txBody>
      </p:sp>
      <p:sp>
        <p:nvSpPr>
          <p:cNvPr id="30" name="Metin Yer Tutucusu 29">
            <a:extLst>
              <a:ext uri="{FF2B5EF4-FFF2-40B4-BE49-F238E27FC236}">
                <a16:creationId xmlns:a16="http://schemas.microsoft.com/office/drawing/2014/main" id="{CB833035-7F55-7728-8060-8204B10C959B}"/>
              </a:ext>
            </a:extLst>
          </p:cNvPr>
          <p:cNvSpPr>
            <a:spLocks noGrp="1"/>
          </p:cNvSpPr>
          <p:nvPr>
            <p:ph type="body" sz="quarter" idx="22"/>
          </p:nvPr>
        </p:nvSpPr>
        <p:spPr/>
        <p:txBody>
          <a:bodyPr rtlCol="0"/>
          <a:lstStyle/>
          <a:p>
            <a:pPr rtl="0"/>
            <a:r>
              <a:rPr lang="tr-TR" dirty="0"/>
              <a:t>Çakır Emine</a:t>
            </a:r>
          </a:p>
        </p:txBody>
      </p:sp>
      <p:sp>
        <p:nvSpPr>
          <p:cNvPr id="15" name="Metin Yer Tutucusu 14">
            <a:extLst>
              <a:ext uri="{FF2B5EF4-FFF2-40B4-BE49-F238E27FC236}">
                <a16:creationId xmlns:a16="http://schemas.microsoft.com/office/drawing/2014/main" id="{6528BADF-56AA-6896-4CB1-89AC4CEC3E8B}"/>
              </a:ext>
            </a:extLst>
          </p:cNvPr>
          <p:cNvSpPr>
            <a:spLocks noGrp="1"/>
          </p:cNvSpPr>
          <p:nvPr>
            <p:ph type="body" sz="quarter" idx="35"/>
          </p:nvPr>
        </p:nvSpPr>
        <p:spPr/>
        <p:txBody>
          <a:bodyPr rtlCol="0"/>
          <a:lstStyle/>
          <a:p>
            <a:pPr rtl="0"/>
            <a:r>
              <a:rPr lang="tr-TR" dirty="0"/>
              <a:t>ERTUĞRUL BİLDA</a:t>
            </a:r>
          </a:p>
        </p:txBody>
      </p:sp>
      <p:sp>
        <p:nvSpPr>
          <p:cNvPr id="14" name="Metin Yer Tutucusu 13">
            <a:extLst>
              <a:ext uri="{FF2B5EF4-FFF2-40B4-BE49-F238E27FC236}">
                <a16:creationId xmlns:a16="http://schemas.microsoft.com/office/drawing/2014/main" id="{70938DEE-1BD1-2EEF-BB61-E47123F2C50B}"/>
              </a:ext>
            </a:extLst>
          </p:cNvPr>
          <p:cNvSpPr>
            <a:spLocks noGrp="1"/>
          </p:cNvSpPr>
          <p:nvPr>
            <p:ph type="body" sz="quarter" idx="34"/>
          </p:nvPr>
        </p:nvSpPr>
        <p:spPr/>
        <p:txBody>
          <a:bodyPr rtlCol="0"/>
          <a:lstStyle/>
          <a:p>
            <a:pPr rtl="0"/>
            <a:r>
              <a:rPr lang="tr-TR" dirty="0"/>
              <a:t>Çopur</a:t>
            </a:r>
          </a:p>
        </p:txBody>
      </p:sp>
      <p:sp>
        <p:nvSpPr>
          <p:cNvPr id="4" name="Alt Bilgi Yer Tutucusu 3">
            <a:extLst>
              <a:ext uri="{FF2B5EF4-FFF2-40B4-BE49-F238E27FC236}">
                <a16:creationId xmlns:a16="http://schemas.microsoft.com/office/drawing/2014/main" id="{F81227D3-F964-8FCA-9C7D-F5B249A2AAAD}"/>
              </a:ext>
            </a:extLst>
          </p:cNvPr>
          <p:cNvSpPr>
            <a:spLocks noGrp="1"/>
          </p:cNvSpPr>
          <p:nvPr>
            <p:ph type="ftr" sz="quarter" idx="10"/>
          </p:nvPr>
        </p:nvSpPr>
        <p:spPr/>
        <p:txBody>
          <a:bodyPr rtlCol="0"/>
          <a:lstStyle/>
          <a:p>
            <a:pPr rtl="0"/>
            <a:r>
              <a:rPr lang="tr-TR"/>
              <a:t>Sunu başlığı</a:t>
            </a:r>
          </a:p>
        </p:txBody>
      </p:sp>
      <p:sp>
        <p:nvSpPr>
          <p:cNvPr id="5" name="Slayt Numarası Yer Tutucusu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rtlCol="0"/>
          <a:lstStyle/>
          <a:p>
            <a:pPr rtl="0"/>
            <a:fld id="{294A09A9-5501-47C1-A89A-A340965A2BE2}" type="slidenum">
              <a:rPr lang="tr-TR" smtClean="0"/>
              <a:pPr rtl="0"/>
              <a:t>10</a:t>
            </a:fld>
            <a:endParaRPr lang="tr-TR"/>
          </a:p>
        </p:txBody>
      </p:sp>
      <p:pic>
        <p:nvPicPr>
          <p:cNvPr id="2050" name="Picture 2" descr="Ali Şen'in Hayatı">
            <a:extLst>
              <a:ext uri="{FF2B5EF4-FFF2-40B4-BE49-F238E27FC236}">
                <a16:creationId xmlns:a16="http://schemas.microsoft.com/office/drawing/2014/main" id="{609A262B-FB74-38EB-698D-6D021CA92A20}"/>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1576" r="1157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ahi Öz">
            <a:extLst>
              <a:ext uri="{FF2B5EF4-FFF2-40B4-BE49-F238E27FC236}">
                <a16:creationId xmlns:a16="http://schemas.microsoft.com/office/drawing/2014/main" id="{F08499F4-6011-D071-9FBB-7E46B2344D14}"/>
              </a:ext>
            </a:extLst>
          </p:cNvPr>
          <p:cNvPicPr>
            <a:picLocks noGrp="1" noChangeAspect="1" noChangeArrowheads="1"/>
          </p:cNvPicPr>
          <p:nvPr>
            <p:ph type="pic" sz="quarter" idx="17"/>
          </p:nvPr>
        </p:nvPicPr>
        <p:blipFill>
          <a:blip r:embed="rId4">
            <a:extLst>
              <a:ext uri="{28A0092B-C50C-407E-A947-70E740481C1C}">
                <a14:useLocalDpi xmlns:a14="http://schemas.microsoft.com/office/drawing/2010/main" val="0"/>
              </a:ext>
            </a:extLst>
          </a:blip>
          <a:srcRect l="25068" r="2506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hmet Turgutlu - Beyazperde.com">
            <a:extLst>
              <a:ext uri="{FF2B5EF4-FFF2-40B4-BE49-F238E27FC236}">
                <a16:creationId xmlns:a16="http://schemas.microsoft.com/office/drawing/2014/main" id="{25F9FDB1-D508-6424-3766-2806151C7A4A}"/>
              </a:ext>
            </a:extLst>
          </p:cNvPr>
          <p:cNvPicPr>
            <a:picLocks noGrp="1" noChangeAspect="1" noChangeArrowheads="1"/>
          </p:cNvPicPr>
          <p:nvPr>
            <p:ph type="pic" sz="quarter" idx="16"/>
          </p:nvPr>
        </p:nvPicPr>
        <p:blipFill>
          <a:blip r:embed="rId5">
            <a:extLst>
              <a:ext uri="{28A0092B-C50C-407E-A947-70E740481C1C}">
                <a14:useLocalDpi xmlns:a14="http://schemas.microsoft.com/office/drawing/2010/main" val="0"/>
              </a:ext>
            </a:extLst>
          </a:blip>
          <a:srcRect t="17813" b="17813"/>
          <a:stretch>
            <a:fillRect/>
          </a:stretch>
        </p:blipFill>
        <p:spPr bwMode="auto">
          <a:xfrm>
            <a:off x="6772144" y="1687068"/>
            <a:ext cx="1160392" cy="11612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lahat İçli – MUBI'de Filmler, Listeler ve Bio">
            <a:extLst>
              <a:ext uri="{FF2B5EF4-FFF2-40B4-BE49-F238E27FC236}">
                <a16:creationId xmlns:a16="http://schemas.microsoft.com/office/drawing/2014/main" id="{F9AC2CAD-556E-2C65-E056-E63121E2B96B}"/>
              </a:ext>
            </a:extLst>
          </p:cNvPr>
          <p:cNvPicPr>
            <a:picLocks noGrp="1" noChangeAspect="1" noChangeArrowheads="1"/>
          </p:cNvPicPr>
          <p:nvPr>
            <p:ph type="pic" sz="quarter" idx="15"/>
          </p:nvPr>
        </p:nvPicPr>
        <p:blipFill>
          <a:blip r:embed="rId6">
            <a:extLst>
              <a:ext uri="{28A0092B-C50C-407E-A947-70E740481C1C}">
                <a14:useLocalDpi xmlns:a14="http://schemas.microsoft.com/office/drawing/2010/main" val="0"/>
              </a:ext>
            </a:extLst>
          </a:blip>
          <a:srcRect t="7902" b="790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Yeşilçam'ın ünlü sesi Hayri Esen'">
            <a:extLst>
              <a:ext uri="{FF2B5EF4-FFF2-40B4-BE49-F238E27FC236}">
                <a16:creationId xmlns:a16="http://schemas.microsoft.com/office/drawing/2014/main" id="{D11801E6-C871-0872-E4FD-908D36457ED9}"/>
              </a:ext>
            </a:extLst>
          </p:cNvPr>
          <p:cNvPicPr>
            <a:picLocks noGrp="1" noChangeAspect="1" noChangeArrowheads="1"/>
          </p:cNvPicPr>
          <p:nvPr>
            <p:ph type="pic" sz="quarter" idx="26"/>
          </p:nvPr>
        </p:nvPicPr>
        <p:blipFill>
          <a:blip r:embed="rId7">
            <a:extLst>
              <a:ext uri="{28A0092B-C50C-407E-A947-70E740481C1C}">
                <a14:useLocalDpi xmlns:a14="http://schemas.microsoft.com/office/drawing/2010/main" val="0"/>
              </a:ext>
            </a:extLst>
          </a:blip>
          <a:srcRect l="22038" r="220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İYATRO SANATÇISI JALE ÖZ FOTOĞRAFI... - Efemera - kitantik | #121200400670">
            <a:extLst>
              <a:ext uri="{FF2B5EF4-FFF2-40B4-BE49-F238E27FC236}">
                <a16:creationId xmlns:a16="http://schemas.microsoft.com/office/drawing/2014/main" id="{AD946AE6-96A8-28E6-4019-9483BA70FBB7}"/>
              </a:ext>
            </a:extLst>
          </p:cNvPr>
          <p:cNvPicPr>
            <a:picLocks noGrp="1" noChangeAspect="1" noChangeArrowheads="1"/>
          </p:cNvPicPr>
          <p:nvPr>
            <p:ph type="pic" sz="quarter" idx="29"/>
          </p:nvPr>
        </p:nvPicPr>
        <p:blipFill>
          <a:blip r:embed="rId8">
            <a:extLst>
              <a:ext uri="{28A0092B-C50C-407E-A947-70E740481C1C}">
                <a14:useLocalDpi xmlns:a14="http://schemas.microsoft.com/office/drawing/2010/main" val="0"/>
              </a:ext>
            </a:extLst>
          </a:blip>
          <a:srcRect t="17769" b="1776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iza Tüzün - IMDb">
            <a:extLst>
              <a:ext uri="{FF2B5EF4-FFF2-40B4-BE49-F238E27FC236}">
                <a16:creationId xmlns:a16="http://schemas.microsoft.com/office/drawing/2014/main" id="{C84458A1-2C99-0DF3-B268-B2FC23E895E1}"/>
              </a:ext>
            </a:extLst>
          </p:cNvPr>
          <p:cNvPicPr>
            <a:picLocks noGrp="1" noChangeAspect="1" noChangeArrowheads="1"/>
          </p:cNvPicPr>
          <p:nvPr>
            <p:ph type="pic" sz="quarter" idx="28"/>
          </p:nvPr>
        </p:nvPicPr>
        <p:blipFill>
          <a:blip r:embed="rId9">
            <a:extLst>
              <a:ext uri="{28A0092B-C50C-407E-A947-70E740481C1C}">
                <a14:useLocalDpi xmlns:a14="http://schemas.microsoft.com/office/drawing/2010/main" val="0"/>
              </a:ext>
            </a:extLst>
          </a:blip>
          <a:srcRect t="13309" b="133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Ertuğrul Bilda - Sinemalar.com -">
            <a:extLst>
              <a:ext uri="{FF2B5EF4-FFF2-40B4-BE49-F238E27FC236}">
                <a16:creationId xmlns:a16="http://schemas.microsoft.com/office/drawing/2014/main" id="{C4DB2921-DD99-8423-ADF2-29F83ED6FAF8}"/>
              </a:ext>
            </a:extLst>
          </p:cNvPr>
          <p:cNvPicPr>
            <a:picLocks noGrp="1" noChangeAspect="1" noChangeArrowheads="1"/>
          </p:cNvPicPr>
          <p:nvPr>
            <p:ph type="pic" sz="quarter" idx="27"/>
          </p:nvPr>
        </p:nvPicPr>
        <p:blipFill>
          <a:blip r:embed="rId10">
            <a:extLst>
              <a:ext uri="{28A0092B-C50C-407E-A947-70E740481C1C}">
                <a14:useLocalDpi xmlns:a14="http://schemas.microsoft.com/office/drawing/2010/main" val="0"/>
              </a:ext>
            </a:extLst>
          </a:blip>
          <a:srcRect t="13827" b="1382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8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410DCC1-40D7-C8E1-3854-CD36865E1A9E}"/>
              </a:ext>
            </a:extLst>
          </p:cNvPr>
          <p:cNvSpPr>
            <a:spLocks noGrp="1"/>
          </p:cNvSpPr>
          <p:nvPr>
            <p:ph idx="1"/>
          </p:nvPr>
        </p:nvSpPr>
        <p:spPr>
          <a:xfrm>
            <a:off x="6096000" y="1290320"/>
            <a:ext cx="3750564" cy="3660986"/>
          </a:xfrm>
        </p:spPr>
        <p:txBody>
          <a:bodyPr>
            <a:normAutofit lnSpcReduction="10000"/>
          </a:bodyPr>
          <a:lstStyle/>
          <a:p>
            <a:r>
              <a:rPr lang="tr-TR" dirty="0"/>
              <a:t>ZEKİ MÜREN</a:t>
            </a:r>
          </a:p>
          <a:p>
            <a:pPr algn="l"/>
            <a:r>
              <a:rPr lang="tr-TR" sz="16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Zeki Müren</a:t>
            </a:r>
            <a:r>
              <a:rPr lang="tr-TR"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 Ocak 1931, </a:t>
            </a:r>
            <a:r>
              <a:rPr lang="tr-TR"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tooltip="Bursa">
                  <a:extLst>
                    <a:ext uri="{A12FA001-AC4F-418D-AE19-62706E023703}">
                      <ahyp:hlinkClr xmlns:ahyp="http://schemas.microsoft.com/office/drawing/2018/hyperlinkcolor" val="tx"/>
                    </a:ext>
                  </a:extLst>
                </a:hlinkClick>
              </a:rPr>
              <a:t>Bursa</a:t>
            </a:r>
            <a:r>
              <a:rPr lang="tr-TR"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- 24 Eylül 1996, </a:t>
            </a:r>
            <a:r>
              <a:rPr lang="tr-TR"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tooltip="İzmir">
                  <a:extLst>
                    <a:ext uri="{A12FA001-AC4F-418D-AE19-62706E023703}">
                      <ahyp:hlinkClr xmlns:ahyp="http://schemas.microsoft.com/office/drawing/2018/hyperlinkcolor" val="tx"/>
                    </a:ext>
                  </a:extLst>
                </a:hlinkClick>
              </a:rPr>
              <a:t>İzmir</a:t>
            </a:r>
            <a:r>
              <a:rPr lang="tr-TR"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Türk şarkıcı, besteci, söz yazarı, oyuncu ve şair. "Sanat </a:t>
            </a:r>
            <a:r>
              <a:rPr lang="tr-TR" sz="16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Güneşi"ve</a:t>
            </a:r>
            <a:r>
              <a:rPr lang="tr-TR"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"Paşa" olarak anılan Müren, </a:t>
            </a:r>
            <a:r>
              <a:rPr lang="tr-TR"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tooltip="Klasik Türk müziği">
                  <a:extLst>
                    <a:ext uri="{A12FA001-AC4F-418D-AE19-62706E023703}">
                      <ahyp:hlinkClr xmlns:ahyp="http://schemas.microsoft.com/office/drawing/2018/hyperlinkcolor" val="tx"/>
                    </a:ext>
                  </a:extLst>
                </a:hlinkClick>
              </a:rPr>
              <a:t>klasik Türk müziğinin</a:t>
            </a:r>
            <a:r>
              <a:rPr lang="tr-TR"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en büyük isimlerinden biri olarak kabul edilir. Sanata olan katkılarından dolayı 1991'de "</a:t>
            </a:r>
            <a:r>
              <a:rPr lang="tr-TR"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tooltip="Devlet Sanatçısı">
                  <a:extLst>
                    <a:ext uri="{A12FA001-AC4F-418D-AE19-62706E023703}">
                      <ahyp:hlinkClr xmlns:ahyp="http://schemas.microsoft.com/office/drawing/2018/hyperlinkcolor" val="tx"/>
                    </a:ext>
                  </a:extLst>
                </a:hlinkClick>
              </a:rPr>
              <a:t>Devlet Sanatçısı</a:t>
            </a:r>
            <a:r>
              <a:rPr lang="tr-TR"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6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ünvanıyla</a:t>
            </a:r>
            <a:r>
              <a:rPr lang="tr-TR"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ödüllendirilmiştir. Türkiye'de verilmeye başlanan </a:t>
            </a:r>
            <a:r>
              <a:rPr lang="tr-TR"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tooltip="Altın Plak Ödülü">
                  <a:extLst>
                    <a:ext uri="{A12FA001-AC4F-418D-AE19-62706E023703}">
                      <ahyp:hlinkClr xmlns:ahyp="http://schemas.microsoft.com/office/drawing/2018/hyperlinkcolor" val="tx"/>
                    </a:ext>
                  </a:extLst>
                </a:hlinkClick>
              </a:rPr>
              <a:t>Altın Plak Ödülü</a:t>
            </a:r>
            <a:r>
              <a:rPr lang="tr-TR"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'nün de ilk sahibi olan sanatçı, müzik yaşantısı boyunca altı yüzü aşkın </a:t>
            </a:r>
            <a:r>
              <a:rPr lang="tr-TR"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7" tooltip="Plak">
                  <a:extLst>
                    <a:ext uri="{A12FA001-AC4F-418D-AE19-62706E023703}">
                      <ahyp:hlinkClr xmlns:ahyp="http://schemas.microsoft.com/office/drawing/2018/hyperlinkcolor" val="tx"/>
                    </a:ext>
                  </a:extLst>
                </a:hlinkClick>
              </a:rPr>
              <a:t>plak</a:t>
            </a:r>
            <a:r>
              <a:rPr lang="tr-TR"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ve kaset doldurmuş, üç yüzü aşkın şarkı bestelemiştir.</a:t>
            </a:r>
            <a:endPar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tr-TR" dirty="0">
              <a:solidFill>
                <a:schemeClr val="tx1"/>
              </a:solidFill>
            </a:endParaRPr>
          </a:p>
          <a:p>
            <a:endParaRPr lang="tr-TR" dirty="0"/>
          </a:p>
        </p:txBody>
      </p:sp>
      <p:sp>
        <p:nvSpPr>
          <p:cNvPr id="4" name="Alt Bilgi Yer Tutucusu 3">
            <a:extLst>
              <a:ext uri="{FF2B5EF4-FFF2-40B4-BE49-F238E27FC236}">
                <a16:creationId xmlns:a16="http://schemas.microsoft.com/office/drawing/2014/main" id="{0D67A883-48ED-2E81-192E-33D1DBF5D08F}"/>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AA07F0D7-96F8-EDF0-29CE-7A2583A5A676}"/>
              </a:ext>
            </a:extLst>
          </p:cNvPr>
          <p:cNvSpPr>
            <a:spLocks noGrp="1"/>
          </p:cNvSpPr>
          <p:nvPr>
            <p:ph type="sldNum" sz="quarter" idx="11"/>
          </p:nvPr>
        </p:nvSpPr>
        <p:spPr/>
        <p:txBody>
          <a:bodyPr/>
          <a:lstStyle/>
          <a:p>
            <a:pPr rtl="0"/>
            <a:fld id="{294A09A9-5501-47C1-A89A-A340965A2BE2}" type="slidenum">
              <a:rPr lang="tr-TR" noProof="0" smtClean="0"/>
              <a:pPr rtl="0"/>
              <a:t>11</a:t>
            </a:fld>
            <a:endParaRPr lang="tr-TR" noProof="0"/>
          </a:p>
        </p:txBody>
      </p:sp>
      <p:pic>
        <p:nvPicPr>
          <p:cNvPr id="5122" name="Picture 2" descr="undefined">
            <a:extLst>
              <a:ext uri="{FF2B5EF4-FFF2-40B4-BE49-F238E27FC236}">
                <a16:creationId xmlns:a16="http://schemas.microsoft.com/office/drawing/2014/main" id="{3E1DF358-45DF-2715-6138-25DD8FA0DB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4355" y="767926"/>
            <a:ext cx="20002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eki Müren 24. ölüm yıl dönümünde anılıyor… İşte hayatına ilişkin bilgiler  « Yalova Şerit">
            <a:extLst>
              <a:ext uri="{FF2B5EF4-FFF2-40B4-BE49-F238E27FC236}">
                <a16:creationId xmlns:a16="http://schemas.microsoft.com/office/drawing/2014/main" id="{63FD8D3C-8AE0-2D44-2921-1FCDCE4006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2894" y="1290320"/>
            <a:ext cx="1714817" cy="24029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ZEKİ MÜREN - Business World Global">
            <a:extLst>
              <a:ext uri="{FF2B5EF4-FFF2-40B4-BE49-F238E27FC236}">
                <a16:creationId xmlns:a16="http://schemas.microsoft.com/office/drawing/2014/main" id="{4C799CD2-D7ED-3E50-88AE-21BDE2F437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6184" y="2939138"/>
            <a:ext cx="1662350" cy="21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86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46BBAA-F296-7D36-8FFB-E2779A092925}"/>
              </a:ext>
            </a:extLst>
          </p:cNvPr>
          <p:cNvSpPr>
            <a:spLocks noGrp="1"/>
          </p:cNvSpPr>
          <p:nvPr>
            <p:ph idx="1"/>
          </p:nvPr>
        </p:nvSpPr>
        <p:spPr>
          <a:xfrm>
            <a:off x="4822613" y="1114213"/>
            <a:ext cx="5222240" cy="3837094"/>
          </a:xfrm>
        </p:spPr>
        <p:txBody>
          <a:bodyPr>
            <a:normAutofit/>
          </a:bodyPr>
          <a:lstStyle/>
          <a:p>
            <a:pPr algn="l"/>
            <a:r>
              <a:rPr lang="tr-T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İlk ve ortaokul eğitimini Bursa’da tamamladıktan sonra İstanbul Boğaziçi Lisesine ve ardından İstanbul </a:t>
            </a:r>
            <a:r>
              <a:rPr lang="tr-TR" sz="1600"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Devlet Güzel Sanatlar Akademisine</a:t>
            </a:r>
            <a:r>
              <a:rPr lang="tr-TR" sz="1600"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(şimdiki </a:t>
            </a:r>
            <a:r>
              <a:rPr lang="tr-TR" sz="1600"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Mimar Sinan Üniversitesi</a:t>
            </a:r>
            <a:r>
              <a:rPr lang="tr-T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60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girdi.Yüksek</a:t>
            </a:r>
            <a:r>
              <a:rPr lang="tr-T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Süsleme Bölümü </a:t>
            </a:r>
            <a:r>
              <a:rPr lang="tr-TR" sz="160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Sabih</a:t>
            </a:r>
            <a:r>
              <a:rPr lang="tr-T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Gözen Atölyesinden mezun oldu. Desen çalışmalarını öğrencilik yıllarından başlayarak pek çok kez sergiledi. </a:t>
            </a:r>
            <a:r>
              <a:rPr lang="tr-TR" sz="16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Zeki Müren, başarılı yorumculuk ve oyunculuk kariyerlerinin yanı sıra yüksek eğitimini aldığı desen tasarımına da devam etti. Sahne kıyafetlerinin pek çoğunu kendi tasarladı. Resimle de uğraşan Müren öğrencilik yıllarından itibaren gerek desenlerini gerekse resimlerini pek çok ilde sergiledi.1950'lerin Türkiye'sinde alışılmış kalıpları zorlayan elbiseleri ve sahne davranışı ile halkın ilgisini sürekli olarak üstünde tutmayı başardı. </a:t>
            </a:r>
            <a:endPar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Alt Bilgi Yer Tutucusu 3">
            <a:extLst>
              <a:ext uri="{FF2B5EF4-FFF2-40B4-BE49-F238E27FC236}">
                <a16:creationId xmlns:a16="http://schemas.microsoft.com/office/drawing/2014/main" id="{B890088E-85BE-8439-D047-DEBAB4072332}"/>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F3A52741-1B71-0321-0595-225CB6A592A9}"/>
              </a:ext>
            </a:extLst>
          </p:cNvPr>
          <p:cNvSpPr>
            <a:spLocks noGrp="1"/>
          </p:cNvSpPr>
          <p:nvPr>
            <p:ph type="sldNum" sz="quarter" idx="11"/>
          </p:nvPr>
        </p:nvSpPr>
        <p:spPr/>
        <p:txBody>
          <a:bodyPr/>
          <a:lstStyle/>
          <a:p>
            <a:pPr rtl="0"/>
            <a:fld id="{294A09A9-5501-47C1-A89A-A340965A2BE2}" type="slidenum">
              <a:rPr lang="tr-TR" noProof="0" smtClean="0"/>
              <a:pPr rtl="0"/>
              <a:t>12</a:t>
            </a:fld>
            <a:endParaRPr lang="tr-TR" noProof="0"/>
          </a:p>
        </p:txBody>
      </p:sp>
      <p:pic>
        <p:nvPicPr>
          <p:cNvPr id="6146" name="Picture 2" descr="Turkey remembers its 'Sun of Art': Zeki Müren">
            <a:extLst>
              <a:ext uri="{FF2B5EF4-FFF2-40B4-BE49-F238E27FC236}">
                <a16:creationId xmlns:a16="http://schemas.microsoft.com/office/drawing/2014/main" id="{CDDB3876-DFC2-620F-E54F-1CD7EFB432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686" y="632778"/>
            <a:ext cx="20574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eki Müren heykeli, Bodrum">
            <a:extLst>
              <a:ext uri="{FF2B5EF4-FFF2-40B4-BE49-F238E27FC236}">
                <a16:creationId xmlns:a16="http://schemas.microsoft.com/office/drawing/2014/main" id="{0D027D23-6DE7-CF2B-44C7-3008D2FB1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550" y="2731982"/>
            <a:ext cx="1666875"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016B9C-9108-EFDA-4153-57C57E6E894E}"/>
              </a:ext>
            </a:extLst>
          </p:cNvPr>
          <p:cNvSpPr>
            <a:spLocks noGrp="1"/>
          </p:cNvSpPr>
          <p:nvPr>
            <p:ph idx="1"/>
          </p:nvPr>
        </p:nvSpPr>
        <p:spPr>
          <a:xfrm>
            <a:off x="6007947" y="1082267"/>
            <a:ext cx="4463626" cy="3726799"/>
          </a:xfrm>
        </p:spPr>
        <p:txBody>
          <a:bodyPr>
            <a:noAutofit/>
          </a:bodyPr>
          <a:lstStyle/>
          <a:p>
            <a:pPr algn="l"/>
            <a:r>
              <a:rPr lang="tr-T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Zeki Müren 1953'te </a:t>
            </a:r>
            <a:r>
              <a:rPr lang="tr-TR" sz="1600" u="sng"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Beklenen Şarkı</a:t>
            </a:r>
            <a:r>
              <a:rPr lang="tr-T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adlı filmde sinema oyunculuğuna başladı. Büyük bir ticarî başarı kazanan bu filmden sonra, şarkılarının çoğunu kendinin bestelediği 18 filmde daha oynadı. En son filmi Nejat </a:t>
            </a:r>
            <a:r>
              <a:rPr lang="tr-TR" sz="160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Okçugil</a:t>
            </a:r>
            <a:r>
              <a:rPr lang="tr-T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tarafından 1975 yılında çekilen Deli Deli Tepeli’dir.1965'te de Arena</a:t>
            </a:r>
            <a:r>
              <a:rPr lang="tr-TR" sz="1600" u="sng" kern="1200" dirty="0">
                <a:solidFill>
                  <a:srgbClr val="3968F6"/>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tr-TR" sz="1600" u="sng"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Tiyatrosu</a:t>
            </a:r>
            <a:r>
              <a:rPr lang="tr-TR" sz="160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'nca</a:t>
            </a:r>
            <a:r>
              <a:rPr lang="tr-T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sahneye koyulan </a:t>
            </a:r>
            <a:r>
              <a:rPr lang="tr-TR" sz="160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Çay ve Sempati</a:t>
            </a:r>
            <a:r>
              <a:rPr lang="tr-T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adlı oyunda baş rolü </a:t>
            </a:r>
            <a:r>
              <a:rPr lang="tr-TR" sz="160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oynadı.</a:t>
            </a:r>
            <a:r>
              <a:rPr lang="tr-TR" sz="16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Robert</a:t>
            </a:r>
            <a:r>
              <a:rPr lang="tr-TR"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Anderson'un yazdığı oyunda Zeki </a:t>
            </a:r>
            <a:r>
              <a:rPr lang="tr-TR" sz="16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Müren!in</a:t>
            </a:r>
            <a:r>
              <a:rPr lang="tr-TR"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oynadığı </a:t>
            </a:r>
            <a:r>
              <a:rPr lang="tr-TR" sz="16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Tom</a:t>
            </a:r>
            <a:r>
              <a:rPr lang="tr-TR"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Robinson Lee karakteri duygu dolu, sadece iyi bir müzisyen olmak isteyen, sessiz, içe dönük bir gençtir.</a:t>
            </a:r>
            <a:br>
              <a:rPr lang="tr-TR" sz="1600" dirty="0">
                <a:latin typeface="Calibri" panose="020F0502020204030204" pitchFamily="34" charset="0"/>
                <a:ea typeface="Calibri" panose="020F0502020204030204" pitchFamily="34" charset="0"/>
                <a:cs typeface="Calibri" panose="020F0502020204030204" pitchFamily="34" charset="0"/>
              </a:rPr>
            </a:br>
            <a:r>
              <a:rPr lang="tr-TR"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Cüneyt Gökçer yönetiminde sahneye konan Çay ve Sempati Zeki Müren, Altan Karındaş ve Asuman </a:t>
            </a:r>
            <a:r>
              <a:rPr lang="tr-TR" sz="16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Korad'ın</a:t>
            </a:r>
            <a:r>
              <a:rPr lang="tr-TR"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başarılı oyunlarıyla büyük beğeni toplamış, yüksek bir gişe hasılatıyla aylarca sahnede kalmıştı.</a:t>
            </a:r>
            <a:endParaRPr lang="tr-TR"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Alt Bilgi Yer Tutucusu 3">
            <a:extLst>
              <a:ext uri="{FF2B5EF4-FFF2-40B4-BE49-F238E27FC236}">
                <a16:creationId xmlns:a16="http://schemas.microsoft.com/office/drawing/2014/main" id="{146EE77A-8CA9-AC75-D875-914D320C5366}"/>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EE803104-EFDF-F554-7E5F-8E638A202133}"/>
              </a:ext>
            </a:extLst>
          </p:cNvPr>
          <p:cNvSpPr>
            <a:spLocks noGrp="1"/>
          </p:cNvSpPr>
          <p:nvPr>
            <p:ph type="sldNum" sz="quarter" idx="11"/>
          </p:nvPr>
        </p:nvSpPr>
        <p:spPr/>
        <p:txBody>
          <a:bodyPr/>
          <a:lstStyle/>
          <a:p>
            <a:pPr rtl="0"/>
            <a:fld id="{294A09A9-5501-47C1-A89A-A340965A2BE2}" type="slidenum">
              <a:rPr lang="tr-TR" noProof="0" smtClean="0"/>
              <a:pPr rtl="0"/>
              <a:t>13</a:t>
            </a:fld>
            <a:endParaRPr lang="tr-TR" noProof="0"/>
          </a:p>
        </p:txBody>
      </p:sp>
      <p:pic>
        <p:nvPicPr>
          <p:cNvPr id="7173" name="Picture 5" descr="İnleyen Nağmeler">
            <a:extLst>
              <a:ext uri="{FF2B5EF4-FFF2-40B4-BE49-F238E27FC236}">
                <a16:creationId xmlns:a16="http://schemas.microsoft.com/office/drawing/2014/main" id="{DEC49BC9-6A53-5EC0-2CC6-29EE175F8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069" y="0"/>
            <a:ext cx="1833709" cy="244494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Beklenen Şarkı">
            <a:extLst>
              <a:ext uri="{FF2B5EF4-FFF2-40B4-BE49-F238E27FC236}">
                <a16:creationId xmlns:a16="http://schemas.microsoft.com/office/drawing/2014/main" id="{3D8813A8-4A70-354D-AAB3-09FDA33668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069" y="2732421"/>
            <a:ext cx="1692116" cy="2256155"/>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TİYATRO-Arena Tiyatrosu'nda sahnelenen Çay ve Sempati piyesinde - Zeki Müren  ve Altan Karındaş, | Pingudu Müzayede">
            <a:extLst>
              <a:ext uri="{FF2B5EF4-FFF2-40B4-BE49-F238E27FC236}">
                <a16:creationId xmlns:a16="http://schemas.microsoft.com/office/drawing/2014/main" id="{563040EF-E8AC-9212-EDAA-12170E9E63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8051" y="1165013"/>
            <a:ext cx="2374623" cy="313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1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F5A389-AE68-2244-C1C0-6A4B0C9D390A}"/>
              </a:ext>
            </a:extLst>
          </p:cNvPr>
          <p:cNvSpPr>
            <a:spLocks noGrp="1"/>
          </p:cNvSpPr>
          <p:nvPr>
            <p:ph idx="1"/>
          </p:nvPr>
        </p:nvSpPr>
        <p:spPr>
          <a:xfrm>
            <a:off x="6258560" y="1066800"/>
            <a:ext cx="3892804" cy="2697480"/>
          </a:xfrm>
        </p:spPr>
        <p:txBody>
          <a:bodyPr/>
          <a:lstStyle/>
          <a:p>
            <a:r>
              <a:rPr lang="tr-TR" b="0" i="0" dirty="0">
                <a:solidFill>
                  <a:schemeClr val="tx1"/>
                </a:solidFill>
                <a:effectLst/>
                <a:latin typeface="Arial" panose="020B0604020202020204" pitchFamily="34" charset="0"/>
              </a:rPr>
              <a:t>Ölümünün ardından sanatçının </a:t>
            </a:r>
            <a:r>
              <a:rPr lang="tr-TR" b="0" i="0" u="none" strike="noStrike" dirty="0">
                <a:solidFill>
                  <a:schemeClr val="tx1"/>
                </a:solidFill>
                <a:effectLst/>
                <a:latin typeface="Arial" panose="020B0604020202020204" pitchFamily="34" charset="0"/>
                <a:hlinkClick r:id="rId2" tooltip="Bodrum, Muğla">
                  <a:extLst>
                    <a:ext uri="{A12FA001-AC4F-418D-AE19-62706E023703}">
                      <ahyp:hlinkClr xmlns:ahyp="http://schemas.microsoft.com/office/drawing/2018/hyperlinkcolor" val="tx"/>
                    </a:ext>
                  </a:extLst>
                </a:hlinkClick>
              </a:rPr>
              <a:t>Bodrum</a:t>
            </a:r>
            <a:r>
              <a:rPr lang="tr-TR" b="0" i="0" dirty="0">
                <a:solidFill>
                  <a:schemeClr val="tx1"/>
                </a:solidFill>
                <a:effectLst/>
                <a:latin typeface="Arial" panose="020B0604020202020204" pitchFamily="34" charset="0"/>
              </a:rPr>
              <a:t>'da son yıllarını yaşadığı evi Kültür Bakanlığı'yla yapılan protokol ile Zeki Müren Sanat Müzesi'ne dönüştürüldü ve 8 Haziran 2000 tarihinde ziyarete açıldı.</a:t>
            </a:r>
            <a:endParaRPr lang="tr-TR" dirty="0">
              <a:solidFill>
                <a:schemeClr val="tx1"/>
              </a:solidFill>
            </a:endParaRPr>
          </a:p>
        </p:txBody>
      </p:sp>
      <p:sp>
        <p:nvSpPr>
          <p:cNvPr id="4" name="Alt Bilgi Yer Tutucusu 3">
            <a:extLst>
              <a:ext uri="{FF2B5EF4-FFF2-40B4-BE49-F238E27FC236}">
                <a16:creationId xmlns:a16="http://schemas.microsoft.com/office/drawing/2014/main" id="{5CAFDE53-8EE0-CEC6-F0C5-B4070BE6A810}"/>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DCB47DA1-FA1F-41B8-AE68-A34CBAF8052A}"/>
              </a:ext>
            </a:extLst>
          </p:cNvPr>
          <p:cNvSpPr>
            <a:spLocks noGrp="1"/>
          </p:cNvSpPr>
          <p:nvPr>
            <p:ph type="sldNum" sz="quarter" idx="11"/>
          </p:nvPr>
        </p:nvSpPr>
        <p:spPr/>
        <p:txBody>
          <a:bodyPr/>
          <a:lstStyle/>
          <a:p>
            <a:pPr rtl="0"/>
            <a:fld id="{294A09A9-5501-47C1-A89A-A340965A2BE2}" type="slidenum">
              <a:rPr lang="tr-TR" noProof="0" smtClean="0"/>
              <a:pPr rtl="0"/>
              <a:t>14</a:t>
            </a:fld>
            <a:endParaRPr lang="tr-TR" noProof="0"/>
          </a:p>
        </p:txBody>
      </p:sp>
      <p:pic>
        <p:nvPicPr>
          <p:cNvPr id="8194" name="Picture 2" descr="Zeki Müren heykeli, Bodrum">
            <a:extLst>
              <a:ext uri="{FF2B5EF4-FFF2-40B4-BE49-F238E27FC236}">
                <a16:creationId xmlns:a16="http://schemas.microsoft.com/office/drawing/2014/main" id="{7E0166D1-F5AE-CA4A-1762-D136BB772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04" y="349569"/>
            <a:ext cx="1813390" cy="2652922"/>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ZEKİ MÜREN SANAT MÜZESİ - Smart Holiday Hotel Bodrum">
            <a:extLst>
              <a:ext uri="{FF2B5EF4-FFF2-40B4-BE49-F238E27FC236}">
                <a16:creationId xmlns:a16="http://schemas.microsoft.com/office/drawing/2014/main" id="{CA94DA7D-8D93-FCBB-4337-5A1859F57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256" y="2804161"/>
            <a:ext cx="3575899" cy="226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98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D5F12D-AC6C-C143-2C9F-5746F9D0708D}"/>
              </a:ext>
            </a:extLst>
          </p:cNvPr>
          <p:cNvSpPr>
            <a:spLocks noGrp="1"/>
          </p:cNvSpPr>
          <p:nvPr>
            <p:ph idx="1"/>
          </p:nvPr>
        </p:nvSpPr>
        <p:spPr>
          <a:xfrm>
            <a:off x="4490720" y="1154853"/>
            <a:ext cx="5965443" cy="3843866"/>
          </a:xfrm>
        </p:spPr>
        <p:txBody>
          <a:bodyPr>
            <a:normAutofit fontScale="92500" lnSpcReduction="20000"/>
          </a:bodyPr>
          <a:lstStyle/>
          <a:p>
            <a:r>
              <a:rPr lang="tr-TR" dirty="0"/>
              <a:t>BELGİİN DORUK</a:t>
            </a:r>
          </a:p>
          <a:p>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Belgin Doruk,1936-1995 yılları a</a:t>
            </a:r>
            <a:r>
              <a:rPr lang="tr-TR" sz="1700" dirty="0">
                <a:solidFill>
                  <a:schemeClr val="tx1"/>
                </a:solidFill>
                <a:latin typeface="Calibri" panose="020F0502020204030204" pitchFamily="34" charset="0"/>
                <a:ea typeface="Calibri" panose="020F0502020204030204" pitchFamily="34" charset="0"/>
                <a:cs typeface="Calibri" panose="020F0502020204030204" pitchFamily="34" charset="0"/>
              </a:rPr>
              <a:t>rasında yaşamış ,</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1960'ların önde gelen Türk sinema yıldızlarından biriydi.1952 yılında ortaokul son sınıftayken annesinin desteğiyle katıldığı bir yarışmada birinci oldu. </a:t>
            </a:r>
            <a:r>
              <a:rPr lang="tr-TR" sz="1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Çakırcalı Mehmet Efe'nin Definesi</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adlı film ile sinema kariyerine başladı. Daha sonra </a:t>
            </a:r>
            <a:r>
              <a:rPr lang="tr-TR" sz="1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Ölüm Korkusu</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700" b="0" i="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tooltip="Çölde Bir İstanbul Kızı">
                  <a:extLst>
                    <a:ext uri="{A12FA001-AC4F-418D-AE19-62706E023703}">
                      <ahyp:hlinkClr xmlns:ahyp="http://schemas.microsoft.com/office/drawing/2018/hyperlinkcolor" val="tx"/>
                    </a:ext>
                  </a:extLst>
                </a:hlinkClick>
              </a:rPr>
              <a:t>Çölde Bir İstanbul Kızı</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ve en önemlisi </a:t>
            </a:r>
            <a:r>
              <a:rPr lang="tr-TR" sz="1700" b="0" i="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tooltip="Küçük Hanımefendi (film, 1961)">
                  <a:extLst>
                    <a:ext uri="{A12FA001-AC4F-418D-AE19-62706E023703}">
                      <ahyp:hlinkClr xmlns:ahyp="http://schemas.microsoft.com/office/drawing/2018/hyperlinkcolor" val="tx"/>
                    </a:ext>
                  </a:extLst>
                </a:hlinkClick>
              </a:rPr>
              <a:t>Küçük Hanımefendi</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filminin serisiyle </a:t>
            </a:r>
            <a:r>
              <a:rPr lang="tr-TR" sz="1700" dirty="0">
                <a:solidFill>
                  <a:schemeClr val="tx1"/>
                </a:solidFill>
                <a:latin typeface="Calibri" panose="020F0502020204030204" pitchFamily="34" charset="0"/>
                <a:ea typeface="Calibri" panose="020F0502020204030204" pitchFamily="34" charset="0"/>
                <a:cs typeface="Calibri" panose="020F0502020204030204" pitchFamily="34" charset="0"/>
              </a:rPr>
              <a:t>1950'ler ve 1960'ların en popüler film yıldızlarından birisi oldu. </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1953'te yapılan güzellik yarışmasında </a:t>
            </a:r>
            <a:r>
              <a:rPr lang="tr-TR" sz="17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Türkiye İkinci Güzeli</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seçildi. 1961 yılında </a:t>
            </a:r>
            <a:r>
              <a:rPr lang="tr-TR" sz="17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tooltip="Nejat Saydam">
                  <a:extLst>
                    <a:ext uri="{A12FA001-AC4F-418D-AE19-62706E023703}">
                      <ahyp:hlinkClr xmlns:ahyp="http://schemas.microsoft.com/office/drawing/2018/hyperlinkcolor" val="tx"/>
                    </a:ext>
                  </a:extLst>
                </a:hlinkClick>
              </a:rPr>
              <a:t>Nejat Saydam</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'ın yönettiği </a:t>
            </a:r>
            <a:r>
              <a:rPr lang="tr-TR" sz="1700" b="0" i="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tooltip="Küçük Hanımefendi (film, 1961)">
                  <a:extLst>
                    <a:ext uri="{A12FA001-AC4F-418D-AE19-62706E023703}">
                      <ahyp:hlinkClr xmlns:ahyp="http://schemas.microsoft.com/office/drawing/2018/hyperlinkcolor" val="tx"/>
                    </a:ext>
                  </a:extLst>
                </a:hlinkClick>
              </a:rPr>
              <a:t>Küçük Hanımefendi</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filminde </a:t>
            </a:r>
            <a:r>
              <a:rPr lang="tr-TR" sz="17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tooltip="Ayhan Işık">
                  <a:extLst>
                    <a:ext uri="{A12FA001-AC4F-418D-AE19-62706E023703}">
                      <ahyp:hlinkClr xmlns:ahyp="http://schemas.microsoft.com/office/drawing/2018/hyperlinkcolor" val="tx"/>
                    </a:ext>
                  </a:extLst>
                </a:hlinkClick>
              </a:rPr>
              <a:t>Ayhan Işık</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ile birlikte başrol oynadı. Film o yıl gişe rekorları kırdı, daha sonra film seri haline getirildi ve Türk sinemasının akılda kalan filmleri arasında yerini aldı. 1964 yılında, </a:t>
            </a:r>
            <a:r>
              <a:rPr lang="tr-TR" sz="17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tooltip="Orhan Elmas">
                  <a:extLst>
                    <a:ext uri="{A12FA001-AC4F-418D-AE19-62706E023703}">
                      <ahyp:hlinkClr xmlns:ahyp="http://schemas.microsoft.com/office/drawing/2018/hyperlinkcolor" val="tx"/>
                    </a:ext>
                  </a:extLst>
                </a:hlinkClick>
              </a:rPr>
              <a:t>Orhan Elmas</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'ın yönettiği </a:t>
            </a:r>
            <a:r>
              <a:rPr lang="tr-TR" sz="1700" b="0" i="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7" tooltip="Duvarların Ötesi (film)">
                  <a:extLst>
                    <a:ext uri="{A12FA001-AC4F-418D-AE19-62706E023703}">
                      <ahyp:hlinkClr xmlns:ahyp="http://schemas.microsoft.com/office/drawing/2018/hyperlinkcolor" val="tx"/>
                    </a:ext>
                  </a:extLst>
                </a:hlinkClick>
              </a:rPr>
              <a:t>Duvarların Ötesi</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adlı filmde rol aldı. Film yılın en ses getiren filmlerinden birisi oldu.. </a:t>
            </a:r>
            <a:r>
              <a:rPr lang="tr-TR" sz="17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8" tooltip="Zeki Müren">
                  <a:extLst>
                    <a:ext uri="{A12FA001-AC4F-418D-AE19-62706E023703}">
                      <ahyp:hlinkClr xmlns:ahyp="http://schemas.microsoft.com/office/drawing/2018/hyperlinkcolor" val="tx"/>
                    </a:ext>
                  </a:extLst>
                </a:hlinkClick>
              </a:rPr>
              <a:t>Zeki Müren</a:t>
            </a:r>
            <a:r>
              <a:rPr lang="tr-TR" sz="17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ile birlikte birçok filmde başrol oynadı. Türk sinemasının bir döneminde en çok film çeviren ve en çok sevilen oyuncularından biriydi. Kariyerindeki başarılara ve halkın gözündeki mutlu imajıyla dikkat çekmekteydi</a:t>
            </a:r>
            <a:r>
              <a:rPr lang="tr-TR"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tr-TR" sz="1700" dirty="0">
              <a:latin typeface="Calibri" panose="020F0502020204030204" pitchFamily="34" charset="0"/>
              <a:ea typeface="Calibri" panose="020F0502020204030204" pitchFamily="34" charset="0"/>
              <a:cs typeface="Calibri" panose="020F0502020204030204" pitchFamily="34" charset="0"/>
            </a:endParaRPr>
          </a:p>
        </p:txBody>
      </p:sp>
      <p:sp>
        <p:nvSpPr>
          <p:cNvPr id="4" name="Alt Bilgi Yer Tutucusu 3">
            <a:extLst>
              <a:ext uri="{FF2B5EF4-FFF2-40B4-BE49-F238E27FC236}">
                <a16:creationId xmlns:a16="http://schemas.microsoft.com/office/drawing/2014/main" id="{866ADAEF-CF39-EDD3-C5E4-B51D1BBBD0AB}"/>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8F242EE4-9C2B-9E9A-073C-A4CA7A1CEC73}"/>
              </a:ext>
            </a:extLst>
          </p:cNvPr>
          <p:cNvSpPr>
            <a:spLocks noGrp="1"/>
          </p:cNvSpPr>
          <p:nvPr>
            <p:ph type="sldNum" sz="quarter" idx="11"/>
          </p:nvPr>
        </p:nvSpPr>
        <p:spPr/>
        <p:txBody>
          <a:bodyPr/>
          <a:lstStyle/>
          <a:p>
            <a:pPr rtl="0"/>
            <a:fld id="{294A09A9-5501-47C1-A89A-A340965A2BE2}" type="slidenum">
              <a:rPr lang="tr-TR" noProof="0" smtClean="0"/>
              <a:pPr rtl="0"/>
              <a:t>15</a:t>
            </a:fld>
            <a:endParaRPr lang="tr-TR" noProof="0"/>
          </a:p>
        </p:txBody>
      </p:sp>
      <p:pic>
        <p:nvPicPr>
          <p:cNvPr id="9218" name="Picture 2" descr="Efemera - Kırık Hayatlar ( 1965 - Siyah Beyaz ) - Belgin Doruk ( Türk Filmi  ) ( AMBALAJINDA - SIFIR ) DVD - kitantik - kitaLog">
            <a:extLst>
              <a:ext uri="{FF2B5EF4-FFF2-40B4-BE49-F238E27FC236}">
                <a16:creationId xmlns:a16="http://schemas.microsoft.com/office/drawing/2014/main" id="{75054E20-411C-A24F-F46E-52596CACA7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5837" y="192192"/>
            <a:ext cx="1563285" cy="22708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elgin Doruk Filimleri">
            <a:extLst>
              <a:ext uri="{FF2B5EF4-FFF2-40B4-BE49-F238E27FC236}">
                <a16:creationId xmlns:a16="http://schemas.microsoft.com/office/drawing/2014/main" id="{0235A05B-6727-0FE4-5A40-457D0D997D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5649" y="2608686"/>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7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E78D94-F65E-F496-54F4-C921F1527530}"/>
              </a:ext>
            </a:extLst>
          </p:cNvPr>
          <p:cNvSpPr>
            <a:spLocks noGrp="1"/>
          </p:cNvSpPr>
          <p:nvPr>
            <p:ph idx="1"/>
          </p:nvPr>
        </p:nvSpPr>
        <p:spPr>
          <a:xfrm>
            <a:off x="5303520" y="1297092"/>
            <a:ext cx="5118778" cy="3701627"/>
          </a:xfrm>
        </p:spPr>
        <p:txBody>
          <a:bodyPr/>
          <a:lstStyle/>
          <a:p>
            <a:r>
              <a:rPr lang="tr-TR" sz="1800" kern="1200" dirty="0">
                <a:solidFill>
                  <a:schemeClr val="tx1"/>
                </a:solidFill>
                <a:effectLst/>
                <a:latin typeface="Arial" panose="020B0604020202020204" pitchFamily="34" charset="0"/>
                <a:ea typeface="Times New Roman" panose="02020603050405020304" pitchFamily="18" charset="0"/>
                <a:cs typeface="Gill Sans Nova Light" panose="020B0302020104020203" pitchFamily="34" charset="0"/>
              </a:rPr>
              <a:t>Özellikle 1960'lı yılların sonuyla 1970'li yılların başından itibaren yaşadığı çeşitli sağlık sorunları ve kişisel problemleri kariyerine de yansımış ve Belgin Doruk'un çalışması da zor olmaya başlamıştır. Kariyerinin son zamanlarında daha az filmde rol aldı. 1970 </a:t>
            </a:r>
            <a:r>
              <a:rPr lang="tr-TR" sz="1800" kern="1200" dirty="0" err="1">
                <a:solidFill>
                  <a:schemeClr val="tx1"/>
                </a:solidFill>
                <a:effectLst/>
                <a:latin typeface="Arial" panose="020B0604020202020204" pitchFamily="34" charset="0"/>
                <a:ea typeface="Times New Roman" panose="02020603050405020304" pitchFamily="18" charset="0"/>
                <a:cs typeface="Gill Sans Nova Light" panose="020B0302020104020203" pitchFamily="34" charset="0"/>
              </a:rPr>
              <a:t>yılında,Uluslararası</a:t>
            </a:r>
            <a:r>
              <a:rPr lang="tr-TR" sz="1800" kern="1200" dirty="0">
                <a:solidFill>
                  <a:schemeClr val="tx1"/>
                </a:solidFill>
                <a:effectLst/>
                <a:latin typeface="Arial" panose="020B0604020202020204" pitchFamily="34" charset="0"/>
                <a:ea typeface="Times New Roman" panose="02020603050405020304" pitchFamily="18" charset="0"/>
                <a:cs typeface="Gill Sans Nova Light" panose="020B0302020104020203" pitchFamily="34" charset="0"/>
              </a:rPr>
              <a:t> </a:t>
            </a:r>
            <a:r>
              <a:rPr lang="tr-TR" sz="1800" dirty="0">
                <a:solidFill>
                  <a:schemeClr val="tx1"/>
                </a:solidFill>
                <a:latin typeface="Arial" panose="020B0604020202020204" pitchFamily="34" charset="0"/>
                <a:ea typeface="Times New Roman" panose="02020603050405020304" pitchFamily="18" charset="0"/>
                <a:cs typeface="Gill Sans Nova Light" panose="020B0302020104020203" pitchFamily="34" charset="0"/>
              </a:rPr>
              <a:t>Antalya Film </a:t>
            </a:r>
            <a:r>
              <a:rPr lang="tr-TR" sz="1800" u="sng" kern="1200" dirty="0" err="1">
                <a:solidFill>
                  <a:schemeClr val="tx1"/>
                </a:solidFill>
                <a:effectLst/>
                <a:latin typeface="Arial" panose="020B0604020202020204" pitchFamily="34" charset="0"/>
                <a:ea typeface="Times New Roman" panose="02020603050405020304" pitchFamily="18" charset="0"/>
                <a:cs typeface="Gill Sans Nova Light" panose="020B0302020104020203" pitchFamily="34" charset="0"/>
                <a:hlinkClick r:id="rId2">
                  <a:extLst>
                    <a:ext uri="{A12FA001-AC4F-418D-AE19-62706E023703}">
                      <ahyp:hlinkClr xmlns:ahyp="http://schemas.microsoft.com/office/drawing/2018/hyperlinkcolor" val="tx"/>
                    </a:ext>
                  </a:extLst>
                </a:hlinkClick>
              </a:rPr>
              <a:t>Festivali</a:t>
            </a:r>
            <a:r>
              <a:rPr lang="tr-TR" sz="1800" kern="1200" dirty="0" err="1">
                <a:solidFill>
                  <a:schemeClr val="tx1"/>
                </a:solidFill>
                <a:effectLst/>
                <a:latin typeface="Arial" panose="020B0604020202020204" pitchFamily="34" charset="0"/>
                <a:ea typeface="Times New Roman" panose="02020603050405020304" pitchFamily="18" charset="0"/>
                <a:cs typeface="Gill Sans Nova Light" panose="020B0302020104020203" pitchFamily="34" charset="0"/>
              </a:rPr>
              <a:t>'inde</a:t>
            </a:r>
            <a:r>
              <a:rPr lang="tr-TR" sz="1800" kern="1200" dirty="0">
                <a:solidFill>
                  <a:schemeClr val="tx1"/>
                </a:solidFill>
                <a:effectLst/>
                <a:latin typeface="Arial" panose="020B0604020202020204" pitchFamily="34" charset="0"/>
                <a:ea typeface="Times New Roman" panose="02020603050405020304" pitchFamily="18" charset="0"/>
                <a:cs typeface="Gill Sans Nova Light" panose="020B0302020104020203" pitchFamily="34" charset="0"/>
              </a:rPr>
              <a:t> </a:t>
            </a:r>
            <a:r>
              <a:rPr lang="tr-TR" sz="1800" i="1" u="sng" kern="1200" dirty="0">
                <a:solidFill>
                  <a:schemeClr val="tx1"/>
                </a:solidFill>
                <a:effectLst/>
                <a:latin typeface="Arial" panose="020B0604020202020204" pitchFamily="34" charset="0"/>
                <a:ea typeface="Times New Roman" panose="02020603050405020304" pitchFamily="18" charset="0"/>
                <a:cs typeface="Gill Sans Nova Light" panose="020B0302020104020203" pitchFamily="34" charset="0"/>
                <a:hlinkClick r:id="rId3">
                  <a:extLst>
                    <a:ext uri="{A12FA001-AC4F-418D-AE19-62706E023703}">
                      <ahyp:hlinkClr xmlns:ahyp="http://schemas.microsoft.com/office/drawing/2018/hyperlinkcolor" val="tx"/>
                    </a:ext>
                  </a:extLst>
                </a:hlinkClick>
              </a:rPr>
              <a:t>Ayşecik Yuvanın Bekçileri</a:t>
            </a:r>
            <a:r>
              <a:rPr lang="tr-TR" sz="1800" kern="1200" dirty="0">
                <a:solidFill>
                  <a:schemeClr val="tx1"/>
                </a:solidFill>
                <a:effectLst/>
                <a:latin typeface="Arial" panose="020B0604020202020204" pitchFamily="34" charset="0"/>
                <a:ea typeface="Times New Roman" panose="02020603050405020304" pitchFamily="18" charset="0"/>
                <a:cs typeface="Gill Sans Nova Light" panose="020B0302020104020203" pitchFamily="34" charset="0"/>
              </a:rPr>
              <a:t> filmindeki performansından dolayı </a:t>
            </a:r>
            <a:r>
              <a:rPr lang="tr-TR" sz="1800" u="sng" kern="1200" dirty="0">
                <a:solidFill>
                  <a:schemeClr val="tx1"/>
                </a:solidFill>
                <a:effectLst/>
                <a:latin typeface="Arial" panose="020B0604020202020204" pitchFamily="34" charset="0"/>
                <a:ea typeface="Times New Roman" panose="02020603050405020304" pitchFamily="18" charset="0"/>
                <a:cs typeface="Gill Sans Nova Light" panose="020B0302020104020203" pitchFamily="34" charset="0"/>
                <a:hlinkClick r:id="rId4">
                  <a:extLst>
                    <a:ext uri="{A12FA001-AC4F-418D-AE19-62706E023703}">
                      <ahyp:hlinkClr xmlns:ahyp="http://schemas.microsoft.com/office/drawing/2018/hyperlinkcolor" val="tx"/>
                    </a:ext>
                  </a:extLst>
                </a:hlinkClick>
              </a:rPr>
              <a:t>en iyi kadın oyuncu Ödülü</a:t>
            </a:r>
            <a:r>
              <a:rPr lang="tr-TR" sz="1800" kern="1200" dirty="0">
                <a:solidFill>
                  <a:schemeClr val="tx1"/>
                </a:solidFill>
                <a:effectLst/>
                <a:latin typeface="Arial" panose="020B0604020202020204" pitchFamily="34" charset="0"/>
                <a:ea typeface="Times New Roman" panose="02020603050405020304" pitchFamily="18" charset="0"/>
                <a:cs typeface="Gill Sans Nova Light" panose="020B0302020104020203" pitchFamily="34" charset="0"/>
              </a:rPr>
              <a:t> ödülünü aldı.</a:t>
            </a:r>
            <a:endParaRPr lang="tr-TR" sz="1800" dirty="0">
              <a:solidFill>
                <a:schemeClr val="tx1"/>
              </a:solidFill>
              <a:effectLst/>
              <a:latin typeface="Times New Roman" panose="02020603050405020304" pitchFamily="18" charset="0"/>
              <a:ea typeface="Times New Roman" panose="02020603050405020304" pitchFamily="18" charset="0"/>
            </a:endParaRPr>
          </a:p>
          <a:p>
            <a:endParaRPr lang="tr-TR" dirty="0"/>
          </a:p>
        </p:txBody>
      </p:sp>
      <p:sp>
        <p:nvSpPr>
          <p:cNvPr id="4" name="Alt Bilgi Yer Tutucusu 3">
            <a:extLst>
              <a:ext uri="{FF2B5EF4-FFF2-40B4-BE49-F238E27FC236}">
                <a16:creationId xmlns:a16="http://schemas.microsoft.com/office/drawing/2014/main" id="{79F88474-1361-45DE-9CE9-12E2AA4D02D8}"/>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B12B8196-709E-4A52-CE47-BE46D23030B0}"/>
              </a:ext>
            </a:extLst>
          </p:cNvPr>
          <p:cNvSpPr>
            <a:spLocks noGrp="1"/>
          </p:cNvSpPr>
          <p:nvPr>
            <p:ph type="sldNum" sz="quarter" idx="11"/>
          </p:nvPr>
        </p:nvSpPr>
        <p:spPr/>
        <p:txBody>
          <a:bodyPr/>
          <a:lstStyle/>
          <a:p>
            <a:pPr rtl="0"/>
            <a:fld id="{294A09A9-5501-47C1-A89A-A340965A2BE2}" type="slidenum">
              <a:rPr lang="tr-TR" noProof="0" smtClean="0"/>
              <a:pPr rtl="0"/>
              <a:t>16</a:t>
            </a:fld>
            <a:endParaRPr lang="tr-TR" noProof="0"/>
          </a:p>
        </p:txBody>
      </p:sp>
      <p:pic>
        <p:nvPicPr>
          <p:cNvPr id="10242" name="Picture 2" descr="Belgin Doruk Filmleri ve Dizileri - Belgin Doruk Filmleri ve Dizileri İzle">
            <a:extLst>
              <a:ext uri="{FF2B5EF4-FFF2-40B4-BE49-F238E27FC236}">
                <a16:creationId xmlns:a16="http://schemas.microsoft.com/office/drawing/2014/main" id="{7749ADFF-C4EA-A132-75AB-B48D408F4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7130" y="528530"/>
            <a:ext cx="3010767" cy="452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70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4548AEC-D09A-A420-C7C5-4C7DDA0A0AC1}"/>
              </a:ext>
            </a:extLst>
          </p:cNvPr>
          <p:cNvSpPr>
            <a:spLocks noGrp="1"/>
          </p:cNvSpPr>
          <p:nvPr>
            <p:ph idx="1"/>
          </p:nvPr>
        </p:nvSpPr>
        <p:spPr>
          <a:xfrm>
            <a:off x="4717061" y="2733824"/>
            <a:ext cx="4656373" cy="2697480"/>
          </a:xfrm>
        </p:spPr>
        <p:txBody>
          <a:bodyPr>
            <a:normAutofit fontScale="77500" lnSpcReduction="20000"/>
          </a:bodyPr>
          <a:lstStyle/>
          <a:p>
            <a:pPr algn="l">
              <a:spcBef>
                <a:spcPts val="1000"/>
              </a:spcBef>
            </a:pPr>
            <a:r>
              <a:rPr lang="tr-TR" sz="2100" kern="1200" dirty="0">
                <a:solidFill>
                  <a:srgbClr val="000000"/>
                </a:solidFill>
                <a:effectLst/>
                <a:latin typeface="Arial" panose="020B0604020202020204" pitchFamily="34" charset="0"/>
                <a:ea typeface="Times New Roman" panose="02020603050405020304" pitchFamily="18" charset="0"/>
                <a:cs typeface="Gill Sans Nova Light" panose="020B0302020104020203" pitchFamily="34" charset="0"/>
              </a:rPr>
              <a:t>1970 yılından sonra sadece </a:t>
            </a:r>
            <a:r>
              <a:rPr lang="tr-TR" sz="2100" i="1" kern="1200" dirty="0">
                <a:solidFill>
                  <a:srgbClr val="000000"/>
                </a:solidFill>
                <a:effectLst/>
                <a:latin typeface="Arial" panose="020B0604020202020204" pitchFamily="34" charset="0"/>
                <a:ea typeface="Times New Roman" panose="02020603050405020304" pitchFamily="18" charset="0"/>
                <a:cs typeface="Gill Sans Nova Light" panose="020B0302020104020203" pitchFamily="34" charset="0"/>
              </a:rPr>
              <a:t>Gecekondu Rüzgarı</a:t>
            </a:r>
            <a:r>
              <a:rPr lang="tr-TR" sz="2100" kern="1200" dirty="0">
                <a:solidFill>
                  <a:srgbClr val="000000"/>
                </a:solidFill>
                <a:effectLst/>
                <a:latin typeface="Arial" panose="020B0604020202020204" pitchFamily="34" charset="0"/>
                <a:ea typeface="Times New Roman" panose="02020603050405020304" pitchFamily="18" charset="0"/>
                <a:cs typeface="Gill Sans Nova Light" panose="020B0302020104020203" pitchFamily="34" charset="0"/>
              </a:rPr>
              <a:t> (1972) adlı filmde rol aldı. 1975 yılında sinemayı bıraktığını açıkladı. 1985 yılında, sinemayı bıraktıktan on yıl sonra bir televizyon reklamında </a:t>
            </a:r>
            <a:r>
              <a:rPr lang="tr-TR" sz="2100" kern="1200" dirty="0" err="1">
                <a:solidFill>
                  <a:srgbClr val="000000"/>
                </a:solidFill>
                <a:effectLst/>
                <a:latin typeface="Arial" panose="020B0604020202020204" pitchFamily="34" charset="0"/>
                <a:ea typeface="Times New Roman" panose="02020603050405020304" pitchFamily="18" charset="0"/>
                <a:cs typeface="Gill Sans Nova Light" panose="020B0302020104020203" pitchFamily="34" charset="0"/>
              </a:rPr>
              <a:t>oynadı.Kilo</a:t>
            </a:r>
            <a:r>
              <a:rPr lang="tr-TR" sz="2100" kern="1200" dirty="0">
                <a:solidFill>
                  <a:srgbClr val="000000"/>
                </a:solidFill>
                <a:effectLst/>
                <a:latin typeface="Arial" panose="020B0604020202020204" pitchFamily="34" charset="0"/>
                <a:ea typeface="Times New Roman" panose="02020603050405020304" pitchFamily="18" charset="0"/>
                <a:cs typeface="Gill Sans Nova Light" panose="020B0302020104020203" pitchFamily="34" charset="0"/>
              </a:rPr>
              <a:t> problemini kontrol altına almak amacıyla kullandığı bazı ilaçlar hem fiziksel hem de psikolojik rahatsızlıklarının ciddi seviyeye ulaşması kariyerine erken veda etmesine sebep olan  Belgin Doruk 1995 yılında kalp yetmezliği sebebiyle aramızdan ayrıldı.</a:t>
            </a:r>
            <a:endParaRPr lang="tr-TR" sz="2100" u="sng" dirty="0">
              <a:effectLst/>
              <a:latin typeface="Times New Roman" panose="02020603050405020304" pitchFamily="18" charset="0"/>
              <a:ea typeface="Times New Roman" panose="02020603050405020304" pitchFamily="18" charset="0"/>
            </a:endParaRPr>
          </a:p>
          <a:p>
            <a:pPr algn="l">
              <a:lnSpc>
                <a:spcPct val="107000"/>
              </a:lnSpc>
              <a:spcAft>
                <a:spcPts val="800"/>
              </a:spcAft>
            </a:pPr>
            <a:r>
              <a:rPr lang="tr-TR" sz="2100" u="sng" kern="0" dirty="0">
                <a:effectLst/>
                <a:latin typeface="Calibri" panose="020F0502020204030204" pitchFamily="34" charset="0"/>
                <a:ea typeface="Times New Roman" panose="02020603050405020304" pitchFamily="18" charset="0"/>
                <a:cs typeface="Calibri" panose="020F0502020204030204" pitchFamily="34" charset="0"/>
              </a:rPr>
              <a:t> </a:t>
            </a:r>
            <a:endParaRPr lang="tr-TR" sz="21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tr-TR" dirty="0"/>
          </a:p>
        </p:txBody>
      </p:sp>
      <p:sp>
        <p:nvSpPr>
          <p:cNvPr id="4" name="Alt Bilgi Yer Tutucusu 3">
            <a:extLst>
              <a:ext uri="{FF2B5EF4-FFF2-40B4-BE49-F238E27FC236}">
                <a16:creationId xmlns:a16="http://schemas.microsoft.com/office/drawing/2014/main" id="{46900EB9-4A85-6A16-8737-E012C6A6D9B6}"/>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775F49A7-FA50-B154-F6AB-36849E69B5C5}"/>
              </a:ext>
            </a:extLst>
          </p:cNvPr>
          <p:cNvSpPr>
            <a:spLocks noGrp="1"/>
          </p:cNvSpPr>
          <p:nvPr>
            <p:ph type="sldNum" sz="quarter" idx="11"/>
          </p:nvPr>
        </p:nvSpPr>
        <p:spPr/>
        <p:txBody>
          <a:bodyPr/>
          <a:lstStyle/>
          <a:p>
            <a:pPr rtl="0"/>
            <a:fld id="{294A09A9-5501-47C1-A89A-A340965A2BE2}" type="slidenum">
              <a:rPr lang="tr-TR" noProof="0" smtClean="0"/>
              <a:pPr rtl="0"/>
              <a:t>17</a:t>
            </a:fld>
            <a:endParaRPr lang="tr-TR" noProof="0"/>
          </a:p>
        </p:txBody>
      </p:sp>
      <p:pic>
        <p:nvPicPr>
          <p:cNvPr id="11266" name="Picture 2" descr="Belgin Doruk'un rol aldığı tek reklam filmine giden süreci kısaca  özetleyelim..Sinemanın zirvesini yaşadığı dönemde sektördeki kilo  normlarının üstüne... | By OctopodArt | Facebook">
            <a:extLst>
              <a:ext uri="{FF2B5EF4-FFF2-40B4-BE49-F238E27FC236}">
                <a16:creationId xmlns:a16="http://schemas.microsoft.com/office/drawing/2014/main" id="{4F8F8943-7338-0779-A9AA-AA4B9B7B7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505" y="377023"/>
            <a:ext cx="2858135" cy="214084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Zayıflama ilaçları hayatının sonu oldu! Belgin Doruk'un hayat hikayesi  yürek burktu">
            <a:extLst>
              <a:ext uri="{FF2B5EF4-FFF2-40B4-BE49-F238E27FC236}">
                <a16:creationId xmlns:a16="http://schemas.microsoft.com/office/drawing/2014/main" id="{C46C9E7A-B78E-5458-2394-3601CAB24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505" y="2686473"/>
            <a:ext cx="2366336" cy="200757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ŞÖHRETİN DE ÇÖKÜŞÜN DE DORUK'LARINDA YAŞADI… • Kobi Yaşam">
            <a:extLst>
              <a:ext uri="{FF2B5EF4-FFF2-40B4-BE49-F238E27FC236}">
                <a16:creationId xmlns:a16="http://schemas.microsoft.com/office/drawing/2014/main" id="{5494E8B0-9DDF-DB7F-4159-69FA0811E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854" y="404456"/>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07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etin Yer Tutucusu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rtlCol="0"/>
          <a:lstStyle/>
          <a:p>
            <a:pPr rtl="0"/>
            <a:endParaRPr lang="tr-TR" dirty="0"/>
          </a:p>
        </p:txBody>
      </p:sp>
      <p:pic>
        <p:nvPicPr>
          <p:cNvPr id="10" name="Resim 9" descr="Çiçek yaprağı vurgusu">
            <a:extLst>
              <a:ext uri="{FF2B5EF4-FFF2-40B4-BE49-F238E27FC236}">
                <a16:creationId xmlns:a16="http://schemas.microsoft.com/office/drawing/2014/main" id="{1CABBF9A-AC19-48D9-D218-D09928CE1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7" name="Alt Bilgi Yer Tutucusu 6">
            <a:extLst>
              <a:ext uri="{FF2B5EF4-FFF2-40B4-BE49-F238E27FC236}">
                <a16:creationId xmlns:a16="http://schemas.microsoft.com/office/drawing/2014/main" id="{486CE65B-C283-8A90-DF86-161AC356BEA0}"/>
              </a:ext>
            </a:extLst>
          </p:cNvPr>
          <p:cNvSpPr>
            <a:spLocks noGrp="1"/>
          </p:cNvSpPr>
          <p:nvPr>
            <p:ph type="ftr" sz="quarter" idx="11"/>
          </p:nvPr>
        </p:nvSpPr>
        <p:spPr/>
        <p:txBody>
          <a:bodyPr rtlCol="0"/>
          <a:lstStyle/>
          <a:p>
            <a:pPr rtl="0"/>
            <a:r>
              <a:rPr lang="tr-TR"/>
              <a:t>Sunu başlığı</a:t>
            </a:r>
          </a:p>
        </p:txBody>
      </p:sp>
      <p:sp>
        <p:nvSpPr>
          <p:cNvPr id="9" name="Slayt Numarası Yer Tutucusu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rtlCol="0"/>
          <a:lstStyle/>
          <a:p>
            <a:pPr rtl="0"/>
            <a:fld id="{294A09A9-5501-47C1-A89A-A340965A2BE2}" type="slidenum">
              <a:rPr lang="tr-TR" smtClean="0"/>
              <a:pPr rtl="0"/>
              <a:t>18</a:t>
            </a:fld>
            <a:endParaRPr lang="tr-TR"/>
          </a:p>
        </p:txBody>
      </p:sp>
      <p:sp>
        <p:nvSpPr>
          <p:cNvPr id="16" name="Metin Yer Tutucusu 2">
            <a:extLst>
              <a:ext uri="{FF2B5EF4-FFF2-40B4-BE49-F238E27FC236}">
                <a16:creationId xmlns:a16="http://schemas.microsoft.com/office/drawing/2014/main" id="{8FB5D07F-6705-8CF5-CB6C-645645B36F9F}"/>
              </a:ext>
            </a:extLst>
          </p:cNvPr>
          <p:cNvSpPr>
            <a:spLocks noGrp="1"/>
          </p:cNvSpPr>
          <p:nvPr>
            <p:ph type="title"/>
          </p:nvPr>
        </p:nvSpPr>
        <p:spPr>
          <a:xfrm>
            <a:off x="5374889" y="371707"/>
            <a:ext cx="5890012" cy="5902713"/>
          </a:xfrm>
        </p:spPr>
        <p:txBody>
          <a:bodyPr rtlCol="0">
            <a:normAutofit/>
          </a:bodyPr>
          <a:lstStyle/>
          <a:p>
            <a:r>
              <a:rPr lang="tr-TR" sz="1800" dirty="0">
                <a:solidFill>
                  <a:srgbClr val="202122"/>
                </a:solidFill>
                <a:latin typeface="Calibri" panose="020F0502020204030204" pitchFamily="34" charset="0"/>
                <a:ea typeface="Calibri" panose="020F0502020204030204" pitchFamily="34" charset="0"/>
                <a:cs typeface="Calibri" panose="020F0502020204030204" pitchFamily="34" charset="0"/>
              </a:rPr>
              <a:t>                                      BEHZAT HAKİ BUTAK</a:t>
            </a:r>
            <a:br>
              <a:rPr lang="tr-TR" sz="1800" dirty="0">
                <a:solidFill>
                  <a:srgbClr val="202122"/>
                </a:solidFill>
                <a:latin typeface="Calibri" panose="020F0502020204030204" pitchFamily="34" charset="0"/>
                <a:ea typeface="Calibri" panose="020F0502020204030204" pitchFamily="34" charset="0"/>
                <a:cs typeface="Calibri" panose="020F0502020204030204" pitchFamily="34" charset="0"/>
              </a:rPr>
            </a:b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Her ne kadar ‘</a:t>
            </a:r>
            <a:r>
              <a:rPr lang="tr-T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Bahçevan</a:t>
            </a: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 filmiyle bizim gündemimize girmiş olsa da Behzat </a:t>
            </a:r>
            <a:r>
              <a:rPr lang="tr-T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Butak</a:t>
            </a: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 aslında </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tiyatro oyuncusuydu.</a:t>
            </a:r>
            <a:b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Cumhuriyet döneminde Türk tiyatrosunun en önemli isimlerinden birisi olan sanatçı, tiyatro çevrelerinde “Büyük </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Behzad</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veya “Baba </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Behzad</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olarak </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tanındı.Darülbedayi</a:t>
            </a: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Osmani’</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nin</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tooltip="Şehir tiyatroları">
                  <a:extLst>
                    <a:ext uri="{A12FA001-AC4F-418D-AE19-62706E023703}">
                      <ahyp:hlinkClr xmlns:ahyp="http://schemas.microsoft.com/office/drawing/2018/hyperlinkcolor" val="tx"/>
                    </a:ext>
                  </a:extLst>
                </a:hlinkClick>
              </a:rPr>
              <a:t>Şehir Tiyatroları</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ilk katılımcılarından biri idi. Bu kurumda oyuncu, yönetmen, yönetici, dekoratör, turne düzenleyicisi, </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mâlî</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koordinatör olarak hizmet </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verdi.</a:t>
            </a:r>
            <a:r>
              <a:rPr lang="tr-TR" sz="1800" b="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Kayseri</a:t>
            </a:r>
            <a:r>
              <a:rPr lang="tr-TR" sz="1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Gülleri</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başlıklı oyundaki </a:t>
            </a:r>
            <a:r>
              <a:rPr lang="tr-TR" sz="1800" b="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Bodos</a:t>
            </a:r>
            <a:r>
              <a:rPr lang="tr-TR" sz="1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Ağa</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rolü ile </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ünlendiı.Öğrencilik</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yıllarından itibaren çeşitli tiyatro gruplarında yer </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almış,oyunlar</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sahnelemiş,bazı</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toplulukların kuruculuğunu </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yapmıştır.Balkan</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Savaşına ve 1.dünya savaşında Çanakkale cephesinde savaşa katılmış ,sonrasında tiyatroya kaldığı yerden  devam </a:t>
            </a:r>
            <a:r>
              <a:rPr lang="tr-T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etmiştir.Tiyatroculuğunun</a:t>
            </a: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 yanı sıra 36 filmde çeşitli roller alarak sinema oyunculuğu yapan </a:t>
            </a:r>
            <a:r>
              <a:rPr lang="tr-T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Butak’ın</a:t>
            </a: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Bahçevan</a:t>
            </a: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 filmi oynadığı son filmdir.</a:t>
            </a:r>
            <a:b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Ayrıca eski para koleksiyonu yapan sanatçı, Türk </a:t>
            </a:r>
            <a:r>
              <a:rPr lang="tr-TR" sz="1800" b="0" i="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tooltip="Nümismatik">
                  <a:extLst>
                    <a:ext uri="{A12FA001-AC4F-418D-AE19-62706E023703}">
                      <ahyp:hlinkClr xmlns:ahyp="http://schemas.microsoft.com/office/drawing/2018/hyperlinkcolor" val="tx"/>
                    </a:ext>
                  </a:extLst>
                </a:hlinkClick>
              </a:rPr>
              <a:t>nümismatik</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tarihi açısından önemli isimler arasında yer </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alır</a:t>
            </a:r>
            <a:r>
              <a:rPr lang="tr-TR"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.Zahir</a:t>
            </a:r>
            <a:r>
              <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tr-TR" sz="1800" b="0" i="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tooltip="Zahir Güvemli">
                  <a:extLst>
                    <a:ext uri="{A12FA001-AC4F-418D-AE19-62706E023703}">
                      <ahyp:hlinkClr xmlns:ahyp="http://schemas.microsoft.com/office/drawing/2018/hyperlinkcolor" val="tx"/>
                    </a:ext>
                  </a:extLst>
                </a:hlinkClick>
              </a:rPr>
              <a:t>Güvemli</a:t>
            </a:r>
            <a:r>
              <a:rPr lang="tr-TR" sz="1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'nin</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8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aracılığıyla “</a:t>
            </a:r>
            <a:r>
              <a:rPr lang="tr-TR" sz="1800" b="0" i="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Resimli Türk Paraları</a:t>
            </a:r>
            <a:r>
              <a:rPr lang="tr-TR" sz="18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(1947) isminde </a:t>
            </a:r>
            <a:r>
              <a:rPr lang="tr-TR" sz="1800" b="0" i="0" dirty="0" err="1">
                <a:solidFill>
                  <a:srgbClr val="202122"/>
                </a:solidFill>
                <a:effectLst/>
                <a:latin typeface="Calibri" panose="020F0502020204030204" pitchFamily="34" charset="0"/>
                <a:ea typeface="Calibri" panose="020F0502020204030204" pitchFamily="34" charset="0"/>
                <a:cs typeface="Calibri" panose="020F0502020204030204" pitchFamily="34" charset="0"/>
              </a:rPr>
              <a:t>Nümismatik</a:t>
            </a:r>
            <a:r>
              <a:rPr lang="tr-TR" sz="18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bir kitap yayımlamıştır.</a:t>
            </a:r>
            <a:b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tr-TR"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2290" name="Picture 2" descr="Behzat Butak | TV Time">
            <a:extLst>
              <a:ext uri="{FF2B5EF4-FFF2-40B4-BE49-F238E27FC236}">
                <a16:creationId xmlns:a16="http://schemas.microsoft.com/office/drawing/2014/main" id="{14BC4561-18A1-FFCA-BFAF-3EF8AD22BC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394" y="1412151"/>
            <a:ext cx="2832926" cy="425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1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9AC05D-560D-1665-8879-549C0B4EDE5C}"/>
              </a:ext>
            </a:extLst>
          </p:cNvPr>
          <p:cNvSpPr>
            <a:spLocks noGrp="1"/>
          </p:cNvSpPr>
          <p:nvPr>
            <p:ph idx="1"/>
          </p:nvPr>
        </p:nvSpPr>
        <p:spPr/>
        <p:txBody>
          <a:bodyPr rtlCol="0"/>
          <a:lstStyle/>
          <a:p>
            <a:pPr marL="0" indent="0" algn="ctr" rtl="0">
              <a:lnSpc>
                <a:spcPct val="100000"/>
              </a:lnSpc>
              <a:buNone/>
            </a:pPr>
            <a:endParaRPr lang="tr-TR" sz="2000" dirty="0">
              <a:solidFill>
                <a:schemeClr val="accent3"/>
              </a:solidFill>
              <a:latin typeface="Gill Sans Nova Light" panose="020B0302020104020203" pitchFamily="34" charset="0"/>
              <a:ea typeface="+mn-lt"/>
              <a:cs typeface="Gill Sans Light" panose="020B0302020104020203" pitchFamily="34" charset="-79"/>
            </a:endParaRPr>
          </a:p>
          <a:p>
            <a:pPr marL="0" indent="0" rtl="0">
              <a:lnSpc>
                <a:spcPct val="100000"/>
              </a:lnSpc>
              <a:buNone/>
            </a:pPr>
            <a:endParaRPr lang="tr-TR" dirty="0">
              <a:solidFill>
                <a:schemeClr val="accent3"/>
              </a:solidFill>
              <a:cs typeface="Calibri"/>
            </a:endParaRPr>
          </a:p>
        </p:txBody>
      </p:sp>
      <p:sp>
        <p:nvSpPr>
          <p:cNvPr id="4" name="Alt Bilgi Yer Tutucusu 3">
            <a:extLst>
              <a:ext uri="{FF2B5EF4-FFF2-40B4-BE49-F238E27FC236}">
                <a16:creationId xmlns:a16="http://schemas.microsoft.com/office/drawing/2014/main" id="{8EF088D1-E89A-FD55-EB44-49411774536D}"/>
              </a:ext>
            </a:extLst>
          </p:cNvPr>
          <p:cNvSpPr>
            <a:spLocks noGrp="1"/>
          </p:cNvSpPr>
          <p:nvPr>
            <p:ph type="ftr" sz="quarter" idx="10"/>
          </p:nvPr>
        </p:nvSpPr>
        <p:spPr/>
        <p:txBody>
          <a:bodyPr rtlCol="0"/>
          <a:lstStyle/>
          <a:p>
            <a:pPr rtl="0"/>
            <a:r>
              <a:rPr lang="tr-TR"/>
              <a:t>Sunu başlığı</a:t>
            </a:r>
          </a:p>
        </p:txBody>
      </p:sp>
      <p:sp>
        <p:nvSpPr>
          <p:cNvPr id="5" name="Slayt Numarası Yer Tutucusu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p>
            <a:pPr rtl="0"/>
            <a:fld id="{294A09A9-5501-47C1-A89A-A340965A2BE2}" type="slidenum">
              <a:rPr lang="tr-TR" smtClean="0"/>
              <a:pPr rtl="0"/>
              <a:t>19</a:t>
            </a:fld>
            <a:endParaRPr lang="tr-TR"/>
          </a:p>
        </p:txBody>
      </p:sp>
      <p:pic>
        <p:nvPicPr>
          <p:cNvPr id="13314" name="Picture 2" descr="Sadi Mutlu - Sinemalar.com -">
            <a:extLst>
              <a:ext uri="{FF2B5EF4-FFF2-40B4-BE49-F238E27FC236}">
                <a16:creationId xmlns:a16="http://schemas.microsoft.com/office/drawing/2014/main" id="{23B2F6A3-563F-FEDE-C0FF-181887846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920" y="950626"/>
            <a:ext cx="1143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adi Mutlu - Oyuncu - TurkceAltyazi.org">
            <a:extLst>
              <a:ext uri="{FF2B5EF4-FFF2-40B4-BE49-F238E27FC236}">
                <a16:creationId xmlns:a16="http://schemas.microsoft.com/office/drawing/2014/main" id="{58593CFC-6EFC-4CCC-D613-8CDEF2563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831" y="1917804"/>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08A65BF0-28E0-EF52-B012-66BB6E385EF5}"/>
              </a:ext>
            </a:extLst>
          </p:cNvPr>
          <p:cNvSpPr txBox="1"/>
          <p:nvPr/>
        </p:nvSpPr>
        <p:spPr>
          <a:xfrm>
            <a:off x="5553855" y="1387382"/>
            <a:ext cx="4341525" cy="3416320"/>
          </a:xfrm>
          <a:prstGeom prst="rect">
            <a:avLst/>
          </a:prstGeom>
          <a:noFill/>
        </p:spPr>
        <p:txBody>
          <a:bodyPr wrap="square">
            <a:spAutoFit/>
          </a:bodyPr>
          <a:lstStyle/>
          <a:p>
            <a:r>
              <a:rPr lang="tr-TR" b="0" i="0" dirty="0">
                <a:solidFill>
                  <a:srgbClr val="1B1B1B"/>
                </a:solidFill>
                <a:effectLst/>
                <a:latin typeface="Barlow" panose="020F0502020204030204" pitchFamily="2" charset="-94"/>
              </a:rPr>
              <a:t>                              SADİ MUTLU </a:t>
            </a:r>
            <a:endParaRPr lang="tr-TR" dirty="0">
              <a:solidFill>
                <a:srgbClr val="1B1B1B"/>
              </a:solidFill>
              <a:latin typeface="Barlow" panose="020F0502020204030204" pitchFamily="2" charset="-94"/>
            </a:endParaRPr>
          </a:p>
          <a:p>
            <a:r>
              <a:rPr lang="tr-TR" dirty="0" err="1">
                <a:solidFill>
                  <a:srgbClr val="1B1B1B"/>
                </a:solidFill>
                <a:latin typeface="Barlow" panose="020F0502020204030204" pitchFamily="2" charset="-94"/>
              </a:rPr>
              <a:t>Bahçevan</a:t>
            </a:r>
            <a:r>
              <a:rPr lang="tr-TR" dirty="0">
                <a:solidFill>
                  <a:srgbClr val="1B1B1B"/>
                </a:solidFill>
                <a:latin typeface="Barlow" panose="020F0502020204030204" pitchFamily="2" charset="-94"/>
              </a:rPr>
              <a:t> filminin Cemil’i olarak karşımıza çıkan Sadi Mutlu  </a:t>
            </a:r>
            <a:r>
              <a:rPr lang="tr-TR" b="0" i="0" dirty="0">
                <a:solidFill>
                  <a:srgbClr val="1B1B1B"/>
                </a:solidFill>
                <a:effectLst/>
                <a:latin typeface="Barlow" panose="020F0502020204030204" pitchFamily="2" charset="-94"/>
              </a:rPr>
              <a:t>İstanbul Belediyesi Şehir Tiyatroları Çocuk Bölümü'nde oyunculuğa başladı.1962-1966 arası filmlerde çocuk rolleri </a:t>
            </a:r>
            <a:r>
              <a:rPr lang="tr-TR" b="0" i="0" dirty="0" err="1">
                <a:solidFill>
                  <a:srgbClr val="1B1B1B"/>
                </a:solidFill>
                <a:effectLst/>
                <a:latin typeface="Barlow" panose="020F0502020204030204" pitchFamily="2" charset="-94"/>
              </a:rPr>
              <a:t>oynadı.O</a:t>
            </a:r>
            <a:r>
              <a:rPr lang="tr-TR" b="0" i="0" dirty="0">
                <a:solidFill>
                  <a:srgbClr val="1B1B1B"/>
                </a:solidFill>
                <a:effectLst/>
                <a:latin typeface="Barlow" panose="020F0502020204030204" pitchFamily="2" charset="-94"/>
              </a:rPr>
              <a:t> dönemdeki en </a:t>
            </a:r>
            <a:r>
              <a:rPr lang="tr-TR" dirty="0">
                <a:solidFill>
                  <a:srgbClr val="1B1B1B"/>
                </a:solidFill>
                <a:latin typeface="Barlow" panose="020F0502020204030204" pitchFamily="2" charset="-94"/>
              </a:rPr>
              <a:t>bilinen filmi 1964 yapımı ‘Aydede’ye Gidiyoruz’ idi. </a:t>
            </a:r>
            <a:r>
              <a:rPr lang="tr-TR" b="0" i="0" dirty="0">
                <a:solidFill>
                  <a:srgbClr val="1B1B1B"/>
                </a:solidFill>
                <a:effectLst/>
                <a:latin typeface="Barlow" panose="020F0502020204030204" pitchFamily="2" charset="-94"/>
              </a:rPr>
              <a:t>Daha sonrasında da </a:t>
            </a:r>
            <a:r>
              <a:rPr lang="tr-TR" b="0" i="0" dirty="0">
                <a:solidFill>
                  <a:srgbClr val="4D5156"/>
                </a:solidFill>
                <a:effectLst/>
                <a:latin typeface="Arial" panose="020B0604020202020204" pitchFamily="34" charset="0"/>
              </a:rPr>
              <a:t> Oduncunun Çocukları · Suçlu Çocuklar · Yankesici Kız · Hızlı Yaşayanlar ·Gençlik Rüzgarı · Sokak Kızı gibi filmlerle oyunculuğa devam etmiştir.</a:t>
            </a:r>
            <a:endParaRPr lang="tr-TR" dirty="0"/>
          </a:p>
        </p:txBody>
      </p:sp>
    </p:spTree>
    <p:extLst>
      <p:ext uri="{BB962C8B-B14F-4D97-AF65-F5344CB8AC3E}">
        <p14:creationId xmlns:p14="http://schemas.microsoft.com/office/powerpoint/2010/main" val="52070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7090AC0D-F624-B281-1AB5-687E5F6B3291}"/>
              </a:ext>
            </a:extLst>
          </p:cNvPr>
          <p:cNvSpPr>
            <a:spLocks noGrp="1"/>
          </p:cNvSpPr>
          <p:nvPr>
            <p:ph type="body" sz="quarter" idx="13"/>
          </p:nvPr>
        </p:nvSpPr>
        <p:spPr>
          <a:xfrm>
            <a:off x="1787652" y="2478659"/>
            <a:ext cx="3922776" cy="4242816"/>
          </a:xfrm>
        </p:spPr>
        <p:txBody>
          <a:bodyPr rtlCol="0">
            <a:normAutofit/>
          </a:bodyPr>
          <a:lstStyle/>
          <a:p>
            <a:pPr rtl="0"/>
            <a:r>
              <a:rPr lang="tr-TR" sz="8800" dirty="0"/>
              <a:t>İÇERİK</a:t>
            </a:r>
          </a:p>
        </p:txBody>
      </p:sp>
      <p:pic>
        <p:nvPicPr>
          <p:cNvPr id="10" name="Resim 9" descr="Çiçek yaprağı vurgusu">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464917" y="2485433"/>
            <a:ext cx="1243661" cy="790090"/>
          </a:xfrm>
          <a:prstGeom prst="rect">
            <a:avLst/>
          </a:prstGeom>
        </p:spPr>
      </p:pic>
      <p:pic>
        <p:nvPicPr>
          <p:cNvPr id="1929" name="Resim 1928" descr="Çiçek yaprağı vurgusu">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414" y="4709520"/>
            <a:ext cx="1791038" cy="1829392"/>
          </a:xfrm>
          <a:prstGeom prst="rect">
            <a:avLst/>
          </a:prstGeom>
        </p:spPr>
      </p:pic>
      <p:sp>
        <p:nvSpPr>
          <p:cNvPr id="3" name="İçerik Yer Tutucusu 2">
            <a:extLst>
              <a:ext uri="{FF2B5EF4-FFF2-40B4-BE49-F238E27FC236}">
                <a16:creationId xmlns:a16="http://schemas.microsoft.com/office/drawing/2014/main" id="{22788C46-D0BC-4307-AE55-7601A139E7CB}"/>
              </a:ext>
            </a:extLst>
          </p:cNvPr>
          <p:cNvSpPr>
            <a:spLocks noGrp="1"/>
          </p:cNvSpPr>
          <p:nvPr>
            <p:ph sz="quarter" idx="4"/>
          </p:nvPr>
        </p:nvSpPr>
        <p:spPr>
          <a:xfrm>
            <a:off x="7269480" y="1872271"/>
            <a:ext cx="4227976" cy="4306824"/>
          </a:xfrm>
        </p:spPr>
        <p:txBody>
          <a:bodyPr vert="horz" lIns="91440" tIns="45720" rIns="91440" bIns="45720" rtlCol="0" anchor="t">
            <a:normAutofit/>
          </a:bodyPr>
          <a:lstStyle/>
          <a:p>
            <a:pPr marL="0" indent="0" rtl="0">
              <a:lnSpc>
                <a:spcPct val="150000"/>
              </a:lnSpc>
              <a:buNone/>
            </a:pPr>
            <a:r>
              <a:rPr lang="tr-TR" dirty="0">
                <a:latin typeface="Gill Sans Nova Light" panose="020B0302020104020203" pitchFamily="34" charset="0"/>
                <a:cs typeface="Gill Sans Light" panose="020B0302020104020203" pitchFamily="34" charset="-79"/>
              </a:rPr>
              <a:t>Film hakkında genel bilgi</a:t>
            </a:r>
          </a:p>
          <a:p>
            <a:pPr marL="0" indent="0" rtl="0">
              <a:lnSpc>
                <a:spcPct val="150000"/>
              </a:lnSpc>
              <a:buNone/>
            </a:pPr>
            <a:r>
              <a:rPr lang="tr-TR" dirty="0">
                <a:latin typeface="Gill Sans Nova Light" panose="020B0302020104020203" pitchFamily="34" charset="0"/>
                <a:cs typeface="Gill Sans Light" panose="020B0302020104020203" pitchFamily="34" charset="-79"/>
              </a:rPr>
              <a:t>Yönetmen hakkında bilgi</a:t>
            </a:r>
            <a:endParaRPr lang="tr-TR" sz="2400" dirty="0">
              <a:solidFill>
                <a:schemeClr val="accent3"/>
              </a:solidFill>
              <a:latin typeface="Gill Sans Nova Light" panose="020B0302020104020203" pitchFamily="34" charset="0"/>
              <a:cs typeface="Gill Sans Light" panose="020B0302020104020203" pitchFamily="34" charset="-79"/>
            </a:endParaRPr>
          </a:p>
          <a:p>
            <a:pPr marL="0" indent="0" rtl="0">
              <a:lnSpc>
                <a:spcPct val="150000"/>
              </a:lnSpc>
              <a:buNone/>
            </a:pPr>
            <a:r>
              <a:rPr lang="tr-TR" dirty="0">
                <a:latin typeface="Gill Sans Nova Light" panose="020B0302020104020203" pitchFamily="34" charset="0"/>
                <a:cs typeface="Gill Sans Light" panose="020B0302020104020203" pitchFamily="34" charset="-79"/>
              </a:rPr>
              <a:t>Yapımcı ve senarist hakkında genel bilgi</a:t>
            </a:r>
            <a:endParaRPr lang="tr-TR" sz="2400" dirty="0">
              <a:solidFill>
                <a:schemeClr val="accent3"/>
              </a:solidFill>
              <a:latin typeface="Gill Sans Nova Light" panose="020B0302020104020203" pitchFamily="34" charset="0"/>
              <a:cs typeface="Gill Sans Light" panose="020B0302020104020203" pitchFamily="34" charset="-79"/>
            </a:endParaRPr>
          </a:p>
          <a:p>
            <a:pPr marL="0" indent="0" rtl="0">
              <a:lnSpc>
                <a:spcPct val="150000"/>
              </a:lnSpc>
              <a:buNone/>
            </a:pPr>
            <a:r>
              <a:rPr lang="tr-TR" dirty="0">
                <a:latin typeface="Gill Sans Nova Light" panose="020B0302020104020203" pitchFamily="34" charset="0"/>
                <a:cs typeface="Gill Sans Light" panose="020B0302020104020203" pitchFamily="34" charset="-79"/>
              </a:rPr>
              <a:t>Oyuncular hakkında genel bilgi</a:t>
            </a:r>
            <a:endParaRPr lang="tr-TR" sz="2400" dirty="0">
              <a:solidFill>
                <a:schemeClr val="accent3"/>
              </a:solidFill>
              <a:latin typeface="Gill Sans Nova Light" panose="020B0302020104020203" pitchFamily="34" charset="0"/>
              <a:cs typeface="Gill Sans Light" panose="020B0302020104020203" pitchFamily="34" charset="-79"/>
            </a:endParaRPr>
          </a:p>
          <a:p>
            <a:pPr marL="0" indent="0" rtl="0">
              <a:lnSpc>
                <a:spcPct val="150000"/>
              </a:lnSpc>
              <a:buNone/>
            </a:pPr>
            <a:endParaRPr lang="tr-TR" sz="2400" dirty="0">
              <a:solidFill>
                <a:schemeClr val="accent3"/>
              </a:solidFill>
              <a:latin typeface="Gill Sans Nova Light" panose="020B0302020104020203" pitchFamily="34" charset="0"/>
              <a:cs typeface="Gill Sans Light" panose="020B0302020104020203" pitchFamily="34" charset="-79"/>
            </a:endParaRPr>
          </a:p>
          <a:p>
            <a:pPr rtl="0"/>
            <a:endParaRPr lang="tr-TR" dirty="0">
              <a:solidFill>
                <a:schemeClr val="accent3"/>
              </a:solidFill>
              <a:latin typeface="Gill Sans Nova Light" panose="020B0302020104020203" pitchFamily="34" charset="0"/>
              <a:cs typeface="Calibri"/>
            </a:endParaRPr>
          </a:p>
        </p:txBody>
      </p:sp>
      <p:sp>
        <p:nvSpPr>
          <p:cNvPr id="5" name="Alt Bilgi Yer Tutucusu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p>
            <a:pPr rtl="0"/>
            <a:r>
              <a:rPr lang="tr-TR"/>
              <a:t>Sunu başlığı</a:t>
            </a:r>
          </a:p>
        </p:txBody>
      </p:sp>
      <p:sp>
        <p:nvSpPr>
          <p:cNvPr id="6" name="Slayt Numarası Yer Tutucusu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p>
            <a:pPr rtl="0"/>
            <a:fld id="{294A09A9-5501-47C1-A89A-A340965A2BE2}" type="slidenum">
              <a:rPr lang="tr-TR" smtClean="0"/>
              <a:t>2</a:t>
            </a:fld>
            <a:endParaRPr lang="tr-TR"/>
          </a:p>
        </p:txBody>
      </p:sp>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p>
            <a:pPr rtl="0"/>
            <a:r>
              <a:rPr lang="tr-TR"/>
              <a:t>Teşekkürler</a:t>
            </a:r>
          </a:p>
        </p:txBody>
      </p:sp>
      <p:sp>
        <p:nvSpPr>
          <p:cNvPr id="5" name="İçerik Yer Tutucusu 4">
            <a:extLst>
              <a:ext uri="{FF2B5EF4-FFF2-40B4-BE49-F238E27FC236}">
                <a16:creationId xmlns:a16="http://schemas.microsoft.com/office/drawing/2014/main" id="{AAF5CF3F-E5EF-5769-3F83-24ADB4412BBF}"/>
              </a:ext>
            </a:extLst>
          </p:cNvPr>
          <p:cNvSpPr>
            <a:spLocks noGrp="1"/>
          </p:cNvSpPr>
          <p:nvPr>
            <p:ph idx="1"/>
          </p:nvPr>
        </p:nvSpPr>
        <p:spPr/>
        <p:txBody>
          <a:bodyPr rtlCol="0"/>
          <a:lstStyle/>
          <a:p>
            <a:pPr rtl="0"/>
            <a:r>
              <a:rPr lang="tr-TR" dirty="0"/>
              <a:t>Berna KARĞIN</a:t>
            </a:r>
          </a:p>
        </p:txBody>
      </p:sp>
    </p:spTree>
    <p:extLst>
      <p:ext uri="{BB962C8B-B14F-4D97-AF65-F5344CB8AC3E}">
        <p14:creationId xmlns:p14="http://schemas.microsoft.com/office/powerpoint/2010/main" val="279025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585715-2793-160B-269E-D9516C84D73A}"/>
              </a:ext>
            </a:extLst>
          </p:cNvPr>
          <p:cNvSpPr>
            <a:spLocks noGrp="1"/>
          </p:cNvSpPr>
          <p:nvPr>
            <p:ph idx="1"/>
          </p:nvPr>
        </p:nvSpPr>
        <p:spPr>
          <a:xfrm>
            <a:off x="2117190" y="1304969"/>
            <a:ext cx="7744968" cy="3741952"/>
          </a:xfrm>
        </p:spPr>
        <p:txBody>
          <a:bodyPr rtlCol="0">
            <a:normAutofit lnSpcReduction="10000"/>
          </a:bodyPr>
          <a:lstStyle/>
          <a:p>
            <a:pPr rtl="0"/>
            <a:r>
              <a:rPr lang="tr-TR" dirty="0"/>
              <a:t>FİLM HAKKINDA GENEL BİLGİ</a:t>
            </a:r>
          </a:p>
          <a:p>
            <a:pPr algn="l"/>
            <a:r>
              <a:rPr lang="tr-TR" sz="1800" kern="0" dirty="0">
                <a:effectLst/>
                <a:latin typeface="Calibri" panose="020F0502020204030204" pitchFamily="34" charset="0"/>
                <a:ea typeface="Times New Roman" panose="02020603050405020304" pitchFamily="18" charset="0"/>
              </a:rPr>
              <a:t>1963 yapımı </a:t>
            </a:r>
            <a:r>
              <a:rPr lang="tr-TR" sz="1800" b="1" kern="0" dirty="0">
                <a:latin typeface="Calibri" panose="020F0502020204030204" pitchFamily="34" charset="0"/>
                <a:ea typeface="Times New Roman" panose="02020603050405020304" pitchFamily="18" charset="0"/>
              </a:rPr>
              <a:t>‘</a:t>
            </a:r>
            <a:r>
              <a:rPr lang="tr-TR" sz="1800" b="1" kern="0" dirty="0" err="1">
                <a:effectLst/>
                <a:latin typeface="Calibri" panose="020F0502020204030204" pitchFamily="34" charset="0"/>
                <a:ea typeface="Times New Roman" panose="02020603050405020304" pitchFamily="18" charset="0"/>
              </a:rPr>
              <a:t>Bahçevan</a:t>
            </a:r>
            <a:r>
              <a:rPr lang="tr-TR" sz="1800" b="1" kern="0" dirty="0">
                <a:latin typeface="Calibri" panose="020F0502020204030204" pitchFamily="34" charset="0"/>
                <a:ea typeface="Times New Roman" panose="02020603050405020304" pitchFamily="18" charset="0"/>
              </a:rPr>
              <a:t>’</a:t>
            </a:r>
            <a:r>
              <a:rPr lang="tr-TR" sz="1800" kern="0" dirty="0">
                <a:effectLst/>
                <a:latin typeface="Calibri" panose="020F0502020204030204" pitchFamily="34" charset="0"/>
                <a:ea typeface="Times New Roman" panose="02020603050405020304" pitchFamily="18" charset="0"/>
              </a:rPr>
              <a:t> filmi</a:t>
            </a:r>
            <a:r>
              <a:rPr lang="tr-TR" sz="1800" kern="0" dirty="0">
                <a:latin typeface="Calibri" panose="020F0502020204030204" pitchFamily="34" charset="0"/>
                <a:ea typeface="Times New Roman" panose="02020603050405020304" pitchFamily="18" charset="0"/>
              </a:rPr>
              <a:t>, 1960'lar ve 1970’lerde hızlı bir değişim ve gelişim dönemi yaşayan Türk  sinemasında önemli bir yere sahip olan yapımlardan </a:t>
            </a:r>
            <a:r>
              <a:rPr lang="tr-TR" sz="1800" kern="0" dirty="0" err="1">
                <a:latin typeface="Calibri" panose="020F0502020204030204" pitchFamily="34" charset="0"/>
                <a:ea typeface="Times New Roman" panose="02020603050405020304" pitchFamily="18" charset="0"/>
              </a:rPr>
              <a:t>biridr</a:t>
            </a:r>
            <a:r>
              <a:rPr lang="tr-TR" sz="1800" kern="0" dirty="0">
                <a:latin typeface="Calibri" panose="020F0502020204030204" pitchFamily="34" charset="0"/>
                <a:ea typeface="Times New Roman" panose="02020603050405020304" pitchFamily="18" charset="0"/>
              </a:rPr>
              <a:t>. O yıllarda yerli yapımların artması, sinemada daha fazla çeşitliliği beraberinde getirmiştir. "</a:t>
            </a:r>
            <a:r>
              <a:rPr lang="tr-TR" sz="1800" kern="0" dirty="0" err="1">
                <a:latin typeface="Calibri" panose="020F0502020204030204" pitchFamily="34" charset="0"/>
                <a:ea typeface="Times New Roman" panose="02020603050405020304" pitchFamily="18" charset="0"/>
              </a:rPr>
              <a:t>Bahçevan</a:t>
            </a:r>
            <a:r>
              <a:rPr lang="tr-TR" sz="1800" kern="0" dirty="0">
                <a:latin typeface="Calibri" panose="020F0502020204030204" pitchFamily="34" charset="0"/>
                <a:ea typeface="Times New Roman" panose="02020603050405020304" pitchFamily="18" charset="0"/>
              </a:rPr>
              <a:t>" da bu dönemin tipik bir örneğidir. ’</a:t>
            </a:r>
            <a:r>
              <a:rPr lang="tr-TR" sz="1800" b="1" kern="0" dirty="0" err="1">
                <a:latin typeface="Calibri" panose="020F0502020204030204" pitchFamily="34" charset="0"/>
                <a:ea typeface="Times New Roman" panose="02020603050405020304" pitchFamily="18" charset="0"/>
              </a:rPr>
              <a:t>Bahçevan</a:t>
            </a:r>
            <a:r>
              <a:rPr lang="tr-TR" sz="1800" b="1" kern="0" dirty="0">
                <a:latin typeface="Calibri" panose="020F0502020204030204" pitchFamily="34" charset="0"/>
                <a:ea typeface="Times New Roman" panose="02020603050405020304" pitchFamily="18" charset="0"/>
              </a:rPr>
              <a:t>’ </a:t>
            </a:r>
            <a:r>
              <a:rPr lang="tr-TR" sz="1800" kern="0" dirty="0">
                <a:effectLst/>
                <a:latin typeface="Calibri" panose="020F0502020204030204" pitchFamily="34" charset="0"/>
                <a:ea typeface="Times New Roman" panose="02020603050405020304" pitchFamily="18" charset="0"/>
              </a:rPr>
              <a:t>Türk sinemasının önemli yönetmenlerinden </a:t>
            </a:r>
            <a:r>
              <a:rPr lang="tr-TR" sz="1800" b="1" kern="0" dirty="0">
                <a:effectLst/>
                <a:latin typeface="Calibri" panose="020F0502020204030204" pitchFamily="34" charset="0"/>
                <a:ea typeface="Times New Roman" panose="02020603050405020304" pitchFamily="18" charset="0"/>
              </a:rPr>
              <a:t>Nejat Saydam</a:t>
            </a:r>
            <a:r>
              <a:rPr lang="tr-TR" sz="1800" kern="0" dirty="0">
                <a:effectLst/>
                <a:latin typeface="Calibri" panose="020F0502020204030204" pitchFamily="34" charset="0"/>
                <a:ea typeface="Times New Roman" panose="02020603050405020304" pitchFamily="18" charset="0"/>
              </a:rPr>
              <a:t>'ın yönettiği, komedi/dram türünde bir yapımdır. Film, mizahi bir dil ve eğlenceli bir kurguya sahip olup, dönemin Türk izleyicisini güldürmeye yönelik tasarlanmıştır. Filmin ana teması, komedi ve yanlış anlamalar üzerine kuruludur. </a:t>
            </a:r>
            <a:r>
              <a:rPr lang="tr-TR" sz="1800" kern="0" dirty="0" err="1">
                <a:effectLst/>
                <a:latin typeface="Calibri" panose="020F0502020204030204" pitchFamily="34" charset="0"/>
                <a:ea typeface="Times New Roman" panose="02020603050405020304" pitchFamily="18" charset="0"/>
              </a:rPr>
              <a:t>Bahçevan’ın</a:t>
            </a:r>
            <a:r>
              <a:rPr lang="tr-TR" sz="1800" kern="0" dirty="0">
                <a:effectLst/>
                <a:latin typeface="Calibri" panose="020F0502020204030204" pitchFamily="34" charset="0"/>
                <a:ea typeface="Times New Roman" panose="02020603050405020304" pitchFamily="18" charset="0"/>
              </a:rPr>
              <a:t> başına gelenler, eğlenceli bir biçimde izleyiciye sunulur. Film, dönemin Türk halkı için eğlenceli bir kaçış sağlar.</a:t>
            </a:r>
            <a:r>
              <a:rPr lang="tr-TR" sz="1800" kern="0" dirty="0">
                <a:latin typeface="Calibri" panose="020F0502020204030204" pitchFamily="34" charset="0"/>
                <a:ea typeface="Times New Roman" panose="02020603050405020304" pitchFamily="18" charset="0"/>
              </a:rPr>
              <a:t> </a:t>
            </a:r>
            <a:r>
              <a:rPr lang="tr-TR" sz="1800" kern="0" dirty="0">
                <a:effectLst/>
                <a:latin typeface="Calibri" panose="020F0502020204030204" pitchFamily="34" charset="0"/>
                <a:ea typeface="Times New Roman" panose="02020603050405020304" pitchFamily="18" charset="0"/>
              </a:rPr>
              <a:t>Hem Türk halkının eğlenceli sinema taleplerine hitap eden hem de dönemin sosyal atmosferine uygun komedi unsurlarını barındıran bir yapım olmuştur.</a:t>
            </a:r>
            <a:endParaRPr lang="tr-TR" dirty="0"/>
          </a:p>
          <a:p>
            <a:pPr rtl="0"/>
            <a:endParaRPr lang="tr-TR" dirty="0"/>
          </a:p>
        </p:txBody>
      </p:sp>
      <p:sp>
        <p:nvSpPr>
          <p:cNvPr id="4" name="Alt Bilgi Yer Tutucusu 3">
            <a:extLst>
              <a:ext uri="{FF2B5EF4-FFF2-40B4-BE49-F238E27FC236}">
                <a16:creationId xmlns:a16="http://schemas.microsoft.com/office/drawing/2014/main" id="{A3609A75-5E9A-C165-5A1D-764F9E96B722}"/>
              </a:ext>
            </a:extLst>
          </p:cNvPr>
          <p:cNvSpPr>
            <a:spLocks noGrp="1"/>
          </p:cNvSpPr>
          <p:nvPr>
            <p:ph type="ftr" sz="quarter" idx="10"/>
          </p:nvPr>
        </p:nvSpPr>
        <p:spPr/>
        <p:txBody>
          <a:bodyPr rtlCol="0"/>
          <a:lstStyle/>
          <a:p>
            <a:pPr rtl="0"/>
            <a:r>
              <a:rPr lang="tr-TR"/>
              <a:t>Sunu başlığı</a:t>
            </a:r>
          </a:p>
        </p:txBody>
      </p:sp>
      <p:sp>
        <p:nvSpPr>
          <p:cNvPr id="5" name="Slayt Numarası Yer Tutucusu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p>
            <a:pPr rtl="0"/>
            <a:fld id="{294A09A9-5501-47C1-A89A-A340965A2BE2}" type="slidenum">
              <a:rPr lang="tr-TR" smtClean="0"/>
              <a:pPr/>
              <a:t>3</a:t>
            </a:fld>
            <a:endParaRPr lang="tr-TR"/>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7D9EFE-7798-2F9F-8FEA-1DE00B464A7B}"/>
              </a:ext>
            </a:extLst>
          </p:cNvPr>
          <p:cNvSpPr>
            <a:spLocks noGrp="1"/>
          </p:cNvSpPr>
          <p:nvPr>
            <p:ph type="title"/>
          </p:nvPr>
        </p:nvSpPr>
        <p:spPr>
          <a:xfrm>
            <a:off x="1748027" y="1265765"/>
            <a:ext cx="4080003" cy="3434927"/>
          </a:xfrm>
        </p:spPr>
        <p:txBody>
          <a:bodyPr/>
          <a:lstStyle/>
          <a:p>
            <a:endParaRPr lang="tr-TR" dirty="0"/>
          </a:p>
        </p:txBody>
      </p:sp>
      <p:sp>
        <p:nvSpPr>
          <p:cNvPr id="4" name="Alt Bilgi Yer Tutucusu 3">
            <a:extLst>
              <a:ext uri="{FF2B5EF4-FFF2-40B4-BE49-F238E27FC236}">
                <a16:creationId xmlns:a16="http://schemas.microsoft.com/office/drawing/2014/main" id="{AD34A546-5C63-CB0B-9C42-C6AE61B6AAD7}"/>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877CAA63-2544-71E2-D715-B87A654F7223}"/>
              </a:ext>
            </a:extLst>
          </p:cNvPr>
          <p:cNvSpPr>
            <a:spLocks noGrp="1"/>
          </p:cNvSpPr>
          <p:nvPr>
            <p:ph type="sldNum" sz="quarter" idx="11"/>
          </p:nvPr>
        </p:nvSpPr>
        <p:spPr/>
        <p:txBody>
          <a:bodyPr/>
          <a:lstStyle/>
          <a:p>
            <a:pPr rtl="0"/>
            <a:fld id="{294A09A9-5501-47C1-A89A-A340965A2BE2}" type="slidenum">
              <a:rPr lang="tr-TR" noProof="0" smtClean="0"/>
              <a:pPr rtl="0"/>
              <a:t>4</a:t>
            </a:fld>
            <a:endParaRPr lang="tr-TR" noProof="0"/>
          </a:p>
        </p:txBody>
      </p:sp>
      <p:pic>
        <p:nvPicPr>
          <p:cNvPr id="6" name="Resim 5" descr="Bahçevan 1963 | Zeki Müren Belgin Doruk | Yeşilçam Filmi Full İzle">
            <a:extLst>
              <a:ext uri="{FF2B5EF4-FFF2-40B4-BE49-F238E27FC236}">
                <a16:creationId xmlns:a16="http://schemas.microsoft.com/office/drawing/2014/main" id="{B81401EC-5D79-2244-695E-13369DABF0DD}"/>
              </a:ext>
            </a:extLst>
          </p:cNvPr>
          <p:cNvPicPr>
            <a:picLocks noChangeAspect="1"/>
          </p:cNvPicPr>
          <p:nvPr/>
        </p:nvPicPr>
        <p:blipFill rotWithShape="1">
          <a:blip r:embed="rId2">
            <a:extLst>
              <a:ext uri="{28A0092B-C50C-407E-A947-70E740481C1C}">
                <a14:useLocalDpi xmlns:a14="http://schemas.microsoft.com/office/drawing/2010/main" val="0"/>
              </a:ext>
            </a:extLst>
          </a:blip>
          <a:srcRect l="39725" r="1826"/>
          <a:stretch/>
        </p:blipFill>
        <p:spPr bwMode="auto">
          <a:xfrm>
            <a:off x="1713231" y="1236052"/>
            <a:ext cx="4114799" cy="3464640"/>
          </a:xfrm>
          <a:prstGeom prst="rect">
            <a:avLst/>
          </a:prstGeom>
          <a:noFill/>
          <a:ln>
            <a:noFill/>
          </a:ln>
          <a:extLst>
            <a:ext uri="{53640926-AAD7-44D8-BBD7-CCE9431645EC}">
              <a14:shadowObscured xmlns:a14="http://schemas.microsoft.com/office/drawing/2010/main"/>
            </a:ext>
          </a:extLst>
        </p:spPr>
      </p:pic>
      <p:pic>
        <p:nvPicPr>
          <p:cNvPr id="7" name="İçerik Yer Tutucusu 6" descr="Zeki Müren Sevenler">
            <a:extLst>
              <a:ext uri="{FF2B5EF4-FFF2-40B4-BE49-F238E27FC236}">
                <a16:creationId xmlns:a16="http://schemas.microsoft.com/office/drawing/2014/main" id="{45973FA0-3EEB-45EA-15C7-796EC45269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008" r="-10770"/>
          <a:stretch/>
        </p:blipFill>
        <p:spPr bwMode="auto">
          <a:xfrm>
            <a:off x="6226671" y="1236053"/>
            <a:ext cx="4662079" cy="34349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57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F0CB0-1148-C70F-119D-A2136B69BE59}"/>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69146F-DCAE-4D56-5C09-8F6E72C97282}"/>
              </a:ext>
            </a:extLst>
          </p:cNvPr>
          <p:cNvSpPr>
            <a:spLocks noGrp="1"/>
          </p:cNvSpPr>
          <p:nvPr>
            <p:ph idx="1"/>
          </p:nvPr>
        </p:nvSpPr>
        <p:spPr>
          <a:xfrm>
            <a:off x="5107093" y="1143000"/>
            <a:ext cx="4983666" cy="3959100"/>
          </a:xfrm>
        </p:spPr>
        <p:txBody>
          <a:bodyPr rtlCol="0">
            <a:normAutofit fontScale="92500" lnSpcReduction="20000"/>
          </a:bodyPr>
          <a:lstStyle/>
          <a:p>
            <a:pPr rtl="0"/>
            <a:r>
              <a:rPr lang="tr-TR" dirty="0"/>
              <a:t>YÖNETMEN HAKKINDA GENEL BİLGİ</a:t>
            </a:r>
          </a:p>
          <a:p>
            <a:r>
              <a:rPr lang="tr-TR" sz="1800" b="1" kern="0" dirty="0">
                <a:effectLst/>
                <a:latin typeface="Calibri" panose="020F0502020204030204" pitchFamily="34" charset="0"/>
                <a:ea typeface="Times New Roman" panose="02020603050405020304" pitchFamily="18" charset="0"/>
                <a:cs typeface="Calibri" panose="020F0502020204030204" pitchFamily="34" charset="0"/>
              </a:rPr>
              <a:t>Nejat Saydam</a:t>
            </a:r>
            <a:r>
              <a:rPr lang="tr-TR" sz="1800" kern="0" dirty="0">
                <a:effectLst/>
                <a:latin typeface="Calibri" panose="020F0502020204030204" pitchFamily="34" charset="0"/>
                <a:ea typeface="Times New Roman" panose="02020603050405020304" pitchFamily="18" charset="0"/>
                <a:cs typeface="Calibri" panose="020F0502020204030204" pitchFamily="34" charset="0"/>
              </a:rPr>
              <a:t>, Türk sinemasının önemli yönetmenlerinden biridir. 1929 yılında İstanbul'da doğmuş ve 2000 yılında vefat etmiştir. Tiyatro oyunculuğu ile kariyerine başlayan </a:t>
            </a:r>
            <a:r>
              <a:rPr lang="tr-TR" sz="1800" b="1" kern="0" dirty="0">
                <a:effectLst/>
                <a:latin typeface="Calibri" panose="020F0502020204030204" pitchFamily="34" charset="0"/>
                <a:ea typeface="Times New Roman" panose="02020603050405020304" pitchFamily="18" charset="0"/>
                <a:cs typeface="Calibri" panose="020F0502020204030204" pitchFamily="34" charset="0"/>
              </a:rPr>
              <a:t>Saydam</a:t>
            </a:r>
            <a:r>
              <a:rPr lang="tr-TR" sz="1800" kern="0" dirty="0">
                <a:effectLst/>
                <a:latin typeface="Calibri" panose="020F0502020204030204" pitchFamily="34" charset="0"/>
                <a:ea typeface="Times New Roman" panose="02020603050405020304" pitchFamily="18" charset="0"/>
                <a:cs typeface="Calibri" panose="020F0502020204030204" pitchFamily="34" charset="0"/>
              </a:rPr>
              <a:t>, özellikle 1960'lar ve 1970'lerdeki dönemde Türkiye'de sinemanın gelişiminde önemli bir yer tutan yönetmenlerden biriydi. Sinemaya olan ilgisi, onu çok sayıda film yapmaya sevk </a:t>
            </a:r>
            <a:r>
              <a:rPr lang="tr-TR" sz="1800" kern="0" dirty="0" err="1">
                <a:effectLst/>
                <a:latin typeface="Calibri" panose="020F0502020204030204" pitchFamily="34" charset="0"/>
                <a:ea typeface="Times New Roman" panose="02020603050405020304" pitchFamily="18" charset="0"/>
                <a:cs typeface="Calibri" panose="020F0502020204030204" pitchFamily="34" charset="0"/>
              </a:rPr>
              <a:t>etmiştir.</a:t>
            </a:r>
            <a:r>
              <a:rPr lang="tr-TR" sz="1800" b="1" kern="0" dirty="0" err="1">
                <a:effectLst/>
                <a:latin typeface="Calibri" panose="020F0502020204030204" pitchFamily="34" charset="0"/>
                <a:ea typeface="Times New Roman" panose="02020603050405020304" pitchFamily="18" charset="0"/>
                <a:cs typeface="Calibri" panose="020F0502020204030204" pitchFamily="34" charset="0"/>
              </a:rPr>
              <a:t>Saydam</a:t>
            </a:r>
            <a:r>
              <a:rPr lang="tr-TR" sz="1800" kern="0" dirty="0">
                <a:effectLst/>
                <a:latin typeface="Calibri" panose="020F0502020204030204" pitchFamily="34" charset="0"/>
                <a:ea typeface="Times New Roman" panose="02020603050405020304" pitchFamily="18" charset="0"/>
                <a:cs typeface="Calibri" panose="020F0502020204030204" pitchFamily="34" charset="0"/>
              </a:rPr>
              <a:t>, sinemada pek çok farklı türde film yönetmiştir, ancak özellikle komedi ve dram türlerinde tanınmıştır. Türk sinemasının 1960'lı ve 1970'li yıllardaki dönemi, sinema salonlarının her zaman kalabalık olduğu ve yerli yapımların sıklıkla tercih edildiği yıllardı. Bu dönemde Nejat Saydam da gişe başarısı yakalayan filmlerle tanınmıştır.                                                                                                                                                      </a:t>
            </a:r>
            <a:endParaRPr lang="tr-TR" dirty="0"/>
          </a:p>
          <a:p>
            <a:pPr rtl="0"/>
            <a:endParaRPr lang="tr-TR" dirty="0"/>
          </a:p>
        </p:txBody>
      </p:sp>
      <p:sp>
        <p:nvSpPr>
          <p:cNvPr id="4" name="Alt Bilgi Yer Tutucusu 3">
            <a:extLst>
              <a:ext uri="{FF2B5EF4-FFF2-40B4-BE49-F238E27FC236}">
                <a16:creationId xmlns:a16="http://schemas.microsoft.com/office/drawing/2014/main" id="{9ADC83C1-A037-BB78-0AF8-D9D0DCA5ECF9}"/>
              </a:ext>
            </a:extLst>
          </p:cNvPr>
          <p:cNvSpPr>
            <a:spLocks noGrp="1"/>
          </p:cNvSpPr>
          <p:nvPr>
            <p:ph type="ftr" sz="quarter" idx="10"/>
          </p:nvPr>
        </p:nvSpPr>
        <p:spPr/>
        <p:txBody>
          <a:bodyPr rtlCol="0"/>
          <a:lstStyle/>
          <a:p>
            <a:pPr rtl="0"/>
            <a:r>
              <a:rPr lang="tr-TR"/>
              <a:t>Sunu başlığı</a:t>
            </a:r>
          </a:p>
        </p:txBody>
      </p:sp>
      <p:sp>
        <p:nvSpPr>
          <p:cNvPr id="5" name="Slayt Numarası Yer Tutucusu 4">
            <a:extLst>
              <a:ext uri="{FF2B5EF4-FFF2-40B4-BE49-F238E27FC236}">
                <a16:creationId xmlns:a16="http://schemas.microsoft.com/office/drawing/2014/main" id="{5B67E8B6-06D0-4764-149F-CC6A983DB959}"/>
              </a:ext>
            </a:extLst>
          </p:cNvPr>
          <p:cNvSpPr>
            <a:spLocks noGrp="1"/>
          </p:cNvSpPr>
          <p:nvPr>
            <p:ph type="sldNum" sz="quarter" idx="11"/>
          </p:nvPr>
        </p:nvSpPr>
        <p:spPr/>
        <p:txBody>
          <a:bodyPr rtlCol="0"/>
          <a:lstStyle/>
          <a:p>
            <a:pPr rtl="0"/>
            <a:fld id="{294A09A9-5501-47C1-A89A-A340965A2BE2}" type="slidenum">
              <a:rPr lang="tr-TR" smtClean="0"/>
              <a:pPr rtl="0"/>
              <a:t>5</a:t>
            </a:fld>
            <a:endParaRPr lang="tr-TR"/>
          </a:p>
        </p:txBody>
      </p:sp>
      <p:sp>
        <p:nvSpPr>
          <p:cNvPr id="2" name="Metin kutusu 1">
            <a:extLst>
              <a:ext uri="{FF2B5EF4-FFF2-40B4-BE49-F238E27FC236}">
                <a16:creationId xmlns:a16="http://schemas.microsoft.com/office/drawing/2014/main" id="{DAEC9AF3-2934-2864-B1BD-29A545F1D50C}"/>
              </a:ext>
            </a:extLst>
          </p:cNvPr>
          <p:cNvSpPr txBox="1"/>
          <p:nvPr/>
        </p:nvSpPr>
        <p:spPr>
          <a:xfrm>
            <a:off x="6387253" y="2963333"/>
            <a:ext cx="914400" cy="914400"/>
          </a:xfrm>
          <a:prstGeom prst="rect">
            <a:avLst/>
          </a:prstGeom>
          <a:noFill/>
        </p:spPr>
        <p:txBody>
          <a:bodyPr wrap="square" rtlCol="0">
            <a:spAutoFit/>
          </a:bodyPr>
          <a:lstStyle/>
          <a:p>
            <a:endParaRPr lang="tr-TR" dirty="0"/>
          </a:p>
        </p:txBody>
      </p:sp>
      <p:sp>
        <p:nvSpPr>
          <p:cNvPr id="6" name="Metin kutusu 5">
            <a:extLst>
              <a:ext uri="{FF2B5EF4-FFF2-40B4-BE49-F238E27FC236}">
                <a16:creationId xmlns:a16="http://schemas.microsoft.com/office/drawing/2014/main" id="{AD1DF1A0-A81E-956B-9B5E-8DCFC0B507CB}"/>
              </a:ext>
            </a:extLst>
          </p:cNvPr>
          <p:cNvSpPr txBox="1"/>
          <p:nvPr/>
        </p:nvSpPr>
        <p:spPr>
          <a:xfrm>
            <a:off x="6387253" y="2963333"/>
            <a:ext cx="914400" cy="914400"/>
          </a:xfrm>
          <a:prstGeom prst="rect">
            <a:avLst/>
          </a:prstGeom>
          <a:noFill/>
        </p:spPr>
        <p:txBody>
          <a:bodyPr wrap="square" rtlCol="0">
            <a:spAutoFit/>
          </a:bodyPr>
          <a:lstStyle/>
          <a:p>
            <a:endParaRPr lang="tr-TR" dirty="0"/>
          </a:p>
        </p:txBody>
      </p:sp>
      <p:sp>
        <p:nvSpPr>
          <p:cNvPr id="7" name="Metin kutusu 6">
            <a:extLst>
              <a:ext uri="{FF2B5EF4-FFF2-40B4-BE49-F238E27FC236}">
                <a16:creationId xmlns:a16="http://schemas.microsoft.com/office/drawing/2014/main" id="{7FA28539-94B7-0F9B-454B-69D8A973976F}"/>
              </a:ext>
            </a:extLst>
          </p:cNvPr>
          <p:cNvSpPr txBox="1"/>
          <p:nvPr/>
        </p:nvSpPr>
        <p:spPr>
          <a:xfrm>
            <a:off x="11026987" y="-2794570"/>
            <a:ext cx="122156" cy="130006"/>
          </a:xfrm>
          <a:prstGeom prst="rect">
            <a:avLst/>
          </a:prstGeom>
          <a:noFill/>
        </p:spPr>
        <p:txBody>
          <a:bodyPr wrap="square" rtlCol="0">
            <a:spAutoFit/>
          </a:bodyPr>
          <a:lstStyle/>
          <a:p>
            <a:endParaRPr lang="tr-TR" dirty="0"/>
          </a:p>
        </p:txBody>
      </p:sp>
      <p:pic>
        <p:nvPicPr>
          <p:cNvPr id="3074" name="Picture 2" descr="Nejat Saydam kimdir?">
            <a:extLst>
              <a:ext uri="{FF2B5EF4-FFF2-40B4-BE49-F238E27FC236}">
                <a16:creationId xmlns:a16="http://schemas.microsoft.com/office/drawing/2014/main" id="{7053E7C5-2B86-4F35-55F5-7BF590722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886" y="1427230"/>
            <a:ext cx="3062475" cy="307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228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99C106-DF11-7260-065D-A3B158FB1922}"/>
              </a:ext>
            </a:extLst>
          </p:cNvPr>
          <p:cNvSpPr>
            <a:spLocks noGrp="1"/>
          </p:cNvSpPr>
          <p:nvPr>
            <p:ph type="title"/>
          </p:nvPr>
        </p:nvSpPr>
        <p:spPr>
          <a:xfrm>
            <a:off x="1748028" y="1263227"/>
            <a:ext cx="2322745" cy="3396826"/>
          </a:xfrm>
        </p:spPr>
        <p:txBody>
          <a:bodyPr/>
          <a:lstStyle/>
          <a:p>
            <a:endParaRPr lang="tr-TR" dirty="0"/>
          </a:p>
        </p:txBody>
      </p:sp>
      <p:sp>
        <p:nvSpPr>
          <p:cNvPr id="3" name="İçerik Yer Tutucusu 2">
            <a:extLst>
              <a:ext uri="{FF2B5EF4-FFF2-40B4-BE49-F238E27FC236}">
                <a16:creationId xmlns:a16="http://schemas.microsoft.com/office/drawing/2014/main" id="{F2D6E3DB-0DF5-8E64-12FD-926BAB05F5D2}"/>
              </a:ext>
            </a:extLst>
          </p:cNvPr>
          <p:cNvSpPr>
            <a:spLocks noGrp="1"/>
          </p:cNvSpPr>
          <p:nvPr>
            <p:ph idx="1"/>
          </p:nvPr>
        </p:nvSpPr>
        <p:spPr>
          <a:xfrm>
            <a:off x="4404530" y="1263225"/>
            <a:ext cx="5823204" cy="3701627"/>
          </a:xfrm>
        </p:spPr>
        <p:txBody>
          <a:bodyPr>
            <a:normAutofit/>
          </a:bodyPr>
          <a:lstStyle/>
          <a:p>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1959'da </a:t>
            </a:r>
            <a:r>
              <a:rPr lang="tr-TR"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tooltip="Samim Kocagöz">
                  <a:extLst>
                    <a:ext uri="{A12FA001-AC4F-418D-AE19-62706E023703}">
                      <ahyp:hlinkClr xmlns:ahyp="http://schemas.microsoft.com/office/drawing/2018/hyperlinkcolor" val="tx"/>
                    </a:ext>
                  </a:extLst>
                </a:hlinkClick>
              </a:rPr>
              <a:t>Samim Kocagöz</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uyarlaması </a:t>
            </a:r>
            <a:r>
              <a:rPr lang="tr-TR" sz="18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tooltip="Türk Kurtuluş Savaşı">
                  <a:extLst>
                    <a:ext uri="{A12FA001-AC4F-418D-AE19-62706E023703}">
                      <ahyp:hlinkClr xmlns:ahyp="http://schemas.microsoft.com/office/drawing/2018/hyperlinkcolor" val="tx"/>
                    </a:ext>
                  </a:extLst>
                </a:hlinkClick>
              </a:rPr>
              <a:t>Türk Kurtuluş Savaşı</a:t>
            </a:r>
            <a:r>
              <a:rPr lang="tr-TR" sz="1800" b="0" i="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filmi </a:t>
            </a:r>
            <a:r>
              <a:rPr lang="tr-TR" sz="1800" b="0" i="1"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tooltip="Kalpaklılar">
                  <a:extLst>
                    <a:ext uri="{A12FA001-AC4F-418D-AE19-62706E023703}">
                      <ahyp:hlinkClr xmlns:ahyp="http://schemas.microsoft.com/office/drawing/2018/hyperlinkcolor" val="tx"/>
                    </a:ext>
                  </a:extLst>
                </a:hlinkClick>
              </a:rPr>
              <a:t>Kalpaklılar</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ile dikkatleri üzerine çeken yönetmen Saydam, </a:t>
            </a:r>
            <a:r>
              <a:rPr lang="tr-TR" sz="1800" b="0" i="1"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tooltip="Küçük Hanımefendi">
                  <a:extLst>
                    <a:ext uri="{A12FA001-AC4F-418D-AE19-62706E023703}">
                      <ahyp:hlinkClr xmlns:ahyp="http://schemas.microsoft.com/office/drawing/2018/hyperlinkcolor" val="tx"/>
                    </a:ext>
                  </a:extLst>
                </a:hlinkClick>
              </a:rPr>
              <a:t>Küçük Hanımefendi</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serileriyle </a:t>
            </a:r>
            <a:r>
              <a:rPr lang="tr-TR" sz="1800" b="0" i="0"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tooltip="Türk sineması">
                  <a:extLst>
                    <a:ext uri="{A12FA001-AC4F-418D-AE19-62706E023703}">
                      <ahyp:hlinkClr xmlns:ahyp="http://schemas.microsoft.com/office/drawing/2018/hyperlinkcolor" val="tx"/>
                    </a:ext>
                  </a:extLst>
                </a:hlinkClick>
              </a:rPr>
              <a:t>Türk sinemasındaki</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'salon komedileri' çığırını açan kişi oldu. </a:t>
            </a:r>
            <a:r>
              <a:rPr lang="tr-TR" sz="1800" b="0" i="1"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7" tooltip="Buzlar Çözülmeden (film)">
                  <a:extLst>
                    <a:ext uri="{A12FA001-AC4F-418D-AE19-62706E023703}">
                      <ahyp:hlinkClr xmlns:ahyp="http://schemas.microsoft.com/office/drawing/2018/hyperlinkcolor" val="tx"/>
                    </a:ext>
                  </a:extLst>
                </a:hlinkClick>
              </a:rPr>
              <a:t>Buzlar Çözülmeden</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800" b="0" i="1"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8" tooltip="Sarmaşık Gülleri">
                  <a:extLst>
                    <a:ext uri="{A12FA001-AC4F-418D-AE19-62706E023703}">
                      <ahyp:hlinkClr xmlns:ahyp="http://schemas.microsoft.com/office/drawing/2018/hyperlinkcolor" val="tx"/>
                    </a:ext>
                  </a:extLst>
                </a:hlinkClick>
              </a:rPr>
              <a:t>Sarmaşık Gülleri</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800" b="0" i="1"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9" tooltip="Dokuzuncu Hariciye Koğuşu (film)">
                  <a:extLst>
                    <a:ext uri="{A12FA001-AC4F-418D-AE19-62706E023703}">
                      <ahyp:hlinkClr xmlns:ahyp="http://schemas.microsoft.com/office/drawing/2018/hyperlinkcolor" val="tx"/>
                    </a:ext>
                  </a:extLst>
                </a:hlinkClick>
              </a:rPr>
              <a:t>Dokuzuncu Hariciye Koğuşu</a:t>
            </a:r>
            <a:r>
              <a:rPr lang="tr-TR" sz="1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gibi başarılı edebiyat uyarlamalarını sinemaya kazandırdı.</a:t>
            </a:r>
            <a:endParaRPr lang="tr-TR" sz="1800" b="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tr-TR" sz="1800" b="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Nejat Saydam</a:t>
            </a:r>
            <a:r>
              <a:rPr lang="tr-TR" sz="18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sadece yönetmenlik yapmamış, aynı zamanda yapımcı ve senarist olarak da Türk sinemasına katkıda bulunmuştur. Yönetmenliğiyle tanınan Nejat Saydam, sinemada mizahi öğeleri ve dramatik yapıları ustaca birleştirebilmiş bir isim olarak hatırlanır.</a:t>
            </a:r>
            <a:endParaRPr lang="tr-TR"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tr-TR" dirty="0"/>
          </a:p>
        </p:txBody>
      </p:sp>
      <p:sp>
        <p:nvSpPr>
          <p:cNvPr id="4" name="Alt Bilgi Yer Tutucusu 3">
            <a:extLst>
              <a:ext uri="{FF2B5EF4-FFF2-40B4-BE49-F238E27FC236}">
                <a16:creationId xmlns:a16="http://schemas.microsoft.com/office/drawing/2014/main" id="{5A303026-16D9-1529-AC80-FDE2BB4BA67C}"/>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A47B7D08-032E-4EC2-9DDE-DF761E3A76F1}"/>
              </a:ext>
            </a:extLst>
          </p:cNvPr>
          <p:cNvSpPr>
            <a:spLocks noGrp="1"/>
          </p:cNvSpPr>
          <p:nvPr>
            <p:ph type="sldNum" sz="quarter" idx="11"/>
          </p:nvPr>
        </p:nvSpPr>
        <p:spPr/>
        <p:txBody>
          <a:bodyPr/>
          <a:lstStyle/>
          <a:p>
            <a:pPr rtl="0"/>
            <a:fld id="{294A09A9-5501-47C1-A89A-A340965A2BE2}" type="slidenum">
              <a:rPr lang="tr-TR" noProof="0" smtClean="0"/>
              <a:pPr rtl="0"/>
              <a:t>6</a:t>
            </a:fld>
            <a:endParaRPr lang="tr-TR" noProof="0"/>
          </a:p>
        </p:txBody>
      </p:sp>
      <p:pic>
        <p:nvPicPr>
          <p:cNvPr id="6" name="Resim 5" descr="Küçük Hanımefendi | Ayhan Işık Belgin Doruk | Yeşilçam Filmi ...">
            <a:extLst>
              <a:ext uri="{FF2B5EF4-FFF2-40B4-BE49-F238E27FC236}">
                <a16:creationId xmlns:a16="http://schemas.microsoft.com/office/drawing/2014/main" id="{49382B5D-836E-C512-E66C-9B4BAEB97037}"/>
              </a:ext>
            </a:extLst>
          </p:cNvPr>
          <p:cNvPicPr>
            <a:picLocks noChangeAspect="1"/>
          </p:cNvPicPr>
          <p:nvPr/>
        </p:nvPicPr>
        <p:blipFill rotWithShape="1">
          <a:blip r:embed="rId10">
            <a:extLst>
              <a:ext uri="{28A0092B-C50C-407E-A947-70E740481C1C}">
                <a14:useLocalDpi xmlns:a14="http://schemas.microsoft.com/office/drawing/2010/main" val="0"/>
              </a:ext>
            </a:extLst>
          </a:blip>
          <a:srcRect r="60946"/>
          <a:stretch/>
        </p:blipFill>
        <p:spPr bwMode="auto">
          <a:xfrm>
            <a:off x="1748028" y="1198880"/>
            <a:ext cx="2345690" cy="34611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327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2E79150-E491-ECC1-2FE9-2C1DEDE5D659}"/>
              </a:ext>
            </a:extLst>
          </p:cNvPr>
          <p:cNvSpPr>
            <a:spLocks noGrp="1"/>
          </p:cNvSpPr>
          <p:nvPr>
            <p:ph idx="1"/>
          </p:nvPr>
        </p:nvSpPr>
        <p:spPr>
          <a:xfrm>
            <a:off x="5242560" y="1080346"/>
            <a:ext cx="4908804" cy="3857413"/>
          </a:xfrm>
        </p:spPr>
        <p:txBody>
          <a:bodyPr>
            <a:normAutofit fontScale="85000" lnSpcReduction="20000"/>
          </a:bodyPr>
          <a:lstStyle/>
          <a:p>
            <a:r>
              <a:rPr lang="tr-TR" sz="1800" i="1" kern="0" dirty="0">
                <a:effectLst/>
                <a:latin typeface="Calibri" panose="020F0502020204030204" pitchFamily="34" charset="0"/>
                <a:ea typeface="Times New Roman" panose="02020603050405020304" pitchFamily="18" charset="0"/>
                <a:cs typeface="Calibri" panose="020F0502020204030204" pitchFamily="34" charset="0"/>
              </a:rPr>
              <a:t>SENARİST HAKKINDA GENEL BİLGİ</a:t>
            </a:r>
          </a:p>
          <a:p>
            <a:pPr algn="l"/>
            <a:r>
              <a:rPr lang="tr-TR" sz="1800" i="1" kern="0" dirty="0">
                <a:effectLst/>
                <a:latin typeface="Calibri" panose="020F0502020204030204" pitchFamily="34" charset="0"/>
                <a:ea typeface="Times New Roman" panose="02020603050405020304" pitchFamily="18" charset="0"/>
                <a:cs typeface="Calibri" panose="020F0502020204030204" pitchFamily="34" charset="0"/>
              </a:rPr>
              <a:t>‘</a:t>
            </a:r>
            <a:r>
              <a:rPr lang="tr-TR" sz="1800" i="1" kern="0" dirty="0" err="1">
                <a:effectLst/>
                <a:latin typeface="Calibri" panose="020F0502020204030204" pitchFamily="34" charset="0"/>
                <a:ea typeface="Times New Roman" panose="02020603050405020304" pitchFamily="18" charset="0"/>
                <a:cs typeface="Calibri" panose="020F0502020204030204" pitchFamily="34" charset="0"/>
              </a:rPr>
              <a:t>Bahçevan</a:t>
            </a:r>
            <a:r>
              <a:rPr lang="tr-TR" sz="1800" i="1" kern="0" dirty="0">
                <a:effectLst/>
                <a:latin typeface="Calibri" panose="020F0502020204030204" pitchFamily="34" charset="0"/>
                <a:ea typeface="Times New Roman" panose="02020603050405020304" pitchFamily="18" charset="0"/>
                <a:cs typeface="Calibri" panose="020F0502020204030204" pitchFamily="34" charset="0"/>
              </a:rPr>
              <a:t>’</a:t>
            </a:r>
            <a:r>
              <a:rPr lang="tr-TR" sz="1800" kern="0" dirty="0">
                <a:effectLst/>
                <a:latin typeface="Calibri" panose="020F0502020204030204" pitchFamily="34" charset="0"/>
                <a:ea typeface="Times New Roman" panose="02020603050405020304" pitchFamily="18" charset="0"/>
                <a:cs typeface="Calibri" panose="020F0502020204030204" pitchFamily="34" charset="0"/>
              </a:rPr>
              <a:t> filminin senaristi ve yapımcısı olan </a:t>
            </a:r>
            <a:r>
              <a:rPr lang="tr-TR" sz="1800" b="1" kern="0" dirty="0">
                <a:effectLst/>
                <a:latin typeface="Calibri" panose="020F0502020204030204" pitchFamily="34" charset="0"/>
                <a:ea typeface="Times New Roman" panose="02020603050405020304" pitchFamily="18" charset="0"/>
                <a:cs typeface="Calibri" panose="020F0502020204030204" pitchFamily="34" charset="0"/>
              </a:rPr>
              <a:t>Özdemir Birsel</a:t>
            </a:r>
            <a:r>
              <a:rPr lang="tr-TR" sz="1800" kern="0" dirty="0">
                <a:effectLst/>
                <a:latin typeface="Calibri" panose="020F0502020204030204" pitchFamily="34" charset="0"/>
                <a:ea typeface="Times New Roman" panose="02020603050405020304" pitchFamily="18" charset="0"/>
                <a:cs typeface="Calibri" panose="020F0502020204030204" pitchFamily="34" charset="0"/>
              </a:rPr>
              <a:t>, Türk sinemasının önemli senarist ve yapımcılarından biridir. 1929-2006 yılları arasında yaşamıştır. </a:t>
            </a:r>
            <a:r>
              <a:rPr lang="tr-TR" sz="1800" b="1" kern="0" dirty="0">
                <a:effectLst/>
                <a:latin typeface="Calibri" panose="020F0502020204030204" pitchFamily="34" charset="0"/>
                <a:ea typeface="Times New Roman" panose="02020603050405020304" pitchFamily="18" charset="0"/>
                <a:cs typeface="Calibri" panose="020F0502020204030204" pitchFamily="34" charset="0"/>
              </a:rPr>
              <a:t>Özdemir Birsel</a:t>
            </a:r>
            <a:r>
              <a:rPr lang="tr-TR" sz="1800" kern="0" dirty="0">
                <a:effectLst/>
                <a:latin typeface="Calibri" panose="020F0502020204030204" pitchFamily="34" charset="0"/>
                <a:ea typeface="Times New Roman" panose="02020603050405020304" pitchFamily="18" charset="0"/>
                <a:cs typeface="Calibri" panose="020F0502020204030204" pitchFamily="34" charset="0"/>
              </a:rPr>
              <a:t>, Türk sinemasının özellikle 1950'li yıllarından itibaren önemli figürlerden biri haline </a:t>
            </a:r>
            <a:r>
              <a:rPr lang="tr-TR" sz="1800" kern="0" dirty="0" err="1">
                <a:effectLst/>
                <a:latin typeface="Calibri" panose="020F0502020204030204" pitchFamily="34" charset="0"/>
                <a:ea typeface="Times New Roman" panose="02020603050405020304" pitchFamily="18" charset="0"/>
                <a:cs typeface="Calibri" panose="020F0502020204030204" pitchFamily="34" charset="0"/>
              </a:rPr>
              <a:t>gelmiştir.Sinemaya</a:t>
            </a:r>
            <a:r>
              <a:rPr lang="tr-TR" sz="1800" kern="0" dirty="0">
                <a:effectLst/>
                <a:latin typeface="Calibri" panose="020F0502020204030204" pitchFamily="34" charset="0"/>
                <a:ea typeface="Times New Roman" panose="02020603050405020304" pitchFamily="18" charset="0"/>
                <a:cs typeface="Calibri" panose="020F0502020204030204" pitchFamily="34" charset="0"/>
              </a:rPr>
              <a:t> olan ilgisi sayesinde senaristlik ve yapımcılık alanında uzun yıllar boyunca önemli işler yapmıştır. Özellikle Türk sinemasının "Yeşilçam dönemi" olarak bilinen döneminde, pek çok komedi ve dram filmi için senaryo yazmış ve yapımcılık yapmıştır. Türk sinemasının en parlak yıllarında, birçok sinema yapımının arkasında yer almış ve yapımların kalitesine büyük katkı </a:t>
            </a:r>
            <a:r>
              <a:rPr lang="tr-TR" sz="1800" kern="0" dirty="0" err="1">
                <a:effectLst/>
                <a:latin typeface="Calibri" panose="020F0502020204030204" pitchFamily="34" charset="0"/>
                <a:ea typeface="Times New Roman" panose="02020603050405020304" pitchFamily="18" charset="0"/>
                <a:cs typeface="Calibri" panose="020F0502020204030204" pitchFamily="34" charset="0"/>
              </a:rPr>
              <a:t>sağlamıştır.Yapımcılığının</a:t>
            </a:r>
            <a:r>
              <a:rPr lang="tr-TR" sz="1800" kern="0" dirty="0">
                <a:effectLst/>
                <a:latin typeface="Calibri" panose="020F0502020204030204" pitchFamily="34" charset="0"/>
                <a:ea typeface="Times New Roman" panose="02020603050405020304" pitchFamily="18" charset="0"/>
                <a:cs typeface="Calibri" panose="020F0502020204030204" pitchFamily="34" charset="0"/>
              </a:rPr>
              <a:t> yanı sıra yazdığı senaryolar, dönemin Türk izleyicisinin taleplerine hitap eden, çoğu zaman mizahi öğeler barındıran ve halkın ilgisini çeken yapımlardır. Özellikle komedi türündeki filmleri ile dikkat çekmiştir. </a:t>
            </a:r>
            <a:r>
              <a:rPr lang="tr-TR" sz="1800" b="1" kern="0" dirty="0">
                <a:effectLst/>
                <a:latin typeface="Calibri" panose="020F0502020204030204" pitchFamily="34" charset="0"/>
                <a:ea typeface="Times New Roman" panose="02020603050405020304" pitchFamily="18" charset="0"/>
                <a:cs typeface="Calibri" panose="020F0502020204030204" pitchFamily="34" charset="0"/>
              </a:rPr>
              <a:t>Birsel</a:t>
            </a:r>
            <a:r>
              <a:rPr lang="tr-TR" sz="1800" kern="0" dirty="0">
                <a:effectLst/>
                <a:latin typeface="Calibri" panose="020F0502020204030204" pitchFamily="34" charset="0"/>
                <a:ea typeface="Times New Roman" panose="02020603050405020304" pitchFamily="18" charset="0"/>
                <a:cs typeface="Calibri" panose="020F0502020204030204" pitchFamily="34" charset="0"/>
              </a:rPr>
              <a:t> ‘</a:t>
            </a:r>
            <a:r>
              <a:rPr lang="tr-TR" sz="1800" kern="0" dirty="0" err="1">
                <a:effectLst/>
                <a:latin typeface="Calibri" panose="020F0502020204030204" pitchFamily="34" charset="0"/>
                <a:ea typeface="Times New Roman" panose="02020603050405020304" pitchFamily="18" charset="0"/>
                <a:cs typeface="Calibri" panose="020F0502020204030204" pitchFamily="34" charset="0"/>
              </a:rPr>
              <a:t>Bahçevan</a:t>
            </a:r>
            <a:r>
              <a:rPr lang="tr-TR" sz="1800" kern="0" dirty="0">
                <a:effectLst/>
                <a:latin typeface="Calibri" panose="020F0502020204030204" pitchFamily="34" charset="0"/>
                <a:ea typeface="Times New Roman" panose="02020603050405020304" pitchFamily="18" charset="0"/>
                <a:cs typeface="Calibri" panose="020F0502020204030204" pitchFamily="34" charset="0"/>
              </a:rPr>
              <a:t> ‘filminde de </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mizahi öğeleri ön planda tutarak halkın ilgisini çeken bir senaryo yazmıştır. </a:t>
            </a:r>
            <a:endParaRPr lang="tr-TR" dirty="0"/>
          </a:p>
        </p:txBody>
      </p:sp>
      <p:sp>
        <p:nvSpPr>
          <p:cNvPr id="4" name="Alt Bilgi Yer Tutucusu 3">
            <a:extLst>
              <a:ext uri="{FF2B5EF4-FFF2-40B4-BE49-F238E27FC236}">
                <a16:creationId xmlns:a16="http://schemas.microsoft.com/office/drawing/2014/main" id="{E7B0A072-C7D7-239C-6B2F-7B61B312D7F3}"/>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F80EAFC8-8450-029E-2A4C-CD0F5C50B07D}"/>
              </a:ext>
            </a:extLst>
          </p:cNvPr>
          <p:cNvSpPr>
            <a:spLocks noGrp="1"/>
          </p:cNvSpPr>
          <p:nvPr>
            <p:ph type="sldNum" sz="quarter" idx="11"/>
          </p:nvPr>
        </p:nvSpPr>
        <p:spPr/>
        <p:txBody>
          <a:bodyPr/>
          <a:lstStyle/>
          <a:p>
            <a:pPr rtl="0"/>
            <a:fld id="{294A09A9-5501-47C1-A89A-A340965A2BE2}" type="slidenum">
              <a:rPr lang="tr-TR" noProof="0" smtClean="0"/>
              <a:pPr rtl="0"/>
              <a:t>7</a:t>
            </a:fld>
            <a:endParaRPr lang="tr-TR" noProof="0"/>
          </a:p>
        </p:txBody>
      </p:sp>
      <p:pic>
        <p:nvPicPr>
          <p:cNvPr id="6" name="Resim 5">
            <a:extLst>
              <a:ext uri="{FF2B5EF4-FFF2-40B4-BE49-F238E27FC236}">
                <a16:creationId xmlns:a16="http://schemas.microsoft.com/office/drawing/2014/main" id="{4C8BD963-E763-AA18-FFC1-DA4B918A43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427" y="1528513"/>
            <a:ext cx="2525288" cy="2961078"/>
          </a:xfrm>
          <a:prstGeom prst="rect">
            <a:avLst/>
          </a:prstGeom>
          <a:noFill/>
          <a:ln>
            <a:noFill/>
          </a:ln>
        </p:spPr>
      </p:pic>
    </p:spTree>
    <p:extLst>
      <p:ext uri="{BB962C8B-B14F-4D97-AF65-F5344CB8AC3E}">
        <p14:creationId xmlns:p14="http://schemas.microsoft.com/office/powerpoint/2010/main" val="79969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68801B-B31A-C657-304E-6E0095855880}"/>
              </a:ext>
            </a:extLst>
          </p:cNvPr>
          <p:cNvSpPr>
            <a:spLocks noGrp="1"/>
          </p:cNvSpPr>
          <p:nvPr>
            <p:ph type="title"/>
          </p:nvPr>
        </p:nvSpPr>
        <p:spPr>
          <a:xfrm>
            <a:off x="1748027" y="1152822"/>
            <a:ext cx="2532719" cy="3324352"/>
          </a:xfrm>
        </p:spPr>
        <p:txBody>
          <a:bodyPr/>
          <a:lstStyle/>
          <a:p>
            <a:endParaRPr lang="tr-TR" dirty="0"/>
          </a:p>
        </p:txBody>
      </p:sp>
      <p:sp>
        <p:nvSpPr>
          <p:cNvPr id="3" name="İçerik Yer Tutucusu 2">
            <a:extLst>
              <a:ext uri="{FF2B5EF4-FFF2-40B4-BE49-F238E27FC236}">
                <a16:creationId xmlns:a16="http://schemas.microsoft.com/office/drawing/2014/main" id="{92739C1F-2437-B5A2-AE0E-5A007F5AE4FC}"/>
              </a:ext>
            </a:extLst>
          </p:cNvPr>
          <p:cNvSpPr>
            <a:spLocks noGrp="1"/>
          </p:cNvSpPr>
          <p:nvPr>
            <p:ph idx="1"/>
          </p:nvPr>
        </p:nvSpPr>
        <p:spPr>
          <a:xfrm>
            <a:off x="4632961" y="1367028"/>
            <a:ext cx="5511630" cy="3347212"/>
          </a:xfrm>
        </p:spPr>
        <p:txBody>
          <a:bodyPr>
            <a:normAutofit lnSpcReduction="10000"/>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Sinemanın</a:t>
            </a:r>
            <a:r>
              <a:rPr lang="tr-TR" sz="1800" dirty="0">
                <a:effectLst/>
                <a:latin typeface="Calibri" panose="020F0502020204030204" pitchFamily="34" charset="0"/>
                <a:ea typeface="Times New Roman" panose="02020603050405020304" pitchFamily="18" charset="0"/>
              </a:rPr>
              <a:t> popüler isimlerinin senaristi olarak da pek çok önemli yapımda yer almıştır.</a:t>
            </a:r>
            <a:r>
              <a:rPr lang="tr-TR" sz="1800" b="1" dirty="0">
                <a:effectLst/>
                <a:latin typeface="Calibri" panose="020F0502020204030204" pitchFamily="34" charset="0"/>
                <a:ea typeface="Times New Roman" panose="02020603050405020304" pitchFamily="18" charset="0"/>
              </a:rPr>
              <a:t> Özdemir Birsel</a:t>
            </a:r>
            <a:r>
              <a:rPr lang="tr-TR" sz="1800" dirty="0">
                <a:effectLst/>
                <a:latin typeface="Calibri" panose="020F0502020204030204" pitchFamily="34" charset="0"/>
                <a:ea typeface="Times New Roman" panose="02020603050405020304" pitchFamily="18" charset="0"/>
              </a:rPr>
              <a:t>, Türk sinemasında sadece bir yapımcı ve senarist olarak değil, aynı zamanda sinemada güçlü bir üretim gücü olarak da </a:t>
            </a:r>
            <a:r>
              <a:rPr lang="tr-TR" sz="1800" dirty="0" err="1">
                <a:effectLst/>
                <a:latin typeface="Calibri" panose="020F0502020204030204" pitchFamily="34" charset="0"/>
                <a:ea typeface="Times New Roman" panose="02020603050405020304" pitchFamily="18" charset="0"/>
              </a:rPr>
              <a:t>tanınmış,Türk</a:t>
            </a:r>
            <a:r>
              <a:rPr lang="tr-TR" sz="1800" dirty="0">
                <a:effectLst/>
                <a:latin typeface="Calibri" panose="020F0502020204030204" pitchFamily="34" charset="0"/>
                <a:ea typeface="Times New Roman" panose="02020603050405020304" pitchFamily="18" charset="0"/>
              </a:rPr>
              <a:t> sinemasının gelişmesine katkı sağlamıştır. Özellikle komedi ve dram türündeki yapımlarında, senaryoları ve yapımcılığı ile önemli roller </a:t>
            </a:r>
            <a:r>
              <a:rPr lang="tr-TR" sz="1800" dirty="0" err="1">
                <a:effectLst/>
                <a:latin typeface="Calibri" panose="020F0502020204030204" pitchFamily="34" charset="0"/>
                <a:ea typeface="Times New Roman" panose="02020603050405020304" pitchFamily="18" charset="0"/>
              </a:rPr>
              <a:t>üstlenmiştir.Birsel’in</a:t>
            </a:r>
            <a:r>
              <a:rPr lang="tr-TR" sz="1800" dirty="0">
                <a:effectLst/>
                <a:latin typeface="Calibri" panose="020F0502020204030204" pitchFamily="34" charset="0"/>
                <a:ea typeface="Times New Roman" panose="02020603050405020304" pitchFamily="18" charset="0"/>
              </a:rPr>
              <a:t> senarist olarak yer aldığı önemli diğer yapımlar arasında </a:t>
            </a:r>
            <a:r>
              <a:rPr lang="tr-TR" sz="1800" b="1" kern="1200" dirty="0">
                <a:effectLst/>
                <a:latin typeface="Calibri" panose="020F0502020204030204" pitchFamily="34" charset="0"/>
                <a:ea typeface="Calibri" panose="020F0502020204030204" pitchFamily="34" charset="0"/>
              </a:rPr>
              <a:t>Küçük Hanım Avrupa'da – 1962  Hayat Bazen Tatlıdır – 1962 Küçük Hanımın Kısmeti – 1962 gibi</a:t>
            </a:r>
            <a:r>
              <a:rPr lang="tr-TR" sz="1800" dirty="0">
                <a:effectLst/>
                <a:latin typeface="Calibri" panose="020F0502020204030204" pitchFamily="34" charset="0"/>
                <a:ea typeface="Times New Roman" panose="02020603050405020304" pitchFamily="18" charset="0"/>
              </a:rPr>
              <a:t> filmler yer </a:t>
            </a:r>
            <a:r>
              <a:rPr lang="tr-TR" sz="1800" dirty="0" err="1">
                <a:effectLst/>
                <a:latin typeface="Calibri" panose="020F0502020204030204" pitchFamily="34" charset="0"/>
                <a:ea typeface="Times New Roman" panose="02020603050405020304" pitchFamily="18" charset="0"/>
              </a:rPr>
              <a:t>almaktadır.Sinemadaki</a:t>
            </a:r>
            <a:r>
              <a:rPr lang="tr-TR" sz="1800" dirty="0">
                <a:effectLst/>
                <a:latin typeface="Calibri" panose="020F0502020204030204" pitchFamily="34" charset="0"/>
                <a:ea typeface="Times New Roman" panose="02020603050405020304" pitchFamily="18" charset="0"/>
              </a:rPr>
              <a:t> başarıları, hala sinemaseverler tarafından takdir edilmektedir.</a:t>
            </a:r>
            <a:endParaRPr lang="tr-TR" sz="1800" dirty="0">
              <a:effectLst/>
              <a:latin typeface="Times New Roman" panose="02020603050405020304" pitchFamily="18" charset="0"/>
              <a:ea typeface="Times New Roman" panose="02020603050405020304" pitchFamily="18" charset="0"/>
            </a:endParaRPr>
          </a:p>
          <a:p>
            <a:endParaRPr lang="tr-TR" dirty="0"/>
          </a:p>
        </p:txBody>
      </p:sp>
      <p:sp>
        <p:nvSpPr>
          <p:cNvPr id="4" name="Alt Bilgi Yer Tutucusu 3">
            <a:extLst>
              <a:ext uri="{FF2B5EF4-FFF2-40B4-BE49-F238E27FC236}">
                <a16:creationId xmlns:a16="http://schemas.microsoft.com/office/drawing/2014/main" id="{79ED9760-6B4B-A02C-36CB-5083F45F5E18}"/>
              </a:ext>
            </a:extLst>
          </p:cNvPr>
          <p:cNvSpPr>
            <a:spLocks noGrp="1"/>
          </p:cNvSpPr>
          <p:nvPr>
            <p:ph type="ftr" sz="quarter" idx="10"/>
          </p:nvPr>
        </p:nvSpPr>
        <p:spPr/>
        <p:txBody>
          <a:bodyPr/>
          <a:lstStyle/>
          <a:p>
            <a:pPr rtl="0"/>
            <a:r>
              <a:rPr lang="tr-TR" noProof="0"/>
              <a:t>Sunu başlığı</a:t>
            </a:r>
          </a:p>
        </p:txBody>
      </p:sp>
      <p:sp>
        <p:nvSpPr>
          <p:cNvPr id="5" name="Slayt Numarası Yer Tutucusu 4">
            <a:extLst>
              <a:ext uri="{FF2B5EF4-FFF2-40B4-BE49-F238E27FC236}">
                <a16:creationId xmlns:a16="http://schemas.microsoft.com/office/drawing/2014/main" id="{678FB50B-2BF0-6EA7-D930-DD47D68EA888}"/>
              </a:ext>
            </a:extLst>
          </p:cNvPr>
          <p:cNvSpPr>
            <a:spLocks noGrp="1"/>
          </p:cNvSpPr>
          <p:nvPr>
            <p:ph type="sldNum" sz="quarter" idx="11"/>
          </p:nvPr>
        </p:nvSpPr>
        <p:spPr/>
        <p:txBody>
          <a:bodyPr/>
          <a:lstStyle/>
          <a:p>
            <a:pPr rtl="0"/>
            <a:fld id="{294A09A9-5501-47C1-A89A-A340965A2BE2}" type="slidenum">
              <a:rPr lang="tr-TR" noProof="0" smtClean="0"/>
              <a:pPr rtl="0"/>
              <a:t>8</a:t>
            </a:fld>
            <a:endParaRPr lang="tr-TR" noProof="0"/>
          </a:p>
        </p:txBody>
      </p:sp>
      <p:pic>
        <p:nvPicPr>
          <p:cNvPr id="4100" name="Picture 4" descr="Cast &amp; Crew for Hayat Bazen Tatlıdır (1962) - Trakt">
            <a:extLst>
              <a:ext uri="{FF2B5EF4-FFF2-40B4-BE49-F238E27FC236}">
                <a16:creationId xmlns:a16="http://schemas.microsoft.com/office/drawing/2014/main" id="{28848FF1-CAEE-F5AC-22FF-0A9F6A0FA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027" y="1152822"/>
            <a:ext cx="2532719" cy="332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75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Başlık 76">
            <a:extLst>
              <a:ext uri="{FF2B5EF4-FFF2-40B4-BE49-F238E27FC236}">
                <a16:creationId xmlns:a16="http://schemas.microsoft.com/office/drawing/2014/main" id="{D9A0AA8E-BE3B-E949-89DB-0208EE4A67DD}"/>
              </a:ext>
            </a:extLst>
          </p:cNvPr>
          <p:cNvSpPr>
            <a:spLocks noGrp="1"/>
          </p:cNvSpPr>
          <p:nvPr>
            <p:ph type="title"/>
          </p:nvPr>
        </p:nvSpPr>
        <p:spPr/>
        <p:txBody>
          <a:bodyPr rtlCol="0"/>
          <a:lstStyle/>
          <a:p>
            <a:pPr rtl="0"/>
            <a:r>
              <a:rPr lang="tr-TR" dirty="0">
                <a:cs typeface="Calibri Light"/>
              </a:rPr>
              <a:t>BAŞROL OYUNCULARI</a:t>
            </a:r>
            <a:endParaRPr lang="tr-TR" dirty="0"/>
          </a:p>
        </p:txBody>
      </p:sp>
      <p:sp>
        <p:nvSpPr>
          <p:cNvPr id="21" name="Metin Yer Tutucusu 20">
            <a:extLst>
              <a:ext uri="{FF2B5EF4-FFF2-40B4-BE49-F238E27FC236}">
                <a16:creationId xmlns:a16="http://schemas.microsoft.com/office/drawing/2014/main" id="{126B3CE3-4128-8F8E-0760-8B64348682F5}"/>
              </a:ext>
            </a:extLst>
          </p:cNvPr>
          <p:cNvSpPr>
            <a:spLocks noGrp="1"/>
          </p:cNvSpPr>
          <p:nvPr>
            <p:ph type="body" sz="quarter" idx="13"/>
          </p:nvPr>
        </p:nvSpPr>
        <p:spPr/>
        <p:txBody>
          <a:bodyPr rtlCol="0"/>
          <a:lstStyle/>
          <a:p>
            <a:pPr rtl="0"/>
            <a:r>
              <a:rPr lang="tr-TR" dirty="0"/>
              <a:t>ZEKİ MÜREN</a:t>
            </a:r>
          </a:p>
        </p:txBody>
      </p:sp>
      <p:sp>
        <p:nvSpPr>
          <p:cNvPr id="22" name="Metin Yer Tutucusu 21">
            <a:extLst>
              <a:ext uri="{FF2B5EF4-FFF2-40B4-BE49-F238E27FC236}">
                <a16:creationId xmlns:a16="http://schemas.microsoft.com/office/drawing/2014/main" id="{B8A775F3-D483-728E-181B-869ED9CBDF2F}"/>
              </a:ext>
            </a:extLst>
          </p:cNvPr>
          <p:cNvSpPr>
            <a:spLocks noGrp="1"/>
          </p:cNvSpPr>
          <p:nvPr>
            <p:ph type="body" sz="quarter" idx="14"/>
          </p:nvPr>
        </p:nvSpPr>
        <p:spPr/>
        <p:txBody>
          <a:bodyPr rtlCol="0"/>
          <a:lstStyle/>
          <a:p>
            <a:pPr rtl="0"/>
            <a:r>
              <a:rPr lang="tr-TR" dirty="0"/>
              <a:t>Bülbül Ali</a:t>
            </a:r>
          </a:p>
        </p:txBody>
      </p:sp>
      <p:sp>
        <p:nvSpPr>
          <p:cNvPr id="27" name="Metin Yer Tutucusu 26">
            <a:extLst>
              <a:ext uri="{FF2B5EF4-FFF2-40B4-BE49-F238E27FC236}">
                <a16:creationId xmlns:a16="http://schemas.microsoft.com/office/drawing/2014/main" id="{AD3E159C-8F18-6271-D733-C11E52BA168F}"/>
              </a:ext>
            </a:extLst>
          </p:cNvPr>
          <p:cNvSpPr>
            <a:spLocks noGrp="1"/>
          </p:cNvSpPr>
          <p:nvPr>
            <p:ph type="body" sz="quarter" idx="19"/>
          </p:nvPr>
        </p:nvSpPr>
        <p:spPr/>
        <p:txBody>
          <a:bodyPr rtlCol="0"/>
          <a:lstStyle/>
          <a:p>
            <a:pPr rtl="0"/>
            <a:r>
              <a:rPr lang="tr-TR" dirty="0"/>
              <a:t>BELGİN DORUK</a:t>
            </a:r>
          </a:p>
        </p:txBody>
      </p:sp>
      <p:sp>
        <p:nvSpPr>
          <p:cNvPr id="26" name="Metin Yer Tutucusu 25">
            <a:extLst>
              <a:ext uri="{FF2B5EF4-FFF2-40B4-BE49-F238E27FC236}">
                <a16:creationId xmlns:a16="http://schemas.microsoft.com/office/drawing/2014/main" id="{3B78A704-3F4C-BA60-E2A0-78C04422CC59}"/>
              </a:ext>
            </a:extLst>
          </p:cNvPr>
          <p:cNvSpPr>
            <a:spLocks noGrp="1"/>
          </p:cNvSpPr>
          <p:nvPr>
            <p:ph type="body" sz="quarter" idx="18"/>
          </p:nvPr>
        </p:nvSpPr>
        <p:spPr/>
        <p:txBody>
          <a:bodyPr rtlCol="0"/>
          <a:lstStyle/>
          <a:p>
            <a:pPr rtl="0"/>
            <a:r>
              <a:rPr lang="tr-TR" dirty="0"/>
              <a:t>Gülsen Öğretmen</a:t>
            </a:r>
          </a:p>
        </p:txBody>
      </p:sp>
      <p:sp>
        <p:nvSpPr>
          <p:cNvPr id="29" name="Metin Yer Tutucusu 28">
            <a:extLst>
              <a:ext uri="{FF2B5EF4-FFF2-40B4-BE49-F238E27FC236}">
                <a16:creationId xmlns:a16="http://schemas.microsoft.com/office/drawing/2014/main" id="{56569593-FAD4-3D3C-5FB2-6E9C7B4A0654}"/>
              </a:ext>
            </a:extLst>
          </p:cNvPr>
          <p:cNvSpPr>
            <a:spLocks noGrp="1"/>
          </p:cNvSpPr>
          <p:nvPr>
            <p:ph type="body" sz="quarter" idx="21"/>
          </p:nvPr>
        </p:nvSpPr>
        <p:spPr/>
        <p:txBody>
          <a:bodyPr rtlCol="0"/>
          <a:lstStyle/>
          <a:p>
            <a:pPr rtl="0"/>
            <a:r>
              <a:rPr lang="tr-TR" dirty="0"/>
              <a:t>BEHZAT BUTAK</a:t>
            </a:r>
          </a:p>
        </p:txBody>
      </p:sp>
      <p:sp>
        <p:nvSpPr>
          <p:cNvPr id="28" name="Metin Yer Tutucusu 27">
            <a:extLst>
              <a:ext uri="{FF2B5EF4-FFF2-40B4-BE49-F238E27FC236}">
                <a16:creationId xmlns:a16="http://schemas.microsoft.com/office/drawing/2014/main" id="{B7455CD5-CB03-E684-FC3F-FE70DF6C472F}"/>
              </a:ext>
            </a:extLst>
          </p:cNvPr>
          <p:cNvSpPr>
            <a:spLocks noGrp="1"/>
          </p:cNvSpPr>
          <p:nvPr>
            <p:ph type="body" sz="quarter" idx="20"/>
          </p:nvPr>
        </p:nvSpPr>
        <p:spPr/>
        <p:txBody>
          <a:bodyPr rtlCol="0"/>
          <a:lstStyle/>
          <a:p>
            <a:pPr rtl="0"/>
            <a:r>
              <a:rPr lang="tr-TR" dirty="0"/>
              <a:t>Tahir Dede</a:t>
            </a:r>
          </a:p>
        </p:txBody>
      </p:sp>
      <p:sp>
        <p:nvSpPr>
          <p:cNvPr id="31" name="Metin Yer Tutucusu 30">
            <a:extLst>
              <a:ext uri="{FF2B5EF4-FFF2-40B4-BE49-F238E27FC236}">
                <a16:creationId xmlns:a16="http://schemas.microsoft.com/office/drawing/2014/main" id="{53D0BAA8-6F92-D5A9-9FA2-9533E81A8105}"/>
              </a:ext>
            </a:extLst>
          </p:cNvPr>
          <p:cNvSpPr>
            <a:spLocks noGrp="1"/>
          </p:cNvSpPr>
          <p:nvPr>
            <p:ph type="body" sz="quarter" idx="23"/>
          </p:nvPr>
        </p:nvSpPr>
        <p:spPr/>
        <p:txBody>
          <a:bodyPr rtlCol="0"/>
          <a:lstStyle/>
          <a:p>
            <a:pPr rtl="0"/>
            <a:r>
              <a:rPr lang="tr-TR" dirty="0"/>
              <a:t>SADİ MUTLU</a:t>
            </a:r>
          </a:p>
        </p:txBody>
      </p:sp>
      <p:sp>
        <p:nvSpPr>
          <p:cNvPr id="30" name="Metin Yer Tutucusu 29">
            <a:extLst>
              <a:ext uri="{FF2B5EF4-FFF2-40B4-BE49-F238E27FC236}">
                <a16:creationId xmlns:a16="http://schemas.microsoft.com/office/drawing/2014/main" id="{CB833035-7F55-7728-8060-8204B10C959B}"/>
              </a:ext>
            </a:extLst>
          </p:cNvPr>
          <p:cNvSpPr>
            <a:spLocks noGrp="1"/>
          </p:cNvSpPr>
          <p:nvPr>
            <p:ph type="body" sz="quarter" idx="22"/>
          </p:nvPr>
        </p:nvSpPr>
        <p:spPr>
          <a:xfrm>
            <a:off x="8425537" y="4306415"/>
            <a:ext cx="2680420" cy="274320"/>
          </a:xfrm>
        </p:spPr>
        <p:txBody>
          <a:bodyPr rtlCol="0"/>
          <a:lstStyle/>
          <a:p>
            <a:pPr rtl="0"/>
            <a:r>
              <a:rPr lang="tr-TR" dirty="0"/>
              <a:t>Cemil</a:t>
            </a:r>
          </a:p>
        </p:txBody>
      </p:sp>
      <p:sp>
        <p:nvSpPr>
          <p:cNvPr id="4" name="Alt Bilgi Yer Tutucusu 3">
            <a:extLst>
              <a:ext uri="{FF2B5EF4-FFF2-40B4-BE49-F238E27FC236}">
                <a16:creationId xmlns:a16="http://schemas.microsoft.com/office/drawing/2014/main" id="{F81227D3-F964-8FCA-9C7D-F5B249A2AAAD}"/>
              </a:ext>
            </a:extLst>
          </p:cNvPr>
          <p:cNvSpPr>
            <a:spLocks noGrp="1"/>
          </p:cNvSpPr>
          <p:nvPr>
            <p:ph type="ftr" sz="quarter" idx="10"/>
          </p:nvPr>
        </p:nvSpPr>
        <p:spPr/>
        <p:txBody>
          <a:bodyPr rtlCol="0"/>
          <a:lstStyle/>
          <a:p>
            <a:pPr rtl="0"/>
            <a:r>
              <a:rPr lang="tr-TR"/>
              <a:t>Sunu başlığı</a:t>
            </a:r>
          </a:p>
        </p:txBody>
      </p:sp>
      <p:sp>
        <p:nvSpPr>
          <p:cNvPr id="5" name="Slayt Numarası Yer Tutucusu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rtlCol="0"/>
          <a:lstStyle/>
          <a:p>
            <a:pPr rtl="0"/>
            <a:fld id="{294A09A9-5501-47C1-A89A-A340965A2BE2}" type="slidenum">
              <a:rPr lang="tr-TR" smtClean="0"/>
              <a:pPr rtl="0"/>
              <a:t>9</a:t>
            </a:fld>
            <a:endParaRPr lang="tr-TR"/>
          </a:p>
        </p:txBody>
      </p:sp>
      <p:sp>
        <p:nvSpPr>
          <p:cNvPr id="3" name="Resim Yer Tutucusu 2">
            <a:extLst>
              <a:ext uri="{FF2B5EF4-FFF2-40B4-BE49-F238E27FC236}">
                <a16:creationId xmlns:a16="http://schemas.microsoft.com/office/drawing/2014/main" id="{3BB61D35-9A8A-368C-3A35-D1B160D09C3F}"/>
              </a:ext>
            </a:extLst>
          </p:cNvPr>
          <p:cNvSpPr>
            <a:spLocks noGrp="1"/>
          </p:cNvSpPr>
          <p:nvPr>
            <p:ph type="pic" sz="quarter" idx="12"/>
          </p:nvPr>
        </p:nvSpPr>
        <p:spPr/>
        <p:txBody>
          <a:bodyPr/>
          <a:lstStyle/>
          <a:p>
            <a:endParaRPr lang="en-US"/>
          </a:p>
        </p:txBody>
      </p:sp>
      <p:pic>
        <p:nvPicPr>
          <p:cNvPr id="6" name="Resim 5" descr="Zeki Müren Sevenler">
            <a:extLst>
              <a:ext uri="{FF2B5EF4-FFF2-40B4-BE49-F238E27FC236}">
                <a16:creationId xmlns:a16="http://schemas.microsoft.com/office/drawing/2014/main" id="{C9D97B3B-3E49-2465-1EBA-7954ADD8FF9E}"/>
              </a:ext>
            </a:extLst>
          </p:cNvPr>
          <p:cNvPicPr>
            <a:picLocks noChangeAspect="1"/>
          </p:cNvPicPr>
          <p:nvPr/>
        </p:nvPicPr>
        <p:blipFill rotWithShape="1">
          <a:blip r:embed="rId3">
            <a:extLst>
              <a:ext uri="{28A0092B-C50C-407E-A947-70E740481C1C}">
                <a14:useLocalDpi xmlns:a14="http://schemas.microsoft.com/office/drawing/2010/main" val="0"/>
              </a:ext>
            </a:extLst>
          </a:blip>
          <a:srcRect l="34008" r="-10770"/>
          <a:stretch/>
        </p:blipFill>
        <p:spPr bwMode="auto">
          <a:xfrm>
            <a:off x="1416060" y="1797050"/>
            <a:ext cx="2412209" cy="2088181"/>
          </a:xfrm>
          <a:prstGeom prst="rect">
            <a:avLst/>
          </a:prstGeom>
          <a:noFill/>
          <a:ln>
            <a:noFill/>
          </a:ln>
          <a:extLst>
            <a:ext uri="{53640926-AAD7-44D8-BBD7-CCE9431645EC}">
              <a14:shadowObscured xmlns:a14="http://schemas.microsoft.com/office/drawing/2010/main"/>
            </a:ext>
          </a:extLst>
        </p:spPr>
      </p:pic>
      <p:pic>
        <p:nvPicPr>
          <p:cNvPr id="1026" name="Picture 2" descr="Belgin Doruk - Vikipedi">
            <a:extLst>
              <a:ext uri="{FF2B5EF4-FFF2-40B4-BE49-F238E27FC236}">
                <a16:creationId xmlns:a16="http://schemas.microsoft.com/office/drawing/2014/main" id="{82AC7058-7E0C-FAA1-95EB-BC0C45A301F6}"/>
              </a:ext>
            </a:extLst>
          </p:cNvPr>
          <p:cNvPicPr>
            <a:picLocks noGrp="1" noChangeAspect="1" noChangeArrowheads="1"/>
          </p:cNvPicPr>
          <p:nvPr>
            <p:ph type="pic" sz="quarter" idx="17"/>
          </p:nvPr>
        </p:nvPicPr>
        <p:blipFill>
          <a:blip r:embed="rId4">
            <a:extLst>
              <a:ext uri="{28A0092B-C50C-407E-A947-70E740481C1C}">
                <a14:useLocalDpi xmlns:a14="http://schemas.microsoft.com/office/drawing/2010/main" val="0"/>
              </a:ext>
            </a:extLst>
          </a:blip>
          <a:srcRect t="7110" b="711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9" name="Resim Yer Tutucusu 18">
            <a:extLst>
              <a:ext uri="{FF2B5EF4-FFF2-40B4-BE49-F238E27FC236}">
                <a16:creationId xmlns:a16="http://schemas.microsoft.com/office/drawing/2014/main" id="{8B519A08-DB39-C4BC-52B5-7A2C0557958D}"/>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16641" b="16641"/>
          <a:stretch>
            <a:fillRect/>
          </a:stretch>
        </p:blipFill>
        <p:spPr bwMode="auto">
          <a:xfrm>
            <a:off x="6280150" y="1797050"/>
            <a:ext cx="2057400" cy="2058988"/>
          </a:xfrm>
          <a:prstGeom prst="rect">
            <a:avLst/>
          </a:prstGeom>
          <a:noFill/>
        </p:spPr>
      </p:pic>
      <p:pic>
        <p:nvPicPr>
          <p:cNvPr id="1036" name="Picture 12" descr="Sadi Mutlu - Sinemalar.com -">
            <a:extLst>
              <a:ext uri="{FF2B5EF4-FFF2-40B4-BE49-F238E27FC236}">
                <a16:creationId xmlns:a16="http://schemas.microsoft.com/office/drawing/2014/main" id="{70D164F2-0EA8-EC4D-AFDD-92C194D79F2E}"/>
              </a:ext>
            </a:extLst>
          </p:cNvPr>
          <p:cNvPicPr>
            <a:picLocks noGrp="1" noChangeAspect="1" noChangeArrowheads="1"/>
          </p:cNvPicPr>
          <p:nvPr>
            <p:ph type="pic" sz="quarter" idx="15"/>
          </p:nvPr>
        </p:nvPicPr>
        <p:blipFill>
          <a:blip r:embed="rId6">
            <a:extLst>
              <a:ext uri="{28A0092B-C50C-407E-A947-70E740481C1C}">
                <a14:useLocalDpi xmlns:a14="http://schemas.microsoft.com/office/drawing/2010/main" val="0"/>
              </a:ext>
            </a:extLst>
          </a:blip>
          <a:srcRect l="2537" r="253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39930"/>
      </p:ext>
    </p:extLst>
  </p:cSld>
  <p:clrMapOvr>
    <a:masterClrMapping/>
  </p:clrMapOvr>
</p:sld>
</file>

<file path=ppt/theme/theme1.xml><?xml version="1.0" encoding="utf-8"?>
<a:theme xmlns:a="http://schemas.openxmlformats.org/drawingml/2006/main" name="Ofis Teması">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93_TF56410444_Win32" id="{D77CA451-B1EE-4EF3-A16C-418AB537606B}" vid="{EAF6AE2C-614D-48E5-B9C0-E4EC18E6DCDD}"/>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{48AC03E3-6DDD-4D60-94D0-F3E3A1FF508E}tf56410444_win32</Template>
  <TotalTime>423</TotalTime>
  <Words>1620</Words>
  <Application>Microsoft Office PowerPoint</Application>
  <PresentationFormat>Widescreen</PresentationFormat>
  <Paragraphs>104</Paragraphs>
  <Slides>20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Barlow</vt:lpstr>
      <vt:lpstr>Baskerville</vt:lpstr>
      <vt:lpstr>Calibri</vt:lpstr>
      <vt:lpstr>Calibri Light</vt:lpstr>
      <vt:lpstr>Gill Sans Light</vt:lpstr>
      <vt:lpstr>Gill Sans Nova</vt:lpstr>
      <vt:lpstr>Gill Sans Nova Light</vt:lpstr>
      <vt:lpstr>Times New Roman</vt: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BAŞROL OYUNCULARI</vt:lpstr>
      <vt:lpstr>Genişletilmiş oyuncu kadrosu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BEHZAT HAKİ BUTAK Her ne kadar ‘Bahçevan’ filmiyle bizim gündemimize girmiş olsa da Behzat Butak aslında tiyatro oyuncusuydu. Cumhuriyet döneminde Türk tiyatrosunun en önemli isimlerinden birisi olan sanatçı, tiyatro çevrelerinde “Büyük Behzad” veya “Baba Behzad” olarak tanındı.Darülbedayi Osmani’nin (Şehir Tiyatroları) ilk katılımcılarından biri idi. Bu kurumda oyuncu, yönetmen, yönetici, dekoratör, turne düzenleyicisi, mâlî koordinatör olarak hizmet verdi.Kayseri Gülleri başlıklı oyundaki Bodos Ağa rolü ile ünlendiı.Öğrencilik yıllarından itibaren çeşitli tiyatro gruplarında yer almış,oyunlar sahnelemiş,bazı toplulukların kuruculuğunu yapmıştır.Balkan Savaşına ve 1.dünya savaşında Çanakkale cephesinde savaşa katılmış ,sonrasında tiyatroya kaldığı yerden  devam etmiştir.Tiyatroculuğunun yanı sıra 36 filmde çeşitli roller alarak sinema oyunculuğu yapan Butak’ın Bahçevan filmi oynadığı son filmdir. Ayrıca eski para koleksiyonu yapan sanatçı, Türk nümismatik tarihi açısından önemli isimler arasında yer alır.Zahir Güvemli'nin aracılığıyla “Resimli Türk Paraları" (1947) isminde Nümismatik bir kitap yayımlamıştır. </vt:lpstr>
      <vt:lpstr>PowerPoint Presentation</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berna kargin</dc:creator>
  <cp:lastModifiedBy>Nihat Berker</cp:lastModifiedBy>
  <cp:revision>2</cp:revision>
  <dcterms:created xsi:type="dcterms:W3CDTF">2024-12-04T08:22:53Z</dcterms:created>
  <dcterms:modified xsi:type="dcterms:W3CDTF">2024-12-07T07:21:53Z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