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9" r:id="rId2"/>
    <p:sldId id="294" r:id="rId3"/>
    <p:sldId id="260" r:id="rId4"/>
    <p:sldId id="288" r:id="rId5"/>
    <p:sldId id="289" r:id="rId6"/>
    <p:sldId id="287" r:id="rId7"/>
    <p:sldId id="290" r:id="rId8"/>
    <p:sldId id="264" r:id="rId9"/>
    <p:sldId id="266" r:id="rId10"/>
    <p:sldId id="286" r:id="rId11"/>
    <p:sldId id="265" r:id="rId12"/>
    <p:sldId id="270" r:id="rId13"/>
    <p:sldId id="271" r:id="rId14"/>
    <p:sldId id="263" r:id="rId15"/>
    <p:sldId id="258" r:id="rId16"/>
    <p:sldId id="261" r:id="rId17"/>
    <p:sldId id="268" r:id="rId18"/>
    <p:sldId id="269" r:id="rId19"/>
    <p:sldId id="272" r:id="rId20"/>
    <p:sldId id="274" r:id="rId21"/>
    <p:sldId id="281" r:id="rId22"/>
    <p:sldId id="284" r:id="rId23"/>
    <p:sldId id="276" r:id="rId24"/>
    <p:sldId id="283" r:id="rId25"/>
    <p:sldId id="277" r:id="rId26"/>
    <p:sldId id="282" r:id="rId27"/>
    <p:sldId id="279" r:id="rId28"/>
    <p:sldId id="280" r:id="rId29"/>
    <p:sldId id="278" r:id="rId30"/>
    <p:sldId id="275" r:id="rId31"/>
    <p:sldId id="285" r:id="rId32"/>
    <p:sldId id="292" r:id="rId33"/>
    <p:sldId id="293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6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6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1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5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5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The_Charge_of_the_Light_Brigade_(1936_film)" TargetMode="External"/><Relationship Id="rId18" Type="http://schemas.openxmlformats.org/officeDocument/2006/relationships/hyperlink" Target="https://en.wikipedia.org/wiki/Bette_Davis" TargetMode="External"/><Relationship Id="rId26" Type="http://schemas.openxmlformats.org/officeDocument/2006/relationships/hyperlink" Target="https://en.wikipedia.org/wiki/The_Sea_Wolf_(1941_film)" TargetMode="External"/><Relationship Id="rId3" Type="http://schemas.openxmlformats.org/officeDocument/2006/relationships/hyperlink" Target="https://en.wikipedia.org/wiki/The_Third_Degree_(1926_film)" TargetMode="External"/><Relationship Id="rId21" Type="http://schemas.openxmlformats.org/officeDocument/2006/relationships/hyperlink" Target="https://en.wikipedia.org/wiki/Kid_Galahad_(1937_film)" TargetMode="External"/><Relationship Id="rId34" Type="http://schemas.openxmlformats.org/officeDocument/2006/relationships/hyperlink" Target="https://en.wikipedia.org/wiki/Academy_Award_for_Best_Director" TargetMode="External"/><Relationship Id="rId7" Type="http://schemas.openxmlformats.org/officeDocument/2006/relationships/hyperlink" Target="https://en.wikipedia.org/wiki/Fay_Wray" TargetMode="External"/><Relationship Id="rId12" Type="http://schemas.openxmlformats.org/officeDocument/2006/relationships/hyperlink" Target="https://en.wikipedia.org/wiki/Captain_Blood_(1935_film)" TargetMode="External"/><Relationship Id="rId17" Type="http://schemas.openxmlformats.org/officeDocument/2006/relationships/hyperlink" Target="https://en.wikipedia.org/wiki/Edward_G._Robinson" TargetMode="External"/><Relationship Id="rId25" Type="http://schemas.openxmlformats.org/officeDocument/2006/relationships/hyperlink" Target="https://en.wikipedia.org/wiki/Four_Daughters_(1938_film)" TargetMode="External"/><Relationship Id="rId33" Type="http://schemas.openxmlformats.org/officeDocument/2006/relationships/hyperlink" Target="https://en.wikipedia.org/wiki/Academy_Award_for_Best_Picture" TargetMode="External"/><Relationship Id="rId2" Type="http://schemas.openxmlformats.org/officeDocument/2006/relationships/hyperlink" Target="https://en.wikipedia.org/wiki/Dolores_Costello" TargetMode="External"/><Relationship Id="rId16" Type="http://schemas.openxmlformats.org/officeDocument/2006/relationships/hyperlink" Target="https://en.wikipedia.org/wiki/The_Sea_Hawk_(1940_film)" TargetMode="External"/><Relationship Id="rId20" Type="http://schemas.openxmlformats.org/officeDocument/2006/relationships/hyperlink" Target="https://en.wikipedia.org/wiki/Gangster_film" TargetMode="External"/><Relationship Id="rId29" Type="http://schemas.openxmlformats.org/officeDocument/2006/relationships/hyperlink" Target="https://en.wikipedia.org/wiki/Mildred_Pierce_(film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Lionel_Atwill" TargetMode="External"/><Relationship Id="rId11" Type="http://schemas.openxmlformats.org/officeDocument/2006/relationships/hyperlink" Target="https://en.wikipedia.org/wiki/Olivia_de_Havilland" TargetMode="External"/><Relationship Id="rId24" Type="http://schemas.openxmlformats.org/officeDocument/2006/relationships/hyperlink" Target="https://en.wikipedia.org/wiki/John_Garfield" TargetMode="External"/><Relationship Id="rId32" Type="http://schemas.openxmlformats.org/officeDocument/2006/relationships/hyperlink" Target="https://en.wikipedia.org/wiki/Ingrid_Bergman" TargetMode="External"/><Relationship Id="rId5" Type="http://schemas.openxmlformats.org/officeDocument/2006/relationships/hyperlink" Target="https://en.wikipedia.org/wiki/Noah%27s_Ark_(1928_film)" TargetMode="External"/><Relationship Id="rId15" Type="http://schemas.openxmlformats.org/officeDocument/2006/relationships/hyperlink" Target="https://en.wikipedia.org/wiki/Dodge_City_(film)" TargetMode="External"/><Relationship Id="rId23" Type="http://schemas.openxmlformats.org/officeDocument/2006/relationships/hyperlink" Target="https://en.wikipedia.org/wiki/Angels_with_Dirty_Faces" TargetMode="External"/><Relationship Id="rId28" Type="http://schemas.openxmlformats.org/officeDocument/2006/relationships/hyperlink" Target="https://en.wikipedia.org/wiki/Yankee_Doodle_Dandy" TargetMode="External"/><Relationship Id="rId10" Type="http://schemas.openxmlformats.org/officeDocument/2006/relationships/hyperlink" Target="https://en.wikipedia.org/wiki/Errol_Flynn" TargetMode="External"/><Relationship Id="rId19" Type="http://schemas.openxmlformats.org/officeDocument/2006/relationships/hyperlink" Target="https://en.wikipedia.org/wiki/Humphrey_Bogart" TargetMode="External"/><Relationship Id="rId31" Type="http://schemas.openxmlformats.org/officeDocument/2006/relationships/hyperlink" Target="https://en.wikipedia.org/wiki/Casablanca_(film)" TargetMode="External"/><Relationship Id="rId4" Type="http://schemas.openxmlformats.org/officeDocument/2006/relationships/hyperlink" Target="https://en.wikipedia.org/wiki/Part-talkie" TargetMode="External"/><Relationship Id="rId9" Type="http://schemas.openxmlformats.org/officeDocument/2006/relationships/hyperlink" Target="https://en.wikipedia.org/wiki/Mystery_of_the_Wax_Museum" TargetMode="External"/><Relationship Id="rId14" Type="http://schemas.openxmlformats.org/officeDocument/2006/relationships/hyperlink" Target="https://en.wikipedia.org/wiki/The_Adventures_of_Robin_Hood" TargetMode="External"/><Relationship Id="rId22" Type="http://schemas.openxmlformats.org/officeDocument/2006/relationships/hyperlink" Target="https://en.wikipedia.org/wiki/James_Cagney" TargetMode="External"/><Relationship Id="rId27" Type="http://schemas.openxmlformats.org/officeDocument/2006/relationships/hyperlink" Target="https://en.wikipedia.org/wiki/World_War_II" TargetMode="External"/><Relationship Id="rId30" Type="http://schemas.openxmlformats.org/officeDocument/2006/relationships/hyperlink" Target="https://en.wikipedia.org/wiki/Joan_Crawford" TargetMode="External"/><Relationship Id="rId35" Type="http://schemas.openxmlformats.org/officeDocument/2006/relationships/hyperlink" Target="https://en.wikipedia.org/wiki/Masterpiece" TargetMode="External"/><Relationship Id="rId8" Type="http://schemas.openxmlformats.org/officeDocument/2006/relationships/hyperlink" Target="https://en.wikipedia.org/wiki/Doctor_X_(film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1.tmp"/><Relationship Id="rId7" Type="http://schemas.openxmlformats.org/officeDocument/2006/relationships/image" Target="../media/image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s://en.wikipedia.org/wiki/AFI%27s_100_Years...100_Movies" TargetMode="External"/><Relationship Id="rId4" Type="http://schemas.openxmlformats.org/officeDocument/2006/relationships/hyperlink" Target="https://en.wikipedia.org/wiki/American_Film_Institu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llywood_Walk_of_Fame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en.wikipedia.org/wiki/Sons_of_Liberty_(film)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s://www.britannica.com/topic/Warner-Brother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nemaScope" TargetMode="External"/><Relationship Id="rId13" Type="http://schemas.openxmlformats.org/officeDocument/2006/relationships/hyperlink" Target="https://en.wikipedia.org/wiki/Romance_film" TargetMode="External"/><Relationship Id="rId18" Type="http://schemas.openxmlformats.org/officeDocument/2006/relationships/hyperlink" Target="https://en.wikipedia.org/wiki/Film_noir" TargetMode="External"/><Relationship Id="rId3" Type="http://schemas.openxmlformats.org/officeDocument/2006/relationships/hyperlink" Target="https://en.wikipedia.org/wiki/Silent_film" TargetMode="External"/><Relationship Id="rId7" Type="http://schemas.openxmlformats.org/officeDocument/2006/relationships/hyperlink" Target="https://en.wikipedia.org/wiki/VistaVision" TargetMode="External"/><Relationship Id="rId12" Type="http://schemas.openxmlformats.org/officeDocument/2006/relationships/hyperlink" Target="https://en.wikipedia.org/wiki/War_film" TargetMode="External"/><Relationship Id="rId17" Type="http://schemas.openxmlformats.org/officeDocument/2006/relationships/hyperlink" Target="https://en.wikipedia.org/wiki/Epic_film" TargetMode="External"/><Relationship Id="rId2" Type="http://schemas.openxmlformats.org/officeDocument/2006/relationships/image" Target="../media/image25.jpeg"/><Relationship Id="rId16" Type="http://schemas.openxmlformats.org/officeDocument/2006/relationships/hyperlink" Target="https://en.wikipedia.org/wiki/Comedy_fil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Technicolor#three-color_Technicolor" TargetMode="External"/><Relationship Id="rId11" Type="http://schemas.openxmlformats.org/officeDocument/2006/relationships/hyperlink" Target="https://en.wikipedia.org/wiki/Musical_film" TargetMode="External"/><Relationship Id="rId5" Type="http://schemas.openxmlformats.org/officeDocument/2006/relationships/hyperlink" Target="https://en.wikipedia.org/wiki/Technicolor#Process_3" TargetMode="External"/><Relationship Id="rId15" Type="http://schemas.openxmlformats.org/officeDocument/2006/relationships/hyperlink" Target="https://en.wikipedia.org/wiki/Horror_film" TargetMode="External"/><Relationship Id="rId10" Type="http://schemas.openxmlformats.org/officeDocument/2006/relationships/hyperlink" Target="https://en.wikipedia.org/wiki/Western_(genre)" TargetMode="External"/><Relationship Id="rId19" Type="http://schemas.openxmlformats.org/officeDocument/2006/relationships/image" Target="../media/image26.jpeg"/><Relationship Id="rId4" Type="http://schemas.openxmlformats.org/officeDocument/2006/relationships/hyperlink" Target="https://en.wikipedia.org/wiki/Sound_film" TargetMode="External"/><Relationship Id="rId9" Type="http://schemas.openxmlformats.org/officeDocument/2006/relationships/hyperlink" Target="https://en.wikipedia.org/wiki/Adventure_film" TargetMode="External"/><Relationship Id="rId14" Type="http://schemas.openxmlformats.org/officeDocument/2006/relationships/hyperlink" Target="https://en.wikipedia.org/wiki/Historical_dra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rriam-webster.com/dictionary/cynical" TargetMode="External"/><Relationship Id="rId3" Type="http://schemas.openxmlformats.org/officeDocument/2006/relationships/hyperlink" Target="https://www.britannica.com/biography/Humphrey-Bogart/additional-info#Researchers-Note" TargetMode="External"/><Relationship Id="rId7" Type="http://schemas.openxmlformats.org/officeDocument/2006/relationships/hyperlink" Target="https://www.merriam-webster.com/dictionary/concession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ritannica.com/art/acting" TargetMode="External"/><Relationship Id="rId5" Type="http://schemas.openxmlformats.org/officeDocument/2006/relationships/hyperlink" Target="https://www.britannica.com/art/motion-picture" TargetMode="External"/><Relationship Id="rId4" Type="http://schemas.openxmlformats.org/officeDocument/2006/relationships/hyperlink" Target="https://www.britannica.com/place/New-York-stat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Stockholm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s://www.britannica.com/place/Lond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ritannica.com/topic/Casablanca-film-by-Curtiz" TargetMode="External"/><Relationship Id="rId5" Type="http://schemas.openxmlformats.org/officeDocument/2006/relationships/hyperlink" Target="https://www.britannica.com/art/motion-picture" TargetMode="External"/><Relationship Id="rId4" Type="http://schemas.openxmlformats.org/officeDocument/2006/relationships/hyperlink" Target="https://www.britannica.com/dictionary/vita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dictionary/debut" TargetMode="External"/><Relationship Id="rId2" Type="http://schemas.openxmlformats.org/officeDocument/2006/relationships/hyperlink" Target="https://www.britannica.com/topic/Broadway-street-and-district-New-York-City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ritannica.com/art/Tony-Award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an_Burgess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avid_di_Donatell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brid_tea_rose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hyperlink" Target="https://en.wikipedia.org/wiki/Ingrid_Bergman" TargetMode="External"/><Relationship Id="rId4" Type="http://schemas.openxmlformats.org/officeDocument/2006/relationships/hyperlink" Target="https://en.wikipedia.org/wiki/Rosa_%27Ingrid_Bergman%27#cite_note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reenwriter" TargetMode="External"/><Relationship Id="rId2" Type="http://schemas.openxmlformats.org/officeDocument/2006/relationships/hyperlink" Target="https://en.wikipedia.org/wiki/Warner_Bros.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Bess_Meredyth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s://www.britannica.com/place/Santa-Monica" TargetMode="External"/><Relationship Id="rId7" Type="http://schemas.openxmlformats.org/officeDocument/2006/relationships/hyperlink" Target="https://www.britannica.com/topic/Now-Voyager" TargetMode="External"/><Relationship Id="rId2" Type="http://schemas.openxmlformats.org/officeDocument/2006/relationships/hyperlink" Target="https://www.britannica.com/place/Trieste-Ital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ritannica.com/place/United-States" TargetMode="External"/><Relationship Id="rId5" Type="http://schemas.openxmlformats.org/officeDocument/2006/relationships/hyperlink" Target="https://www.merriam-webster.com/dictionary/romantic" TargetMode="External"/><Relationship Id="rId4" Type="http://schemas.openxmlformats.org/officeDocument/2006/relationships/hyperlink" Target="https://www.britannica.com/place/California-sta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yatronline.com/casablanca_-tiyatro-kedi-3651" TargetMode="External"/><Relationship Id="rId2" Type="http://schemas.openxmlformats.org/officeDocument/2006/relationships/hyperlink" Target="https://www.britannica.com/biography/Paul-Henreid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jectograph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oday_and_Tomorrow_(1912_film)" TargetMode="External"/><Relationship Id="rId5" Type="http://schemas.openxmlformats.org/officeDocument/2006/relationships/hyperlink" Target="https://en.wikipedia.org/wiki/Lost_film" TargetMode="External"/><Relationship Id="rId4" Type="http://schemas.openxmlformats.org/officeDocument/2006/relationships/hyperlink" Target="https://en.wikipedia.org/wiki/Feature_fil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ucy_Doraine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en.wikipedia.org/wiki/August_Bl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The_Moon_of_Israel" TargetMode="External"/><Relationship Id="rId5" Type="http://schemas.openxmlformats.org/officeDocument/2006/relationships/hyperlink" Target="https://en.wikipedia.org/wiki/Sodom_and_Gomorrah_(1922_film)" TargetMode="External"/><Relationship Id="rId4" Type="http://schemas.openxmlformats.org/officeDocument/2006/relationships/hyperlink" Target="https://en.wikipedia.org/wiki/The_Lady_with_the_Black_Glov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stern_(genre)" TargetMode="External"/><Relationship Id="rId2" Type="http://schemas.openxmlformats.org/officeDocument/2006/relationships/hyperlink" Target="https://en.wikipedia.org/wiki/Film_noi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hyperlink" Target="https://tr.wikipedia.org/wiki/Angels_with_Dirty_Faces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hyperlink" Target="https://tr.wikipedia.org/wiki/The_Adventures_of_Robin_Hood_(film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r.wikipedia.org/w/index.php?title=White_Christmas_(film)&amp;action=edit&amp;redlink=1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tr.wikipedia.org/wiki/Yankee_Doodle_Dandy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tr.wikipedia.org/wiki/Kazablanka_(film)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E4995D-CEFC-8979-9527-DB76FD4A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9" b="40423"/>
          <a:stretch/>
        </p:blipFill>
        <p:spPr bwMode="auto">
          <a:xfrm>
            <a:off x="1431781" y="-93767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56F23E-DF74-F458-4C24-48ADF447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110" y="0"/>
            <a:ext cx="9144000" cy="2555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tr-TR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CASABLANCA </a:t>
            </a:r>
            <a:br>
              <a:rPr lang="tr-TR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tr-TR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1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C0F3F25-E6F0-C5A6-B62D-8934B0614D0A}"/>
              </a:ext>
            </a:extLst>
          </p:cNvPr>
          <p:cNvSpPr txBox="1"/>
          <p:nvPr/>
        </p:nvSpPr>
        <p:spPr>
          <a:xfrm>
            <a:off x="4457947" y="1500661"/>
            <a:ext cx="6254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FFFFFF"/>
                </a:solidFill>
                <a:latin typeface="Arial Black" panose="020B0A04020102020204" pitchFamily="34" charset="0"/>
              </a:rPr>
              <a:t>Yönetmen ve Oyuncular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F71112-F4F0-5964-B0A8-4CE38DBF7EC2}"/>
              </a:ext>
            </a:extLst>
          </p:cNvPr>
          <p:cNvSpPr txBox="1"/>
          <p:nvPr/>
        </p:nvSpPr>
        <p:spPr>
          <a:xfrm>
            <a:off x="3807206" y="5236279"/>
            <a:ext cx="7556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  <a:latin typeface="Arial Black" panose="020B0A04020102020204" pitchFamily="34" charset="0"/>
              </a:rPr>
              <a:t>Herkese Açık Ders, Prof. Dr. Nihat Berker</a:t>
            </a:r>
          </a:p>
          <a:p>
            <a:pPr algn="ctr"/>
            <a:r>
              <a:rPr lang="tr-T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Hazırlayan ve sunan </a:t>
            </a:r>
          </a:p>
          <a:p>
            <a:pPr algn="ctr"/>
            <a:r>
              <a:rPr lang="tr-T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Nihayet </a:t>
            </a:r>
            <a:r>
              <a:rPr lang="tr-T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Durukanoğlu</a:t>
            </a:r>
            <a:endParaRPr lang="tr-T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Kasım 2024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BB814BE-4E19-FD06-51CB-926CC1DF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" y="-93777"/>
            <a:ext cx="2857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ichael Curtiz">
            <a:extLst>
              <a:ext uri="{FF2B5EF4-FFF2-40B4-BE49-F238E27FC236}">
                <a16:creationId xmlns:a16="http://schemas.microsoft.com/office/drawing/2014/main" id="{6BCB5DBA-65F4-3720-5A84-7776B5B9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4" y="1211897"/>
            <a:ext cx="3007065" cy="2255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ichael Curtiz - Beyazperde.com">
            <a:extLst>
              <a:ext uri="{FF2B5EF4-FFF2-40B4-BE49-F238E27FC236}">
                <a16:creationId xmlns:a16="http://schemas.microsoft.com/office/drawing/2014/main" id="{FFF9009A-A249-6689-4044-241AAB54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" y="3335228"/>
            <a:ext cx="2615564" cy="3546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0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3F32-7E12-1C54-0EEB-08A209AEB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BE886C-305D-432F-9A08-1A5FE44D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04"/>
            <a:ext cx="10515600" cy="80229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Amerika Kariyeri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1A97C59-8D95-03C9-C087-D83F2A7B0E16}"/>
              </a:ext>
            </a:extLst>
          </p:cNvPr>
          <p:cNvSpPr txBox="1"/>
          <p:nvPr/>
        </p:nvSpPr>
        <p:spPr>
          <a:xfrm>
            <a:off x="735496" y="1147538"/>
            <a:ext cx="113206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 1926'da başrolünde 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2" tooltip="Dolores Cos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Dolores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2" tooltip="Dolores Cos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2" tooltip="Dolores Cos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Costello'nun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2" tooltip="Dolores Cos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oynadığı</a:t>
            </a:r>
            <a:r>
              <a:rPr lang="tr-TR" b="1" i="0" strike="noStrike" dirty="0">
                <a:effectLst/>
                <a:latin typeface="Arial" panose="020B0604020202020204" pitchFamily="34" charset="0"/>
                <a:hlinkClick r:id="rId2" tooltip="Dolores Cos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tr-TR" b="1" i="1" strike="noStrike" dirty="0">
                <a:effectLst/>
                <a:latin typeface="Arial" panose="020B0604020202020204" pitchFamily="34" charset="0"/>
                <a:hlinkClick r:id="rId3" tooltip="Üçüncü Derece (1926 film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Üçüncü Derece</a:t>
            </a:r>
            <a:r>
              <a:rPr lang="tr-TR" b="1" i="0" strike="noStrike" dirty="0">
                <a:effectLst/>
                <a:latin typeface="Arial" panose="020B0604020202020204" pitchFamily="34" charset="0"/>
                <a:hlinkClick r:id="rId4" tooltip="Part-tal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4" tooltip="Part-tal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ile Amerikan kariyerine başladı.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sng" strike="noStrike" dirty="0">
                <a:effectLst/>
                <a:latin typeface="Arial" panose="020B0604020202020204" pitchFamily="34" charset="0"/>
                <a:hlinkClick r:id="rId4" tooltip="Part-tal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Bunu, </a:t>
            </a:r>
            <a:r>
              <a:rPr lang="tr-TR" b="0" i="0" dirty="0">
                <a:effectLst/>
                <a:latin typeface="Arial" panose="020B0604020202020204" pitchFamily="34" charset="0"/>
              </a:rPr>
              <a:t>İncil destanı </a:t>
            </a:r>
            <a:r>
              <a:rPr lang="tr-TR" b="1" i="1" strike="noStrike" dirty="0">
                <a:effectLst/>
                <a:latin typeface="Arial" panose="020B0604020202020204" pitchFamily="34" charset="0"/>
                <a:hlinkClick r:id="rId5" tooltip="Noah's Ark (1928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Nuh'un Gemisi</a:t>
            </a:r>
            <a:r>
              <a:rPr lang="tr-TR" b="1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>
                <a:effectLst/>
                <a:latin typeface="Arial" panose="020B0604020202020204" pitchFamily="34" charset="0"/>
              </a:rPr>
              <a:t>(1928) dahil olmak üzere başrolde oynadığı birkaç film daha izledi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Sırasıyla 1932 ve 1933'te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 her ikisinde de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6" tooltip="Lionel Atw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Lionel 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6" tooltip="Lionel Atw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Atwill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7" tooltip="Fay Wr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Fay 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7" tooltip="Fay Wr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Wray'in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oynadığı iki renkli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Technicolor</a:t>
            </a:r>
            <a:r>
              <a:rPr lang="tr-TR" b="0" i="0" dirty="0">
                <a:effectLst/>
                <a:latin typeface="Arial" panose="020B0604020202020204" pitchFamily="34" charset="0"/>
              </a:rPr>
              <a:t> korku filmleri </a:t>
            </a:r>
            <a:r>
              <a:rPr lang="tr-TR" b="1" i="1" strike="noStrike" dirty="0">
                <a:effectLst/>
                <a:latin typeface="Arial" panose="020B0604020202020204" pitchFamily="34" charset="0"/>
                <a:hlinkClick r:id="rId8" tooltip="Doctor X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Doktor X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b="1" i="1" strike="noStrike" dirty="0">
                <a:effectLst/>
                <a:latin typeface="Arial" panose="020B0604020202020204" pitchFamily="34" charset="0"/>
                <a:hlinkClick r:id="rId9" tooltip="Mystery of the Wax Muse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Balmumu Müzesinin </a:t>
            </a:r>
            <a:r>
              <a:rPr lang="tr-TR" b="1" i="1" strike="noStrike" dirty="0" err="1">
                <a:effectLst/>
                <a:latin typeface="Arial" panose="020B0604020202020204" pitchFamily="34" charset="0"/>
                <a:hlinkClick r:id="rId9" tooltip="Mystery of the Wax Muse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Sırrı'nı</a:t>
            </a:r>
            <a:r>
              <a:rPr lang="tr-TR" b="1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>
                <a:effectLst/>
                <a:latin typeface="Arial" panose="020B0604020202020204" pitchFamily="34" charset="0"/>
              </a:rPr>
              <a:t>yönetti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1935'te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10" tooltip="Errol Flyn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Errol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0" tooltip="Errol Flyn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Flynn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1" tooltip="Olivia de Havil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Olivia de 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11" tooltip="Olivia de Havil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Havilland'ı</a:t>
            </a:r>
            <a:r>
              <a:rPr lang="tr-TR" b="0" i="0" dirty="0">
                <a:effectLst/>
                <a:latin typeface="Arial" panose="020B0604020202020204" pitchFamily="34" charset="0"/>
              </a:rPr>
              <a:t> büyük yıldızlar yapan kılıç şakırtılı macera </a:t>
            </a:r>
            <a:r>
              <a:rPr lang="tr-TR" b="1" i="1" strike="noStrike" dirty="0">
                <a:effectLst/>
                <a:latin typeface="Arial" panose="020B0604020202020204" pitchFamily="34" charset="0"/>
                <a:hlinkClick r:id="rId12" tooltip="Captain Blood (1935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Kaptan Kan'ı</a:t>
            </a:r>
            <a:r>
              <a:rPr lang="tr-TR" b="1" i="0" dirty="0">
                <a:effectLst/>
                <a:latin typeface="Arial" panose="020B0604020202020204" pitchFamily="34" charset="0"/>
              </a:rPr>
              <a:t> yönetti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Bunu,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Charge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Light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3" tooltip="The Charge of the Light Brigade (1936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Brigade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(1936),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4" tooltip="The Adventures of Robin Ho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4" tooltip="The Adventures of Robin Ho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Adventures of Robin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4" tooltip="The Adventures of Robin Ho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Hood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(1938) ve 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5" tooltip="Dodge City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Dodge City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(1939) ve Flynn in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6" tooltip="The Sea Hawk (1940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6" tooltip="The Sea Hawk (1940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16" tooltip="The Sea Hawk (1940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16" tooltip="The Sea Hawk (1940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Hawk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(1940) dahil olmak üzere onların rol aldığı birkaç hareketli macera filmi izledi.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Bu dönemde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7" tooltip="Edward G. Robin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Edward G. Robinson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,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8" tooltip="Bette Dav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Bette Davis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9" tooltip="Humphrey Bog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Humphrey 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19" tooltip="Humphrey Bog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Bogart'ın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19" tooltip="Humphrey Bog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başrollerini paylaştığı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20" tooltip="Gangster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gangster filmleri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Kid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1" tooltip="Kid Galahad (1937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Galahad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(1937) ve </a:t>
            </a:r>
            <a:r>
              <a:rPr lang="tr-TR" b="0" i="0" dirty="0">
                <a:effectLst/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 </a:t>
            </a:r>
            <a:r>
              <a:rPr lang="tr-TR" b="0" i="0" dirty="0" err="1">
                <a:effectLst/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Cagney</a:t>
            </a:r>
            <a:r>
              <a:rPr lang="tr-TR" b="0" i="0" dirty="0">
                <a:effectLst/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 </a:t>
            </a:r>
            <a:r>
              <a:rPr lang="tr-TR" b="0" i="0" dirty="0" err="1">
                <a:effectLst/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Bogart'ın</a:t>
            </a:r>
            <a:r>
              <a:rPr lang="tr-TR" b="0" i="0" dirty="0">
                <a:effectLst/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rol aldığı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Angels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Dirty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Faces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(1938) ve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24" tooltip="John Garfiel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Garfield'a</a:t>
            </a:r>
            <a:r>
              <a:rPr lang="tr-TR" b="0" i="0" dirty="0">
                <a:effectLst/>
                <a:latin typeface="Arial" panose="020B0604020202020204" pitchFamily="34" charset="0"/>
              </a:rPr>
              <a:t> şöhret getiren dramatik film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5" tooltip="Four Daughters (1938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Four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5" tooltip="Four Daughters (1938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5" tooltip="Four Daughters (1938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Daughters'ı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(1938) da yaptı . </a:t>
            </a:r>
            <a:endParaRPr lang="tr-TR" b="0" i="0" baseline="30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1941'de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 Robinson ve Garfield'ı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6" tooltip="The Sea Wolf (1941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6" tooltip="The Sea Wolf (1941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6" tooltip="The Sea Wolf (1941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6" tooltip="The Sea Wolf (1941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6" tooltip="The Sea Wolf (1941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Wolf'ta</a:t>
            </a:r>
            <a:r>
              <a:rPr lang="tr-TR" b="0" i="0" dirty="0">
                <a:effectLst/>
                <a:latin typeface="Arial" panose="020B0604020202020204" pitchFamily="34" charset="0"/>
              </a:rPr>
              <a:t> yönetti.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strike="noStrike" dirty="0">
                <a:effectLst/>
                <a:latin typeface="Arial" panose="020B0604020202020204" pitchFamily="34" charset="0"/>
                <a:hlinkClick r:id="rId27" tooltip="World War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Savaş</a:t>
            </a:r>
            <a:r>
              <a:rPr lang="tr-TR" b="0" i="0" dirty="0">
                <a:effectLst/>
                <a:latin typeface="Arial" panose="020B0604020202020204" pitchFamily="34" charset="0"/>
              </a:rPr>
              <a:t> yıllarında (1941–1945),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 sırasıyla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8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Yankee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8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8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Doodle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8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8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Dandy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(1942) ve </a:t>
            </a:r>
            <a:r>
              <a:rPr lang="tr-TR" b="0" i="1" strike="noStrike" dirty="0" err="1">
                <a:effectLst/>
                <a:latin typeface="Arial" panose="020B0604020202020204" pitchFamily="34" charset="0"/>
                <a:hlinkClick r:id="rId29" tooltip="Mildred Pierce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Mildred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29" tooltip="Mildred Pierce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Pierce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(1945) filmleriyle James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Cagney</a:t>
            </a:r>
            <a:r>
              <a:rPr lang="tr-TR" b="0" i="0" dirty="0">
                <a:effectLst/>
                <a:latin typeface="Arial" panose="020B0604020202020204" pitchFamily="34" charset="0"/>
              </a:rPr>
              <a:t> ve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30" tooltip="Joan Crawf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 Crawford'ı</a:t>
            </a:r>
            <a:r>
              <a:rPr lang="tr-TR" b="0" i="0" dirty="0">
                <a:effectLst/>
                <a:latin typeface="Arial" panose="020B0604020202020204" pitchFamily="34" charset="0"/>
              </a:rPr>
              <a:t> Akademi Ödülü kazanan performanslara taşıdı . </a:t>
            </a:r>
            <a:endParaRPr lang="tr-TR" b="0" i="0" baseline="30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Bunların arasında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31" tooltip="Casablanca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Humphrey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Bogart</a:t>
            </a:r>
            <a:r>
              <a:rPr lang="tr-TR" b="0" i="0" dirty="0">
                <a:effectLst/>
                <a:latin typeface="Arial" panose="020B0604020202020204" pitchFamily="34" charset="0"/>
              </a:rPr>
              <a:t> ve </a:t>
            </a:r>
            <a:r>
              <a:rPr lang="tr-TR" b="0" i="0" strike="noStrike" dirty="0" err="1">
                <a:effectLst/>
                <a:latin typeface="Arial" panose="020B0604020202020204" pitchFamily="34" charset="0"/>
                <a:hlinkClick r:id="rId32" tooltip="Ingrid Berg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Ingrid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32" tooltip="Ingrid Berg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Bergman ile birlikte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33" tooltip="Academy Award for Best Pic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iyi film dalında Akademi Ödülü'nü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Curtiz'in</a:t>
            </a:r>
            <a:r>
              <a:rPr lang="tr-TR" b="0" i="0" dirty="0">
                <a:effectLst/>
                <a:latin typeface="Arial" panose="020B0604020202020204" pitchFamily="34" charset="0"/>
              </a:rPr>
              <a:t> tek </a:t>
            </a:r>
            <a:r>
              <a:rPr lang="tr-TR" b="0" i="0" strike="noStrike" dirty="0">
                <a:effectLst/>
                <a:latin typeface="Arial" panose="020B0604020202020204" pitchFamily="34" charset="0"/>
                <a:hlinkClick r:id="rId34" tooltip="Academy Award for Best Direc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İyi Yönetmen Akademi Ödülü'nü</a:t>
            </a:r>
            <a:r>
              <a:rPr lang="tr-TR" b="0" i="0" dirty="0">
                <a:effectLst/>
                <a:latin typeface="Arial" panose="020B0604020202020204" pitchFamily="34" charset="0"/>
              </a:rPr>
              <a:t> kazanan </a:t>
            </a:r>
            <a:r>
              <a:rPr lang="tr-TR" b="0" i="1" strike="noStrike" dirty="0">
                <a:effectLst/>
                <a:latin typeface="Arial" panose="020B0604020202020204" pitchFamily="34" charset="0"/>
                <a:hlinkClick r:id="rId35" tooltip="Masterpie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başyapıtı</a:t>
            </a:r>
            <a:r>
              <a:rPr lang="tr-TR" b="0" i="0" dirty="0">
                <a:effectLst/>
                <a:latin typeface="Arial" panose="020B0604020202020204" pitchFamily="34" charset="0"/>
              </a:rPr>
              <a:t> Casablanca'yı (1942) yönetir.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19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B3DB1D-0CD4-18D7-B219-94F61CA5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049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Arial Black" panose="020B0A04020102020204" pitchFamily="34" charset="0"/>
              </a:rPr>
              <a:t>Curtiz</a:t>
            </a:r>
            <a:r>
              <a:rPr lang="tr-TR" sz="2800" dirty="0">
                <a:latin typeface="Arial Black" panose="020B0A04020102020204" pitchFamily="34" charset="0"/>
              </a:rPr>
              <a:t> ve Casablanca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2F786E-5967-62C2-A29B-077E676E190D}"/>
              </a:ext>
            </a:extLst>
          </p:cNvPr>
          <p:cNvSpPr txBox="1"/>
          <p:nvPr/>
        </p:nvSpPr>
        <p:spPr>
          <a:xfrm>
            <a:off x="725556" y="1263640"/>
            <a:ext cx="1074088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Filmin yönetmeni </a:t>
            </a:r>
            <a:r>
              <a:rPr lang="tr-TR" sz="2000" b="1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tr-TR" sz="2000" b="1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Avusturya-Macaristan </a:t>
            </a:r>
            <a:r>
              <a:rPr lang="tr-TR" sz="2000" b="0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İmparartorluğu’nda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doğmuş, akabinde Amerika’ya göç etmiş bir kişi.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rgbClr val="1E1E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Casablanca’nın dikkat çekici noktalarından bir tanesi, film çekilirken kimsenin bu film hakkında çok büyük bir beklentisinin bulunmaması.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1E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Ancak sonuca bakıldığında ortaya film tarihine adını altın harflerle kazıyan, günümüzde hâlen keyifle ve sıklıkla izlenen, sinema derslerinin de vazgeçilmez bir parçası olan bir film çıkıyor.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1E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Yapımın bir başka önemi daha var: Nazilere karşı başkaldırıp iyi olan için savaşmak filmin ana konularından bir tanesi.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1E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durumda filmin </a:t>
            </a:r>
            <a:r>
              <a:rPr lang="tr-TR" sz="2000" b="0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Nazi’lere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karşı olan tavrı daha başka bir anlam kazanıyor. Pek çok farklı türde film yönetmiş olan </a:t>
            </a:r>
            <a:r>
              <a:rPr lang="tr-TR" sz="2000" b="1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aynı zamanda çok üretken bir yönetmen.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1E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000" b="1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’da da bu konudaki yetkinliğini gözler önüne seriyor.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7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9EF068-8FE9-818F-6820-BAE8A28E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10" y="3425189"/>
            <a:ext cx="1615580" cy="762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E447145-E9F3-5D04-649E-E619B6F7CB1A}"/>
              </a:ext>
            </a:extLst>
          </p:cNvPr>
          <p:cNvSpPr txBox="1"/>
          <p:nvPr/>
        </p:nvSpPr>
        <p:spPr>
          <a:xfrm>
            <a:off x="1110696" y="398724"/>
            <a:ext cx="7526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  <a:cs typeface="Arial" panose="020B0604020202020204" pitchFamily="34" charset="0"/>
              </a:rPr>
              <a:t>Casablanca Öncesi Filmlerinden </a:t>
            </a:r>
            <a:endParaRPr lang="tr-TR" sz="28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180ABF3-BA0C-2FB4-B113-3F9E00B70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6" y="1247554"/>
            <a:ext cx="9342507" cy="48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23FD40-0818-8668-6D9F-82217596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  <a:cs typeface="Arial" panose="020B0604020202020204" pitchFamily="34" charset="0"/>
              </a:rPr>
              <a:t>Casablanca Sonrası Filmlerinden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AD31853-7BAE-8C89-E6A4-A1467996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8" y="3223242"/>
            <a:ext cx="45724" cy="41151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F34309B-3EEA-CDF0-14E1-1FFA58861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7" y="1351722"/>
            <a:ext cx="9118768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E476A-2966-C62A-C917-4D6E42CA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508" y="594229"/>
            <a:ext cx="8716037" cy="609346"/>
          </a:xfrm>
        </p:spPr>
        <p:txBody>
          <a:bodyPr>
            <a:noAutofit/>
          </a:bodyPr>
          <a:lstStyle/>
          <a:p>
            <a:r>
              <a:rPr lang="tr-TR" sz="2800" b="1" dirty="0">
                <a:latin typeface="Arial Black" panose="020B0A04020102020204" pitchFamily="34" charset="0"/>
              </a:rPr>
              <a:t>Amerika Ulusal Film Arşivindeki Filmleri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4AF1F2-2A57-E947-6C97-7C17FD20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4" y="1421362"/>
            <a:ext cx="6892453" cy="30193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5BA97BC-26AD-9B0E-3F1B-679AF931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49" y="3842046"/>
            <a:ext cx="5965151" cy="318918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B1F81CD-3C20-045E-10EC-10549F0F4409}"/>
              </a:ext>
            </a:extLst>
          </p:cNvPr>
          <p:cNvSpPr txBox="1"/>
          <p:nvPr/>
        </p:nvSpPr>
        <p:spPr>
          <a:xfrm>
            <a:off x="6964166" y="1754541"/>
            <a:ext cx="501038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1998'de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4" tooltip="Amerikan Film Enstitüs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Amerikan Film Enstitüsü </a:t>
            </a:r>
            <a:r>
              <a:rPr lang="tr-TR" b="0" i="0" u="sng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En İyi Amerikan Filmi</a:t>
            </a:r>
            <a:r>
              <a:rPr lang="tr-TR" b="0" i="0" dirty="0">
                <a:effectLst/>
                <a:latin typeface="Arial" panose="020B0604020202020204" pitchFamily="34" charset="0"/>
              </a:rPr>
              <a:t> listesini sundu..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2007'de listeyi revize ettiler. Michael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Curtiz'in</a:t>
            </a:r>
            <a:r>
              <a:rPr lang="tr-TR" b="0" i="0" dirty="0">
                <a:effectLst/>
                <a:latin typeface="Arial" panose="020B0604020202020204" pitchFamily="34" charset="0"/>
              </a:rPr>
              <a:t> yönettiği iki film her iki seferde de listeye dahil edildi.</a:t>
            </a:r>
            <a:endParaRPr lang="tr-T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45C0958-3B98-B524-0BE7-B77E091C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4" y="108626"/>
            <a:ext cx="2375585" cy="1580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6E469D4-66CA-2FDD-107C-EB99B175D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56" y="4275574"/>
            <a:ext cx="1625929" cy="2407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ankee Doodle Dandy and the Fourth of July - The Syncopated ...">
            <a:extLst>
              <a:ext uri="{FF2B5EF4-FFF2-40B4-BE49-F238E27FC236}">
                <a16:creationId xmlns:a16="http://schemas.microsoft.com/office/drawing/2014/main" id="{267912D8-7439-7D3C-04D5-72576236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51" y="4215070"/>
            <a:ext cx="1625929" cy="24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6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5B9346-8384-9CD7-CA2A-00525A44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291" y="766082"/>
            <a:ext cx="4449417" cy="56710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Ödülleri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3420FFB-0163-69A1-04F3-73840900F07D}"/>
              </a:ext>
            </a:extLst>
          </p:cNvPr>
          <p:cNvSpPr txBox="1"/>
          <p:nvPr/>
        </p:nvSpPr>
        <p:spPr>
          <a:xfrm>
            <a:off x="2329346" y="1457758"/>
            <a:ext cx="971903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Casablanca filminden önce dört kez Oscar’a aday gösterilir alamaz ve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tr-T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1944 yılında </a:t>
            </a:r>
            <a:r>
              <a:rPr lang="tr-T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</a:t>
            </a:r>
            <a:r>
              <a:rPr lang="tr-T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filmi ile en iyi yönetmen ödülünü sahip olur.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i="1" u="sng" dirty="0"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1" i="1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</a:t>
            </a:r>
            <a:r>
              <a:rPr lang="tr-TR" sz="2000" b="1" i="1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Sons</a:t>
            </a:r>
            <a:r>
              <a:rPr lang="tr-TR" sz="2000" b="1" i="1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tr-TR" sz="2000" b="1" i="1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Liberty</a:t>
            </a:r>
            <a:r>
              <a:rPr lang="tr-TR" sz="2000" i="0" dirty="0">
                <a:effectLst/>
                <a:latin typeface="Arial" panose="020B0604020202020204" pitchFamily="34" charset="0"/>
              </a:rPr>
              <a:t> için En İyi Kısa Konu ile Akademi ödülüne sahip oldu.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i="0" u="sng" dirty="0"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S</a:t>
            </a:r>
            <a:r>
              <a:rPr lang="tr-TR" sz="200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inemaya yaptığı katkılardan dolayı </a:t>
            </a:r>
            <a:r>
              <a:rPr lang="tr-TR" sz="2000" i="0" u="sng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Curtiz</a:t>
            </a:r>
            <a:r>
              <a:rPr lang="tr-TR" sz="200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tr-TR" sz="2000" b="1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Hollywood </a:t>
            </a:r>
            <a:r>
              <a:rPr lang="tr-TR" sz="2000" b="1" i="0" u="sng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</a:t>
            </a:r>
            <a:r>
              <a:rPr lang="tr-TR" sz="2000" b="1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tr-TR" sz="2000" b="1" i="0" u="sng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Fame'de</a:t>
            </a:r>
            <a:r>
              <a:rPr lang="tr-TR" sz="2000" b="1" i="0" dirty="0">
                <a:effectLst/>
                <a:latin typeface="Arial" panose="020B0604020202020204" pitchFamily="34" charset="0"/>
              </a:rPr>
              <a:t> </a:t>
            </a:r>
            <a:r>
              <a:rPr lang="tr-TR" sz="2000" i="0" dirty="0">
                <a:effectLst/>
                <a:latin typeface="Arial" panose="020B0604020202020204" pitchFamily="34" charset="0"/>
              </a:rPr>
              <a:t>bir yıldızla ödüllendirild</a:t>
            </a:r>
            <a:r>
              <a:rPr lang="tr-TR" sz="2000" dirty="0">
                <a:latin typeface="Arial" panose="020B0604020202020204" pitchFamily="34" charset="0"/>
              </a:rPr>
              <a:t>i.</a:t>
            </a:r>
            <a:endParaRPr lang="tr-TR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u="sng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8194" name="Picture 2" descr="Hollywood Walk of Fame">
            <a:extLst>
              <a:ext uri="{FF2B5EF4-FFF2-40B4-BE49-F238E27FC236}">
                <a16:creationId xmlns:a16="http://schemas.microsoft.com/office/drawing/2014/main" id="{BD128778-0EB7-4243-2408-E66446C1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47" y="4408496"/>
            <a:ext cx="1866816" cy="9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E902A61-F731-7A0A-8DE7-DF72C9B1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17" y="2813186"/>
            <a:ext cx="1388992" cy="1442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zablanka">
            <a:extLst>
              <a:ext uri="{FF2B5EF4-FFF2-40B4-BE49-F238E27FC236}">
                <a16:creationId xmlns:a16="http://schemas.microsoft.com/office/drawing/2014/main" id="{B23FC49A-C84C-97D8-1B66-724F64EC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47" y="461588"/>
            <a:ext cx="1567732" cy="2351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9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2B8548-E6FC-70DB-9398-C520558B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1"/>
            <a:ext cx="10515600" cy="92029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Alain K. </a:t>
            </a:r>
            <a:r>
              <a:rPr lang="tr-TR" sz="2800" dirty="0" err="1">
                <a:latin typeface="Arial Black" panose="020B0A04020102020204" pitchFamily="34" charset="0"/>
              </a:rPr>
              <a:t>Rode</a:t>
            </a:r>
            <a:r>
              <a:rPr lang="tr-TR" sz="2800" dirty="0">
                <a:latin typeface="Arial Black" panose="020B0A04020102020204" pitchFamily="34" charset="0"/>
              </a:rPr>
              <a:t> Tarafından Kaleme Alınan Biyografisi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4DF3105-D4E9-D5DC-D05F-235C6A77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1" y="1306067"/>
            <a:ext cx="2587340" cy="3881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228B19F-CD3F-B733-271F-DF51B737C025}"/>
              </a:ext>
            </a:extLst>
          </p:cNvPr>
          <p:cNvSpPr txBox="1"/>
          <p:nvPr/>
        </p:nvSpPr>
        <p:spPr>
          <a:xfrm>
            <a:off x="3041373" y="911021"/>
            <a:ext cx="653000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effectLst/>
                <a:latin typeface="Arial" panose="020B0604020202020204" pitchFamily="34" charset="0"/>
              </a:rPr>
              <a:t>Biyografi yazarı Alan K. </a:t>
            </a:r>
            <a:r>
              <a:rPr lang="tr-TR" b="1" i="0" dirty="0" err="1">
                <a:effectLst/>
                <a:latin typeface="Arial" panose="020B0604020202020204" pitchFamily="34" charset="0"/>
              </a:rPr>
              <a:t>Rode'un</a:t>
            </a:r>
            <a:r>
              <a:rPr lang="tr-TR" b="1" i="0" dirty="0">
                <a:effectLst/>
                <a:latin typeface="Arial" panose="020B0604020202020204" pitchFamily="34" charset="0"/>
              </a:rPr>
              <a:t> belirttiği gibi,</a:t>
            </a:r>
          </a:p>
          <a:p>
            <a:endParaRPr lang="tr-TR" dirty="0">
              <a:latin typeface="Arial" panose="020B0604020202020204" pitchFamily="34" charset="0"/>
            </a:endParaRPr>
          </a:p>
          <a:p>
            <a:pPr algn="just"/>
            <a:r>
              <a:rPr lang="tr-TR" b="0" i="0" dirty="0">
                <a:effectLst/>
                <a:latin typeface="Arial" panose="020B0604020202020204" pitchFamily="34" charset="0"/>
              </a:rPr>
              <a:t> 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"Sinema öncüsü </a:t>
            </a:r>
            <a:r>
              <a:rPr lang="tr-TR" sz="2000" b="0" i="0" dirty="0" err="1">
                <a:effectLst/>
                <a:latin typeface="Arial" panose="020B0604020202020204" pitchFamily="34" charset="0"/>
              </a:rPr>
              <a:t>Curtiz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 sessiz filmlerde elle çevrilen kameralardan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3" tooltip="Sessiz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karakterlerin kendi rollerini konuştukları ilk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4" tooltip="Sesli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sesli filmi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yönetmeye sorunsuz bir geçiş yaptı.’’ </a:t>
            </a:r>
          </a:p>
          <a:p>
            <a:pPr algn="just"/>
            <a:endParaRPr lang="tr-TR" sz="2000" u="none" strike="noStrike" dirty="0">
              <a:latin typeface="Arial" panose="020B0604020202020204" pitchFamily="34" charset="0"/>
              <a:hlinkClick r:id="rId5" tooltip="Renkli teknik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tr-TR" sz="2000" b="0" i="0" dirty="0">
                <a:effectLst/>
                <a:latin typeface="Arial" panose="020B0604020202020204" pitchFamily="34" charset="0"/>
                <a:hlinkClick r:id="rId5" tooltip="Renkli tek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‘’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5" tooltip="Renkli tek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İki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6" tooltip="Renkli tek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üç renkli </a:t>
            </a:r>
            <a:r>
              <a:rPr lang="tr-TR" sz="2000" b="0" i="0" u="none" strike="noStrike" dirty="0" err="1">
                <a:effectLst/>
                <a:latin typeface="Arial" panose="020B0604020202020204" pitchFamily="34" charset="0"/>
                <a:hlinkClick r:id="rId6" tooltip="Renkli tek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Technicolor'da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öncülük etti , </a:t>
            </a:r>
            <a:r>
              <a:rPr lang="tr-TR" sz="2000" b="0" i="0" u="sng" dirty="0" err="1"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VistaVision'da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üretilen ilk filmi yönetti ve </a:t>
            </a:r>
            <a:r>
              <a:rPr lang="tr-TR" sz="2000" b="0" i="0" u="none" strike="noStrike" dirty="0" err="1">
                <a:effectLst/>
                <a:latin typeface="Arial" panose="020B0604020202020204" pitchFamily="34" charset="0"/>
                <a:hlinkClick r:id="rId8" tooltip="Sinemasko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CinemaScope'ta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kapsamlı bir şekilde çalıştı"</a:t>
            </a:r>
            <a:endParaRPr lang="tr-TR" sz="2000" b="0" i="0" dirty="0">
              <a:effectLst/>
              <a:latin typeface="Arial" panose="020B0604020202020204" pitchFamily="34" charset="0"/>
              <a:hlinkClick r:id="rId9" tooltip="Macera filmi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tr-TR" sz="2000" b="0" i="0" dirty="0">
              <a:effectLst/>
              <a:latin typeface="Arial" panose="020B0604020202020204" pitchFamily="34" charset="0"/>
              <a:hlinkClick r:id="rId9" tooltip="Macera filmi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tr-TR" sz="2000" b="0" i="0" dirty="0">
                <a:effectLst/>
                <a:latin typeface="Arial" panose="020B0604020202020204" pitchFamily="34" charset="0"/>
                <a:hlinkClick r:id="rId9" tooltip="Macera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‘’</a:t>
            </a:r>
            <a:r>
              <a:rPr lang="tr-TR" sz="2000" b="0" i="0" u="none" strike="noStrike" dirty="0" err="1">
                <a:effectLst/>
                <a:latin typeface="Arial" panose="020B0604020202020204" pitchFamily="34" charset="0"/>
                <a:hlinkClick r:id="rId9" tooltip="Macera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Rode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9" tooltip="Macera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ayrıca "coşkulu maceralar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0" tooltip="Western (tü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westernler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1" tooltip="Müzikal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müzikaller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2" tooltip="Savaş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savaş filmleri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3" tooltip="Romantik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aşk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filmleri,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4" tooltip="Tarihi dra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tarihi dramalar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5" tooltip="Korku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korku filmleri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 göz yaşartıcı filmler, </a:t>
            </a:r>
            <a:r>
              <a:rPr lang="tr-TR" sz="2000" dirty="0">
                <a:latin typeface="Arial" panose="020B0604020202020204" pitchFamily="34" charset="0"/>
              </a:rPr>
              <a:t>melodram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6" tooltip="Komedi fil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komediler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7" tooltip="Destansı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gösteriler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18" tooltip="Kara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 mizah  filmlere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 yönetmenlik yaptığını" belirtiyor.</a:t>
            </a:r>
            <a:endParaRPr lang="tr-TR" sz="2000" dirty="0"/>
          </a:p>
        </p:txBody>
      </p:sp>
      <p:pic>
        <p:nvPicPr>
          <p:cNvPr id="1026" name="Picture 2" descr="Michael Curtiz: A Life in Film">
            <a:extLst>
              <a:ext uri="{FF2B5EF4-FFF2-40B4-BE49-F238E27FC236}">
                <a16:creationId xmlns:a16="http://schemas.microsoft.com/office/drawing/2014/main" id="{99A40ED3-2922-EB3A-BBBA-494672EA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30" y="1499380"/>
            <a:ext cx="2764507" cy="2764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3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F7E60D-8DA9-CC24-E654-B3C21C4A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227290"/>
            <a:ext cx="10515600" cy="73811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Casablanca Filminin Oyuncu Kadrosu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105D99-DE04-F1D3-45FB-F4BC2E75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1253643"/>
            <a:ext cx="8708572" cy="5297555"/>
          </a:xfrm>
          <a:prstGeom prst="rect">
            <a:avLst/>
          </a:prstGeom>
        </p:spPr>
      </p:pic>
      <p:pic>
        <p:nvPicPr>
          <p:cNvPr id="10242" name="Picture 2" descr="View Poster">
            <a:extLst>
              <a:ext uri="{FF2B5EF4-FFF2-40B4-BE49-F238E27FC236}">
                <a16:creationId xmlns:a16="http://schemas.microsoft.com/office/drawing/2014/main" id="{F25A8A69-FF6C-D77E-F48D-2027E696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54" y="798782"/>
            <a:ext cx="1958420" cy="2453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iew Poster">
            <a:extLst>
              <a:ext uri="{FF2B5EF4-FFF2-40B4-BE49-F238E27FC236}">
                <a16:creationId xmlns:a16="http://schemas.microsoft.com/office/drawing/2014/main" id="{BEF31433-FFA3-B8C4-676F-CAB6F776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3" y="3252435"/>
            <a:ext cx="2525958" cy="3378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iew Poster">
            <a:extLst>
              <a:ext uri="{FF2B5EF4-FFF2-40B4-BE49-F238E27FC236}">
                <a16:creationId xmlns:a16="http://schemas.microsoft.com/office/drawing/2014/main" id="{620BC5BA-2350-C5F4-868B-5BE92676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3" y="1100154"/>
            <a:ext cx="2676525" cy="2076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3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1" name="Straight Connector 1127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1275" name="Oval 11274">
            <a:extLst>
              <a:ext uri="{FF2B5EF4-FFF2-40B4-BE49-F238E27FC236}">
                <a16:creationId xmlns:a16="http://schemas.microsoft.com/office/drawing/2014/main" id="{B9CF7697-7785-13A2-37F8-7A9A3BCA8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94" y="2011679"/>
            <a:ext cx="4297680" cy="4297680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Las últimas caladas de Humphrey Bogart">
            <a:extLst>
              <a:ext uri="{FF2B5EF4-FFF2-40B4-BE49-F238E27FC236}">
                <a16:creationId xmlns:a16="http://schemas.microsoft.com/office/drawing/2014/main" id="{6C981DA1-277E-8B8A-B01C-ABD3C933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r="22909" b="-2"/>
          <a:stretch/>
        </p:blipFill>
        <p:spPr bwMode="auto">
          <a:xfrm>
            <a:off x="505667" y="2011679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81B9A05-0D1B-30AB-859D-D2760905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548641"/>
            <a:ext cx="4681728" cy="7863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Humphrey Bogart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9C0D718-5C4D-386C-4ADA-517BDEBA4435}"/>
              </a:ext>
            </a:extLst>
          </p:cNvPr>
          <p:cNvSpPr txBox="1"/>
          <p:nvPr/>
        </p:nvSpPr>
        <p:spPr>
          <a:xfrm>
            <a:off x="4693337" y="356812"/>
            <a:ext cx="7405519" cy="6301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 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Aralık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1899, 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 New York, ABD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doğdu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Ocak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1957, Hollywood,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Kaliforniya'da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öldü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Babası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annesi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sanatçıydı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1940'lar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50'lerde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önde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sinema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"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adamı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haline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gişede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kazanan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Amerikalı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aktördü</a:t>
            </a: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Performanslarında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sertleşmiş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dış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görünüşünün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gizlenmiş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idealizm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dokunuşuyla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dünyayı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bilen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bireysel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maceracı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imaj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yansıttı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dışında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Hollywood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geleneklerine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yalnızca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asgari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tavizler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vererek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 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alaycı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yalnız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adam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dikkatlice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hazırlanmış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görünüm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sergiledi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. Amerikan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sinemasının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kült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kahramanı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oldu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Oscar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ödülüne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sanatçı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1940'lar ve 50'lerde popüler bir aktör olmasına rağmen </a:t>
            </a:r>
            <a:r>
              <a:rPr lang="tr-TR" sz="2000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Bogart</a:t>
            </a:r>
            <a:r>
              <a:rPr lang="tr-TR" sz="20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ölümünden sonra bir efsane statüsüne ulaştı.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2000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1999'da Amerikan Film Enstitüsü tarafından 20. yüzyılın en iyi erkek film yıldızı seçildi.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Graphic 11">
            <a:extLst>
              <a:ext uri="{FF2B5EF4-FFF2-40B4-BE49-F238E27FC236}">
                <a16:creationId xmlns:a16="http://schemas.microsoft.com/office/drawing/2014/main" id="{69B17A55-1949-47FB-267D-10785025A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398" y="587283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79" name="Graphic 10">
            <a:extLst>
              <a:ext uri="{FF2B5EF4-FFF2-40B4-BE49-F238E27FC236}">
                <a16:creationId xmlns:a16="http://schemas.microsoft.com/office/drawing/2014/main" id="{D05C042D-E5AA-5084-A55B-DCCED954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529" y="587283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1" name="Graphic 12">
            <a:extLst>
              <a:ext uri="{FF2B5EF4-FFF2-40B4-BE49-F238E27FC236}">
                <a16:creationId xmlns:a16="http://schemas.microsoft.com/office/drawing/2014/main" id="{83E813A6-A7B0-20D7-7069-AB1B54E73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529" y="550498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CF7697-7785-13A2-37F8-7A9A3BCA8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94" y="2011679"/>
            <a:ext cx="4297680" cy="4297680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Las últimas caladas de Humphrey Bogart">
            <a:extLst>
              <a:ext uri="{FF2B5EF4-FFF2-40B4-BE49-F238E27FC236}">
                <a16:creationId xmlns:a16="http://schemas.microsoft.com/office/drawing/2014/main" id="{2BEF5F94-37B6-F3FA-50BB-2F55144C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r="22909" b="-2"/>
          <a:stretch/>
        </p:blipFill>
        <p:spPr bwMode="auto">
          <a:xfrm>
            <a:off x="542243" y="2011679"/>
            <a:ext cx="4057271" cy="4150582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92A0714-3FF7-DDB4-5E36-0A595F65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6" y="452934"/>
            <a:ext cx="4681728" cy="7863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Casablanca’daki</a:t>
            </a:r>
            <a:r>
              <a:rPr lang="en-US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R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  <a:r>
              <a:rPr lang="en-US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lü</a:t>
            </a:r>
            <a:b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    </a:t>
            </a:r>
            <a:r>
              <a:rPr lang="tr-TR" sz="2800" dirty="0">
                <a:latin typeface="Arial Black" panose="020B0A04020102020204" pitchFamily="34" charset="0"/>
              </a:rPr>
              <a:t>’’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Rick </a:t>
            </a:r>
            <a:r>
              <a:rPr lang="tr-TR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Blaine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’’</a:t>
            </a:r>
            <a:endParaRPr lang="en-US" sz="28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CC52BAF-BCC3-7E65-06A6-3FAB32733465}"/>
              </a:ext>
            </a:extLst>
          </p:cNvPr>
          <p:cNvSpPr txBox="1"/>
          <p:nvPr/>
        </p:nvSpPr>
        <p:spPr>
          <a:xfrm>
            <a:off x="4277277" y="157397"/>
            <a:ext cx="7753491" cy="6301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Genellikle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yaptığını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iyi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dünyaya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alaycı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eskiden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şekilde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yandığından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dünyaya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kadınlara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mesafeli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kadınlar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sevilen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karakterleri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canlandıran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Bogart, 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benzer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rolde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karşımıza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çıkıyor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Zamanında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Ilsa Lund (Ingrid Bergman)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kalbi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kırılan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herkesin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bırakıp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gitmeye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çalıştığı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Casablanca’da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bar /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kumarhane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açmıştır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zaman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başarılı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olmuş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bar da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Casablanca’nın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gözdesi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hâline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gelmiştir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Herkesin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kaçmak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bulmaya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çalıştığı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’da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olmasına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rağmen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Rick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sürmekte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hayattan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kaçmak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hiçbir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gayret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göstermez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zira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hayata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geleceğe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umudu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yoktur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Rick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Blaine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karakterininde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prensipleri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mizacı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Rick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Blaine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Casablanca filminde Amerika’yı temsil eder. 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Kısacası 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Casablanca,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Bogart'ı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Hollywood'un romantik başrol oyuncusu olarak tanıttı. 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 filmle Humphrey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Bogart</a:t>
            </a:r>
            <a:r>
              <a:rPr lang="tr-T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‘’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trenckot</a:t>
            </a:r>
            <a:r>
              <a:rPr lang="tr-T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’’u ve "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cool</a:t>
            </a:r>
            <a:r>
              <a:rPr lang="tr-T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kelimesini moda haline getirir.</a:t>
            </a: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69B17A55-1949-47FB-267D-10785025A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398" y="587283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D05C042D-E5AA-5084-A55B-DCCED954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529" y="587283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2">
            <a:extLst>
              <a:ext uri="{FF2B5EF4-FFF2-40B4-BE49-F238E27FC236}">
                <a16:creationId xmlns:a16="http://schemas.microsoft.com/office/drawing/2014/main" id="{83E813A6-A7B0-20D7-7069-AB1B54E73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529" y="550498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25" name="Straight Connector 25624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627" name="Rectangle 25626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3BCB0-AF9A-7697-0496-A08846A8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06" y="181531"/>
            <a:ext cx="7844895" cy="6020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Casablanca Film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Künyesi</a:t>
            </a:r>
            <a:endParaRPr lang="en-US" sz="28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629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7200" y="155435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31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336" y="2619403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604" name="Picture 4" descr="Casablanca Film Afişi Kanvas Tablo">
            <a:extLst>
              <a:ext uri="{FF2B5EF4-FFF2-40B4-BE49-F238E27FC236}">
                <a16:creationId xmlns:a16="http://schemas.microsoft.com/office/drawing/2014/main" id="{7B92E8A3-9B5C-A7D8-46F1-96EA90E58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" b="-2"/>
          <a:stretch/>
        </p:blipFill>
        <p:spPr bwMode="auto">
          <a:xfrm>
            <a:off x="8465803" y="249143"/>
            <a:ext cx="3010295" cy="3010295"/>
          </a:xfrm>
          <a:custGeom>
            <a:avLst/>
            <a:gdLst/>
            <a:ahLst/>
            <a:cxnLst/>
            <a:rect l="l" t="t" r="r" b="b"/>
            <a:pathLst>
              <a:path w="2610422" h="2610422">
                <a:moveTo>
                  <a:pt x="1305211" y="0"/>
                </a:moveTo>
                <a:cubicBezTo>
                  <a:pt x="2026059" y="0"/>
                  <a:pt x="2610422" y="584363"/>
                  <a:pt x="2610422" y="1305211"/>
                </a:cubicBezTo>
                <a:cubicBezTo>
                  <a:pt x="2610422" y="2026059"/>
                  <a:pt x="2026059" y="2610422"/>
                  <a:pt x="1305211" y="2610422"/>
                </a:cubicBezTo>
                <a:cubicBezTo>
                  <a:pt x="584363" y="2610422"/>
                  <a:pt x="0" y="2026059"/>
                  <a:pt x="0" y="1305211"/>
                </a:cubicBezTo>
                <a:cubicBezTo>
                  <a:pt x="0" y="584363"/>
                  <a:pt x="584363" y="0"/>
                  <a:pt x="13052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8B3A4C2-DDAE-8F59-F39A-D845EB85687C}"/>
              </a:ext>
            </a:extLst>
          </p:cNvPr>
          <p:cNvSpPr txBox="1"/>
          <p:nvPr/>
        </p:nvSpPr>
        <p:spPr>
          <a:xfrm>
            <a:off x="532706" y="1077834"/>
            <a:ext cx="9754291" cy="4925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Yönetmen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Curtiz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Senaryo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ABD’li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yazar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Murray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Burnett'in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‘'Everybody Come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Rick's’’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adlı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yayımlanmamış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oyunununda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senaryolaştırılır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Senarist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Julius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J.Epstein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Philip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G.Enstein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Howard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Koach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Kurgu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Owen Marks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Yapımcı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 B. Wallis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Sütudyo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Warner Bro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Görüntü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Yönetmen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Artur Edeson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Kostüm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Tasarımcısı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Orry- Kerry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Müzik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 Steiner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Tür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Savaş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Aşk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Dram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Oyuncular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Bogart, Ingrid Bergman,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Paul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Henreid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Claude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Rains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Conrad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Vaith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33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2288" y="314360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635" name="Straight Connector 256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5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7D6381-B04B-AFAE-DFC7-C2886C4D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  <a:cs typeface="Arial" panose="020B0604020202020204" pitchFamily="34" charset="0"/>
              </a:rPr>
              <a:t>Casablanca Filminden Kareler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096B5B0-0CD8-B8D1-FFEB-7E63BA77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6" y="1232452"/>
            <a:ext cx="7248772" cy="40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688BB0F-B8A5-8847-6A43-B49596CE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15" y="208923"/>
            <a:ext cx="3412698" cy="38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BFF17C5-534E-13D4-77FE-70AD39EE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792062" cy="33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7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CC8D8-7E69-73B0-0682-60B58EAB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138239-C1EB-CAE4-5F77-62495F1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632"/>
          </a:xfrm>
        </p:spPr>
        <p:txBody>
          <a:bodyPr>
            <a:normAutofit fontScale="90000"/>
          </a:bodyPr>
          <a:lstStyle/>
          <a:p>
            <a:r>
              <a:rPr lang="tr-TR" sz="2800" dirty="0" err="1">
                <a:latin typeface="Arial Black" panose="020B0A04020102020204" pitchFamily="34" charset="0"/>
              </a:rPr>
              <a:t>Ingrid</a:t>
            </a:r>
            <a:r>
              <a:rPr lang="tr-TR" sz="2800" dirty="0">
                <a:latin typeface="Arial Black" panose="020B0A04020102020204" pitchFamily="34" charset="0"/>
              </a:rPr>
              <a:t> Bergman</a:t>
            </a:r>
            <a:br>
              <a:rPr lang="tr-TR" sz="2800" dirty="0">
                <a:latin typeface="Arial Black" panose="020B0A04020102020204" pitchFamily="34" charset="0"/>
              </a:rPr>
            </a:br>
            <a:endParaRPr lang="tr-TR" sz="2800" dirty="0">
              <a:latin typeface="Arial Black" panose="020B0A040201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3B52CE-BF2E-242E-1203-30B13E59A468}"/>
              </a:ext>
            </a:extLst>
          </p:cNvPr>
          <p:cNvSpPr txBox="1"/>
          <p:nvPr/>
        </p:nvSpPr>
        <p:spPr>
          <a:xfrm>
            <a:off x="838200" y="1202638"/>
            <a:ext cx="9150626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 Ağustos 1915, Stockholm, İsveç doğumlu - 29 Ağustos 1982, </a:t>
            </a: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Londra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 İngiltere öldü.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Bergman annesi öldüğünde sadece iki yaşındaydı ve yaklaşık on yıl sonra babası da öldü.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Utangaç olmasına rağmen uzun zamandır oyuncu olmayı hayal ediyordu ve Stockholm'deki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Royal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Dramatic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School'a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kabul edilmek için gayretle çalıştı ve </a:t>
            </a: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burada bir yıl okudu.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000" b="0" i="0" u="sng" dirty="0"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İlk itibarlı film görünümü 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Munkbrogreven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(1935; 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Monk's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) oldu ve bunu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orijinal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Intermezzo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(1936) ve 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kvinnas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ansikte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(1938; 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Kadının Yüzü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1939’da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Intermezzo’nun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Hollwood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versiyonunda oynayarak büyük başarı elde etti.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oğal çekiciliği, tazeliği, zekası ve </a:t>
            </a: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canlılığıyla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samimiyetin ve idealize edilmiş kadınlığın imgesi haline gelen İsveçli bir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aktrist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olarak sinema tarihine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geçer.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Sinemanın en büyük yıldızlarından biri olan Bergman, </a:t>
            </a:r>
            <a:r>
              <a:rPr lang="tr-TR" sz="2000" b="0" i="1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Casablanca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(1942), 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Gaslight</a:t>
            </a:r>
            <a:r>
              <a:rPr lang="tr-T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(1944) 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 </a:t>
            </a:r>
            <a:r>
              <a:rPr lang="tr-TR" sz="2000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Notorious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(1946) gibi klasiklerde rol aldı .</a:t>
            </a:r>
          </a:p>
        </p:txBody>
      </p:sp>
      <p:pic>
        <p:nvPicPr>
          <p:cNvPr id="22530" name="Picture 2" descr="Ingrid Bergman">
            <a:extLst>
              <a:ext uri="{FF2B5EF4-FFF2-40B4-BE49-F238E27FC236}">
                <a16:creationId xmlns:a16="http://schemas.microsoft.com/office/drawing/2014/main" id="{F1089D89-DCE9-97EB-A0FF-C321EC27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02" y="0"/>
            <a:ext cx="28289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95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852E2-569D-5123-D7BC-627A864EA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11EEBF-9A17-77AD-A6DE-F5ECD135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274292" cy="1582868"/>
          </a:xfrm>
        </p:spPr>
        <p:txBody>
          <a:bodyPr>
            <a:normAutofit fontScale="90000"/>
          </a:bodyPr>
          <a:lstStyle/>
          <a:p>
            <a:br>
              <a:rPr lang="tr-TR" sz="2800" dirty="0">
                <a:latin typeface="Arial Black" panose="020B0A04020102020204" pitchFamily="34" charset="0"/>
              </a:rPr>
            </a:br>
            <a:r>
              <a:rPr lang="tr-TR" sz="3100" dirty="0" err="1">
                <a:latin typeface="Arial Black" panose="020B0A04020102020204" pitchFamily="34" charset="0"/>
              </a:rPr>
              <a:t>Ingrid</a:t>
            </a:r>
            <a:r>
              <a:rPr lang="tr-TR" sz="3100" dirty="0">
                <a:latin typeface="Arial Black" panose="020B0A04020102020204" pitchFamily="34" charset="0"/>
              </a:rPr>
              <a:t> </a:t>
            </a:r>
            <a:r>
              <a:rPr lang="tr-TR" sz="3100" dirty="0" err="1">
                <a:latin typeface="Arial Black" panose="020B0A04020102020204" pitchFamily="34" charset="0"/>
              </a:rPr>
              <a:t>Bergman’na</a:t>
            </a:r>
            <a:r>
              <a:rPr lang="tr-TR" sz="3100" dirty="0">
                <a:latin typeface="Arial Black" panose="020B0A04020102020204" pitchFamily="34" charset="0"/>
              </a:rPr>
              <a:t> şöhret ve ödül getiren filmleri</a:t>
            </a:r>
            <a:r>
              <a:rPr lang="es-ES" sz="3100" b="1" i="0" dirty="0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s-ES" sz="3100" b="1" i="1" dirty="0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Casablanca</a:t>
            </a:r>
            <a:r>
              <a:rPr lang="es-ES" sz="3100" b="1" i="0" dirty="0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, </a:t>
            </a:r>
            <a:r>
              <a:rPr lang="es-ES" sz="3100" b="1" i="1" dirty="0" err="1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Gaslight</a:t>
            </a:r>
            <a:r>
              <a:rPr lang="es-ES" sz="3100" b="1" i="0" dirty="0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 ve </a:t>
            </a:r>
            <a:r>
              <a:rPr lang="es-ES" sz="3100" b="1" i="1" dirty="0" err="1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  <a:t>Notorious</a:t>
            </a:r>
            <a:br>
              <a:rPr lang="es-ES" sz="3100" b="1" i="0" dirty="0">
                <a:solidFill>
                  <a:srgbClr val="1A1A1A"/>
                </a:solidFill>
                <a:effectLst/>
                <a:latin typeface="Arial Black" panose="020B0A04020102020204" pitchFamily="34" charset="0"/>
              </a:rPr>
            </a:br>
            <a:br>
              <a:rPr lang="tr-TR" sz="3100" dirty="0">
                <a:latin typeface="Arial Black" panose="020B0A04020102020204" pitchFamily="34" charset="0"/>
              </a:rPr>
            </a:br>
            <a:endParaRPr lang="tr-TR" sz="3100" dirty="0">
              <a:latin typeface="Arial Black" panose="020B0A040201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F56BDAE-D849-BC8C-B2E8-226147875A29}"/>
              </a:ext>
            </a:extLst>
          </p:cNvPr>
          <p:cNvSpPr txBox="1"/>
          <p:nvPr/>
        </p:nvSpPr>
        <p:spPr>
          <a:xfrm>
            <a:off x="728870" y="1027061"/>
            <a:ext cx="1073426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Ingrid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Bergman’ı bütün dünyadan şöhrete ve yıldızlığa ulaştıran filmleri Casablanca,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Gaslight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Notorious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filmleri olmuştur.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Kendisine ilk Oscar ödülünü kazandıran filmi ise </a:t>
            </a:r>
            <a:r>
              <a:rPr lang="tr-TR" sz="20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Gaslight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filmi olmuştur.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İkinci Oscar ödülünü ise </a:t>
            </a:r>
            <a:r>
              <a:rPr lang="tr-TR" sz="20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Anastassia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(1956) filmi ile kazandı. </a:t>
            </a:r>
            <a:r>
              <a:rPr lang="tr-T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Mutluluğun Altıncı Hissi(1958) 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filmindeki oyunculuğu ile yardımcı kadın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Oscar</a:t>
            </a:r>
            <a:r>
              <a:rPr lang="tr-T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ödülünü kazanır.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978CB7C-0294-94C6-B697-CD0FF8FD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4084"/>
            <a:ext cx="2766501" cy="4029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Dial M for Movie - “Dünya Aşıkları Her Zaman Hoş Karşılayacak”: CASABLANCA">
            <a:extLst>
              <a:ext uri="{FF2B5EF4-FFF2-40B4-BE49-F238E27FC236}">
                <a16:creationId xmlns:a16="http://schemas.microsoft.com/office/drawing/2014/main" id="{BFBC4FC9-63E4-F189-295E-1B6BF07A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91" y="2893420"/>
            <a:ext cx="2842004" cy="3177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Notorious Poster - Public domain movie poster - PICRYL - Public Domain  Media Search Engine Public Domain Image">
            <a:extLst>
              <a:ext uri="{FF2B5EF4-FFF2-40B4-BE49-F238E27FC236}">
                <a16:creationId xmlns:a16="http://schemas.microsoft.com/office/drawing/2014/main" id="{510187F9-3FA6-FD48-E1A4-4CFAF846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08" y="2658277"/>
            <a:ext cx="2626744" cy="4048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3ECBEBEA-5847-2BF5-5773-73228D68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214" y="2658277"/>
            <a:ext cx="2304274" cy="3529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Stock photo">
            <a:extLst>
              <a:ext uri="{FF2B5EF4-FFF2-40B4-BE49-F238E27FC236}">
                <a16:creationId xmlns:a16="http://schemas.microsoft.com/office/drawing/2014/main" id="{CB5A2E5E-067C-8E31-74D4-F5E8AEA1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68" y="2812637"/>
            <a:ext cx="2369232" cy="3221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0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0FDD11-9664-E4E6-A828-9D0CCD5A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12010"/>
            <a:ext cx="10515600" cy="81763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Casablanca, </a:t>
            </a:r>
            <a:r>
              <a:rPr lang="tr-TR" sz="2800" dirty="0" err="1">
                <a:latin typeface="Arial Black" panose="020B0A04020102020204" pitchFamily="34" charset="0"/>
              </a:rPr>
              <a:t>Ingrid</a:t>
            </a:r>
            <a:r>
              <a:rPr lang="tr-TR" sz="2800" dirty="0">
                <a:latin typeface="Arial Black" panose="020B0A04020102020204" pitchFamily="34" charset="0"/>
              </a:rPr>
              <a:t> Berkman (‘‘</a:t>
            </a:r>
            <a:r>
              <a:rPr lang="tr-TR" sz="2800" dirty="0" err="1">
                <a:latin typeface="Arial Black" panose="020B0A04020102020204" pitchFamily="34" charset="0"/>
              </a:rPr>
              <a:t>Ilsa</a:t>
            </a:r>
            <a:r>
              <a:rPr lang="tr-TR" sz="2800" dirty="0">
                <a:latin typeface="Arial Black" panose="020B0A04020102020204" pitchFamily="34" charset="0"/>
              </a:rPr>
              <a:t> Lund’’)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206AAC4-1C2E-035E-0840-BCDA3554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02" y="4239617"/>
            <a:ext cx="2097130" cy="2618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3D45C28-0F95-8B6F-9C1C-B7B1DB22A271}"/>
              </a:ext>
            </a:extLst>
          </p:cNvPr>
          <p:cNvSpPr txBox="1"/>
          <p:nvPr/>
        </p:nvSpPr>
        <p:spPr>
          <a:xfrm>
            <a:off x="3389242" y="1005431"/>
            <a:ext cx="8676862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Bergman,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Ilsa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Lund rolü ile sevgilisi ve kocası arasında sıkışan idealist ve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aşık bir 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kadın karakteri canlandırıyor.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 sonuna kadar sevgilisini mi yoksa kocasını mı seçeceği söylenmez kendisine. Böylece ikilem arasında kalan açık kadını olağanüstü bir şekilde oynar.</a:t>
            </a:r>
            <a:endParaRPr lang="tr-TR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Bergman, kendi duyguları ve ne yapması gerektiğini düşündüğü arasında çatışma yaşayan zarif ve çekici bir kadın rolüne kolayca düşüyor ve oynuyor.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Ilsa</a:t>
            </a:r>
            <a:r>
              <a:rPr lang="tr-TR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kocası Çek direniş lideri Victor </a:t>
            </a:r>
            <a:r>
              <a:rPr lang="tr-TR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Laszlo'yu</a:t>
            </a:r>
            <a:r>
              <a:rPr lang="tr-TR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(Paul </a:t>
            </a:r>
            <a:r>
              <a:rPr lang="tr-TR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Henreid</a:t>
            </a:r>
            <a:r>
              <a:rPr lang="tr-TR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mu yoksa ‘’kimse için boynunu uzatmayan’' alaycı Amerikalı bar sahibi Rick </a:t>
            </a:r>
            <a:r>
              <a:rPr lang="tr-TR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Blaine'i</a:t>
            </a:r>
            <a:r>
              <a:rPr lang="tr-TR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(Humphrey </a:t>
            </a:r>
            <a:r>
              <a:rPr lang="tr-TR" b="0" i="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Bogart</a:t>
            </a:r>
            <a:r>
              <a:rPr lang="tr-TR" b="0" i="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mi seçecek?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Casablanca’daki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Ilsa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Lund rolüyle ödül almamış olsa da kendisini dünya sinemasına altın harfler ile yazdırıyor.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Casablanca filminde giydiği kostümleri ile bir Casablanca modası oluşur.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B786B-8971-FFD6-952B-BB5F4C22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2" y="744439"/>
            <a:ext cx="2485950" cy="3728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7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11AEC-756C-3203-DD42-D714BB27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68364D-6C81-094B-C840-530C0EA9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488"/>
            <a:ext cx="10515600" cy="81763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Bergman Tiyatro Sahnesinde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F41ADF-CD11-F007-1B20-E46D8743E94B}"/>
              </a:ext>
            </a:extLst>
          </p:cNvPr>
          <p:cNvSpPr txBox="1"/>
          <p:nvPr/>
        </p:nvSpPr>
        <p:spPr>
          <a:xfrm>
            <a:off x="1123119" y="1621657"/>
            <a:ext cx="9452115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Bergman, sinema çalışmalarının yanı sıra tiyatroda da rol aldı.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1940 yılında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Liliom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ile </a:t>
            </a:r>
            <a:r>
              <a:rPr lang="tr-TR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Broadway'deki </a:t>
            </a:r>
            <a:r>
              <a:rPr lang="tr-TR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ilk çıkışını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yaptı.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Daha sonra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Hedda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Gabler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(Paris, 1962), 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Country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(Büyük Britanya, 1965) ve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Captain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Brassbound's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Conversion (Londra, 1971) gibi eleştirmenlerce beğenilen oyunlarda rol aldı.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Joan of Lorraine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(1946–47) oyunundaki performansıyla </a:t>
            </a:r>
            <a:r>
              <a:rPr lang="tr-TR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 Ödülü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kazandı ve son Broadway performansı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(1975) oldu.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Ayrıca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Screw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(1959) ve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Hedda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Gabler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(1963) adlı televizyon oyunlarında da rol aldı 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31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9E5523-C8AE-2A62-CC99-00A22590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Casablanca </a:t>
            </a:r>
            <a:r>
              <a:rPr lang="tr-TR" sz="2800" dirty="0" err="1">
                <a:latin typeface="Arial Black" panose="020B0A04020102020204" pitchFamily="34" charset="0"/>
              </a:rPr>
              <a:t>Fiminde</a:t>
            </a:r>
            <a:endParaRPr lang="tr-TR" sz="2800" dirty="0">
              <a:latin typeface="Arial Black" panose="020B0A040201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381031-3549-4178-11C8-AAE11BCD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24" y="1482244"/>
            <a:ext cx="3555861" cy="3567112"/>
          </a:xfrm>
          <a:prstGeom prst="rect">
            <a:avLst/>
          </a:prstGeom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12381E7-B32B-5F87-020E-5844D52A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75" y="704368"/>
            <a:ext cx="3992217" cy="59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ngrid bergman ve humphrey bogart'ın casablanca'daki modası">
            <a:extLst>
              <a:ext uri="{FF2B5EF4-FFF2-40B4-BE49-F238E27FC236}">
                <a16:creationId xmlns:a16="http://schemas.microsoft.com/office/drawing/2014/main" id="{ADFE1051-5554-22EC-7C3D-11ED35F7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4" y="1088838"/>
            <a:ext cx="3572539" cy="53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3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61051F-EDAF-1390-CA96-A2F97619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2" y="82157"/>
            <a:ext cx="10515600" cy="678484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  <a:cs typeface="Arial" panose="020B0604020202020204" pitchFamily="34" charset="0"/>
              </a:rPr>
              <a:t>Filmden Kareler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80E0A3FE-A5EC-CEC9-6C8C-48A0D3FE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32" y="1043610"/>
            <a:ext cx="5636592" cy="31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F8938A9-B91C-7AC9-6952-826D62CD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59" y="3488636"/>
            <a:ext cx="5676007" cy="31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FF6AF84D-0C50-4117-07A3-4B54B596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67" y="704368"/>
            <a:ext cx="4345790" cy="24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DC89E67B-E100-F0FA-8B39-437E98AE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72" y="4398795"/>
            <a:ext cx="3690348" cy="20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9CF51C9-1EF9-C445-6694-1D7DF1D0A5D5}"/>
              </a:ext>
            </a:extLst>
          </p:cNvPr>
          <p:cNvSpPr txBox="1"/>
          <p:nvPr/>
        </p:nvSpPr>
        <p:spPr>
          <a:xfrm>
            <a:off x="7312715" y="3148875"/>
            <a:ext cx="437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«Paris her zaman bizim olacak»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406C78C-D33C-98D1-2984-3A5085999993}"/>
              </a:ext>
            </a:extLst>
          </p:cNvPr>
          <p:cNvSpPr txBox="1"/>
          <p:nvPr/>
        </p:nvSpPr>
        <p:spPr>
          <a:xfrm>
            <a:off x="6501365" y="3723189"/>
            <a:ext cx="5676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"Louis, bence bu güzel bir dostluğun başlangıcı."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F273397-3954-DCB8-581D-25D5360DC398}"/>
              </a:ext>
            </a:extLst>
          </p:cNvPr>
          <p:cNvSpPr txBox="1"/>
          <p:nvPr/>
        </p:nvSpPr>
        <p:spPr>
          <a:xfrm>
            <a:off x="2387876" y="6470817"/>
            <a:ext cx="6703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"Sana bakıyorum evlat."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E4912F6-B5A9-3445-9700-5DF53EF6BF6C}"/>
              </a:ext>
            </a:extLst>
          </p:cNvPr>
          <p:cNvSpPr txBox="1"/>
          <p:nvPr/>
        </p:nvSpPr>
        <p:spPr>
          <a:xfrm>
            <a:off x="1445702" y="70758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"Her zamanki şüphelileri topla."</a:t>
            </a:r>
          </a:p>
        </p:txBody>
      </p:sp>
    </p:spTree>
    <p:extLst>
      <p:ext uri="{BB962C8B-B14F-4D97-AF65-F5344CB8AC3E}">
        <p14:creationId xmlns:p14="http://schemas.microsoft.com/office/powerpoint/2010/main" val="209361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158EB0-F568-3CD0-D021-12AC1B1A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63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Kendi Kaleminden Biyografisi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2885DDE-BD9E-3759-8DB4-54E51CB2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30" y="1418638"/>
            <a:ext cx="3624593" cy="4020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08B24FD-24A3-61D3-F153-788EA7F4F918}"/>
              </a:ext>
            </a:extLst>
          </p:cNvPr>
          <p:cNvSpPr txBox="1"/>
          <p:nvPr/>
        </p:nvSpPr>
        <p:spPr>
          <a:xfrm>
            <a:off x="4622523" y="1614763"/>
            <a:ext cx="72249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1980'de Bergman'ın otobiyografisi </a:t>
            </a:r>
            <a:r>
              <a:rPr lang="tr-TR" b="0" i="1" dirty="0" err="1">
                <a:effectLst/>
                <a:latin typeface="Arial" panose="020B0604020202020204" pitchFamily="34" charset="0"/>
              </a:rPr>
              <a:t>Ingrid</a:t>
            </a:r>
            <a:r>
              <a:rPr lang="tr-TR" b="0" i="1" dirty="0">
                <a:effectLst/>
                <a:latin typeface="Arial" panose="020B0604020202020204" pitchFamily="34" charset="0"/>
              </a:rPr>
              <a:t> Bergman: My </a:t>
            </a:r>
            <a:r>
              <a:rPr lang="tr-TR" b="0" i="1" dirty="0" err="1">
                <a:effectLst/>
                <a:latin typeface="Arial" panose="020B0604020202020204" pitchFamily="34" charset="0"/>
              </a:rPr>
              <a:t>Story</a:t>
            </a:r>
            <a:r>
              <a:rPr lang="tr-TR" b="0" i="1" dirty="0">
                <a:effectLst/>
                <a:latin typeface="Arial" panose="020B0604020202020204" pitchFamily="34" charset="0"/>
              </a:rPr>
              <a:t> 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Alan Burg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Alan Burg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Burgess'in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yardımıyla yazıldı 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Bergman, bu kitapta çocukluğunu, kariyerinin ilk yıllarını, Hollywood'daki hayatını,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Rossellini</a:t>
            </a:r>
            <a:r>
              <a:rPr lang="tr-TR" b="0" i="0" dirty="0">
                <a:effectLst/>
                <a:latin typeface="Arial" panose="020B0604020202020204" pitchFamily="34" charset="0"/>
              </a:rPr>
              <a:t> skandalını ve sonraki olayları ele aldı.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Kitap, oğlunun kendisine kendi hikayesini anlatmazsa sadece söylentiler ve röportajlar aracılığıyla tanınacağı konusunda uyarmasından sonra yazıldı. </a:t>
            </a:r>
            <a:endParaRPr lang="tr-TR" b="0" i="0" baseline="30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aseline="30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1982'de İtalyan Sinema Akademisi tarafından verilen Turizm Bakanlığı'nın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4" tooltip="David di Dona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4" tooltip="David di Dona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4" tooltip="David di Dona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4" tooltip="David di Donatel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Donatello</a:t>
            </a:r>
            <a:r>
              <a:rPr lang="tr-TR" b="0" i="0" dirty="0">
                <a:effectLst/>
                <a:latin typeface="Arial" panose="020B0604020202020204" pitchFamily="34" charset="0"/>
              </a:rPr>
              <a:t> Altın Madalyası ile ödüllendirildi 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723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CE8B6A-2D4F-B592-8598-678C518A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18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Son Filmi ve Ödülü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8B36A7-C97F-E16F-85EA-EC86779F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5576"/>
            <a:ext cx="4089062" cy="426814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3E38C8F-7E7B-1E34-4F59-6C2B1C419CBA}"/>
              </a:ext>
            </a:extLst>
          </p:cNvPr>
          <p:cNvSpPr txBox="1"/>
          <p:nvPr/>
        </p:nvSpPr>
        <p:spPr>
          <a:xfrm>
            <a:off x="4927262" y="1843950"/>
            <a:ext cx="73740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İsrail’in merhume eski başbakanı Golda Meir’in hayatını canlandırdığı Televizyon filmi son filmi oldu.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Film çekimi sırasında kanserden tedavi görüyordu. Çok zorlanmasına rağmen belli etmemeye çalışarak film çekimini tamamlar.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Ölümünden sonra bu film ile Emmy Ödülü kazandı. Ödülünü kızı annesi adına alır.</a:t>
            </a:r>
          </a:p>
        </p:txBody>
      </p:sp>
    </p:spTree>
    <p:extLst>
      <p:ext uri="{BB962C8B-B14F-4D97-AF65-F5344CB8AC3E}">
        <p14:creationId xmlns:p14="http://schemas.microsoft.com/office/powerpoint/2010/main" val="258120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7216-EE5F-FCCB-D4DF-0B9A1831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151A28-C502-005F-518E-B18FFBA0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Berkman Gülü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E22A0B0-14A9-A788-18E6-67593409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4582"/>
            <a:ext cx="3798790" cy="5698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F7FC4FA-A7CC-A3A2-1A9A-EB5AC79DB6B0}"/>
              </a:ext>
            </a:extLst>
          </p:cNvPr>
          <p:cNvSpPr txBox="1"/>
          <p:nvPr/>
        </p:nvSpPr>
        <p:spPr>
          <a:xfrm>
            <a:off x="4483983" y="2833472"/>
            <a:ext cx="68698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i="1" dirty="0">
                <a:effectLst/>
                <a:latin typeface="Arial" panose="020B0604020202020204" pitchFamily="34" charset="0"/>
              </a:rPr>
              <a:t>Rosa</a:t>
            </a:r>
            <a:r>
              <a:rPr lang="tr-TR" b="1" i="0" dirty="0">
                <a:effectLst/>
                <a:latin typeface="Arial" panose="020B0604020202020204" pitchFamily="34" charset="0"/>
              </a:rPr>
              <a:t> '</a:t>
            </a:r>
            <a:r>
              <a:rPr lang="tr-TR" b="1" i="0" dirty="0" err="1">
                <a:effectLst/>
                <a:latin typeface="Arial" panose="020B0604020202020204" pitchFamily="34" charset="0"/>
              </a:rPr>
              <a:t>Ingrid</a:t>
            </a:r>
            <a:r>
              <a:rPr lang="tr-TR" b="1" i="0" dirty="0">
                <a:effectLst/>
                <a:latin typeface="Arial" panose="020B0604020202020204" pitchFamily="34" charset="0"/>
              </a:rPr>
              <a:t> Bergman'</a:t>
            </a:r>
            <a:r>
              <a:rPr lang="tr-TR" b="0" i="0" dirty="0">
                <a:effectLst/>
                <a:latin typeface="Arial" panose="020B0604020202020204" pitchFamily="34" charset="0"/>
              </a:rPr>
              <a:t> , Danimarkalı gül yetiştiricileri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Pernille</a:t>
            </a:r>
            <a:r>
              <a:rPr lang="tr-TR" b="0" i="0" dirty="0">
                <a:effectLst/>
                <a:latin typeface="Arial" panose="020B0604020202020204" pitchFamily="34" charset="0"/>
              </a:rPr>
              <a:t> ve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Mogens</a:t>
            </a:r>
            <a:r>
              <a:rPr lang="tr-TR" b="0" i="0" dirty="0"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Olesen</a:t>
            </a:r>
            <a:r>
              <a:rPr lang="tr-TR" baseline="30000" dirty="0">
                <a:latin typeface="Arial" panose="020B0604020202020204" pitchFamily="34" charset="0"/>
              </a:rPr>
              <a:t> </a:t>
            </a:r>
            <a:r>
              <a:rPr lang="tr-TR" b="0" i="0" dirty="0">
                <a:effectLst/>
                <a:latin typeface="Arial" panose="020B0604020202020204" pitchFamily="34" charset="0"/>
              </a:rPr>
              <a:t>tarafından yetiştirilen ve 1984 yılında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Poulsen</a:t>
            </a:r>
            <a:r>
              <a:rPr lang="tr-TR" b="0" i="0" dirty="0"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Roser</a:t>
            </a:r>
            <a:r>
              <a:rPr lang="tr-TR" b="0" i="0" dirty="0">
                <a:effectLst/>
                <a:latin typeface="Arial" panose="020B0604020202020204" pitchFamily="34" charset="0"/>
              </a:rPr>
              <a:t> şirketleri tarafından tanıtılan kırmızı bir</a:t>
            </a:r>
            <a:r>
              <a:rPr lang="tr-TR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melez çay gülüdür.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u="sng" dirty="0"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Kırmızı melez çay '</a:t>
            </a:r>
            <a:r>
              <a:rPr lang="tr-TR" b="0" i="0" u="sng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Precious</a:t>
            </a:r>
            <a:r>
              <a:rPr lang="tr-TR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Platinum' (</a:t>
            </a:r>
            <a:r>
              <a:rPr lang="tr-TR" b="0" i="0" u="sng" dirty="0" err="1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Dickson</a:t>
            </a:r>
            <a:r>
              <a:rPr lang="tr-TR" b="0" i="0" u="sng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1974) </a:t>
            </a:r>
            <a:r>
              <a:rPr lang="tr-TR" b="0" i="0" u="none" strike="noStrike" baseline="3000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[ 2 ]</a:t>
            </a:r>
            <a:r>
              <a:rPr lang="tr-TR" b="0" i="0" dirty="0">
                <a:effectLst/>
                <a:latin typeface="Arial" panose="020B0604020202020204" pitchFamily="34" charset="0"/>
              </a:rPr>
              <a:t> ile isimlendirilmemiş bir fide arasında bir melezdir.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u="none" strike="noStrike" dirty="0">
              <a:latin typeface="Arial" panose="020B0604020202020204" pitchFamily="34" charset="0"/>
              <a:hlinkClick r:id="rId5" tooltip="Ingrid Bergma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effectLst/>
                <a:latin typeface="Arial" panose="020B0604020202020204" pitchFamily="34" charset="0"/>
                <a:hlinkClick r:id="rId5" tooltip="Ingrid Berg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İsveçli aktris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5" tooltip="Ingrid Berg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Ingrid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5" tooltip="Ingrid Bergm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Bergman'ın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(1915–1982) onuruna adlandırılmıştır</a:t>
            </a:r>
            <a:endParaRPr lang="tr-TR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25FD0ED-5075-85CB-41EC-DD23F91C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85" y="0"/>
            <a:ext cx="2214356" cy="278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9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4BCFB64-0C2C-8634-A2FD-284BA30A0A61}"/>
              </a:ext>
            </a:extLst>
          </p:cNvPr>
          <p:cNvSpPr txBox="1"/>
          <p:nvPr/>
        </p:nvSpPr>
        <p:spPr>
          <a:xfrm>
            <a:off x="2431773" y="973440"/>
            <a:ext cx="97602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25 Aralık 1886 yılında Budapeşte’de Yahudi bir ailede doğar.  10 Nisan 1962 tarihinde Amerika’da ölmüştür.  Macarca ismi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Mihaly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Kertesz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 Babası marangoz annesi opera sanatçısıydı.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Çocukluk yılları alt-orta sınıfta zor geçer.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Kendisi biyografisi hakkında yazmadığı 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için erken dönem yaşantısı hakkında pek bilgi olmadığı kayıtlarda yer almakta.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1906'da Macaristan Kraliyet Tiyatro ve Sanat Akademisi'nden mezun oldu.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Altı yıl tiyatro oyuncusu ve yönetmen olarak çalıştıktan sonra, yeni doğan Macar film endüstrisine katıldı.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1914 yılına I. Dünya 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Savaşı çıktığında Avusturya-Macaristan ordusuna çağrılır ve topçu subay olarak görev yapar.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1915  yılında askerlikten terhis olur ve birçok filminde oynayacak olan aktris Lucy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Doraine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ile evlenir.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1919’de Avusturya’ya göç eder. Önemli çalışmalara imza atar.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1926'da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Mihály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Kertész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2" tooltip="Warner Bro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Warner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2" tooltip="Warner Bro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Bros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2" tooltip="Warner Bros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.'un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Amerika 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Birleşik Devletleri'ne gelip film yönetme teklifini kabul eder ve ismini Michael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olarak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İngilizleştirdi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28 yıl Warner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Bros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ile çalışır. Bu süre zarfında 100 yakın fil yönetir..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929'da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Senar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senarist 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4" tooltip="Bess Meredy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Bess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4" tooltip="Bess Meredy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4" tooltip="Bess Meredy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Meredyth</a:t>
            </a:r>
            <a:r>
              <a:rPr lang="tr-TR" b="0" i="0" dirty="0">
                <a:effectLst/>
                <a:latin typeface="Arial" panose="020B0604020202020204" pitchFamily="34" charset="0"/>
              </a:rPr>
              <a:t> ile evlendi 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 1936'da Amerikan vatandaşı oldu. 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3B6AEBD-9377-D5FB-54EA-4E0E1A6A7E47}"/>
              </a:ext>
            </a:extLst>
          </p:cNvPr>
          <p:cNvSpPr txBox="1"/>
          <p:nvPr/>
        </p:nvSpPr>
        <p:spPr>
          <a:xfrm>
            <a:off x="1043607" y="353878"/>
            <a:ext cx="8110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Michael </a:t>
            </a:r>
            <a:r>
              <a:rPr lang="tr-TR" sz="2800" dirty="0" err="1">
                <a:latin typeface="Arial Black" panose="020B0A04020102020204" pitchFamily="34" charset="0"/>
              </a:rPr>
              <a:t>Curtiz</a:t>
            </a:r>
            <a:r>
              <a:rPr lang="tr-TR" sz="2800" dirty="0">
                <a:latin typeface="Arial Black" panose="020B0A04020102020204" pitchFamily="34" charset="0"/>
              </a:rPr>
              <a:t>, Yönetmen, Biyografi</a:t>
            </a:r>
            <a:endParaRPr lang="tr-TR" sz="2800" dirty="0"/>
          </a:p>
        </p:txBody>
      </p:sp>
      <p:pic>
        <p:nvPicPr>
          <p:cNvPr id="6" name="Picture 2" descr="Michael Curtiz Fotoğrafları 13">
            <a:extLst>
              <a:ext uri="{FF2B5EF4-FFF2-40B4-BE49-F238E27FC236}">
                <a16:creationId xmlns:a16="http://schemas.microsoft.com/office/drawing/2014/main" id="{B7CB1D18-98EB-9ADF-B658-E8F7E1D4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975"/>
            <a:ext cx="2641597" cy="3832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6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4A0075-2FCA-9475-F281-4C9C8763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3"/>
            <a:ext cx="10515600" cy="465836"/>
          </a:xfrm>
        </p:spPr>
        <p:txBody>
          <a:bodyPr>
            <a:normAutofit fontScale="90000"/>
          </a:bodyPr>
          <a:lstStyle/>
          <a:p>
            <a:r>
              <a:rPr lang="tr-TR" sz="2800" dirty="0" err="1">
                <a:latin typeface="Arial Black" panose="020B0A04020102020204" pitchFamily="34" charset="0"/>
              </a:rPr>
              <a:t>Ingrid</a:t>
            </a:r>
            <a:r>
              <a:rPr lang="tr-TR" sz="2800" dirty="0">
                <a:latin typeface="Arial Black" panose="020B0A04020102020204" pitchFamily="34" charset="0"/>
              </a:rPr>
              <a:t> Bergman Ödülleri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1AFD850-B417-0E01-6AA9-0153D0208B90}"/>
              </a:ext>
            </a:extLst>
          </p:cNvPr>
          <p:cNvSpPr txBox="1"/>
          <p:nvPr/>
        </p:nvSpPr>
        <p:spPr>
          <a:xfrm>
            <a:off x="7722704" y="548639"/>
            <a:ext cx="4204243" cy="3476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225A696-F83A-881D-EBA3-2C0BA05A5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562"/>
            <a:ext cx="6576630" cy="274343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E0F3CF9-67CA-E119-6BE0-03803551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18" y="3429000"/>
            <a:ext cx="8329382" cy="325402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C2D17B8-9847-4C41-8D0E-42B9C0F278EB}"/>
              </a:ext>
            </a:extLst>
          </p:cNvPr>
          <p:cNvSpPr txBox="1"/>
          <p:nvPr/>
        </p:nvSpPr>
        <p:spPr>
          <a:xfrm>
            <a:off x="9762690" y="2049567"/>
            <a:ext cx="2387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latin typeface="Arial Black" panose="020B0A04020102020204" pitchFamily="34" charset="0"/>
              </a:rPr>
              <a:t>Üç Oscar ödülü</a:t>
            </a:r>
            <a:endParaRPr lang="tr-TR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34219E2-4A75-F59A-34D2-400AED32C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7020"/>
            <a:ext cx="2859157" cy="3006002"/>
          </a:xfrm>
          <a:prstGeom prst="rect">
            <a:avLst/>
          </a:prstGeom>
        </p:spPr>
      </p:pic>
      <p:pic>
        <p:nvPicPr>
          <p:cNvPr id="16388" name="Picture 4" descr="Tüm Zamanların En Çok Oscar Kazanan 5 Aktrisi | Vogue Türkiye">
            <a:extLst>
              <a:ext uri="{FF2B5EF4-FFF2-40B4-BE49-F238E27FC236}">
                <a16:creationId xmlns:a16="http://schemas.microsoft.com/office/drawing/2014/main" id="{61D20D11-DC2A-558B-A6B5-C67CC5C5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91" y="82803"/>
            <a:ext cx="2182599" cy="36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37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02" name="Straight Connector 2460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604" name="Rectangle 2460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3190048-F5A8-2D98-FC68-45B81901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62" y="36102"/>
            <a:ext cx="6190412" cy="7342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Paul </a:t>
            </a:r>
            <a:r>
              <a:rPr lang="en-US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Henreid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 («Victor </a:t>
            </a:r>
            <a:r>
              <a:rPr lang="tr-TR" sz="2800" kern="1200" dirty="0" err="1">
                <a:solidFill>
                  <a:schemeClr val="tx1"/>
                </a:solidFill>
                <a:latin typeface="Arial Black" panose="020B0A04020102020204" pitchFamily="34" charset="0"/>
              </a:rPr>
              <a:t>Lazsio</a:t>
            </a:r>
            <a:r>
              <a:rPr lang="tr-TR" sz="28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»)</a:t>
            </a:r>
            <a:endParaRPr lang="en-US" sz="28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606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DD9AE619-F604-3308-2302-4E88FF6DDC64}"/>
              </a:ext>
            </a:extLst>
          </p:cNvPr>
          <p:cNvSpPr txBox="1"/>
          <p:nvPr/>
        </p:nvSpPr>
        <p:spPr>
          <a:xfrm>
            <a:off x="112035" y="1397265"/>
            <a:ext cx="7943787" cy="46542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Ocak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1908, </a:t>
            </a:r>
            <a:r>
              <a:rPr lang="en-US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Trieste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Avusturya-Macaristan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doğdu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29 Mart 1992, </a:t>
            </a:r>
            <a:r>
              <a:rPr lang="en-US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 Monica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en-US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Kaliforniya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,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ABD'de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öldü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Avusturyalı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aristokrat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bankacının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oğlu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dünyay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Oyunculuk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eğitimini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Viyana’da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arif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sofistikeliği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Orta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aksanı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(1942) 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filmlerde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romantik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başroller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kılan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Avusturya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doğumlu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aktördü</a:t>
            </a: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Casablanca filminde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Nazilere karşı çalışan bir örgüt üyesini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Ilsa’nın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kocası rolünü canlandırır.</a:t>
            </a: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1935'te Avusturya'dan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ayrıldır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Goodbye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Chips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(1939) ve 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Train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(1940) gibi İngiliz filmlerinde oynadıktan sonra </a:t>
            </a:r>
            <a:r>
              <a:rPr lang="tr-TR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Amerika Birleşik Devletleri’ne göç eder.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Amerika karşıtı örgütte çalıştı. Bu çalışmaları nedeniyle Amerika’da kara listeye alınır. Daha sonra TV sektörüne geçer ve ikinci kariyerini orada yapar.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4580" name="Picture 4" descr="Paul Henry">
            <a:extLst>
              <a:ext uri="{FF2B5EF4-FFF2-40B4-BE49-F238E27FC236}">
                <a16:creationId xmlns:a16="http://schemas.microsoft.com/office/drawing/2014/main" id="{10877C09-B1E6-0CFF-3F21-78AF8B14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12622" b="-3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61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9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1B27AA-7CA1-B21F-DE86-93C89E85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Kaynakça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FE6362-7A0E-A21D-2CBB-9B74AAAE9103}"/>
              </a:ext>
            </a:extLst>
          </p:cNvPr>
          <p:cNvSpPr txBox="1"/>
          <p:nvPr/>
        </p:nvSpPr>
        <p:spPr>
          <a:xfrm>
            <a:off x="1336190" y="1432271"/>
            <a:ext cx="9666427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https://www.britannica.com/biography/Michael-Curtiz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https://en.wikipedia.org/wiki/Michael_Curtiz_filmography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Alain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K.Rode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Michael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Bir Film Hayatı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https://www.bbc.co.uk/programmes/articles/22MqWw0PKFLLpDLhhSgk278/heres-looking-at-you-why-is-casablanca-so-very-quotable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https://en.wikipedia.org/wiki/Michael_Curtiz_filmography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https://www.britannica.com/biography/Humphrey-Bogart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https://www.britannica.com/biography/Ingrid-Bergman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https://www.mimesis-dergi.org/2013/10/ingrid-bergman-uzerine/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https://www.britannica.com/biography/Paul-Henreid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https://tiyatronline.com/casablanca_-tiyatro-kedi-3651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https://classiccriticscorner.com/classic-movies/ingrid-bergman-1940s-fashion-casablanca/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https://www.sehriyar.info/?pnum=694&amp;pt=Kazablanka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https://edebifikir.com/sinema/dunya-harabeye-donerken-asik-olmak-casablanka.html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https://classiccriticscorner.com/classic-movies/ingrid-bergman-1940s-fashion-casablanca/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1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3D977DE-A583-909E-12C4-9575D15DD8C2}"/>
              </a:ext>
            </a:extLst>
          </p:cNvPr>
          <p:cNvSpPr txBox="1"/>
          <p:nvPr/>
        </p:nvSpPr>
        <p:spPr>
          <a:xfrm>
            <a:off x="2889801" y="1443841"/>
            <a:ext cx="6999633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tr-TR" sz="2800" dirty="0">
              <a:latin typeface="Arial Black" panose="020B0A04020102020204" pitchFamily="34" charset="0"/>
            </a:endParaRPr>
          </a:p>
          <a:p>
            <a:pPr algn="ctr"/>
            <a:endParaRPr lang="tr-TR" sz="2800" dirty="0">
              <a:latin typeface="Arial Black" panose="020B0A04020102020204" pitchFamily="34" charset="0"/>
            </a:endParaRPr>
          </a:p>
          <a:p>
            <a:pPr algn="ctr"/>
            <a:r>
              <a:rPr lang="tr-TR" sz="2800" dirty="0">
                <a:latin typeface="Arial Black" panose="020B0A04020102020204" pitchFamily="34" charset="0"/>
              </a:rPr>
              <a:t>Teşekkürler</a:t>
            </a:r>
          </a:p>
          <a:p>
            <a:pPr algn="ctr"/>
            <a:endParaRPr lang="tr-TR" sz="2800" dirty="0">
              <a:latin typeface="Arial Black" panose="020B0A04020102020204" pitchFamily="34" charset="0"/>
            </a:endParaRPr>
          </a:p>
          <a:p>
            <a:pPr algn="ctr"/>
            <a:r>
              <a:rPr lang="tr-TR" sz="2800" dirty="0">
                <a:latin typeface="Arial Black" panose="020B0A04020102020204" pitchFamily="34" charset="0"/>
              </a:rPr>
              <a:t>Nihayet </a:t>
            </a:r>
            <a:r>
              <a:rPr lang="tr-TR" sz="2800" dirty="0" err="1">
                <a:latin typeface="Arial Black" panose="020B0A04020102020204" pitchFamily="34" charset="0"/>
              </a:rPr>
              <a:t>Durukanoğlu</a:t>
            </a:r>
            <a:endParaRPr lang="tr-TR" sz="2800" dirty="0">
              <a:latin typeface="Arial Black" panose="020B0A04020102020204" pitchFamily="34" charset="0"/>
            </a:endParaRPr>
          </a:p>
          <a:p>
            <a:pPr algn="ctr"/>
            <a:endParaRPr lang="tr-TR" sz="2800" dirty="0">
              <a:latin typeface="Arial Black" panose="020B0A04020102020204" pitchFamily="34" charset="0"/>
            </a:endParaRPr>
          </a:p>
          <a:p>
            <a:pPr algn="ctr"/>
            <a:r>
              <a:rPr lang="tr-TR" sz="2800" dirty="0">
                <a:latin typeface="Arial Black" panose="020B0A04020102020204" pitchFamily="34" charset="0"/>
              </a:rPr>
              <a:t>İstanbul, 06.11.2024</a:t>
            </a:r>
          </a:p>
          <a:p>
            <a:pPr algn="ctr"/>
            <a:endParaRPr lang="tr-TR" sz="2800" dirty="0">
              <a:latin typeface="Arial Black" panose="020B0A04020102020204" pitchFamily="34" charset="0"/>
            </a:endParaRPr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1853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976C6-AFB8-DB3C-7765-A6EE1180E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9E2563C-4C4F-ECAF-6323-037048EACFCC}"/>
              </a:ext>
            </a:extLst>
          </p:cNvPr>
          <p:cNvSpPr txBox="1"/>
          <p:nvPr/>
        </p:nvSpPr>
        <p:spPr>
          <a:xfrm>
            <a:off x="993914" y="406908"/>
            <a:ext cx="7096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Macaristan Kariyeri (1912-1913)</a:t>
            </a:r>
            <a:endParaRPr lang="tr-TR" sz="2800" dirty="0"/>
          </a:p>
        </p:txBody>
      </p:sp>
      <p:pic>
        <p:nvPicPr>
          <p:cNvPr id="6" name="Picture 2" descr="Michael Curtiz Fotoğrafları 13">
            <a:extLst>
              <a:ext uri="{FF2B5EF4-FFF2-40B4-BE49-F238E27FC236}">
                <a16:creationId xmlns:a16="http://schemas.microsoft.com/office/drawing/2014/main" id="{3B1AD661-5CE8-2C4A-7B7F-E28ACF6D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3" y="1656509"/>
            <a:ext cx="2641597" cy="38326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0D02649-3178-15B3-0F3D-1E692B564845}"/>
              </a:ext>
            </a:extLst>
          </p:cNvPr>
          <p:cNvSpPr txBox="1"/>
          <p:nvPr/>
        </p:nvSpPr>
        <p:spPr>
          <a:xfrm>
            <a:off x="3339548" y="936741"/>
            <a:ext cx="885245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1886'da Budapeşte'de Mano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Kaminer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adıyla doğdu.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1906'da Macaristan Kraliyet Tiyatro ve Sanat Akademisi'nden mezun oldu.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Mihály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Kertész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sahne adıyla kendini sahne oyuncusu olarak kanıtladı ve klasik ve modern tiyatro oyunlarında rol aldı. Sonunda yönetmenliğe de yöneldi.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  <a:hlinkClick r:id="rId3" tooltip="Projeksiyon cihazı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1912'de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Kertész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Projectograph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Film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Projeksiyon cihaz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Company'de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oyuncu ve yönetmen olarak Macaristan'ın sinema sektörüne girdi . 1913 yılında kendisini geliştirmek için Danimarka’ya gider.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Onlar için yaptığı ilk film aynı zamanda şirketin ilk uzun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Uzun metrajlı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metrajlı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filmiydi.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Curtiz'in</a:t>
            </a:r>
            <a:r>
              <a:rPr lang="tr-T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 dönemdeki tüm filmleri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Kayıp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kaybolmuştur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Altı yıl tiyatro oyuncusu ve yönetmen olarak çalıştıktan sonra, yeni doğan Macar film endüstrisine katıldı.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u="none" strike="noStrike" baseline="3000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İlk filmi 1912 draması 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6" tooltip="Bugün ve Yarın (1912 film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Maés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6" tooltip="Bugün ve Yarın (1912 film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6" tooltip="Bugün ve Yarın (1912 film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Holnap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("Bugün ve Yarın") idi.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427FE84-E058-C4D3-96B9-AA9CA0E2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75" y="710723"/>
            <a:ext cx="9320068" cy="591363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36BFA58-499B-66FB-9B2E-AE70D1060917}"/>
              </a:ext>
            </a:extLst>
          </p:cNvPr>
          <p:cNvSpPr txBox="1"/>
          <p:nvPr/>
        </p:nvSpPr>
        <p:spPr>
          <a:xfrm>
            <a:off x="1637471" y="233645"/>
            <a:ext cx="7725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Macaristan Filmlerinden Örnekler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129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96A3-6A10-9950-8F95-C72905DA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1581DD2-82BA-0A67-DC79-2169367F6234}"/>
              </a:ext>
            </a:extLst>
          </p:cNvPr>
          <p:cNvSpPr txBox="1"/>
          <p:nvPr/>
        </p:nvSpPr>
        <p:spPr>
          <a:xfrm>
            <a:off x="3036655" y="1338467"/>
            <a:ext cx="906589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Budapeşte’deki çalışmaları sırasında kendini geliştirmek için 1913'te,  yönetmen </a:t>
            </a:r>
            <a:r>
              <a:rPr lang="tr-TR" b="0" i="0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</a:t>
            </a:r>
            <a:r>
              <a:rPr lang="tr-TR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Blom'un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çırağı olarak becerilerini geliştirmek için Danimarka'ya gitti.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u="sng" dirty="0">
                <a:solidFill>
                  <a:srgbClr val="202122"/>
                </a:solidFill>
                <a:latin typeface="Arial" panose="020B0604020202020204" pitchFamily="34" charset="0"/>
              </a:rPr>
              <a:t>Danimarka’da 1913 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yılında Atlantis filminde yardımcı rolde oynamış hem de yardımcı yönetmen olarak çalışmıştır.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Macaristan'a döndüğünde, birkaç film şirketi için serbest yönetmen oldu. 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Macaristan’da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kominist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bir hükümetin kurulması ile 1919'da </a:t>
            </a:r>
            <a:r>
              <a:rPr lang="tr-T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Curtiz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Viyana'ya </a:t>
            </a:r>
            <a:r>
              <a:rPr lang="tr-TR" b="0" i="0" dirty="0">
                <a:effectLst/>
                <a:latin typeface="Arial" panose="020B0604020202020204" pitchFamily="34" charset="0"/>
              </a:rPr>
              <a:t>göç etti ve Avusturya'nın en iyi film yönetmenlerinden biri oldu.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u="sng" dirty="0">
                <a:latin typeface="Arial" panose="020B0604020202020204" pitchFamily="34" charset="0"/>
              </a:rPr>
              <a:t>Avusturya’daki </a:t>
            </a:r>
            <a:r>
              <a:rPr lang="tr-TR" b="1" i="0" u="sng" dirty="0">
                <a:effectLst/>
                <a:latin typeface="Arial" panose="020B0604020202020204" pitchFamily="34" charset="0"/>
              </a:rPr>
              <a:t>ilk filmi</a:t>
            </a:r>
            <a:r>
              <a:rPr lang="tr-TR" b="0" i="0" dirty="0">
                <a:effectLst/>
                <a:latin typeface="Arial" panose="020B0604020202020204" pitchFamily="34" charset="0"/>
              </a:rPr>
              <a:t>, karısı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Lucy Dora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Lucy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Lucy Dora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Doraine'in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Lucy Dora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başrol oynadığı 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Dame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Mit Dem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Schwarzen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4" tooltip="Siyah Eldivenli Kadı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Handschuh</a:t>
            </a:r>
            <a:r>
              <a:rPr lang="tr-TR" b="1" i="0" dirty="0">
                <a:effectLst/>
                <a:latin typeface="Arial" panose="020B0604020202020204" pitchFamily="34" charset="0"/>
              </a:rPr>
              <a:t> ("Siyah Eldivenli Kadın", 1919) idi . 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b="1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0" i="0" dirty="0">
                <a:effectLst/>
                <a:latin typeface="Arial" panose="020B0604020202020204" pitchFamily="34" charset="0"/>
              </a:rPr>
              <a:t>Sonraki Avusturya filmleri arasında iki bölümlük destansı 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5" tooltip="Sodom and Gomorrah (1922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Sodom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5" tooltip="Sodom and Gomorrah (1922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5" tooltip="Sodom and Gomorrah (1922 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Gomorrah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(1922) ve 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6" tooltip="The Moon of Isr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</a:t>
            </a:r>
            <a:r>
              <a:rPr lang="tr-TR" b="0" i="1" u="none" strike="noStrike" dirty="0">
                <a:effectLst/>
                <a:latin typeface="Arial" panose="020B0604020202020204" pitchFamily="34" charset="0"/>
                <a:hlinkClick r:id="rId6" tooltip="The Moon of Isr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1" u="none" strike="noStrike" dirty="0" err="1">
                <a:effectLst/>
                <a:latin typeface="Arial" panose="020B0604020202020204" pitchFamily="34" charset="0"/>
                <a:hlinkClick r:id="rId6" tooltip="The Moon of Isr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Sklavenkönigin</a:t>
            </a:r>
            <a:r>
              <a:rPr lang="tr-TR" b="0" i="0" dirty="0">
                <a:effectLst/>
                <a:latin typeface="Arial" panose="020B0604020202020204" pitchFamily="34" charset="0"/>
              </a:rPr>
              <a:t> ("Köle Kraliçe", 1924) vardı.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7D27F98-B7CF-E6D1-95A2-ED1D0D1DD511}"/>
              </a:ext>
            </a:extLst>
          </p:cNvPr>
          <p:cNvSpPr txBox="1"/>
          <p:nvPr/>
        </p:nvSpPr>
        <p:spPr>
          <a:xfrm>
            <a:off x="1013792" y="441220"/>
            <a:ext cx="9065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Danimarka, Avusturya Kariyeri</a:t>
            </a:r>
            <a:endParaRPr lang="tr-TR" sz="2800" dirty="0"/>
          </a:p>
        </p:txBody>
      </p:sp>
      <p:pic>
        <p:nvPicPr>
          <p:cNvPr id="6" name="Picture 2" descr="Michael Curtiz Fotoğrafları 13">
            <a:extLst>
              <a:ext uri="{FF2B5EF4-FFF2-40B4-BE49-F238E27FC236}">
                <a16:creationId xmlns:a16="http://schemas.microsoft.com/office/drawing/2014/main" id="{32F9E236-0F82-0A0E-041D-86C1B7B1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6" y="1683612"/>
            <a:ext cx="2262982" cy="328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48B129-834F-5475-863B-E5640BA0F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6" y="651269"/>
            <a:ext cx="9099068" cy="555546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6778355-F39A-E26D-C8EF-0A2AA4F5A98E}"/>
              </a:ext>
            </a:extLst>
          </p:cNvPr>
          <p:cNvSpPr txBox="1"/>
          <p:nvPr/>
        </p:nvSpPr>
        <p:spPr>
          <a:xfrm>
            <a:off x="1546466" y="128049"/>
            <a:ext cx="7894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Avusturya Filmlerinden Örnekler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6085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4AD7BE-CCE8-3704-A0AF-5D085180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5" y="194921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err="1">
                <a:latin typeface="Arial Black" panose="020B0A04020102020204" pitchFamily="34" charset="0"/>
              </a:rPr>
              <a:t>Curtiz’in</a:t>
            </a:r>
            <a:r>
              <a:rPr lang="tr-TR" sz="2800" dirty="0">
                <a:latin typeface="Arial Black" panose="020B0A04020102020204" pitchFamily="34" charset="0"/>
              </a:rPr>
              <a:t> Sinema Sanatını İşleyişi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0C0368-B99A-0EF1-4792-E8D072B2D405}"/>
              </a:ext>
            </a:extLst>
          </p:cNvPr>
          <p:cNvSpPr txBox="1"/>
          <p:nvPr/>
        </p:nvSpPr>
        <p:spPr>
          <a:xfrm>
            <a:off x="715617" y="1520484"/>
            <a:ext cx="850789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Curtiz</a:t>
            </a:r>
            <a:r>
              <a:rPr lang="tr-T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sanatsal aydınlatma, kapsamlı ve akıcı kamera hareketleri, yüksek vinç çekimleri ve alışılmadık kamera açıları kullanarak Hollywood'a görsel bir stil getirenler arasındaydı.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Çok yönlüydü ve her türlü film türünü idare edebiliyordu: melodram, komedi, aşk hikayesi,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2" tooltip="Kara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</a:t>
            </a:r>
            <a:r>
              <a:rPr lang="tr-TR" sz="2000" b="0" i="0" u="none" strike="noStrike" dirty="0" err="1">
                <a:effectLst/>
                <a:latin typeface="Arial" panose="020B0604020202020204" pitchFamily="34" charset="0"/>
                <a:hlinkClick r:id="rId2" tooltip="Kara fi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noir</a:t>
            </a:r>
            <a:r>
              <a:rPr lang="tr-T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müzikal, savaş hikayesi, </a:t>
            </a:r>
            <a:r>
              <a:rPr lang="tr-TR" sz="2000" b="0" i="0" u="none" strike="noStrike" dirty="0">
                <a:effectLst/>
                <a:latin typeface="Arial" panose="020B0604020202020204" pitchFamily="34" charset="0"/>
                <a:hlinkClick r:id="rId3" tooltip="Western (tü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Western</a:t>
            </a:r>
            <a:r>
              <a:rPr lang="tr-TR" sz="2000" b="0" i="0" dirty="0">
                <a:effectLst/>
                <a:latin typeface="Arial" panose="020B0604020202020204" pitchFamily="34" charset="0"/>
              </a:rPr>
              <a:t>, korku veya tarihi destan.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 hikayenin insani ilgi yönüne her zaman dikkat etti ve "gerçek insanların insani ve temel sorunlarının" tüm iyi </a:t>
            </a:r>
            <a:r>
              <a:rPr lang="tr-T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dramaların temeli olduğunu belirtti.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Yönetmen </a:t>
            </a:r>
            <a:r>
              <a:rPr lang="tr-TR" sz="2000" b="1" i="0" dirty="0" err="1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lang="tr-TR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 zaten hayatlarını anlattığı insanların psikolojik derinliklerine filmlerinde değinmeyi kendisine görev bilmiş bir yönetmen olarak tarihte yerini almıştır.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ichael Curtiz - Beyazperde.com">
            <a:extLst>
              <a:ext uri="{FF2B5EF4-FFF2-40B4-BE49-F238E27FC236}">
                <a16:creationId xmlns:a16="http://schemas.microsoft.com/office/drawing/2014/main" id="{E9B3A9C7-D88D-BAF6-6F6D-106E3CB8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26" y="1440971"/>
            <a:ext cx="3193774" cy="4330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4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1A927-FD4A-AA53-C069-207C1D37C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DDE933-52CD-DB2C-ACEB-6065672D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110153"/>
            <a:ext cx="10515600" cy="82757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 Black" panose="020B0A04020102020204" pitchFamily="34" charset="0"/>
              </a:rPr>
              <a:t>Amerika Kariyeri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9D8DAD1-CF68-0F9F-29EB-3BB89C8BEE0C}"/>
              </a:ext>
            </a:extLst>
          </p:cNvPr>
          <p:cNvSpPr txBox="1"/>
          <p:nvPr/>
        </p:nvSpPr>
        <p:spPr>
          <a:xfrm>
            <a:off x="781142" y="687537"/>
            <a:ext cx="105155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Curtiz’in</a:t>
            </a:r>
            <a:r>
              <a:rPr lang="tr-T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Amerika kariyeri 1920 yılına başlar.  Amerika’daki çalışmaları için şöyle der </a:t>
            </a:r>
            <a:r>
              <a:rPr lang="tr-TR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Curtiz</a:t>
            </a:r>
            <a:r>
              <a:rPr lang="tr-T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endParaRPr lang="tr-TR" sz="1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tr-T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tr-TR" sz="1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tr-TR" sz="1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125FF4-6F69-BF5B-9414-5365306B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259" y="1153557"/>
            <a:ext cx="9689915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«Buraya ilk geldiğimde yılda altı veya yedi film yönetmem istendi. Tek bir hikayeyi bile geri çevirmedim. Bu benim okulumdu. Her biri için çok çalıştım. Öğrenmenin yolu budur.»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Michael </a:t>
            </a:r>
            <a:r>
              <a:rPr kumimoji="0" lang="tr-TR" altLang="tr-TR" sz="2000" b="0" i="1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Curtiz</a:t>
            </a:r>
            <a:r>
              <a:rPr kumimoji="0" lang="tr-TR" altLang="tr-TR" sz="20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tr-TR" altLang="tr-TR" sz="2000" b="0" i="1" u="none" strike="noStrike" cap="none" normalizeH="0" baseline="3000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tr-TR" altLang="tr-T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DC664CB-C77C-1172-543F-E2730F223E97}"/>
              </a:ext>
            </a:extLst>
          </p:cNvPr>
          <p:cNvSpPr txBox="1"/>
          <p:nvPr/>
        </p:nvSpPr>
        <p:spPr>
          <a:xfrm>
            <a:off x="838196" y="2571099"/>
            <a:ext cx="10134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Arial" panose="020B0604020202020204" pitchFamily="34" charset="0"/>
              </a:rPr>
              <a:t>ABD'de de 100'den fazla filmi vardır. En bilinen filmleri 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2" tooltip="The Adventures of Robin Hood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2" tooltip="The Adventures of Robin Hood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Adventures of Robin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2" tooltip="The Adventures of Robin Hood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Hood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Angels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Dirty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3" tooltip="Angels with Dirty Fa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Faces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4" tooltip="Kazablanka 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Kazablanka</a:t>
            </a:r>
            <a:r>
              <a:rPr lang="tr-TR" b="0" i="0" dirty="0">
                <a:effectLst/>
                <a:latin typeface="Arial" panose="020B0604020202020204" pitchFamily="34" charset="0"/>
              </a:rPr>
              <a:t>, 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5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Yankee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5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5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Doodle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5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5" tooltip="Yankee Doodle Dan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Dandy</a:t>
            </a:r>
            <a:r>
              <a:rPr lang="tr-TR" b="0" i="0" dirty="0">
                <a:effectLst/>
                <a:latin typeface="Arial" panose="020B0604020202020204" pitchFamily="34" charset="0"/>
              </a:rPr>
              <a:t> ve </a:t>
            </a:r>
            <a:r>
              <a:rPr lang="tr-TR" b="0" i="0" u="none" strike="noStrike" dirty="0">
                <a:effectLst/>
                <a:latin typeface="Arial" panose="020B0604020202020204" pitchFamily="34" charset="0"/>
                <a:hlinkClick r:id="rId6" tooltip="White Christmas (film)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 </a:t>
            </a:r>
            <a:r>
              <a:rPr lang="tr-TR" b="0" i="0" u="none" strike="noStrike" dirty="0" err="1">
                <a:effectLst/>
                <a:latin typeface="Arial" panose="020B0604020202020204" pitchFamily="34" charset="0"/>
                <a:hlinkClick r:id="rId6" tooltip="White Christmas (film)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Christmas</a:t>
            </a:r>
            <a:r>
              <a:rPr lang="tr-TR" b="0" i="0" dirty="0" err="1">
                <a:effectLst/>
                <a:latin typeface="Arial" panose="020B0604020202020204" pitchFamily="34" charset="0"/>
              </a:rPr>
              <a:t>'dır</a:t>
            </a:r>
            <a:r>
              <a:rPr lang="tr-TR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tr-TR" b="1" i="0" dirty="0">
              <a:effectLst/>
              <a:latin typeface="Linux Libertine"/>
            </a:endParaRPr>
          </a:p>
        </p:txBody>
      </p:sp>
      <p:pic>
        <p:nvPicPr>
          <p:cNvPr id="9" name="Picture 4" descr="Kirli Yüzlü Melekler (1938) afişi">
            <a:extLst>
              <a:ext uri="{FF2B5EF4-FFF2-40B4-BE49-F238E27FC236}">
                <a16:creationId xmlns:a16="http://schemas.microsoft.com/office/drawing/2014/main" id="{F882231C-A153-B42D-E6A6-44ABCFA2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3" y="3493131"/>
            <a:ext cx="2276498" cy="30201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obin Hood'un Maceraları (1938) afişi">
            <a:extLst>
              <a:ext uri="{FF2B5EF4-FFF2-40B4-BE49-F238E27FC236}">
                <a16:creationId xmlns:a16="http://schemas.microsoft.com/office/drawing/2014/main" id="{D6DD413D-484E-9240-08A0-C4A66CD7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70" y="3563407"/>
            <a:ext cx="2080555" cy="3079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Comancheros (1961) afişi">
            <a:extLst>
              <a:ext uri="{FF2B5EF4-FFF2-40B4-BE49-F238E27FC236}">
                <a16:creationId xmlns:a16="http://schemas.microsoft.com/office/drawing/2014/main" id="{56DA4809-2165-BE4C-40A9-B7A9BC4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57" y="3514407"/>
            <a:ext cx="2119257" cy="3108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We're No Angels (1955) afişi">
            <a:extLst>
              <a:ext uri="{FF2B5EF4-FFF2-40B4-BE49-F238E27FC236}">
                <a16:creationId xmlns:a16="http://schemas.microsoft.com/office/drawing/2014/main" id="{623E0C59-32B0-02E4-C8A2-2AA37E80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85" y="3514407"/>
            <a:ext cx="2034748" cy="3106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azablanka">
            <a:extLst>
              <a:ext uri="{FF2B5EF4-FFF2-40B4-BE49-F238E27FC236}">
                <a16:creationId xmlns:a16="http://schemas.microsoft.com/office/drawing/2014/main" id="{3A8BD2A8-6410-EE55-83AC-DF4307E8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19" y="-360458"/>
            <a:ext cx="2173751" cy="3260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White Christmas ">
            <a:extLst>
              <a:ext uri="{FF2B5EF4-FFF2-40B4-BE49-F238E27FC236}">
                <a16:creationId xmlns:a16="http://schemas.microsoft.com/office/drawing/2014/main" id="{E21EFC5B-4676-2B09-19B1-725E0589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133" y="3477553"/>
            <a:ext cx="2024421" cy="2928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Yankee Doodle Dandy and the Fourth of July - The Syncopated ...">
            <a:extLst>
              <a:ext uri="{FF2B5EF4-FFF2-40B4-BE49-F238E27FC236}">
                <a16:creationId xmlns:a16="http://schemas.microsoft.com/office/drawing/2014/main" id="{E735FC7E-72E8-3FFE-E190-CF7ED7C2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81" y="3644044"/>
            <a:ext cx="1894777" cy="2847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8812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2617</Words>
  <Application>Microsoft Office PowerPoint</Application>
  <PresentationFormat>Widescreen</PresentationFormat>
  <Paragraphs>266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</vt:lpstr>
      <vt:lpstr>Arial Black</vt:lpstr>
      <vt:lpstr>Linux Libertine</vt:lpstr>
      <vt:lpstr>Neue Haas Grotesk Text Pro</vt:lpstr>
      <vt:lpstr>Univers</vt:lpstr>
      <vt:lpstr>GradientVTI</vt:lpstr>
      <vt:lpstr>     CASABLANCA   </vt:lpstr>
      <vt:lpstr>Casablanca Film Künyesi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Curtiz’in Sinema Sanatını İşleyişi </vt:lpstr>
      <vt:lpstr>Amerika Kariyeri</vt:lpstr>
      <vt:lpstr>Amerika Kariyeri</vt:lpstr>
      <vt:lpstr>Curtiz ve Casablanca</vt:lpstr>
      <vt:lpstr>PowerPoint Presentation</vt:lpstr>
      <vt:lpstr>Casablanca Sonrası Filmlerinden</vt:lpstr>
      <vt:lpstr>Amerika Ulusal Film Arşivindeki Filmleri</vt:lpstr>
      <vt:lpstr>Ödülleri</vt:lpstr>
      <vt:lpstr>Alain K. Rode Tarafından Kaleme Alınan Biyografisi</vt:lpstr>
      <vt:lpstr>Casablanca Filminin Oyuncu Kadrosu</vt:lpstr>
      <vt:lpstr>Humphrey Bogart</vt:lpstr>
      <vt:lpstr>Casablanca’daki Rolü      ’’Rick Blaine’’</vt:lpstr>
      <vt:lpstr>Casablanca Filminden Kareler</vt:lpstr>
      <vt:lpstr>Ingrid Bergman </vt:lpstr>
      <vt:lpstr> Ingrid Bergman’na şöhret ve ödül getiren filmleri Casablanca, Gaslight ve Notorious  </vt:lpstr>
      <vt:lpstr>Casablanca, Ingrid Berkman (‘‘Ilsa Lund’’)</vt:lpstr>
      <vt:lpstr>Bergman Tiyatro Sahnesinde</vt:lpstr>
      <vt:lpstr>Casablanca Fiminde</vt:lpstr>
      <vt:lpstr>Filmden Kareler </vt:lpstr>
      <vt:lpstr>Kendi Kaleminden Biyografisi</vt:lpstr>
      <vt:lpstr>Son Filmi ve Ödülü</vt:lpstr>
      <vt:lpstr>Berkman Gülü</vt:lpstr>
      <vt:lpstr>Ingrid Bergman Ödülleri</vt:lpstr>
      <vt:lpstr>Paul Henreid («Victor Lazsio»)</vt:lpstr>
      <vt:lpstr>Kaynakça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Nihayet Durukanoglu</dc:creator>
  <cp:lastModifiedBy>Nihat Berker</cp:lastModifiedBy>
  <cp:revision>3</cp:revision>
  <dcterms:created xsi:type="dcterms:W3CDTF">2024-11-03T15:50:07Z</dcterms:created>
  <dcterms:modified xsi:type="dcterms:W3CDTF">2024-12-07T08:10:56Z</dcterms:modified>
</cp:coreProperties>
</file>