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6" r:id="rId2"/>
    <p:sldId id="278" r:id="rId3"/>
    <p:sldId id="291" r:id="rId4"/>
    <p:sldId id="292" r:id="rId5"/>
    <p:sldId id="309" r:id="rId6"/>
    <p:sldId id="280" r:id="rId7"/>
    <p:sldId id="282" r:id="rId8"/>
    <p:sldId id="267" r:id="rId9"/>
    <p:sldId id="269" r:id="rId10"/>
    <p:sldId id="265" r:id="rId11"/>
    <p:sldId id="271" r:id="rId12"/>
    <p:sldId id="299" r:id="rId13"/>
    <p:sldId id="300" r:id="rId14"/>
    <p:sldId id="302" r:id="rId15"/>
    <p:sldId id="297" r:id="rId16"/>
    <p:sldId id="304" r:id="rId17"/>
    <p:sldId id="284" r:id="rId18"/>
    <p:sldId id="303" r:id="rId19"/>
    <p:sldId id="285" r:id="rId20"/>
    <p:sldId id="306" r:id="rId21"/>
    <p:sldId id="286" r:id="rId22"/>
    <p:sldId id="308" r:id="rId23"/>
    <p:sldId id="287" r:id="rId24"/>
    <p:sldId id="31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8" d="100"/>
          <a:sy n="78" d="100"/>
        </p:scale>
        <p:origin x="1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E78D05-86EB-4580-A51C-71051BFFC8EC}" type="datetimeFigureOut">
              <a:rPr lang="tr-TR" smtClean="0"/>
              <a:t>7.12.2024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1D29CE-FEB5-493D-946B-D322F4827E01}" type="slidenum">
              <a:rPr lang="tr-TR" smtClean="0"/>
              <a:t>‹#›</a:t>
            </a:fld>
            <a:endParaRPr lang="tr-TR"/>
          </a:p>
        </p:txBody>
      </p:sp>
    </p:spTree>
    <p:extLst>
      <p:ext uri="{BB962C8B-B14F-4D97-AF65-F5344CB8AC3E}">
        <p14:creationId xmlns:p14="http://schemas.microsoft.com/office/powerpoint/2010/main" val="1955038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t>1-Antonioni’nin filmlerinde karakterler çoğunlukla kendilerini izole, toplumla veya kendi duygusal dünyalarıyla uyumsuz hissederler. Filmlerinde yalnızlık, modern insanın anlam arayışı ve içsel boşluk sıkça vurgulanır. Bu temalar, özellikle "</a:t>
            </a:r>
            <a:r>
              <a:rPr lang="tr-TR" sz="1200" dirty="0" err="1"/>
              <a:t>L'Avventura</a:t>
            </a:r>
            <a:r>
              <a:rPr lang="tr-TR" sz="1200" dirty="0"/>
              <a:t>," "La </a:t>
            </a:r>
            <a:r>
              <a:rPr lang="tr-TR" sz="1200" dirty="0" err="1"/>
              <a:t>Notte</a:t>
            </a:r>
            <a:r>
              <a:rPr lang="tr-TR" sz="1200" dirty="0"/>
              <a:t>" ve "</a:t>
            </a:r>
            <a:r>
              <a:rPr lang="tr-TR" sz="1200" dirty="0" err="1"/>
              <a:t>L’Eclisse</a:t>
            </a:r>
            <a:r>
              <a:rPr lang="tr-TR" sz="1200" dirty="0"/>
              <a:t>" filmlerinde öne çıkar.</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t>2-Antonioni, diyalog yerine görsel dilin gücüne odaklanır. Filmlerinde genellikle uzun, durağan planlar ve sessizlik kullanır. Bu sayede izleyiciye, karakterlerin duygusal durumlarını ve çevreleriyle ilişkilerini gözlemleyerek anlamlandırma şansı tanır. Minimal diyaloglar, karakterlerin içsel dünyalarına kapı açarken, izleyiciyi daha derin bir anlayışa davet eder.</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t>3-Yönetmen, uzun çekimler ve yavaş tempolu anlatımı tercih ederek karakterlerin duygularını, çevreleriyle olan ilişkilerini derinlemesine keşfetmeyi hedefler. Bu teknik, seyirciyi sabırla gözlem yapmaya teşvik eder ve filmlerindeki atmosferin etkisini artırır.</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t>4-Antonioni’nin filmlerinde mekânlar ve doğa, karakterlerin iç dünyalarını yansıtan birer araç haline gelir. Özellikle "</a:t>
            </a:r>
            <a:r>
              <a:rPr lang="tr-TR" sz="1200" dirty="0" err="1"/>
              <a:t>Red</a:t>
            </a:r>
            <a:r>
              <a:rPr lang="tr-TR" sz="1200" dirty="0"/>
              <a:t> </a:t>
            </a:r>
            <a:r>
              <a:rPr lang="tr-TR" sz="1200" dirty="0" err="1"/>
              <a:t>Desert</a:t>
            </a:r>
            <a:r>
              <a:rPr lang="tr-TR" sz="1200" dirty="0"/>
              <a:t>" gibi renkli filmlerinde, renkleri ve mekanları karakterlerin ruh halini ve sanayileşmenin insan üzerindeki etkilerini anlatmak için ustaca kullanır. Şehir ve doğa manzaraları, karakterlerin ruhsal durumlarını yansıtır.</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p>
          <a:p>
            <a:endParaRPr lang="tr-TR" dirty="0"/>
          </a:p>
        </p:txBody>
      </p:sp>
      <p:sp>
        <p:nvSpPr>
          <p:cNvPr id="4" name="Slayt Numarası Yer Tutucusu 3"/>
          <p:cNvSpPr>
            <a:spLocks noGrp="1"/>
          </p:cNvSpPr>
          <p:nvPr>
            <p:ph type="sldNum" sz="quarter" idx="5"/>
          </p:nvPr>
        </p:nvSpPr>
        <p:spPr/>
        <p:txBody>
          <a:bodyPr/>
          <a:lstStyle/>
          <a:p>
            <a:fld id="{881D29CE-FEB5-493D-946B-D322F4827E01}" type="slidenum">
              <a:rPr lang="tr-TR" smtClean="0"/>
              <a:t>8</a:t>
            </a:fld>
            <a:endParaRPr lang="tr-TR"/>
          </a:p>
        </p:txBody>
      </p:sp>
    </p:spTree>
    <p:extLst>
      <p:ext uri="{BB962C8B-B14F-4D97-AF65-F5344CB8AC3E}">
        <p14:creationId xmlns:p14="http://schemas.microsoft.com/office/powerpoint/2010/main" val="6762956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12/7/2024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Resim eklemek için simgeye tıklayın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41410" y="3073397"/>
            <a:ext cx="4878391"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3073397"/>
            <a:ext cx="4875210"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12/7/2024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5.jpeg"/><Relationship Id="rId3" Type="http://schemas.openxmlformats.org/officeDocument/2006/relationships/image" Target="../media/image20.jpeg"/><Relationship Id="rId7" Type="http://schemas.openxmlformats.org/officeDocument/2006/relationships/image" Target="../media/image24.jpeg"/><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23.jpeg"/><Relationship Id="rId5" Type="http://schemas.openxmlformats.org/officeDocument/2006/relationships/image" Target="../media/image22.jpeg"/><Relationship Id="rId10" Type="http://schemas.openxmlformats.org/officeDocument/2006/relationships/image" Target="../media/image27.jpeg"/><Relationship Id="rId4" Type="http://schemas.openxmlformats.org/officeDocument/2006/relationships/image" Target="../media/image21.jpeg"/><Relationship Id="rId9" Type="http://schemas.openxmlformats.org/officeDocument/2006/relationships/image" Target="../media/image26.jpeg"/></Relationships>
</file>

<file path=ppt/slides/_rels/slide1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43.jpeg"/><Relationship Id="rId3" Type="http://schemas.openxmlformats.org/officeDocument/2006/relationships/image" Target="../media/image38.jpeg"/><Relationship Id="rId7" Type="http://schemas.openxmlformats.org/officeDocument/2006/relationships/image" Target="../media/image42.jpeg"/><Relationship Id="rId2" Type="http://schemas.openxmlformats.org/officeDocument/2006/relationships/image" Target="../media/image37.jpeg"/><Relationship Id="rId1" Type="http://schemas.openxmlformats.org/officeDocument/2006/relationships/slideLayout" Target="../slideLayouts/slideLayout7.xml"/><Relationship Id="rId6" Type="http://schemas.openxmlformats.org/officeDocument/2006/relationships/image" Target="../media/image41.jpeg"/><Relationship Id="rId5" Type="http://schemas.openxmlformats.org/officeDocument/2006/relationships/image" Target="../media/image40.jpeg"/><Relationship Id="rId4" Type="http://schemas.openxmlformats.org/officeDocument/2006/relationships/image" Target="../media/image39.jpeg"/><Relationship Id="rId9" Type="http://schemas.openxmlformats.org/officeDocument/2006/relationships/image" Target="../media/image44.jpeg"/></Relationships>
</file>

<file path=ppt/slides/_rels/slide23.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filmhafizasi.com/bir-sahne-last-year-at-marienbad-1961/" TargetMode="External"/><Relationship Id="rId2" Type="http://schemas.openxmlformats.org/officeDocument/2006/relationships/hyperlink" Target="https://en.wikipedia.org/wiki/Last_Year_at_Marienbad" TargetMode="External"/><Relationship Id="rId1" Type="http://schemas.openxmlformats.org/officeDocument/2006/relationships/slideLayout" Target="../slideLayouts/slideLayout2.xml"/><Relationship Id="rId5" Type="http://schemas.openxmlformats.org/officeDocument/2006/relationships/hyperlink" Target="https://www.youtube.com/watch?v=BpoQDb4Q_3g&amp;pp=ygUVZ2XDp2VuIHnEsWwgbWFyaWVuYmFk" TargetMode="External"/><Relationship Id="rId4" Type="http://schemas.openxmlformats.org/officeDocument/2006/relationships/hyperlink" Target="https://www.medyacuvali.com/yazilar/irem-merih-mutlu/bir-ruya-deneyimi-last-year-at-marienba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145AB9-8518-B0A2-A1A3-D309D0E6A10A}"/>
              </a:ext>
            </a:extLst>
          </p:cNvPr>
          <p:cNvSpPr>
            <a:spLocks noGrp="1"/>
          </p:cNvSpPr>
          <p:nvPr>
            <p:ph type="ctrTitle"/>
          </p:nvPr>
        </p:nvSpPr>
        <p:spPr/>
        <p:txBody>
          <a:bodyPr/>
          <a:lstStyle/>
          <a:p>
            <a:r>
              <a:rPr lang="tr-TR" dirty="0"/>
              <a:t>ALAİN RESNAİS</a:t>
            </a:r>
          </a:p>
        </p:txBody>
      </p:sp>
      <p:sp>
        <p:nvSpPr>
          <p:cNvPr id="3" name="Alt Başlık 2">
            <a:extLst>
              <a:ext uri="{FF2B5EF4-FFF2-40B4-BE49-F238E27FC236}">
                <a16:creationId xmlns:a16="http://schemas.microsoft.com/office/drawing/2014/main" id="{081C5FEC-DA5B-A3BE-6810-45BC0F8AA10D}"/>
              </a:ext>
            </a:extLst>
          </p:cNvPr>
          <p:cNvSpPr>
            <a:spLocks noGrp="1"/>
          </p:cNvSpPr>
          <p:nvPr>
            <p:ph type="subTitle" idx="1"/>
          </p:nvPr>
        </p:nvSpPr>
        <p:spPr>
          <a:xfrm>
            <a:off x="1876424" y="3617494"/>
            <a:ext cx="8791575" cy="3240505"/>
          </a:xfrm>
        </p:spPr>
        <p:txBody>
          <a:bodyPr>
            <a:normAutofit/>
          </a:bodyPr>
          <a:lstStyle/>
          <a:p>
            <a:r>
              <a:rPr lang="tr-TR" sz="2800" dirty="0">
                <a:solidFill>
                  <a:schemeClr val="tx1"/>
                </a:solidFill>
                <a:latin typeface="+mj-lt"/>
                <a:ea typeface="+mj-ea"/>
                <a:cs typeface="+mj-cs"/>
              </a:rPr>
              <a:t>LAST</a:t>
            </a:r>
            <a:r>
              <a:rPr lang="tr-TR" sz="2800" dirty="0"/>
              <a:t>  </a:t>
            </a:r>
            <a:r>
              <a:rPr lang="tr-TR" sz="2800" dirty="0">
                <a:solidFill>
                  <a:schemeClr val="tx1"/>
                </a:solidFill>
                <a:latin typeface="+mj-lt"/>
                <a:ea typeface="+mj-ea"/>
                <a:cs typeface="+mj-cs"/>
              </a:rPr>
              <a:t>YEAR</a:t>
            </a:r>
            <a:r>
              <a:rPr lang="tr-TR" sz="2800" dirty="0"/>
              <a:t>  </a:t>
            </a:r>
            <a:r>
              <a:rPr lang="tr-TR" sz="2800" dirty="0">
                <a:solidFill>
                  <a:schemeClr val="tx1"/>
                </a:solidFill>
                <a:latin typeface="+mj-lt"/>
                <a:ea typeface="+mj-ea"/>
                <a:cs typeface="+mj-cs"/>
              </a:rPr>
              <a:t>AT MARIENBAD’DA-GEÇEN YIL </a:t>
            </a:r>
            <a:r>
              <a:rPr lang="tr-TR" sz="2800" dirty="0" err="1">
                <a:solidFill>
                  <a:schemeClr val="tx1"/>
                </a:solidFill>
                <a:latin typeface="+mj-lt"/>
                <a:ea typeface="+mj-ea"/>
                <a:cs typeface="+mj-cs"/>
              </a:rPr>
              <a:t>MARİENBAD’Da</a:t>
            </a:r>
            <a:r>
              <a:rPr lang="tr-TR" sz="2800" dirty="0">
                <a:solidFill>
                  <a:schemeClr val="tx1"/>
                </a:solidFill>
                <a:latin typeface="+mj-lt"/>
                <a:ea typeface="+mj-ea"/>
                <a:cs typeface="+mj-cs"/>
              </a:rPr>
              <a:t> FİLMİNİN  ETKİLERİ</a:t>
            </a:r>
          </a:p>
          <a:p>
            <a:pPr lvl="1" algn="r"/>
            <a:r>
              <a:rPr lang="tr-TR" sz="1700" dirty="0">
                <a:solidFill>
                  <a:schemeClr val="tx1"/>
                </a:solidFill>
                <a:latin typeface="Arial" panose="020B0604020202020204" pitchFamily="34" charset="0"/>
                <a:ea typeface="+mj-ea"/>
                <a:cs typeface="Arial" panose="020B0604020202020204" pitchFamily="34" charset="0"/>
              </a:rPr>
              <a:t>Kadir Has </a:t>
            </a:r>
            <a:r>
              <a:rPr lang="tr-TR" sz="1700" dirty="0">
                <a:latin typeface="Arial" panose="020B0604020202020204" pitchFamily="34" charset="0"/>
                <a:ea typeface="+mj-ea"/>
                <a:cs typeface="Arial" panose="020B0604020202020204" pitchFamily="34" charset="0"/>
              </a:rPr>
              <a:t>Ü</a:t>
            </a:r>
            <a:r>
              <a:rPr lang="tr-TR" sz="1700" dirty="0">
                <a:solidFill>
                  <a:schemeClr val="tx1"/>
                </a:solidFill>
                <a:latin typeface="Arial" panose="020B0604020202020204" pitchFamily="34" charset="0"/>
                <a:ea typeface="+mj-ea"/>
                <a:cs typeface="Arial" panose="020B0604020202020204" pitchFamily="34" charset="0"/>
              </a:rPr>
              <a:t>niversitesi </a:t>
            </a:r>
            <a:r>
              <a:rPr lang="tr-TR" sz="1700" dirty="0" err="1">
                <a:latin typeface="Arial" panose="020B0604020202020204" pitchFamily="34" charset="0"/>
                <a:ea typeface="+mj-ea"/>
                <a:cs typeface="Arial" panose="020B0604020202020204" pitchFamily="34" charset="0"/>
              </a:rPr>
              <a:t>P</a:t>
            </a:r>
            <a:r>
              <a:rPr lang="tr-TR" sz="1700" dirty="0" err="1">
                <a:solidFill>
                  <a:schemeClr val="tx1"/>
                </a:solidFill>
                <a:latin typeface="Arial" panose="020B0604020202020204" pitchFamily="34" charset="0"/>
                <a:ea typeface="+mj-ea"/>
                <a:cs typeface="Arial" panose="020B0604020202020204" pitchFamily="34" charset="0"/>
              </a:rPr>
              <a:t>rof</a:t>
            </a:r>
            <a:r>
              <a:rPr lang="tr-TR" sz="1700" dirty="0">
                <a:solidFill>
                  <a:schemeClr val="tx1"/>
                </a:solidFill>
                <a:latin typeface="Arial" panose="020B0604020202020204" pitchFamily="34" charset="0"/>
                <a:ea typeface="+mj-ea"/>
                <a:cs typeface="Arial" panose="020B0604020202020204" pitchFamily="34" charset="0"/>
              </a:rPr>
              <a:t> </a:t>
            </a:r>
            <a:r>
              <a:rPr lang="tr-TR" sz="1700" dirty="0" err="1">
                <a:solidFill>
                  <a:schemeClr val="tx1"/>
                </a:solidFill>
                <a:latin typeface="Arial" panose="020B0604020202020204" pitchFamily="34" charset="0"/>
                <a:ea typeface="+mj-ea"/>
                <a:cs typeface="Arial" panose="020B0604020202020204" pitchFamily="34" charset="0"/>
              </a:rPr>
              <a:t>Dr.Nihat</a:t>
            </a:r>
            <a:r>
              <a:rPr lang="tr-TR" sz="1700" dirty="0">
                <a:solidFill>
                  <a:schemeClr val="tx1"/>
                </a:solidFill>
                <a:latin typeface="Arial" panose="020B0604020202020204" pitchFamily="34" charset="0"/>
                <a:ea typeface="+mj-ea"/>
                <a:cs typeface="Arial" panose="020B0604020202020204" pitchFamily="34" charset="0"/>
              </a:rPr>
              <a:t> </a:t>
            </a:r>
            <a:r>
              <a:rPr lang="tr-TR" sz="1700" dirty="0" err="1">
                <a:solidFill>
                  <a:schemeClr val="tx1"/>
                </a:solidFill>
                <a:latin typeface="Arial" panose="020B0604020202020204" pitchFamily="34" charset="0"/>
                <a:ea typeface="+mj-ea"/>
                <a:cs typeface="Arial" panose="020B0604020202020204" pitchFamily="34" charset="0"/>
              </a:rPr>
              <a:t>berker</a:t>
            </a:r>
            <a:r>
              <a:rPr lang="tr-TR" sz="1700" dirty="0">
                <a:solidFill>
                  <a:schemeClr val="tx1"/>
                </a:solidFill>
                <a:latin typeface="Arial" panose="020B0604020202020204" pitchFamily="34" charset="0"/>
                <a:ea typeface="+mj-ea"/>
                <a:cs typeface="Arial" panose="020B0604020202020204" pitchFamily="34" charset="0"/>
              </a:rPr>
              <a:t> </a:t>
            </a:r>
          </a:p>
          <a:p>
            <a:pPr lvl="1" algn="r"/>
            <a:r>
              <a:rPr lang="tr-TR" sz="1700" dirty="0">
                <a:solidFill>
                  <a:schemeClr val="tx1"/>
                </a:solidFill>
                <a:latin typeface="Arial" panose="020B0604020202020204" pitchFamily="34" charset="0"/>
                <a:ea typeface="+mj-ea"/>
                <a:cs typeface="Arial" panose="020B0604020202020204" pitchFamily="34" charset="0"/>
              </a:rPr>
              <a:t>Herkese Açık </a:t>
            </a:r>
            <a:r>
              <a:rPr lang="tr-TR" sz="1700" dirty="0">
                <a:latin typeface="Arial" panose="020B0604020202020204" pitchFamily="34" charset="0"/>
                <a:ea typeface="+mj-ea"/>
                <a:cs typeface="Arial" panose="020B0604020202020204" pitchFamily="34" charset="0"/>
              </a:rPr>
              <a:t>D</a:t>
            </a:r>
            <a:r>
              <a:rPr lang="tr-TR" sz="1700" dirty="0">
                <a:solidFill>
                  <a:schemeClr val="tx1"/>
                </a:solidFill>
                <a:latin typeface="Arial" panose="020B0604020202020204" pitchFamily="34" charset="0"/>
                <a:ea typeface="+mj-ea"/>
                <a:cs typeface="Arial" panose="020B0604020202020204" pitchFamily="34" charset="0"/>
              </a:rPr>
              <a:t>ers</a:t>
            </a:r>
          </a:p>
          <a:p>
            <a:pPr lvl="1" algn="r"/>
            <a:r>
              <a:rPr lang="tr-TR" sz="1700" dirty="0">
                <a:solidFill>
                  <a:schemeClr val="tx1"/>
                </a:solidFill>
                <a:latin typeface="Arial" panose="020B0604020202020204" pitchFamily="34" charset="0"/>
                <a:ea typeface="+mj-ea"/>
                <a:cs typeface="Arial" panose="020B0604020202020204" pitchFamily="34" charset="0"/>
              </a:rPr>
              <a:t>Devir Tanımlayıcı/Tanıtıcı 12 Film </a:t>
            </a:r>
          </a:p>
          <a:p>
            <a:pPr lvl="1" algn="r"/>
            <a:r>
              <a:rPr lang="tr-TR" sz="1700" dirty="0">
                <a:solidFill>
                  <a:schemeClr val="tx1"/>
                </a:solidFill>
                <a:latin typeface="Arial" panose="020B0604020202020204" pitchFamily="34" charset="0"/>
                <a:ea typeface="+mj-ea"/>
                <a:cs typeface="Arial" panose="020B0604020202020204" pitchFamily="34" charset="0"/>
              </a:rPr>
              <a:t>Hazırlayan: Halise </a:t>
            </a:r>
            <a:r>
              <a:rPr lang="tr-TR" sz="1700" dirty="0">
                <a:latin typeface="Arial" panose="020B0604020202020204" pitchFamily="34" charset="0"/>
                <a:ea typeface="+mj-ea"/>
                <a:cs typeface="Arial" panose="020B0604020202020204" pitchFamily="34" charset="0"/>
              </a:rPr>
              <a:t>Cihan Durmuşoğlu</a:t>
            </a:r>
            <a:r>
              <a:rPr lang="tr-TR" sz="1700" dirty="0">
                <a:solidFill>
                  <a:schemeClr val="tx1"/>
                </a:solidFill>
                <a:latin typeface="Arial" panose="020B0604020202020204" pitchFamily="34" charset="0"/>
                <a:ea typeface="+mj-ea"/>
                <a:cs typeface="Arial" panose="020B0604020202020204" pitchFamily="34" charset="0"/>
              </a:rPr>
              <a:t> 13/11/2024</a:t>
            </a:r>
          </a:p>
          <a:p>
            <a:endParaRPr lang="tr-TR" sz="2800" dirty="0">
              <a:solidFill>
                <a:schemeClr val="tx1"/>
              </a:solidFill>
              <a:latin typeface="+mj-lt"/>
              <a:ea typeface="+mj-ea"/>
              <a:cs typeface="+mj-cs"/>
            </a:endParaRPr>
          </a:p>
          <a:p>
            <a:endParaRPr lang="tr-TR" sz="4800" dirty="0">
              <a:solidFill>
                <a:schemeClr val="tx1"/>
              </a:solidFill>
              <a:latin typeface="+mj-lt"/>
              <a:ea typeface="+mj-ea"/>
              <a:cs typeface="+mj-cs"/>
            </a:endParaRPr>
          </a:p>
          <a:p>
            <a:endParaRPr lang="tr-TR" sz="4800" dirty="0">
              <a:solidFill>
                <a:schemeClr val="tx1"/>
              </a:solidFill>
              <a:latin typeface="+mj-lt"/>
              <a:ea typeface="+mj-ea"/>
              <a:cs typeface="+mj-cs"/>
            </a:endParaRPr>
          </a:p>
        </p:txBody>
      </p:sp>
      <p:pic>
        <p:nvPicPr>
          <p:cNvPr id="7170" name="Picture 2" descr="Last Year at Marienbad (1961) - IMDb">
            <a:extLst>
              <a:ext uri="{FF2B5EF4-FFF2-40B4-BE49-F238E27FC236}">
                <a16:creationId xmlns:a16="http://schemas.microsoft.com/office/drawing/2014/main" id="{352403F1-5ABD-2C3B-E222-3B4B580B11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686" y="577515"/>
            <a:ext cx="1762125" cy="25908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Last Year at Marienbad Original 1961 Belgian A0 Movie Poster - Posteritati  Movie Poster Gallery">
            <a:extLst>
              <a:ext uri="{FF2B5EF4-FFF2-40B4-BE49-F238E27FC236}">
                <a16:creationId xmlns:a16="http://schemas.microsoft.com/office/drawing/2014/main" id="{75126D17-02E7-1F99-7422-B135C13873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650" y="577515"/>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043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D19E95-C667-62B5-56A8-4D85F4169FE4}"/>
              </a:ext>
            </a:extLst>
          </p:cNvPr>
          <p:cNvSpPr>
            <a:spLocks noGrp="1"/>
          </p:cNvSpPr>
          <p:nvPr>
            <p:ph type="title"/>
          </p:nvPr>
        </p:nvSpPr>
        <p:spPr>
          <a:xfrm>
            <a:off x="1205581" y="385908"/>
            <a:ext cx="9905998" cy="1242366"/>
          </a:xfrm>
        </p:spPr>
        <p:txBody>
          <a:bodyPr>
            <a:normAutofit fontScale="90000"/>
          </a:bodyPr>
          <a:lstStyle/>
          <a:p>
            <a:r>
              <a:rPr lang="tr-TR" kern="100" dirty="0" err="1">
                <a:latin typeface="Calibri" panose="020F0502020204030204" pitchFamily="34" charset="0"/>
                <a:ea typeface="Calibri" panose="020F0502020204030204" pitchFamily="34" charset="0"/>
                <a:cs typeface="Times New Roman" panose="02020603050405020304" pitchFamily="18" charset="0"/>
              </a:rPr>
              <a:t>Marıenbad</a:t>
            </a:r>
            <a:r>
              <a:rPr lang="tr-TR" kern="100" dirty="0">
                <a:latin typeface="Calibri" panose="020F0502020204030204" pitchFamily="34" charset="0"/>
                <a:ea typeface="Calibri" panose="020F0502020204030204" pitchFamily="34" charset="0"/>
                <a:cs typeface="Times New Roman" panose="02020603050405020304" pitchFamily="18" charset="0"/>
              </a:rPr>
              <a:t> ve film yönetmenleri</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1- DAVİD LYNCH</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A661CE4-B250-D1F8-B7AC-5F13FA14F28C}"/>
              </a:ext>
            </a:extLst>
          </p:cNvPr>
          <p:cNvSpPr>
            <a:spLocks noGrp="1"/>
          </p:cNvSpPr>
          <p:nvPr>
            <p:ph idx="1"/>
          </p:nvPr>
        </p:nvSpPr>
        <p:spPr>
          <a:xfrm>
            <a:off x="1141413" y="1459832"/>
            <a:ext cx="9905999" cy="5012260"/>
          </a:xfrm>
        </p:spPr>
        <p:txBody>
          <a:bodyPr>
            <a:normAutofit fontScale="25000" lnSpcReduction="20000"/>
          </a:bodyPr>
          <a:lstStyle/>
          <a:p>
            <a:r>
              <a:rPr lang="tr-TR" sz="4800" b="1" dirty="0"/>
              <a:t>1</a:t>
            </a:r>
            <a:r>
              <a:rPr lang="tr-TR" sz="7200" b="1" dirty="0">
                <a:latin typeface="Arial" panose="020B0604020202020204" pitchFamily="34" charset="0"/>
                <a:cs typeface="Arial" panose="020B0604020202020204" pitchFamily="34" charset="0"/>
              </a:rPr>
              <a:t>. Gerçeküstücülük (Sürrealizm)</a:t>
            </a:r>
            <a:endParaRPr lang="tr-TR" sz="7200" dirty="0">
              <a:latin typeface="Arial" panose="020B0604020202020204" pitchFamily="34" charset="0"/>
              <a:cs typeface="Arial" panose="020B0604020202020204" pitchFamily="34" charset="0"/>
            </a:endParaRPr>
          </a:p>
          <a:p>
            <a:r>
              <a:rPr lang="tr-TR" sz="7200" b="1" dirty="0">
                <a:latin typeface="Arial" panose="020B0604020202020204" pitchFamily="34" charset="0"/>
                <a:cs typeface="Arial" panose="020B0604020202020204" pitchFamily="34" charset="0"/>
              </a:rPr>
              <a:t>2. Rüya ve Bilinçaltı Temaları</a:t>
            </a:r>
          </a:p>
          <a:p>
            <a:r>
              <a:rPr lang="tr-TR" sz="7200" b="1" dirty="0">
                <a:latin typeface="Arial" panose="020B0604020202020204" pitchFamily="34" charset="0"/>
                <a:cs typeface="Arial" panose="020B0604020202020204" pitchFamily="34" charset="0"/>
              </a:rPr>
              <a:t>3. Tekinsizlik ve Anlam Belirsizliği</a:t>
            </a:r>
            <a:endParaRPr lang="tr-TR" sz="7200" dirty="0">
              <a:latin typeface="Arial" panose="020B0604020202020204" pitchFamily="34" charset="0"/>
              <a:cs typeface="Arial" panose="020B0604020202020204" pitchFamily="34" charset="0"/>
            </a:endParaRPr>
          </a:p>
          <a:p>
            <a:r>
              <a:rPr lang="tr-TR" sz="7200" b="1" dirty="0">
                <a:latin typeface="Arial" panose="020B0604020202020204" pitchFamily="34" charset="0"/>
                <a:cs typeface="Arial" panose="020B0604020202020204" pitchFamily="34" charset="0"/>
              </a:rPr>
              <a:t>Tekrar Eden Semboller ve İmgeler</a:t>
            </a:r>
          </a:p>
          <a:p>
            <a:r>
              <a:rPr lang="tr-TR" sz="7200" dirty="0">
                <a:latin typeface="Arial" panose="020B0604020202020204" pitchFamily="34" charset="0"/>
                <a:cs typeface="Arial" panose="020B0604020202020204" pitchFamily="34" charset="0"/>
              </a:rPr>
              <a:t> Lynch, "</a:t>
            </a:r>
            <a:r>
              <a:rPr lang="tr-TR" sz="7200" b="1" u="sng" dirty="0">
                <a:latin typeface="Arial" panose="020B0604020202020204" pitchFamily="34" charset="0"/>
                <a:cs typeface="Arial" panose="020B0604020202020204" pitchFamily="34" charset="0"/>
              </a:rPr>
              <a:t>izah edilemeyeni anlatan</a:t>
            </a:r>
            <a:r>
              <a:rPr lang="tr-TR" sz="7200" dirty="0">
                <a:latin typeface="Arial" panose="020B0604020202020204" pitchFamily="34" charset="0"/>
                <a:cs typeface="Arial" panose="020B0604020202020204" pitchFamily="34" charset="0"/>
              </a:rPr>
              <a:t>" bir sinemacıdır. Filmleri, anlamın sabitlenmesine direnir ve izleyicinin aktif katılımını bekler. Karanlık, karmaşık, tekinsiz ve gizemli anlatılarıyla, Lynch, sinemada rüya ve gerçeklik arasındaki ince çizgiyi ustalıkla yansıtarak sinemaseverlere farklı bir deneyim sunar.</a:t>
            </a:r>
            <a:endParaRPr lang="tr-TR" sz="7200" kern="100" dirty="0">
              <a:latin typeface="Arial" panose="020B0604020202020204" pitchFamily="34" charset="0"/>
              <a:ea typeface="Calibri" panose="020F0502020204030204" pitchFamily="34" charset="0"/>
              <a:cs typeface="Arial" panose="020B0604020202020204" pitchFamily="34" charset="0"/>
            </a:endParaRPr>
          </a:p>
          <a:p>
            <a:endParaRPr lang="tr-TR" sz="7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tr-TR" sz="7200" kern="100" dirty="0">
                <a:latin typeface="Arial" panose="020B0604020202020204" pitchFamily="34" charset="0"/>
                <a:ea typeface="Calibri" panose="020F0502020204030204" pitchFamily="34" charset="0"/>
                <a:cs typeface="Arial" panose="020B0604020202020204" pitchFamily="34" charset="0"/>
              </a:rPr>
              <a:t>Blue </a:t>
            </a:r>
            <a:r>
              <a:rPr lang="tr-TR" sz="7200" kern="100" dirty="0" err="1">
                <a:latin typeface="Arial" panose="020B0604020202020204" pitchFamily="34" charset="0"/>
                <a:ea typeface="Calibri" panose="020F0502020204030204" pitchFamily="34" charset="0"/>
                <a:cs typeface="Arial" panose="020B0604020202020204" pitchFamily="34" charset="0"/>
              </a:rPr>
              <a:t>Welvet</a:t>
            </a:r>
            <a:r>
              <a:rPr lang="tr-TR" sz="7200" kern="100" dirty="0">
                <a:latin typeface="Arial" panose="020B0604020202020204" pitchFamily="34" charset="0"/>
                <a:ea typeface="Calibri" panose="020F0502020204030204" pitchFamily="34" charset="0"/>
                <a:cs typeface="Arial" panose="020B0604020202020204" pitchFamily="34" charset="0"/>
              </a:rPr>
              <a:t> (1986)</a:t>
            </a:r>
            <a:endParaRPr lang="tr-TR" sz="7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tr-TR" sz="7200" kern="100" dirty="0" err="1">
                <a:effectLst/>
                <a:latin typeface="Arial" panose="020B0604020202020204" pitchFamily="34" charset="0"/>
                <a:ea typeface="Calibri" panose="020F0502020204030204" pitchFamily="34" charset="0"/>
                <a:cs typeface="Arial" panose="020B0604020202020204" pitchFamily="34" charset="0"/>
              </a:rPr>
              <a:t>Mulholland</a:t>
            </a:r>
            <a:r>
              <a:rPr lang="tr-TR" sz="7200" kern="100" dirty="0">
                <a:effectLst/>
                <a:latin typeface="Arial" panose="020B0604020202020204" pitchFamily="34" charset="0"/>
                <a:ea typeface="Calibri" panose="020F0502020204030204" pitchFamily="34" charset="0"/>
                <a:cs typeface="Arial" panose="020B0604020202020204" pitchFamily="34" charset="0"/>
              </a:rPr>
              <a:t> Drive (2001) </a:t>
            </a:r>
          </a:p>
          <a:p>
            <a:pPr>
              <a:lnSpc>
                <a:spcPct val="107000"/>
              </a:lnSpc>
              <a:spcAft>
                <a:spcPts val="800"/>
              </a:spcAft>
            </a:pPr>
            <a:r>
              <a:rPr lang="tr-TR" sz="7200" kern="100" dirty="0" err="1">
                <a:effectLst/>
                <a:latin typeface="Arial" panose="020B0604020202020204" pitchFamily="34" charset="0"/>
                <a:ea typeface="Calibri" panose="020F0502020204030204" pitchFamily="34" charset="0"/>
                <a:cs typeface="Arial" panose="020B0604020202020204" pitchFamily="34" charset="0"/>
              </a:rPr>
              <a:t>Eraserhead</a:t>
            </a:r>
            <a:r>
              <a:rPr lang="tr-TR" sz="7200" kern="100" dirty="0">
                <a:effectLst/>
                <a:latin typeface="Arial" panose="020B0604020202020204" pitchFamily="34" charset="0"/>
                <a:ea typeface="Calibri" panose="020F0502020204030204" pitchFamily="34" charset="0"/>
                <a:cs typeface="Arial" panose="020B0604020202020204" pitchFamily="34" charset="0"/>
              </a:rPr>
              <a:t>* (1977) </a:t>
            </a:r>
          </a:p>
          <a:p>
            <a:pPr>
              <a:lnSpc>
                <a:spcPct val="107000"/>
              </a:lnSpc>
              <a:spcAft>
                <a:spcPts val="800"/>
              </a:spcAft>
            </a:pPr>
            <a:r>
              <a:rPr lang="tr-TR" sz="7200" kern="100" dirty="0" err="1">
                <a:latin typeface="Arial" panose="020B0604020202020204" pitchFamily="34" charset="0"/>
                <a:ea typeface="Calibri" panose="020F0502020204030204" pitchFamily="34" charset="0"/>
                <a:cs typeface="Arial" panose="020B0604020202020204" pitchFamily="34" charset="0"/>
              </a:rPr>
              <a:t>Lost</a:t>
            </a:r>
            <a:r>
              <a:rPr lang="tr-TR" sz="7200" kern="100" dirty="0">
                <a:latin typeface="Arial" panose="020B0604020202020204" pitchFamily="34" charset="0"/>
                <a:ea typeface="Calibri" panose="020F0502020204030204" pitchFamily="34" charset="0"/>
                <a:cs typeface="Arial" panose="020B0604020202020204" pitchFamily="34" charset="0"/>
              </a:rPr>
              <a:t> </a:t>
            </a:r>
            <a:r>
              <a:rPr lang="tr-TR" sz="7200" kern="100" dirty="0" err="1">
                <a:latin typeface="Arial" panose="020B0604020202020204" pitchFamily="34" charset="0"/>
                <a:ea typeface="Calibri" panose="020F0502020204030204" pitchFamily="34" charset="0"/>
                <a:cs typeface="Arial" panose="020B0604020202020204" pitchFamily="34" charset="0"/>
              </a:rPr>
              <a:t>Highway</a:t>
            </a:r>
            <a:r>
              <a:rPr lang="tr-TR" sz="7200" kern="100" dirty="0">
                <a:latin typeface="Arial" panose="020B0604020202020204" pitchFamily="34" charset="0"/>
                <a:ea typeface="Calibri" panose="020F0502020204030204" pitchFamily="34" charset="0"/>
                <a:cs typeface="Arial" panose="020B0604020202020204" pitchFamily="34" charset="0"/>
              </a:rPr>
              <a:t> (1997)</a:t>
            </a:r>
            <a:endParaRPr lang="tr-TR" sz="7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tr-TR" sz="7200" kern="100" dirty="0">
                <a:effectLst/>
                <a:latin typeface="Arial" panose="020B0604020202020204" pitchFamily="34" charset="0"/>
                <a:ea typeface="Calibri" panose="020F0502020204030204" pitchFamily="34" charset="0"/>
                <a:cs typeface="Arial" panose="020B0604020202020204" pitchFamily="34" charset="0"/>
              </a:rPr>
              <a:t> </a:t>
            </a:r>
          </a:p>
          <a:p>
            <a:endParaRPr lang="tr-TR" dirty="0"/>
          </a:p>
        </p:txBody>
      </p:sp>
      <p:pic>
        <p:nvPicPr>
          <p:cNvPr id="10244" name="Picture 4" descr="translate.google.com sitesinden david lynch">
            <a:extLst>
              <a:ext uri="{FF2B5EF4-FFF2-40B4-BE49-F238E27FC236}">
                <a16:creationId xmlns:a16="http://schemas.microsoft.com/office/drawing/2014/main" id="{F9C81AC9-D9E7-3778-C757-F5B4073FDC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3681" y="889335"/>
            <a:ext cx="876300"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711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8D57F0-704F-2368-E6CF-E1C4C02FA5B7}"/>
              </a:ext>
            </a:extLst>
          </p:cNvPr>
          <p:cNvSpPr>
            <a:spLocks noGrp="1"/>
          </p:cNvSpPr>
          <p:nvPr>
            <p:ph type="title"/>
          </p:nvPr>
        </p:nvSpPr>
        <p:spPr/>
        <p:txBody>
          <a:bodyPr>
            <a:normAutofit fontScale="90000"/>
          </a:bodyPr>
          <a:lstStyle/>
          <a:p>
            <a:r>
              <a:rPr lang="tr-TR" sz="3600" kern="100" dirty="0">
                <a:effectLst/>
                <a:latin typeface="Calibri" panose="020F0502020204030204" pitchFamily="34" charset="0"/>
                <a:ea typeface="Calibri" panose="020F0502020204030204" pitchFamily="34" charset="0"/>
                <a:cs typeface="Times New Roman" panose="02020603050405020304" pitchFamily="18" charset="0"/>
              </a:rPr>
              <a:t>Doğrusal Anlatıya ve </a:t>
            </a:r>
            <a:r>
              <a:rPr lang="tr-TR" kern="100" dirty="0">
                <a:latin typeface="Calibri" panose="020F0502020204030204" pitchFamily="34" charset="0"/>
                <a:ea typeface="Calibri" panose="020F0502020204030204" pitchFamily="34" charset="0"/>
                <a:cs typeface="Times New Roman" panose="02020603050405020304" pitchFamily="18" charset="0"/>
              </a:rPr>
              <a:t>«</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Yeni </a:t>
            </a:r>
            <a:r>
              <a:rPr lang="tr-TR" sz="3600" kern="100" dirty="0" err="1">
                <a:effectLst/>
                <a:latin typeface="Calibri" panose="020F0502020204030204" pitchFamily="34" charset="0"/>
                <a:ea typeface="Calibri" panose="020F0502020204030204" pitchFamily="34" charset="0"/>
                <a:cs typeface="Times New Roman" panose="02020603050405020304" pitchFamily="18" charset="0"/>
              </a:rPr>
              <a:t>ANLATIya</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Meydan Okumak;  1980 ve 1990 ‘LAR </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E5160199-DAD5-9F57-4E03-F50E2F1AC4D5}"/>
              </a:ext>
            </a:extLst>
          </p:cNvPr>
          <p:cNvSpPr>
            <a:spLocks noGrp="1"/>
          </p:cNvSpPr>
          <p:nvPr>
            <p:ph idx="1"/>
          </p:nvPr>
        </p:nvSpPr>
        <p:spPr>
          <a:xfrm>
            <a:off x="1141413" y="1483895"/>
            <a:ext cx="9905999" cy="4612106"/>
          </a:xfrm>
        </p:spPr>
        <p:txBody>
          <a:bodyPr>
            <a:normAutofit fontScale="25000" lnSpcReduction="20000"/>
          </a:bodyPr>
          <a:lstStyle/>
          <a:p>
            <a:pPr marL="0" indent="0" algn="just">
              <a:lnSpc>
                <a:spcPct val="107000"/>
              </a:lnSpc>
              <a:spcAft>
                <a:spcPts val="800"/>
              </a:spcAft>
              <a:buNone/>
            </a:pPr>
            <a:r>
              <a:rPr lang="tr-TR" sz="7200" kern="100" dirty="0" err="1">
                <a:effectLst/>
                <a:latin typeface="Arial" panose="020B0604020202020204" pitchFamily="34" charset="0"/>
                <a:ea typeface="Calibri" panose="020F0502020204030204" pitchFamily="34" charset="0"/>
                <a:cs typeface="Arial" panose="020B0604020202020204" pitchFamily="34" charset="0"/>
              </a:rPr>
              <a:t>Marienbad</a:t>
            </a:r>
            <a:r>
              <a:rPr lang="tr-TR" sz="7200" kern="100" dirty="0">
                <a:effectLst/>
                <a:latin typeface="Arial" panose="020B0604020202020204" pitchFamily="34" charset="0"/>
                <a:ea typeface="Calibri" panose="020F0502020204030204" pitchFamily="34" charset="0"/>
                <a:cs typeface="Arial" panose="020B0604020202020204" pitchFamily="34" charset="0"/>
              </a:rPr>
              <a:t> ayrıca, 1980'lerde ve 1990'larda ortaya çıkan sinemadaki «Yeni  Dalga Anlatı» hareketinin öncüsü olarak da sıklıkla anılır. </a:t>
            </a:r>
          </a:p>
          <a:p>
            <a:pPr marL="0" indent="0" algn="just">
              <a:lnSpc>
                <a:spcPct val="107000"/>
              </a:lnSpc>
              <a:spcAft>
                <a:spcPts val="800"/>
              </a:spcAft>
              <a:buNone/>
            </a:pPr>
            <a:r>
              <a:rPr lang="tr-TR" sz="7200" dirty="0">
                <a:latin typeface="Arial" panose="020B0604020202020204" pitchFamily="34" charset="0"/>
                <a:cs typeface="Arial" panose="020B0604020202020204" pitchFamily="34" charset="0"/>
              </a:rPr>
              <a:t>1980'ler ve 1990'lar, sinemada yeni dalga anlatı türlerinin gelişmeye devam ettiği yıllardır. Bu dönemde, geleneksel anlatı biçimlerinin ötesine geçilerek daha yenilikçi ve deneysel yaklaşımlar benimsenmiştir. Bu yıllarda sinema, hem içerik hem de biçim açısından değişime uğramış ve yeni dalga sinemalarının etkisi hissedilmiştir.</a:t>
            </a:r>
            <a:endParaRPr lang="tr-TR" sz="7200" kern="1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tr-TR" sz="7200" kern="100" dirty="0" err="1">
                <a:effectLst/>
                <a:latin typeface="Arial" panose="020B0604020202020204" pitchFamily="34" charset="0"/>
                <a:ea typeface="Calibri" panose="020F0502020204030204" pitchFamily="34" charset="0"/>
                <a:cs typeface="Arial" panose="020B0604020202020204" pitchFamily="34" charset="0"/>
              </a:rPr>
              <a:t>Wong</a:t>
            </a:r>
            <a:r>
              <a:rPr lang="tr-TR" sz="7200" kern="100" dirty="0">
                <a:effectLst/>
                <a:latin typeface="Arial" panose="020B0604020202020204" pitchFamily="34" charset="0"/>
                <a:ea typeface="Calibri" panose="020F0502020204030204" pitchFamily="34" charset="0"/>
                <a:cs typeface="Arial" panose="020B0604020202020204" pitchFamily="34" charset="0"/>
              </a:rPr>
              <a:t> Kar-</a:t>
            </a:r>
            <a:r>
              <a:rPr lang="tr-TR" sz="7200" kern="100" dirty="0" err="1">
                <a:effectLst/>
                <a:latin typeface="Arial" panose="020B0604020202020204" pitchFamily="34" charset="0"/>
                <a:ea typeface="Calibri" panose="020F0502020204030204" pitchFamily="34" charset="0"/>
                <a:cs typeface="Arial" panose="020B0604020202020204" pitchFamily="34" charset="0"/>
              </a:rPr>
              <a:t>wai</a:t>
            </a:r>
            <a:r>
              <a:rPr lang="tr-TR" sz="7200" kern="100" dirty="0">
                <a:effectLst/>
                <a:latin typeface="Arial" panose="020B0604020202020204" pitchFamily="34" charset="0"/>
                <a:ea typeface="Calibri" panose="020F0502020204030204" pitchFamily="34" charset="0"/>
                <a:cs typeface="Arial" panose="020B0604020202020204" pitchFamily="34" charset="0"/>
              </a:rPr>
              <a:t> </a:t>
            </a:r>
            <a:endParaRPr lang="tr-TR" sz="7200" kern="1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tr-TR" sz="7200" kern="100" dirty="0">
                <a:effectLst/>
                <a:latin typeface="Arial" panose="020B0604020202020204" pitchFamily="34" charset="0"/>
                <a:ea typeface="Calibri" panose="020F0502020204030204" pitchFamily="34" charset="0"/>
                <a:cs typeface="Arial" panose="020B0604020202020204" pitchFamily="34" charset="0"/>
              </a:rPr>
              <a:t>Charlie Kaufman </a:t>
            </a:r>
          </a:p>
          <a:p>
            <a:pPr algn="just">
              <a:lnSpc>
                <a:spcPct val="107000"/>
              </a:lnSpc>
              <a:spcAft>
                <a:spcPts val="800"/>
              </a:spcAft>
            </a:pPr>
            <a:r>
              <a:rPr lang="tr-TR" sz="7200" kern="100" dirty="0">
                <a:effectLst/>
                <a:latin typeface="Arial" panose="020B0604020202020204" pitchFamily="34" charset="0"/>
                <a:ea typeface="Calibri" panose="020F0502020204030204" pitchFamily="34" charset="0"/>
                <a:cs typeface="Arial" panose="020B0604020202020204" pitchFamily="34" charset="0"/>
              </a:rPr>
              <a:t>Christopher Nolan </a:t>
            </a:r>
          </a:p>
          <a:p>
            <a:pPr algn="just">
              <a:lnSpc>
                <a:spcPct val="107000"/>
              </a:lnSpc>
              <a:spcAft>
                <a:spcPts val="800"/>
              </a:spcAft>
            </a:pPr>
            <a:r>
              <a:rPr lang="tr-TR" sz="7200" kern="100" dirty="0" err="1">
                <a:effectLst/>
                <a:latin typeface="Arial" panose="020B0604020202020204" pitchFamily="34" charset="0"/>
                <a:ea typeface="Calibri" panose="020F0502020204030204" pitchFamily="34" charset="0"/>
                <a:cs typeface="Arial" panose="020B0604020202020204" pitchFamily="34" charset="0"/>
              </a:rPr>
              <a:t>Marienbad'ın</a:t>
            </a:r>
            <a:r>
              <a:rPr lang="tr-TR" sz="7200" kern="100" dirty="0">
                <a:effectLst/>
                <a:latin typeface="Arial" panose="020B0604020202020204" pitchFamily="34" charset="0"/>
                <a:ea typeface="Calibri" panose="020F0502020204030204" pitchFamily="34" charset="0"/>
                <a:cs typeface="Arial" panose="020B0604020202020204" pitchFamily="34" charset="0"/>
              </a:rPr>
              <a:t> yenilikçi yaklaşımını hatırlatan şekillerde doğrusal olmayan hikaye anlatımı ve zaman ve hafızanın manipülasyonuyla oynamışlardır. **Christopher Nolan**’</a:t>
            </a:r>
            <a:r>
              <a:rPr lang="tr-TR" sz="7200" kern="100" dirty="0" err="1">
                <a:effectLst/>
                <a:latin typeface="Arial" panose="020B0604020202020204" pitchFamily="34" charset="0"/>
                <a:ea typeface="Calibri" panose="020F0502020204030204" pitchFamily="34" charset="0"/>
                <a:cs typeface="Arial" panose="020B0604020202020204" pitchFamily="34" charset="0"/>
              </a:rPr>
              <a:t>ın</a:t>
            </a:r>
            <a:r>
              <a:rPr lang="tr-TR" sz="7200" kern="100" dirty="0">
                <a:effectLst/>
                <a:latin typeface="Arial" panose="020B0604020202020204" pitchFamily="34" charset="0"/>
                <a:ea typeface="Calibri" panose="020F0502020204030204" pitchFamily="34" charset="0"/>
                <a:cs typeface="Arial" panose="020B0604020202020204" pitchFamily="34" charset="0"/>
              </a:rPr>
              <a:t> Akıl Defteri **</a:t>
            </a:r>
            <a:r>
              <a:rPr lang="tr-TR" sz="7200" kern="100" dirty="0" err="1">
                <a:effectLst/>
                <a:latin typeface="Arial" panose="020B0604020202020204" pitchFamily="34" charset="0"/>
                <a:ea typeface="Calibri" panose="020F0502020204030204" pitchFamily="34" charset="0"/>
                <a:cs typeface="Arial" panose="020B0604020202020204" pitchFamily="34" charset="0"/>
              </a:rPr>
              <a:t>Memento</a:t>
            </a:r>
            <a:r>
              <a:rPr lang="tr-TR" sz="7200" kern="100" dirty="0">
                <a:effectLst/>
                <a:latin typeface="Arial" panose="020B0604020202020204" pitchFamily="34" charset="0"/>
                <a:ea typeface="Calibri" panose="020F0502020204030204" pitchFamily="34" charset="0"/>
                <a:cs typeface="Arial" panose="020B0604020202020204" pitchFamily="34" charset="0"/>
              </a:rPr>
              <a:t>** (2000) ve **</a:t>
            </a:r>
            <a:r>
              <a:rPr lang="tr-TR" sz="7200" kern="100" dirty="0" err="1">
                <a:effectLst/>
                <a:latin typeface="Arial" panose="020B0604020202020204" pitchFamily="34" charset="0"/>
                <a:ea typeface="Calibri" panose="020F0502020204030204" pitchFamily="34" charset="0"/>
                <a:cs typeface="Arial" panose="020B0604020202020204" pitchFamily="34" charset="0"/>
              </a:rPr>
              <a:t>Michel</a:t>
            </a:r>
            <a:r>
              <a:rPr lang="tr-TR" sz="7200" kern="100" dirty="0">
                <a:effectLst/>
                <a:latin typeface="Arial" panose="020B0604020202020204" pitchFamily="34" charset="0"/>
                <a:ea typeface="Calibri" panose="020F0502020204030204" pitchFamily="34" charset="0"/>
                <a:cs typeface="Arial" panose="020B0604020202020204" pitchFamily="34" charset="0"/>
              </a:rPr>
              <a:t> </a:t>
            </a:r>
            <a:r>
              <a:rPr lang="tr-TR" sz="7200" kern="100" dirty="0" err="1">
                <a:effectLst/>
                <a:latin typeface="Arial" panose="020B0604020202020204" pitchFamily="34" charset="0"/>
                <a:ea typeface="Calibri" panose="020F0502020204030204" pitchFamily="34" charset="0"/>
                <a:cs typeface="Arial" panose="020B0604020202020204" pitchFamily="34" charset="0"/>
              </a:rPr>
              <a:t>Gondry</a:t>
            </a:r>
            <a:r>
              <a:rPr lang="tr-TR" sz="7200" kern="100" dirty="0">
                <a:effectLst/>
                <a:latin typeface="Arial" panose="020B0604020202020204" pitchFamily="34" charset="0"/>
                <a:ea typeface="Calibri" panose="020F0502020204030204" pitchFamily="34" charset="0"/>
                <a:cs typeface="Arial" panose="020B0604020202020204" pitchFamily="34" charset="0"/>
              </a:rPr>
              <a:t>**'</a:t>
            </a:r>
            <a:r>
              <a:rPr lang="tr-TR" sz="7200" kern="100" dirty="0" err="1">
                <a:effectLst/>
                <a:latin typeface="Arial" panose="020B0604020202020204" pitchFamily="34" charset="0"/>
                <a:ea typeface="Calibri" panose="020F0502020204030204" pitchFamily="34" charset="0"/>
                <a:cs typeface="Arial" panose="020B0604020202020204" pitchFamily="34" charset="0"/>
              </a:rPr>
              <a:t>nin</a:t>
            </a:r>
            <a:r>
              <a:rPr lang="tr-TR" sz="7200" kern="100" dirty="0">
                <a:effectLst/>
                <a:latin typeface="Arial" panose="020B0604020202020204" pitchFamily="34" charset="0"/>
                <a:ea typeface="Calibri" panose="020F0502020204030204" pitchFamily="34" charset="0"/>
                <a:cs typeface="Arial" panose="020B0604020202020204" pitchFamily="34" charset="0"/>
              </a:rPr>
              <a:t> **</a:t>
            </a:r>
            <a:r>
              <a:rPr lang="tr-TR" sz="7200" kern="100" dirty="0" err="1">
                <a:effectLst/>
                <a:latin typeface="Arial" panose="020B0604020202020204" pitchFamily="34" charset="0"/>
                <a:ea typeface="Calibri" panose="020F0502020204030204" pitchFamily="34" charset="0"/>
                <a:cs typeface="Arial" panose="020B0604020202020204" pitchFamily="34" charset="0"/>
              </a:rPr>
              <a:t>Eternal</a:t>
            </a:r>
            <a:r>
              <a:rPr lang="tr-TR" sz="7200" kern="100" dirty="0">
                <a:effectLst/>
                <a:latin typeface="Arial" panose="020B0604020202020204" pitchFamily="34" charset="0"/>
                <a:ea typeface="Calibri" panose="020F0502020204030204" pitchFamily="34" charset="0"/>
                <a:cs typeface="Arial" panose="020B0604020202020204" pitchFamily="34" charset="0"/>
              </a:rPr>
              <a:t> </a:t>
            </a:r>
            <a:r>
              <a:rPr lang="tr-TR" sz="7200" kern="100" dirty="0" err="1">
                <a:effectLst/>
                <a:latin typeface="Arial" panose="020B0604020202020204" pitchFamily="34" charset="0"/>
                <a:ea typeface="Calibri" panose="020F0502020204030204" pitchFamily="34" charset="0"/>
                <a:cs typeface="Arial" panose="020B0604020202020204" pitchFamily="34" charset="0"/>
              </a:rPr>
              <a:t>Sunshine</a:t>
            </a:r>
            <a:r>
              <a:rPr lang="tr-TR" sz="7200" kern="100" dirty="0">
                <a:effectLst/>
                <a:latin typeface="Arial" panose="020B0604020202020204" pitchFamily="34" charset="0"/>
                <a:ea typeface="Calibri" panose="020F0502020204030204" pitchFamily="34" charset="0"/>
                <a:cs typeface="Arial" panose="020B0604020202020204" pitchFamily="34" charset="0"/>
              </a:rPr>
              <a:t> of </a:t>
            </a:r>
            <a:r>
              <a:rPr lang="tr-TR" sz="7200" kern="100" dirty="0" err="1">
                <a:effectLst/>
                <a:latin typeface="Arial" panose="020B0604020202020204" pitchFamily="34" charset="0"/>
                <a:ea typeface="Calibri" panose="020F0502020204030204" pitchFamily="34" charset="0"/>
                <a:cs typeface="Arial" panose="020B0604020202020204" pitchFamily="34" charset="0"/>
              </a:rPr>
              <a:t>the</a:t>
            </a:r>
            <a:r>
              <a:rPr lang="tr-TR" sz="7200" kern="100" dirty="0">
                <a:effectLst/>
                <a:latin typeface="Arial" panose="020B0604020202020204" pitchFamily="34" charset="0"/>
                <a:ea typeface="Calibri" panose="020F0502020204030204" pitchFamily="34" charset="0"/>
                <a:cs typeface="Arial" panose="020B0604020202020204" pitchFamily="34" charset="0"/>
              </a:rPr>
              <a:t> </a:t>
            </a:r>
            <a:r>
              <a:rPr lang="tr-TR" sz="7200" kern="100" dirty="0" err="1">
                <a:effectLst/>
                <a:latin typeface="Arial" panose="020B0604020202020204" pitchFamily="34" charset="0"/>
                <a:ea typeface="Calibri" panose="020F0502020204030204" pitchFamily="34" charset="0"/>
                <a:cs typeface="Arial" panose="020B0604020202020204" pitchFamily="34" charset="0"/>
              </a:rPr>
              <a:t>Spotless</a:t>
            </a:r>
            <a:r>
              <a:rPr lang="tr-TR" sz="7200" kern="100" dirty="0">
                <a:effectLst/>
                <a:latin typeface="Arial" panose="020B0604020202020204" pitchFamily="34" charset="0"/>
                <a:ea typeface="Calibri" panose="020F0502020204030204" pitchFamily="34" charset="0"/>
                <a:cs typeface="Arial" panose="020B0604020202020204" pitchFamily="34" charset="0"/>
              </a:rPr>
              <a:t> </a:t>
            </a:r>
            <a:r>
              <a:rPr lang="tr-TR" sz="7200" kern="100" dirty="0" err="1">
                <a:effectLst/>
                <a:latin typeface="Arial" panose="020B0604020202020204" pitchFamily="34" charset="0"/>
                <a:ea typeface="Calibri" panose="020F0502020204030204" pitchFamily="34" charset="0"/>
                <a:cs typeface="Arial" panose="020B0604020202020204" pitchFamily="34" charset="0"/>
              </a:rPr>
              <a:t>Mind</a:t>
            </a:r>
            <a:r>
              <a:rPr lang="tr-TR" sz="7200" kern="100" dirty="0">
                <a:effectLst/>
                <a:latin typeface="Arial" panose="020B0604020202020204" pitchFamily="34" charset="0"/>
                <a:ea typeface="Calibri" panose="020F0502020204030204" pitchFamily="34" charset="0"/>
                <a:cs typeface="Arial" panose="020B0604020202020204" pitchFamily="34" charset="0"/>
              </a:rPr>
              <a:t>** (2004) (Senaryo yazarı Charlie Kaufman) gibi filmleri de benzer şekilde hafızanın istikrarsızlığını ve kişisel deneyimin öznel doğasını araştırır.</a:t>
            </a:r>
          </a:p>
          <a:p>
            <a:endParaRPr lang="tr-TR" dirty="0"/>
          </a:p>
        </p:txBody>
      </p:sp>
    </p:spTree>
    <p:extLst>
      <p:ext uri="{BB962C8B-B14F-4D97-AF65-F5344CB8AC3E}">
        <p14:creationId xmlns:p14="http://schemas.microsoft.com/office/powerpoint/2010/main" val="173807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162BAB-C39C-752F-5600-5FFEE59A9407}"/>
              </a:ext>
            </a:extLst>
          </p:cNvPr>
          <p:cNvSpPr>
            <a:spLocks noGrp="1"/>
          </p:cNvSpPr>
          <p:nvPr>
            <p:ph type="title"/>
          </p:nvPr>
        </p:nvSpPr>
        <p:spPr/>
        <p:txBody>
          <a:bodyPr/>
          <a:lstStyle/>
          <a:p>
            <a:r>
              <a:rPr lang="tr-TR" dirty="0"/>
              <a:t>WONG KAR-</a:t>
            </a:r>
            <a:r>
              <a:rPr lang="tr-TR" dirty="0" err="1"/>
              <a:t>wai</a:t>
            </a:r>
            <a:endParaRPr lang="tr-TR" dirty="0"/>
          </a:p>
        </p:txBody>
      </p:sp>
      <p:sp>
        <p:nvSpPr>
          <p:cNvPr id="3" name="İçerik Yer Tutucusu 2">
            <a:extLst>
              <a:ext uri="{FF2B5EF4-FFF2-40B4-BE49-F238E27FC236}">
                <a16:creationId xmlns:a16="http://schemas.microsoft.com/office/drawing/2014/main" id="{10CAFF53-9083-36E0-B1B6-67E870EF0AB5}"/>
              </a:ext>
            </a:extLst>
          </p:cNvPr>
          <p:cNvSpPr>
            <a:spLocks noGrp="1"/>
          </p:cNvSpPr>
          <p:nvPr>
            <p:ph idx="1"/>
          </p:nvPr>
        </p:nvSpPr>
        <p:spPr/>
        <p:txBody>
          <a:bodyPr/>
          <a:lstStyle/>
          <a:p>
            <a:r>
              <a:rPr lang="tr-TR" dirty="0"/>
              <a:t>Aşk ve Yalnızlık : </a:t>
            </a:r>
            <a:r>
              <a:rPr lang="tr-TR" dirty="0" err="1"/>
              <a:t>In</a:t>
            </a:r>
            <a:r>
              <a:rPr lang="tr-TR" dirty="0"/>
              <a:t> </a:t>
            </a:r>
            <a:r>
              <a:rPr lang="tr-TR" dirty="0" err="1"/>
              <a:t>The</a:t>
            </a:r>
            <a:r>
              <a:rPr lang="tr-TR" dirty="0"/>
              <a:t> </a:t>
            </a:r>
            <a:r>
              <a:rPr lang="tr-TR" dirty="0" err="1"/>
              <a:t>Mood</a:t>
            </a:r>
            <a:r>
              <a:rPr lang="tr-TR" dirty="0"/>
              <a:t> </a:t>
            </a:r>
            <a:r>
              <a:rPr lang="tr-TR" dirty="0" err="1"/>
              <a:t>For</a:t>
            </a:r>
            <a:r>
              <a:rPr lang="tr-TR" dirty="0"/>
              <a:t> </a:t>
            </a:r>
            <a:r>
              <a:rPr lang="tr-TR" dirty="0" err="1"/>
              <a:t>Love</a:t>
            </a:r>
            <a:r>
              <a:rPr lang="tr-TR" dirty="0"/>
              <a:t> (2000)</a:t>
            </a:r>
          </a:p>
          <a:p>
            <a:r>
              <a:rPr lang="tr-TR" dirty="0"/>
              <a:t>Zaman ve Anı Algısı: 2046 (2004)</a:t>
            </a:r>
          </a:p>
          <a:p>
            <a:r>
              <a:rPr lang="tr-TR" dirty="0"/>
              <a:t>Görsellik ve Sinematik Estetik:</a:t>
            </a:r>
          </a:p>
          <a:p>
            <a:r>
              <a:rPr lang="tr-TR" dirty="0"/>
              <a:t>Yalnızlık ve İletişimsizlik: </a:t>
            </a:r>
          </a:p>
          <a:p>
            <a:pPr lvl="1"/>
            <a:r>
              <a:rPr lang="tr-TR" dirty="0" err="1"/>
              <a:t>Chunking</a:t>
            </a:r>
            <a:r>
              <a:rPr lang="tr-TR" dirty="0"/>
              <a:t> Express (1994) ve </a:t>
            </a:r>
          </a:p>
          <a:p>
            <a:pPr lvl="1"/>
            <a:r>
              <a:rPr lang="tr-TR" dirty="0" err="1"/>
              <a:t>In</a:t>
            </a:r>
            <a:r>
              <a:rPr lang="tr-TR" dirty="0"/>
              <a:t> </a:t>
            </a:r>
            <a:r>
              <a:rPr lang="tr-TR" dirty="0" err="1"/>
              <a:t>The</a:t>
            </a:r>
            <a:r>
              <a:rPr lang="tr-TR" dirty="0"/>
              <a:t> </a:t>
            </a:r>
            <a:r>
              <a:rPr lang="tr-TR" dirty="0" err="1"/>
              <a:t>Mood</a:t>
            </a:r>
            <a:r>
              <a:rPr lang="tr-TR" dirty="0"/>
              <a:t> </a:t>
            </a:r>
            <a:r>
              <a:rPr lang="tr-TR" dirty="0" err="1"/>
              <a:t>For</a:t>
            </a:r>
            <a:r>
              <a:rPr lang="tr-TR" dirty="0"/>
              <a:t> </a:t>
            </a:r>
            <a:r>
              <a:rPr lang="tr-TR" dirty="0" err="1"/>
              <a:t>Love</a:t>
            </a:r>
            <a:r>
              <a:rPr lang="tr-TR" dirty="0"/>
              <a:t> (2000)</a:t>
            </a:r>
          </a:p>
        </p:txBody>
      </p:sp>
      <p:pic>
        <p:nvPicPr>
          <p:cNvPr id="4" name="Picture 2" descr="Wong Kar-wai - Vikipedi">
            <a:extLst>
              <a:ext uri="{FF2B5EF4-FFF2-40B4-BE49-F238E27FC236}">
                <a16:creationId xmlns:a16="http://schemas.microsoft.com/office/drawing/2014/main" id="{28CB36C9-08ED-0CB9-464A-CB898790DA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9261" y="1992230"/>
            <a:ext cx="1790700" cy="1665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275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341A49-D3BE-6566-51C9-C984B7E6EBD7}"/>
              </a:ext>
            </a:extLst>
          </p:cNvPr>
          <p:cNvSpPr>
            <a:spLocks noGrp="1"/>
          </p:cNvSpPr>
          <p:nvPr>
            <p:ph type="title"/>
          </p:nvPr>
        </p:nvSpPr>
        <p:spPr/>
        <p:txBody>
          <a:bodyPr/>
          <a:lstStyle/>
          <a:p>
            <a:r>
              <a:rPr lang="tr-TR" dirty="0"/>
              <a:t>Charlie </a:t>
            </a:r>
            <a:r>
              <a:rPr lang="tr-TR" dirty="0" err="1"/>
              <a:t>kaufman</a:t>
            </a:r>
            <a:endParaRPr lang="tr-TR" dirty="0"/>
          </a:p>
        </p:txBody>
      </p:sp>
      <p:sp>
        <p:nvSpPr>
          <p:cNvPr id="3" name="İçerik Yer Tutucusu 2">
            <a:extLst>
              <a:ext uri="{FF2B5EF4-FFF2-40B4-BE49-F238E27FC236}">
                <a16:creationId xmlns:a16="http://schemas.microsoft.com/office/drawing/2014/main" id="{CD2E9763-2356-9451-7E60-EA0DEF503303}"/>
              </a:ext>
            </a:extLst>
          </p:cNvPr>
          <p:cNvSpPr>
            <a:spLocks noGrp="1"/>
          </p:cNvSpPr>
          <p:nvPr>
            <p:ph idx="1"/>
          </p:nvPr>
        </p:nvSpPr>
        <p:spPr/>
        <p:txBody>
          <a:bodyPr>
            <a:normAutofit fontScale="85000" lnSpcReduction="10000"/>
          </a:bodyPr>
          <a:lstStyle/>
          <a:p>
            <a:pPr algn="just"/>
            <a:r>
              <a:rPr lang="tr-TR" dirty="0"/>
              <a:t>Kaufman, sinemada öncelikle </a:t>
            </a:r>
            <a:r>
              <a:rPr lang="tr-TR" b="1" dirty="0"/>
              <a:t>postmodernizmin</a:t>
            </a:r>
            <a:r>
              <a:rPr lang="tr-TR" dirty="0"/>
              <a:t> ve </a:t>
            </a:r>
            <a:r>
              <a:rPr lang="tr-TR" b="1" dirty="0"/>
              <a:t>psikoanaliz</a:t>
            </a:r>
            <a:r>
              <a:rPr lang="tr-TR" dirty="0"/>
              <a:t>in etkilerinin çok belirgin olduğu, gerçeklik, kimlik ve bellek gibi kavramları sorgulayan senaryolarıyla tanınır.</a:t>
            </a:r>
          </a:p>
          <a:p>
            <a:pPr marL="0" indent="0" algn="just">
              <a:buNone/>
            </a:pPr>
            <a:r>
              <a:rPr lang="tr-TR" b="1" dirty="0" err="1"/>
              <a:t>Eternal</a:t>
            </a:r>
            <a:r>
              <a:rPr lang="tr-TR" b="1" dirty="0"/>
              <a:t> </a:t>
            </a:r>
            <a:r>
              <a:rPr lang="tr-TR" b="1" dirty="0" err="1"/>
              <a:t>Sunshine</a:t>
            </a:r>
            <a:r>
              <a:rPr lang="tr-TR" b="1" dirty="0"/>
              <a:t> of </a:t>
            </a:r>
            <a:r>
              <a:rPr lang="tr-TR" b="1" dirty="0" err="1"/>
              <a:t>the</a:t>
            </a:r>
            <a:r>
              <a:rPr lang="tr-TR" b="1" dirty="0"/>
              <a:t> </a:t>
            </a:r>
            <a:r>
              <a:rPr lang="tr-TR" b="1" dirty="0" err="1"/>
              <a:t>Spotless</a:t>
            </a:r>
            <a:r>
              <a:rPr lang="tr-TR" b="1" dirty="0"/>
              <a:t> </a:t>
            </a:r>
            <a:r>
              <a:rPr lang="tr-TR" b="1" dirty="0" err="1"/>
              <a:t>Mind</a:t>
            </a:r>
            <a:r>
              <a:rPr lang="tr-TR" b="1" dirty="0"/>
              <a:t> (2004)</a:t>
            </a:r>
            <a:endParaRPr lang="tr-TR" dirty="0"/>
          </a:p>
          <a:p>
            <a:pPr algn="just"/>
            <a:r>
              <a:rPr lang="tr-TR" dirty="0" err="1"/>
              <a:t>Michel</a:t>
            </a:r>
            <a:r>
              <a:rPr lang="tr-TR" dirty="0"/>
              <a:t> </a:t>
            </a:r>
            <a:r>
              <a:rPr lang="tr-TR" dirty="0" err="1"/>
              <a:t>Gondry'nin</a:t>
            </a:r>
            <a:r>
              <a:rPr lang="tr-TR" dirty="0"/>
              <a:t> yönettiği ve Kaufman’ın senaryosunu yazdığı bu film, bellek silme prosedürü üzerine kurulu bir hikâye sunar. Filmde, bir çift arasındaki ilişkiyi hatırlamamak için geçmişe müdahale edilir. </a:t>
            </a:r>
          </a:p>
          <a:p>
            <a:pPr algn="just"/>
            <a:r>
              <a:rPr lang="tr-TR" dirty="0"/>
              <a:t>Kaufman, bellek ve geçmişin insanlar üzerindeki etkisini sorgularken, kaybedilen aşkı ve unutmanın acı verici yönlerini işler. </a:t>
            </a:r>
            <a:r>
              <a:rPr lang="tr-TR" i="1" dirty="0" err="1"/>
              <a:t>Eternal</a:t>
            </a:r>
            <a:r>
              <a:rPr lang="tr-TR" i="1" dirty="0"/>
              <a:t> </a:t>
            </a:r>
            <a:r>
              <a:rPr lang="tr-TR" i="1" dirty="0" err="1"/>
              <a:t>Sunshine</a:t>
            </a:r>
            <a:r>
              <a:rPr lang="tr-TR" dirty="0"/>
              <a:t>, hem duygusal hem de felsefi anlamda oldukça güçlü bir yapımdır.</a:t>
            </a:r>
          </a:p>
          <a:p>
            <a:endParaRPr lang="tr-TR" dirty="0"/>
          </a:p>
        </p:txBody>
      </p:sp>
      <p:pic>
        <p:nvPicPr>
          <p:cNvPr id="22530" name="Picture 2" descr="Charlie Kaufman: 'Making people laugh makes me feel validated as a human' |  Science fiction books | The Guardian">
            <a:extLst>
              <a:ext uri="{FF2B5EF4-FFF2-40B4-BE49-F238E27FC236}">
                <a16:creationId xmlns:a16="http://schemas.microsoft.com/office/drawing/2014/main" id="{008EC555-527D-0F99-2A16-BCCC4871BE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6543" y="106362"/>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2532" name="Picture 4" descr="Eternal Sunshine of the Spotless Mind (2004) - IMDb">
            <a:extLst>
              <a:ext uri="{FF2B5EF4-FFF2-40B4-BE49-F238E27FC236}">
                <a16:creationId xmlns:a16="http://schemas.microsoft.com/office/drawing/2014/main" id="{594EB0BC-F3B1-C48F-1142-F3B3AFB267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6274" y="106361"/>
            <a:ext cx="1582152" cy="2134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55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D2F338-045E-9864-9435-1196D451F259}"/>
              </a:ext>
            </a:extLst>
          </p:cNvPr>
          <p:cNvSpPr>
            <a:spLocks noGrp="1"/>
          </p:cNvSpPr>
          <p:nvPr>
            <p:ph type="title"/>
          </p:nvPr>
        </p:nvSpPr>
        <p:spPr>
          <a:xfrm>
            <a:off x="1141413" y="618518"/>
            <a:ext cx="9905998" cy="841314"/>
          </a:xfrm>
        </p:spPr>
        <p:txBody>
          <a:bodyPr/>
          <a:lstStyle/>
          <a:p>
            <a:r>
              <a:rPr lang="tr-TR" dirty="0"/>
              <a:t>CHRİSTOPHER NOLAN</a:t>
            </a:r>
          </a:p>
        </p:txBody>
      </p:sp>
      <p:sp>
        <p:nvSpPr>
          <p:cNvPr id="3" name="İçerik Yer Tutucusu 2">
            <a:extLst>
              <a:ext uri="{FF2B5EF4-FFF2-40B4-BE49-F238E27FC236}">
                <a16:creationId xmlns:a16="http://schemas.microsoft.com/office/drawing/2014/main" id="{1AD6FDB6-0B15-443A-2F1E-FE6D39A97683}"/>
              </a:ext>
            </a:extLst>
          </p:cNvPr>
          <p:cNvSpPr>
            <a:spLocks noGrp="1"/>
          </p:cNvSpPr>
          <p:nvPr>
            <p:ph idx="1"/>
          </p:nvPr>
        </p:nvSpPr>
        <p:spPr>
          <a:xfrm>
            <a:off x="920695" y="2537485"/>
            <a:ext cx="9905999" cy="3541714"/>
          </a:xfrm>
        </p:spPr>
        <p:txBody>
          <a:bodyPr>
            <a:normAutofit fontScale="85000" lnSpcReduction="10000"/>
          </a:bodyPr>
          <a:lstStyle/>
          <a:p>
            <a:r>
              <a:rPr lang="tr-TR" dirty="0">
                <a:latin typeface="Arial" panose="020B0604020202020204" pitchFamily="34" charset="0"/>
                <a:cs typeface="Arial" panose="020B0604020202020204" pitchFamily="34" charset="0"/>
              </a:rPr>
              <a:t>Nolan’ın filmlerinde zaman, önemli bir tema ve anlatı aracı olarak sıkça yer alır. </a:t>
            </a:r>
          </a:p>
          <a:p>
            <a:r>
              <a:rPr lang="tr-TR" dirty="0">
                <a:latin typeface="Arial" panose="020B0604020202020204" pitchFamily="34" charset="0"/>
                <a:cs typeface="Arial" panose="020B0604020202020204" pitchFamily="34" charset="0"/>
              </a:rPr>
              <a:t>Zamanın doğrusal olmayan yapısı, hikâyelerin karmaşık yapılar içinde birbirine bağlanmasını sağlar. </a:t>
            </a:r>
          </a:p>
          <a:p>
            <a:r>
              <a:rPr lang="tr-TR" dirty="0">
                <a:latin typeface="Arial" panose="020B0604020202020204" pitchFamily="34" charset="0"/>
                <a:cs typeface="Arial" panose="020B0604020202020204" pitchFamily="34" charset="0"/>
              </a:rPr>
              <a:t>Filmlerinde zaman, ya paralel evrenler veya geri dönüşümlü yapılarla işlenir.</a:t>
            </a:r>
          </a:p>
          <a:p>
            <a:pPr>
              <a:buFont typeface="Arial" panose="020B0604020202020204" pitchFamily="34" charset="0"/>
              <a:buChar char="•"/>
            </a:pPr>
            <a:r>
              <a:rPr lang="tr-TR" dirty="0">
                <a:latin typeface="Arial" panose="020B0604020202020204" pitchFamily="34" charset="0"/>
                <a:cs typeface="Arial" panose="020B0604020202020204" pitchFamily="34" charset="0"/>
              </a:rPr>
              <a:t>Felsefi ve psikolojik derinlik</a:t>
            </a:r>
          </a:p>
          <a:p>
            <a:pPr>
              <a:buFont typeface="Arial" panose="020B0604020202020204" pitchFamily="34" charset="0"/>
              <a:buChar char="•"/>
            </a:pPr>
            <a:endParaRPr lang="tr-TR" dirty="0">
              <a:latin typeface="Arial" panose="020B0604020202020204" pitchFamily="34" charset="0"/>
              <a:cs typeface="Arial" panose="020B0604020202020204" pitchFamily="34" charset="0"/>
            </a:endParaRPr>
          </a:p>
          <a:p>
            <a:pPr>
              <a:buFont typeface="Arial" panose="020B0604020202020204" pitchFamily="34" charset="0"/>
              <a:buChar char="•"/>
            </a:pPr>
            <a:r>
              <a:rPr lang="tr-TR" dirty="0" err="1">
                <a:latin typeface="Arial" panose="020B0604020202020204" pitchFamily="34" charset="0"/>
                <a:cs typeface="Arial" panose="020B0604020202020204" pitchFamily="34" charset="0"/>
              </a:rPr>
              <a:t>Memento</a:t>
            </a:r>
            <a:r>
              <a:rPr lang="tr-TR" dirty="0">
                <a:latin typeface="Arial" panose="020B0604020202020204" pitchFamily="34" charset="0"/>
                <a:cs typeface="Arial" panose="020B0604020202020204" pitchFamily="34" charset="0"/>
              </a:rPr>
              <a:t> (Akıl Defteri) (2000)- Tersine işleyen zaman</a:t>
            </a:r>
          </a:p>
          <a:p>
            <a:pPr>
              <a:buFont typeface="Arial" panose="020B0604020202020204" pitchFamily="34" charset="0"/>
              <a:buChar char="•"/>
            </a:pP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Prestige</a:t>
            </a:r>
            <a:r>
              <a:rPr lang="tr-TR" dirty="0">
                <a:latin typeface="Arial" panose="020B0604020202020204" pitchFamily="34" charset="0"/>
                <a:cs typeface="Arial" panose="020B0604020202020204" pitchFamily="34" charset="0"/>
              </a:rPr>
              <a:t> (Prestij) (2006)- Zamanın ve geçmişin </a:t>
            </a:r>
            <a:r>
              <a:rPr lang="tr-TR" dirty="0" err="1">
                <a:latin typeface="Arial" panose="020B0604020202020204" pitchFamily="34" charset="0"/>
                <a:cs typeface="Arial" panose="020B0604020202020204" pitchFamily="34" charset="0"/>
              </a:rPr>
              <a:t>manüpilasyonu</a:t>
            </a:r>
            <a:endParaRPr lang="tr-TR" dirty="0">
              <a:latin typeface="Arial" panose="020B0604020202020204" pitchFamily="34" charset="0"/>
              <a:cs typeface="Arial" panose="020B0604020202020204" pitchFamily="34" charset="0"/>
            </a:endParaRPr>
          </a:p>
          <a:p>
            <a:pPr>
              <a:buFont typeface="Arial" panose="020B0604020202020204" pitchFamily="34" charset="0"/>
              <a:buChar char="•"/>
            </a:pPr>
            <a:endParaRPr lang="tr-TR" dirty="0">
              <a:latin typeface="Arial" panose="020B0604020202020204" pitchFamily="34" charset="0"/>
              <a:cs typeface="Arial" panose="020B0604020202020204" pitchFamily="34" charset="0"/>
            </a:endParaRPr>
          </a:p>
          <a:p>
            <a:pPr>
              <a:buFont typeface="Arial" panose="020B0604020202020204" pitchFamily="34" charset="0"/>
              <a:buChar char="•"/>
            </a:pPr>
            <a:endParaRPr lang="tr-TR" dirty="0">
              <a:latin typeface="Arial" panose="020B0604020202020204" pitchFamily="34" charset="0"/>
              <a:cs typeface="Arial" panose="020B0604020202020204" pitchFamily="34" charset="0"/>
            </a:endParaRPr>
          </a:p>
          <a:p>
            <a:endParaRPr lang="tr-TR" dirty="0"/>
          </a:p>
        </p:txBody>
      </p:sp>
      <p:pic>
        <p:nvPicPr>
          <p:cNvPr id="24578" name="Picture 2" descr="Christopher Nolan - Sinemalar.com -">
            <a:extLst>
              <a:ext uri="{FF2B5EF4-FFF2-40B4-BE49-F238E27FC236}">
                <a16:creationId xmlns:a16="http://schemas.microsoft.com/office/drawing/2014/main" id="{4E6C90AD-86AC-9BE8-2563-4C87142F60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2298" y="173037"/>
            <a:ext cx="156210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24580" name="Picture 4" descr="Akıl Defteri - Memento - Beyazperde.com">
            <a:extLst>
              <a:ext uri="{FF2B5EF4-FFF2-40B4-BE49-F238E27FC236}">
                <a16:creationId xmlns:a16="http://schemas.microsoft.com/office/drawing/2014/main" id="{55FC700B-A900-DD73-C423-BA4088B6AF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09531" y="-8071"/>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45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81BC6B-3778-E17A-82E2-E0BEBDEFA8F2}"/>
              </a:ext>
            </a:extLst>
          </p:cNvPr>
          <p:cNvSpPr>
            <a:spLocks noGrp="1"/>
          </p:cNvSpPr>
          <p:nvPr>
            <p:ph type="title"/>
          </p:nvPr>
        </p:nvSpPr>
        <p:spPr>
          <a:xfrm>
            <a:off x="1141413" y="618518"/>
            <a:ext cx="9905998" cy="712977"/>
          </a:xfrm>
        </p:spPr>
        <p:txBody>
          <a:bodyPr/>
          <a:lstStyle/>
          <a:p>
            <a:r>
              <a:rPr lang="tr-TR" dirty="0"/>
              <a:t>1980 LER VE 1990 LAR</a:t>
            </a:r>
          </a:p>
        </p:txBody>
      </p:sp>
      <p:sp>
        <p:nvSpPr>
          <p:cNvPr id="4" name="Rectangle 1">
            <a:extLst>
              <a:ext uri="{FF2B5EF4-FFF2-40B4-BE49-F238E27FC236}">
                <a16:creationId xmlns:a16="http://schemas.microsoft.com/office/drawing/2014/main" id="{CFAF9278-C8E9-638F-FF58-2BECBA9B6418}"/>
              </a:ext>
            </a:extLst>
          </p:cNvPr>
          <p:cNvSpPr>
            <a:spLocks noGrp="1" noChangeArrowheads="1"/>
          </p:cNvSpPr>
          <p:nvPr>
            <p:ph idx="1"/>
          </p:nvPr>
        </p:nvSpPr>
        <p:spPr bwMode="auto">
          <a:xfrm>
            <a:off x="358464" y="1796892"/>
            <a:ext cx="10876546"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lang="tr-TR" altLang="tr-TR" sz="1800" b="1" dirty="0">
                <a:latin typeface="Arial" panose="020B0604020202020204" pitchFamily="34" charset="0"/>
              </a:rPr>
              <a:t>1- </a:t>
            </a:r>
          </a:p>
          <a:p>
            <a:pPr marL="0" marR="0" lvl="0" indent="0" algn="l" defTabSz="914400" rtl="0" eaLnBrk="0" fontAlgn="base" latinLnBrk="0" hangingPunct="0">
              <a:lnSpc>
                <a:spcPct val="100000"/>
              </a:lnSpc>
              <a:spcBef>
                <a:spcPct val="0"/>
              </a:spcBef>
              <a:spcAft>
                <a:spcPct val="0"/>
              </a:spcAft>
              <a:buClrTx/>
              <a:buSzTx/>
              <a:buNone/>
              <a:tabLst/>
            </a:pPr>
            <a:r>
              <a:rPr lang="tr-TR" altLang="tr-TR" sz="1800" b="1" dirty="0">
                <a:latin typeface="Arial" panose="020B0604020202020204" pitchFamily="34" charset="0"/>
              </a:rPr>
              <a:t>David Lynch </a:t>
            </a:r>
          </a:p>
          <a:p>
            <a:pPr marL="457200" lvl="1" indent="0" eaLnBrk="0" fontAlgn="base" hangingPunct="0">
              <a:lnSpc>
                <a:spcPct val="100000"/>
              </a:lnSpc>
              <a:spcBef>
                <a:spcPct val="0"/>
              </a:spcBef>
              <a:spcAft>
                <a:spcPct val="0"/>
              </a:spcAft>
              <a:buSzTx/>
              <a:buNone/>
            </a:pPr>
            <a:r>
              <a:rPr kumimoji="0" lang="tr-TR" altLang="tr-TR" sz="1800" b="0" i="1" u="none" strike="noStrike" cap="none" normalizeH="0" baseline="0" dirty="0">
                <a:ln>
                  <a:noFill/>
                </a:ln>
                <a:solidFill>
                  <a:schemeClr val="tx1"/>
                </a:solidFill>
                <a:effectLst/>
                <a:latin typeface="Arial" panose="020B0604020202020204" pitchFamily="34" charset="0"/>
              </a:rPr>
              <a:t>Blue Velvet</a:t>
            </a:r>
            <a:r>
              <a:rPr kumimoji="0" lang="tr-TR" altLang="tr-TR" sz="1800" b="0" i="0" u="none" strike="noStrike" cap="none" normalizeH="0" baseline="0" dirty="0">
                <a:ln>
                  <a:noFill/>
                </a:ln>
                <a:solidFill>
                  <a:schemeClr val="tx1"/>
                </a:solidFill>
                <a:effectLst/>
                <a:latin typeface="Arial" panose="020B0604020202020204" pitchFamily="34" charset="0"/>
              </a:rPr>
              <a:t>  (Mavi Kadife) -1986</a:t>
            </a:r>
          </a:p>
          <a:p>
            <a:pPr marL="457200" lvl="1" indent="0" eaLnBrk="0" fontAlgn="base" hangingPunct="0">
              <a:lnSpc>
                <a:spcPct val="100000"/>
              </a:lnSpc>
              <a:spcBef>
                <a:spcPct val="0"/>
              </a:spcBef>
              <a:spcAft>
                <a:spcPct val="0"/>
              </a:spcAft>
              <a:buSzTx/>
              <a:buNone/>
            </a:pPr>
            <a:r>
              <a:rPr kumimoji="0" lang="tr-TR" altLang="tr-TR" sz="1800" b="0" i="0" u="none" strike="noStrike" cap="none" normalizeH="0" baseline="0" dirty="0" err="1">
                <a:ln>
                  <a:noFill/>
                </a:ln>
                <a:solidFill>
                  <a:schemeClr val="tx1"/>
                </a:solidFill>
                <a:effectLst/>
                <a:latin typeface="Arial" panose="020B0604020202020204" pitchFamily="34" charset="0"/>
              </a:rPr>
              <a:t>Mulholland</a:t>
            </a:r>
            <a:r>
              <a:rPr kumimoji="0" lang="tr-TR" altLang="tr-TR" sz="1800" b="0" i="0" u="none" strike="noStrike" cap="none" normalizeH="0" baseline="0" dirty="0">
                <a:ln>
                  <a:noFill/>
                </a:ln>
                <a:solidFill>
                  <a:schemeClr val="tx1"/>
                </a:solidFill>
                <a:effectLst/>
                <a:latin typeface="Arial" panose="020B0604020202020204" pitchFamily="34" charset="0"/>
              </a:rPr>
              <a:t> Drive (</a:t>
            </a:r>
            <a:r>
              <a:rPr kumimoji="0" lang="tr-TR" altLang="tr-TR" sz="1800" b="0" i="0" u="none" strike="noStrike" cap="none" normalizeH="0" baseline="0" dirty="0" err="1">
                <a:ln>
                  <a:noFill/>
                </a:ln>
                <a:solidFill>
                  <a:schemeClr val="tx1"/>
                </a:solidFill>
                <a:effectLst/>
                <a:latin typeface="Arial" panose="020B0604020202020204" pitchFamily="34" charset="0"/>
              </a:rPr>
              <a:t>Mulholland</a:t>
            </a:r>
            <a:r>
              <a:rPr kumimoji="0" lang="tr-TR" altLang="tr-TR" sz="1800" b="0" i="0" u="none" strike="noStrike" cap="none" normalizeH="0" baseline="0" dirty="0">
                <a:ln>
                  <a:noFill/>
                </a:ln>
                <a:solidFill>
                  <a:schemeClr val="tx1"/>
                </a:solidFill>
                <a:effectLst/>
                <a:latin typeface="Arial" panose="020B0604020202020204" pitchFamily="34" charset="0"/>
              </a:rPr>
              <a:t> Çıkmazı)-2001</a:t>
            </a:r>
          </a:p>
          <a:p>
            <a:pPr marL="457200" lvl="1" indent="0" eaLnBrk="0" fontAlgn="base" hangingPunct="0">
              <a:lnSpc>
                <a:spcPct val="100000"/>
              </a:lnSpc>
              <a:spcBef>
                <a:spcPct val="0"/>
              </a:spcBef>
              <a:spcAft>
                <a:spcPct val="0"/>
              </a:spcAft>
              <a:buSzTx/>
              <a:buNone/>
            </a:pPr>
            <a:r>
              <a:rPr kumimoji="0" lang="tr-TR" altLang="tr-TR" sz="1800" b="0" i="0" u="none" strike="noStrike" cap="none" normalizeH="0" baseline="0" dirty="0" err="1">
                <a:ln>
                  <a:noFill/>
                </a:ln>
                <a:solidFill>
                  <a:schemeClr val="tx1"/>
                </a:solidFill>
                <a:effectLst/>
                <a:latin typeface="Arial" panose="020B0604020202020204" pitchFamily="34" charset="0"/>
              </a:rPr>
              <a:t>Lost</a:t>
            </a:r>
            <a:r>
              <a:rPr kumimoji="0" lang="tr-TR" altLang="tr-TR" sz="1800" b="0" i="0" u="none" strike="noStrike" cap="none" normalizeH="0" baseline="0" dirty="0">
                <a:ln>
                  <a:noFill/>
                </a:ln>
                <a:solidFill>
                  <a:schemeClr val="tx1"/>
                </a:solidFill>
                <a:effectLst/>
                <a:latin typeface="Arial" panose="020B0604020202020204" pitchFamily="34" charset="0"/>
              </a:rPr>
              <a:t> </a:t>
            </a:r>
            <a:r>
              <a:rPr kumimoji="0" lang="tr-TR" altLang="tr-TR" sz="1800" b="0" i="0" u="none" strike="noStrike" cap="none" normalizeH="0" baseline="0" dirty="0" err="1">
                <a:ln>
                  <a:noFill/>
                </a:ln>
                <a:solidFill>
                  <a:schemeClr val="tx1"/>
                </a:solidFill>
                <a:effectLst/>
                <a:latin typeface="Arial" panose="020B0604020202020204" pitchFamily="34" charset="0"/>
              </a:rPr>
              <a:t>Highway</a:t>
            </a:r>
            <a:r>
              <a:rPr kumimoji="0" lang="tr-TR" altLang="tr-TR" sz="1800" b="0" i="0" u="none" strike="noStrike" cap="none" normalizeH="0" baseline="0" dirty="0">
                <a:ln>
                  <a:noFill/>
                </a:ln>
                <a:solidFill>
                  <a:schemeClr val="tx1"/>
                </a:solidFill>
                <a:effectLst/>
                <a:latin typeface="Arial" panose="020B0604020202020204" pitchFamily="34" charset="0"/>
              </a:rPr>
              <a:t> (Kayıp Otoban)-1887</a:t>
            </a:r>
          </a:p>
          <a:p>
            <a:pPr marL="0" marR="0" lvl="0" indent="0" algn="l" defTabSz="914400" rtl="0" eaLnBrk="0" fontAlgn="base" latinLnBrk="0" hangingPunct="0">
              <a:lnSpc>
                <a:spcPct val="100000"/>
              </a:lnSpc>
              <a:spcBef>
                <a:spcPct val="0"/>
              </a:spcBef>
              <a:spcAft>
                <a:spcPct val="0"/>
              </a:spcAft>
              <a:buClrTx/>
              <a:buSzTx/>
              <a:buNone/>
              <a:tabLst/>
            </a:pPr>
            <a:r>
              <a:rPr lang="tr-TR" altLang="tr-TR" sz="1800" b="1" dirty="0">
                <a:latin typeface="Arial" panose="020B0604020202020204" pitchFamily="34" charset="0"/>
              </a:rPr>
              <a:t>2-Wim </a:t>
            </a:r>
            <a:r>
              <a:rPr lang="tr-TR" altLang="tr-TR" sz="1800" b="1" dirty="0" err="1">
                <a:latin typeface="Arial" panose="020B0604020202020204" pitchFamily="34" charset="0"/>
              </a:rPr>
              <a:t>Wenders</a:t>
            </a:r>
            <a:r>
              <a:rPr lang="tr-TR" altLang="tr-TR" sz="1800" b="1" dirty="0">
                <a:latin typeface="Arial" panose="020B0604020202020204" pitchFamily="34" charset="0"/>
              </a:rPr>
              <a:t>  </a:t>
            </a:r>
          </a:p>
          <a:p>
            <a:pPr marL="457200" lvl="1" indent="0" eaLnBrk="0" fontAlgn="base" hangingPunct="0">
              <a:lnSpc>
                <a:spcPct val="100000"/>
              </a:lnSpc>
              <a:spcBef>
                <a:spcPct val="0"/>
              </a:spcBef>
              <a:spcAft>
                <a:spcPct val="0"/>
              </a:spcAft>
              <a:buSzTx/>
              <a:buNone/>
            </a:pPr>
            <a:r>
              <a:rPr kumimoji="0" lang="tr-TR" altLang="tr-TR" sz="1800" b="0" i="1" u="none" strike="noStrike" cap="none" normalizeH="0" baseline="0" dirty="0">
                <a:ln>
                  <a:noFill/>
                </a:ln>
                <a:solidFill>
                  <a:schemeClr val="tx1"/>
                </a:solidFill>
                <a:effectLst/>
                <a:latin typeface="Arial" panose="020B0604020202020204" pitchFamily="34" charset="0"/>
              </a:rPr>
              <a:t>Paris, Texas</a:t>
            </a:r>
            <a:r>
              <a:rPr kumimoji="0" lang="tr-TR" altLang="tr-TR" sz="1800" b="0" i="0" u="none" strike="noStrike" cap="none" normalizeH="0" baseline="0" dirty="0">
                <a:ln>
                  <a:noFill/>
                </a:ln>
                <a:solidFill>
                  <a:schemeClr val="tx1"/>
                </a:solidFill>
                <a:effectLst/>
                <a:latin typeface="Arial" panose="020B0604020202020204" pitchFamily="34" charset="0"/>
              </a:rPr>
              <a:t> (1984)</a:t>
            </a:r>
            <a:endParaRPr lang="tr-TR" altLang="tr-TR" sz="1800" dirty="0">
              <a:latin typeface="Arial" panose="020B0604020202020204" pitchFamily="34" charset="0"/>
            </a:endParaRPr>
          </a:p>
          <a:p>
            <a:pPr marL="0" indent="0" eaLnBrk="0" fontAlgn="base" hangingPunct="0">
              <a:lnSpc>
                <a:spcPct val="100000"/>
              </a:lnSpc>
              <a:spcBef>
                <a:spcPct val="0"/>
              </a:spcBef>
              <a:spcAft>
                <a:spcPct val="0"/>
              </a:spcAft>
              <a:buSzTx/>
              <a:buNone/>
            </a:pPr>
            <a:r>
              <a:rPr lang="tr-TR" altLang="tr-TR" sz="1800" b="1" dirty="0">
                <a:latin typeface="Arial" panose="020B0604020202020204" pitchFamily="34" charset="0"/>
              </a:rPr>
              <a:t>3-Peter </a:t>
            </a:r>
            <a:r>
              <a:rPr lang="tr-TR" altLang="tr-TR" sz="1800" b="1" dirty="0" err="1">
                <a:latin typeface="Arial" panose="020B0604020202020204" pitchFamily="34" charset="0"/>
              </a:rPr>
              <a:t>Greenay</a:t>
            </a:r>
            <a:endParaRPr lang="tr-TR" altLang="tr-TR" sz="1800" b="1" dirty="0">
              <a:latin typeface="Arial" panose="020B0604020202020204" pitchFamily="34" charset="0"/>
            </a:endParaRPr>
          </a:p>
          <a:p>
            <a:pPr marL="457200" lvl="1" indent="0" eaLnBrk="0" fontAlgn="base" hangingPunct="0">
              <a:lnSpc>
                <a:spcPct val="100000"/>
              </a:lnSpc>
              <a:spcBef>
                <a:spcPct val="0"/>
              </a:spcBef>
              <a:spcAft>
                <a:spcPct val="0"/>
              </a:spcAft>
              <a:buSzTx/>
              <a:buNone/>
            </a:pPr>
            <a:r>
              <a:rPr lang="tr-TR" altLang="tr-TR" sz="1800" dirty="0" err="1">
                <a:latin typeface="Arial" panose="020B0604020202020204" pitchFamily="34" charset="0"/>
              </a:rPr>
              <a:t>The</a:t>
            </a:r>
            <a:r>
              <a:rPr lang="tr-TR" altLang="tr-TR" sz="1800" dirty="0">
                <a:latin typeface="Arial" panose="020B0604020202020204" pitchFamily="34" charset="0"/>
              </a:rPr>
              <a:t> </a:t>
            </a:r>
            <a:r>
              <a:rPr lang="tr-TR" altLang="tr-TR" sz="1800" dirty="0" err="1">
                <a:latin typeface="Arial" panose="020B0604020202020204" pitchFamily="34" charset="0"/>
              </a:rPr>
              <a:t>cook,the</a:t>
            </a:r>
            <a:r>
              <a:rPr lang="tr-TR" altLang="tr-TR" sz="1800" dirty="0">
                <a:latin typeface="Arial" panose="020B0604020202020204" pitchFamily="34" charset="0"/>
              </a:rPr>
              <a:t> </a:t>
            </a:r>
            <a:r>
              <a:rPr lang="tr-TR" altLang="tr-TR" sz="1800" dirty="0" err="1">
                <a:latin typeface="Arial" panose="020B0604020202020204" pitchFamily="34" charset="0"/>
              </a:rPr>
              <a:t>thief,his</a:t>
            </a:r>
            <a:r>
              <a:rPr lang="tr-TR" altLang="tr-TR" sz="1800" dirty="0">
                <a:latin typeface="Arial" panose="020B0604020202020204" pitchFamily="34" charset="0"/>
              </a:rPr>
              <a:t> </a:t>
            </a:r>
            <a:r>
              <a:rPr lang="tr-TR" altLang="tr-TR" sz="1800" dirty="0" err="1">
                <a:latin typeface="Arial" panose="020B0604020202020204" pitchFamily="34" charset="0"/>
              </a:rPr>
              <a:t>wife</a:t>
            </a:r>
            <a:r>
              <a:rPr lang="tr-TR" altLang="tr-TR" sz="1800" dirty="0">
                <a:latin typeface="Arial" panose="020B0604020202020204" pitchFamily="34" charset="0"/>
              </a:rPr>
              <a:t> </a:t>
            </a:r>
            <a:r>
              <a:rPr lang="tr-TR" altLang="tr-TR" sz="1800" dirty="0" err="1">
                <a:latin typeface="Arial" panose="020B0604020202020204" pitchFamily="34" charset="0"/>
              </a:rPr>
              <a:t>and</a:t>
            </a:r>
            <a:r>
              <a:rPr lang="tr-TR" altLang="tr-TR" sz="1800" dirty="0">
                <a:latin typeface="Arial" panose="020B0604020202020204" pitchFamily="34" charset="0"/>
              </a:rPr>
              <a:t> her </a:t>
            </a:r>
            <a:r>
              <a:rPr lang="tr-TR" altLang="tr-TR" sz="1800" dirty="0" err="1">
                <a:latin typeface="Arial" panose="020B0604020202020204" pitchFamily="34" charset="0"/>
              </a:rPr>
              <a:t>lover</a:t>
            </a:r>
            <a:endParaRPr lang="tr-TR" altLang="tr-TR" sz="1800" dirty="0">
              <a:latin typeface="Arial" panose="020B0604020202020204" pitchFamily="34" charset="0"/>
            </a:endParaRPr>
          </a:p>
          <a:p>
            <a:pPr marL="457200" lvl="1" indent="0" eaLnBrk="0" fontAlgn="base" hangingPunct="0">
              <a:lnSpc>
                <a:spcPct val="100000"/>
              </a:lnSpc>
              <a:spcBef>
                <a:spcPct val="0"/>
              </a:spcBef>
              <a:spcAft>
                <a:spcPct val="0"/>
              </a:spcAft>
              <a:buSzTx/>
              <a:buNone/>
            </a:pPr>
            <a:r>
              <a:rPr lang="tr-TR" altLang="tr-TR" sz="1800" dirty="0">
                <a:latin typeface="Arial" panose="020B0604020202020204" pitchFamily="34" charset="0"/>
              </a:rPr>
              <a:t>(</a:t>
            </a:r>
            <a:r>
              <a:rPr lang="tr-TR" altLang="tr-TR" sz="1800" dirty="0" err="1">
                <a:latin typeface="Arial" panose="020B0604020202020204" pitchFamily="34" charset="0"/>
              </a:rPr>
              <a:t>Aşçı,Hırsız</a:t>
            </a:r>
            <a:r>
              <a:rPr lang="tr-TR" altLang="tr-TR" sz="1800" dirty="0">
                <a:latin typeface="Arial" panose="020B0604020202020204" pitchFamily="34" charset="0"/>
              </a:rPr>
              <a:t> Karısı ve Aşığı)	1989</a:t>
            </a:r>
          </a:p>
          <a:p>
            <a:pPr marL="0" indent="0" eaLnBrk="0" fontAlgn="base" hangingPunct="0">
              <a:lnSpc>
                <a:spcPct val="100000"/>
              </a:lnSpc>
              <a:spcBef>
                <a:spcPct val="0"/>
              </a:spcBef>
              <a:spcAft>
                <a:spcPct val="0"/>
              </a:spcAft>
              <a:buSzTx/>
              <a:buNone/>
            </a:pPr>
            <a:endParaRPr lang="tr-TR" sz="1800" dirty="0">
              <a:latin typeface="Arial" panose="020B0604020202020204" pitchFamily="34" charset="0"/>
            </a:endParaRPr>
          </a:p>
          <a:p>
            <a:pPr marL="0" indent="0" eaLnBrk="0" fontAlgn="base" hangingPunct="0">
              <a:lnSpc>
                <a:spcPct val="100000"/>
              </a:lnSpc>
              <a:spcBef>
                <a:spcPct val="0"/>
              </a:spcBef>
              <a:spcAft>
                <a:spcPct val="0"/>
              </a:spcAft>
              <a:buSzTx/>
              <a:buNone/>
            </a:pPr>
            <a:r>
              <a:rPr lang="tr-TR" sz="1800" dirty="0">
                <a:latin typeface="Arial" panose="020B0604020202020204" pitchFamily="34" charset="0"/>
              </a:rPr>
              <a:t>1990'lar:</a:t>
            </a:r>
          </a:p>
          <a:p>
            <a:pPr marL="0" indent="0" eaLnBrk="0" fontAlgn="base" hangingPunct="0">
              <a:lnSpc>
                <a:spcPct val="100000"/>
              </a:lnSpc>
              <a:spcBef>
                <a:spcPct val="0"/>
              </a:spcBef>
              <a:spcAft>
                <a:spcPct val="0"/>
              </a:spcAft>
              <a:buSzTx/>
              <a:buNone/>
            </a:pPr>
            <a:r>
              <a:rPr lang="tr-TR" sz="1800" dirty="0">
                <a:latin typeface="Arial" panose="020B0604020202020204" pitchFamily="34" charset="0"/>
              </a:rPr>
              <a:t>1 </a:t>
            </a:r>
            <a:r>
              <a:rPr lang="tr-TR" sz="1800" b="1" dirty="0">
                <a:latin typeface="Arial" panose="020B0604020202020204" pitchFamily="34" charset="0"/>
              </a:rPr>
              <a:t>Quentin </a:t>
            </a:r>
            <a:r>
              <a:rPr lang="tr-TR" sz="1800" b="1" dirty="0" err="1">
                <a:latin typeface="Arial" panose="020B0604020202020204" pitchFamily="34" charset="0"/>
              </a:rPr>
              <a:t>Tarantino</a:t>
            </a:r>
            <a:endParaRPr lang="tr-TR" sz="1800" b="1" dirty="0">
              <a:latin typeface="Arial" panose="020B0604020202020204" pitchFamily="34" charset="0"/>
            </a:endParaRPr>
          </a:p>
          <a:p>
            <a:pPr marL="457200" lvl="1" indent="0" eaLnBrk="0" fontAlgn="base" hangingPunct="0">
              <a:lnSpc>
                <a:spcPct val="100000"/>
              </a:lnSpc>
              <a:spcBef>
                <a:spcPct val="0"/>
              </a:spcBef>
              <a:spcAft>
                <a:spcPct val="0"/>
              </a:spcAft>
              <a:buSzTx/>
              <a:buNone/>
            </a:pPr>
            <a:r>
              <a:rPr lang="tr-TR" sz="1800" dirty="0" err="1">
                <a:latin typeface="Arial" panose="020B0604020202020204" pitchFamily="34" charset="0"/>
              </a:rPr>
              <a:t>Pulp</a:t>
            </a:r>
            <a:r>
              <a:rPr lang="tr-TR" sz="1800" dirty="0">
                <a:latin typeface="Arial" panose="020B0604020202020204" pitchFamily="34" charset="0"/>
              </a:rPr>
              <a:t> Fiction (Ucuz Roman)-1994</a:t>
            </a:r>
          </a:p>
          <a:p>
            <a:pPr marL="0" indent="0" eaLnBrk="0" fontAlgn="base" hangingPunct="0">
              <a:lnSpc>
                <a:spcPct val="100000"/>
              </a:lnSpc>
              <a:spcBef>
                <a:spcPct val="0"/>
              </a:spcBef>
              <a:spcAft>
                <a:spcPct val="0"/>
              </a:spcAft>
              <a:buSzTx/>
              <a:buNone/>
            </a:pPr>
            <a:r>
              <a:rPr lang="tr-TR" sz="1800" b="1" dirty="0">
                <a:latin typeface="Arial" panose="020B0604020202020204" pitchFamily="34" charset="0"/>
              </a:rPr>
              <a:t>2-David </a:t>
            </a:r>
            <a:r>
              <a:rPr lang="tr-TR" sz="1800" b="1" dirty="0" err="1">
                <a:latin typeface="Arial" panose="020B0604020202020204" pitchFamily="34" charset="0"/>
              </a:rPr>
              <a:t>Fincher</a:t>
            </a:r>
            <a:r>
              <a:rPr lang="tr-TR" sz="1800" b="1" dirty="0">
                <a:latin typeface="Arial" panose="020B0604020202020204" pitchFamily="34" charset="0"/>
              </a:rPr>
              <a:t> </a:t>
            </a:r>
          </a:p>
          <a:p>
            <a:pPr marL="457200" lvl="1" indent="0" eaLnBrk="0" fontAlgn="base" hangingPunct="0">
              <a:lnSpc>
                <a:spcPct val="100000"/>
              </a:lnSpc>
              <a:spcBef>
                <a:spcPct val="0"/>
              </a:spcBef>
              <a:spcAft>
                <a:spcPct val="0"/>
              </a:spcAft>
              <a:buSzTx/>
              <a:buNone/>
            </a:pPr>
            <a:r>
              <a:rPr lang="tr-TR" sz="1800" dirty="0" err="1">
                <a:latin typeface="Arial" panose="020B0604020202020204" pitchFamily="34" charset="0"/>
              </a:rPr>
              <a:t>Fight</a:t>
            </a:r>
            <a:r>
              <a:rPr lang="tr-TR" sz="1800" dirty="0">
                <a:latin typeface="Arial" panose="020B0604020202020204" pitchFamily="34" charset="0"/>
              </a:rPr>
              <a:t> Club (Dövüş </a:t>
            </a:r>
            <a:r>
              <a:rPr lang="tr-TR" sz="1800" dirty="0" err="1">
                <a:latin typeface="Arial" panose="020B0604020202020204" pitchFamily="34" charset="0"/>
              </a:rPr>
              <a:t>Klübü</a:t>
            </a:r>
            <a:r>
              <a:rPr lang="tr-TR" sz="1800" dirty="0">
                <a:latin typeface="Arial" panose="020B0604020202020204" pitchFamily="34" charset="0"/>
              </a:rPr>
              <a:t>) (1999)</a:t>
            </a:r>
          </a:p>
          <a:p>
            <a:pPr marL="0" indent="0" eaLnBrk="0" fontAlgn="base" hangingPunct="0">
              <a:lnSpc>
                <a:spcPct val="100000"/>
              </a:lnSpc>
              <a:spcBef>
                <a:spcPct val="0"/>
              </a:spcBef>
              <a:spcAft>
                <a:spcPct val="0"/>
              </a:spcAft>
              <a:buSzTx/>
              <a:buNone/>
            </a:pPr>
            <a:r>
              <a:rPr lang="tr-TR" sz="1800" dirty="0">
                <a:latin typeface="Arial" panose="020B0604020202020204" pitchFamily="34" charset="0"/>
              </a:rPr>
              <a:t>3- </a:t>
            </a:r>
            <a:r>
              <a:rPr lang="tr-TR" sz="1800" dirty="0" err="1">
                <a:latin typeface="Arial" panose="020B0604020202020204" pitchFamily="34" charset="0"/>
              </a:rPr>
              <a:t>Lana</a:t>
            </a:r>
            <a:r>
              <a:rPr lang="tr-TR" sz="1800" dirty="0">
                <a:latin typeface="Arial" panose="020B0604020202020204" pitchFamily="34" charset="0"/>
              </a:rPr>
              <a:t> ve Lilly </a:t>
            </a:r>
            <a:r>
              <a:rPr lang="tr-TR" sz="1800" dirty="0" err="1">
                <a:latin typeface="Arial" panose="020B0604020202020204" pitchFamily="34" charset="0"/>
              </a:rPr>
              <a:t>Wachowski</a:t>
            </a:r>
            <a:endParaRPr lang="tr-TR" sz="1800" dirty="0">
              <a:latin typeface="Arial" panose="020B0604020202020204" pitchFamily="34" charset="0"/>
            </a:endParaRPr>
          </a:p>
          <a:p>
            <a:pPr marL="457200" lvl="1" indent="0" eaLnBrk="0" fontAlgn="base" hangingPunct="0">
              <a:lnSpc>
                <a:spcPct val="100000"/>
              </a:lnSpc>
              <a:spcBef>
                <a:spcPct val="0"/>
              </a:spcBef>
              <a:spcAft>
                <a:spcPct val="0"/>
              </a:spcAft>
              <a:buSzTx/>
              <a:buNone/>
            </a:pPr>
            <a:r>
              <a:rPr lang="tr-TR" altLang="tr-TR" sz="1800" dirty="0" err="1">
                <a:latin typeface="Arial" panose="020B0604020202020204" pitchFamily="34" charset="0"/>
              </a:rPr>
              <a:t>The</a:t>
            </a:r>
            <a:r>
              <a:rPr lang="tr-TR" altLang="tr-TR" sz="1800" dirty="0">
                <a:latin typeface="Arial" panose="020B0604020202020204" pitchFamily="34" charset="0"/>
              </a:rPr>
              <a:t> </a:t>
            </a:r>
            <a:r>
              <a:rPr lang="tr-TR" altLang="tr-TR" sz="1800" dirty="0" err="1">
                <a:latin typeface="Arial" panose="020B0604020202020204" pitchFamily="34" charset="0"/>
              </a:rPr>
              <a:t>Matrix</a:t>
            </a:r>
            <a:r>
              <a:rPr lang="tr-TR" altLang="tr-TR" sz="1800" dirty="0">
                <a:latin typeface="Arial" panose="020B0604020202020204" pitchFamily="34" charset="0"/>
              </a:rPr>
              <a:t> -1999</a:t>
            </a:r>
          </a:p>
        </p:txBody>
      </p:sp>
      <p:pic>
        <p:nvPicPr>
          <p:cNvPr id="25606" name="Picture 6" descr="Fight Club (1999) - IMDb">
            <a:extLst>
              <a:ext uri="{FF2B5EF4-FFF2-40B4-BE49-F238E27FC236}">
                <a16:creationId xmlns:a16="http://schemas.microsoft.com/office/drawing/2014/main" id="{6308DA37-9303-FD80-825E-DC06A121A7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1523" y="692366"/>
            <a:ext cx="1456718" cy="2189057"/>
          </a:xfrm>
          <a:prstGeom prst="rect">
            <a:avLst/>
          </a:prstGeom>
          <a:noFill/>
          <a:extLst>
            <a:ext uri="{909E8E84-426E-40DD-AFC4-6F175D3DCCD1}">
              <a14:hiddenFill xmlns:a14="http://schemas.microsoft.com/office/drawing/2010/main">
                <a:solidFill>
                  <a:srgbClr val="FFFFFF"/>
                </a:solidFill>
              </a14:hiddenFill>
            </a:ext>
          </a:extLst>
        </p:spPr>
      </p:pic>
      <p:pic>
        <p:nvPicPr>
          <p:cNvPr id="25610" name="Picture 10">
            <a:extLst>
              <a:ext uri="{FF2B5EF4-FFF2-40B4-BE49-F238E27FC236}">
                <a16:creationId xmlns:a16="http://schemas.microsoft.com/office/drawing/2014/main" id="{EEA83944-878E-59C3-E566-861B667EE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5746" y="3429000"/>
            <a:ext cx="6096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25612" name="Picture 12">
            <a:extLst>
              <a:ext uri="{FF2B5EF4-FFF2-40B4-BE49-F238E27FC236}">
                <a16:creationId xmlns:a16="http://schemas.microsoft.com/office/drawing/2014/main" id="{BE78A62D-53C6-2BAE-F674-0E47B3DEE8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64112" y="1331495"/>
            <a:ext cx="1743074" cy="1743074"/>
          </a:xfrm>
          <a:prstGeom prst="rect">
            <a:avLst/>
          </a:prstGeom>
          <a:noFill/>
          <a:extLst>
            <a:ext uri="{909E8E84-426E-40DD-AFC4-6F175D3DCCD1}">
              <a14:hiddenFill xmlns:a14="http://schemas.microsoft.com/office/drawing/2010/main">
                <a:solidFill>
                  <a:srgbClr val="FFFFFF"/>
                </a:solidFill>
              </a14:hiddenFill>
            </a:ext>
          </a:extLst>
        </p:spPr>
      </p:pic>
      <p:pic>
        <p:nvPicPr>
          <p:cNvPr id="25614" name="Picture 14">
            <a:extLst>
              <a:ext uri="{FF2B5EF4-FFF2-40B4-BE49-F238E27FC236}">
                <a16:creationId xmlns:a16="http://schemas.microsoft.com/office/drawing/2014/main" id="{5E7DD0FF-8E37-93A3-5456-FFB7FC5563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14838" y="3251138"/>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25616" name="Picture 16">
            <a:extLst>
              <a:ext uri="{FF2B5EF4-FFF2-40B4-BE49-F238E27FC236}">
                <a16:creationId xmlns:a16="http://schemas.microsoft.com/office/drawing/2014/main" id="{1AD74CB0-6413-F897-78D0-009F472B2B0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8624" y="3504260"/>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25618" name="Picture 18" descr="translate.google.com sitesinden lost highway">
            <a:extLst>
              <a:ext uri="{FF2B5EF4-FFF2-40B4-BE49-F238E27FC236}">
                <a16:creationId xmlns:a16="http://schemas.microsoft.com/office/drawing/2014/main" id="{D555C894-AC9C-E733-30AD-0F0112F5F79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69827" y="2773994"/>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25620" name="Picture 20" descr="Blue Velvet">
            <a:extLst>
              <a:ext uri="{FF2B5EF4-FFF2-40B4-BE49-F238E27FC236}">
                <a16:creationId xmlns:a16="http://schemas.microsoft.com/office/drawing/2014/main" id="{43A72C3F-2180-14E4-43B6-79888208E21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64841" y="5550974"/>
            <a:ext cx="2110083" cy="937566"/>
          </a:xfrm>
          <a:prstGeom prst="rect">
            <a:avLst/>
          </a:prstGeom>
          <a:noFill/>
          <a:extLst>
            <a:ext uri="{909E8E84-426E-40DD-AFC4-6F175D3DCCD1}">
              <a14:hiddenFill xmlns:a14="http://schemas.microsoft.com/office/drawing/2010/main">
                <a:solidFill>
                  <a:srgbClr val="FFFFFF"/>
                </a:solidFill>
              </a14:hiddenFill>
            </a:ext>
          </a:extLst>
        </p:spPr>
      </p:pic>
      <p:pic>
        <p:nvPicPr>
          <p:cNvPr id="25622" name="Picture 22" descr="Mulholland Drive Movie Poster Wall Art Thriller Suspense Movie Canvas  Prints Classic Movies Poster For Home Office Cinema Decorations Unframed  24&quot;x16&quot;: Posters &amp; Prints - Amazon.com">
            <a:extLst>
              <a:ext uri="{FF2B5EF4-FFF2-40B4-BE49-F238E27FC236}">
                <a16:creationId xmlns:a16="http://schemas.microsoft.com/office/drawing/2014/main" id="{1BEE74F7-1B08-D02D-51DA-9C622B21850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111916" y="4627396"/>
            <a:ext cx="1640559" cy="1640559"/>
          </a:xfrm>
          <a:prstGeom prst="rect">
            <a:avLst/>
          </a:prstGeom>
          <a:noFill/>
          <a:extLst>
            <a:ext uri="{909E8E84-426E-40DD-AFC4-6F175D3DCCD1}">
              <a14:hiddenFill xmlns:a14="http://schemas.microsoft.com/office/drawing/2010/main">
                <a:solidFill>
                  <a:srgbClr val="FFFFFF"/>
                </a:solidFill>
              </a14:hiddenFill>
            </a:ext>
          </a:extLst>
        </p:spPr>
      </p:pic>
      <p:pic>
        <p:nvPicPr>
          <p:cNvPr id="25624" name="Picture 24" descr="Aşçı, Hırsız, Karısı ve Aşığı">
            <a:extLst>
              <a:ext uri="{FF2B5EF4-FFF2-40B4-BE49-F238E27FC236}">
                <a16:creationId xmlns:a16="http://schemas.microsoft.com/office/drawing/2014/main" id="{1C893CAE-A2CD-33F2-E02D-6C7C2448733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54849" y="4627396"/>
            <a:ext cx="1428750"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352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420892-F16F-3358-C6ED-6FDB2DA2406E}"/>
              </a:ext>
            </a:extLst>
          </p:cNvPr>
          <p:cNvSpPr>
            <a:spLocks noGrp="1"/>
          </p:cNvSpPr>
          <p:nvPr>
            <p:ph type="title"/>
          </p:nvPr>
        </p:nvSpPr>
        <p:spPr/>
        <p:txBody>
          <a:bodyPr>
            <a:normAutofit fontScale="90000"/>
          </a:bodyPr>
          <a:lstStyle/>
          <a:p>
            <a:r>
              <a:rPr lang="tr-TR" dirty="0"/>
              <a:t>FELSEFİ ETKİ</a:t>
            </a:r>
            <a:br>
              <a:rPr lang="tr-TR" dirty="0"/>
            </a:br>
            <a:r>
              <a:rPr lang="tr-TR" dirty="0"/>
              <a:t>1-SEMİYOTİK (GÖSTERGEBİLİM)</a:t>
            </a:r>
            <a:br>
              <a:rPr lang="tr-TR" dirty="0"/>
            </a:br>
            <a:r>
              <a:rPr lang="tr-TR" dirty="0"/>
              <a:t>ROLAND  BARTHES</a:t>
            </a:r>
          </a:p>
        </p:txBody>
      </p:sp>
      <p:sp>
        <p:nvSpPr>
          <p:cNvPr id="3" name="İçerik Yer Tutucusu 2">
            <a:extLst>
              <a:ext uri="{FF2B5EF4-FFF2-40B4-BE49-F238E27FC236}">
                <a16:creationId xmlns:a16="http://schemas.microsoft.com/office/drawing/2014/main" id="{F33E5EFF-DEA6-FBFC-6C3F-C743100779CA}"/>
              </a:ext>
            </a:extLst>
          </p:cNvPr>
          <p:cNvSpPr>
            <a:spLocks noGrp="1"/>
          </p:cNvSpPr>
          <p:nvPr>
            <p:ph idx="1"/>
          </p:nvPr>
        </p:nvSpPr>
        <p:spPr/>
        <p:txBody>
          <a:bodyPr>
            <a:normAutofit fontScale="92500" lnSpcReduction="10000"/>
          </a:bodyPr>
          <a:lstStyle/>
          <a:p>
            <a:pPr algn="just"/>
            <a:r>
              <a:rPr lang="tr-TR" kern="100" dirty="0">
                <a:latin typeface="Arial" panose="020B0604020202020204" pitchFamily="34" charset="0"/>
                <a:ea typeface="Calibri" panose="020F0502020204030204" pitchFamily="34" charset="0"/>
                <a:cs typeface="Arial" panose="020B0604020202020204" pitchFamily="34" charset="0"/>
              </a:rPr>
              <a:t>D</a:t>
            </a:r>
            <a:r>
              <a:rPr lang="tr-TR" sz="2400" kern="100" dirty="0">
                <a:effectLst/>
                <a:latin typeface="Arial" panose="020B0604020202020204" pitchFamily="34" charset="0"/>
                <a:ea typeface="Calibri" panose="020F0502020204030204" pitchFamily="34" charset="0"/>
                <a:cs typeface="Arial" panose="020B0604020202020204" pitchFamily="34" charset="0"/>
              </a:rPr>
              <a:t>eğişen, döngüsel zaman, daha sonraki felsefi söylemi bilgilendirecek bir kavram olan bir tür **</a:t>
            </a:r>
            <a:r>
              <a:rPr lang="tr-TR" sz="2400" b="1" u="sng" kern="100" dirty="0">
                <a:effectLst/>
                <a:latin typeface="Arial" panose="020B0604020202020204" pitchFamily="34" charset="0"/>
                <a:ea typeface="Calibri" panose="020F0502020204030204" pitchFamily="34" charset="0"/>
                <a:cs typeface="Arial" panose="020B0604020202020204" pitchFamily="34" charset="0"/>
              </a:rPr>
              <a:t>doğrusal olmayan zamansallık</a:t>
            </a:r>
            <a:r>
              <a:rPr lang="tr-TR" sz="2400" kern="100" dirty="0">
                <a:effectLst/>
                <a:latin typeface="Arial" panose="020B0604020202020204" pitchFamily="34" charset="0"/>
                <a:ea typeface="Calibri" panose="020F0502020204030204" pitchFamily="34" charset="0"/>
                <a:cs typeface="Arial" panose="020B0604020202020204" pitchFamily="34" charset="0"/>
              </a:rPr>
              <a:t>** önerir.</a:t>
            </a:r>
          </a:p>
          <a:p>
            <a:pPr algn="just"/>
            <a:r>
              <a:rPr lang="tr-TR" sz="2400" kern="100" dirty="0">
                <a:effectLst/>
                <a:latin typeface="Arial" panose="020B0604020202020204" pitchFamily="34" charset="0"/>
                <a:ea typeface="Calibri" panose="020F0502020204030204" pitchFamily="34" charset="0"/>
                <a:cs typeface="Arial" panose="020B0604020202020204" pitchFamily="34" charset="0"/>
              </a:rPr>
              <a:t> Ayrıca, Fransız filozof ve </a:t>
            </a:r>
            <a:r>
              <a:rPr lang="tr-TR" sz="2400" kern="100" dirty="0" err="1">
                <a:effectLst/>
                <a:latin typeface="Arial" panose="020B0604020202020204" pitchFamily="34" charset="0"/>
                <a:ea typeface="Calibri" panose="020F0502020204030204" pitchFamily="34" charset="0"/>
                <a:cs typeface="Arial" panose="020B0604020202020204" pitchFamily="34" charset="0"/>
              </a:rPr>
              <a:t>semiyotikçi</a:t>
            </a:r>
            <a:r>
              <a:rPr lang="tr-TR" sz="2400" kern="100" dirty="0">
                <a:effectLst/>
                <a:latin typeface="Arial" panose="020B0604020202020204" pitchFamily="34" charset="0"/>
                <a:ea typeface="Calibri" panose="020F0502020204030204" pitchFamily="34" charset="0"/>
                <a:cs typeface="Arial" panose="020B0604020202020204" pitchFamily="34" charset="0"/>
              </a:rPr>
              <a:t> </a:t>
            </a:r>
            <a:r>
              <a:rPr lang="tr-TR" sz="2400" b="1" kern="100" dirty="0">
                <a:effectLst/>
                <a:latin typeface="Arial" panose="020B0604020202020204" pitchFamily="34" charset="0"/>
                <a:ea typeface="Calibri" panose="020F0502020204030204" pitchFamily="34" charset="0"/>
                <a:cs typeface="Arial" panose="020B0604020202020204" pitchFamily="34" charset="0"/>
              </a:rPr>
              <a:t>ROLAND BARTHES</a:t>
            </a:r>
            <a:r>
              <a:rPr lang="tr-TR" sz="2400" kern="100" dirty="0">
                <a:effectLst/>
                <a:latin typeface="Arial" panose="020B0604020202020204" pitchFamily="34" charset="0"/>
                <a:ea typeface="Calibri" panose="020F0502020204030204" pitchFamily="34" charset="0"/>
                <a:cs typeface="Arial" panose="020B0604020202020204" pitchFamily="34" charset="0"/>
              </a:rPr>
              <a:t>, etkili denemesi </a:t>
            </a:r>
            <a:r>
              <a:rPr lang="tr-TR" sz="2400" b="1" kern="100" dirty="0">
                <a:effectLst/>
                <a:latin typeface="Arial" panose="020B0604020202020204" pitchFamily="34" charset="0"/>
                <a:ea typeface="Calibri" panose="020F0502020204030204" pitchFamily="34" charset="0"/>
                <a:cs typeface="Arial" panose="020B0604020202020204" pitchFamily="34" charset="0"/>
              </a:rPr>
              <a:t>ÜÇÜNCÜ ANLAM </a:t>
            </a:r>
            <a:r>
              <a:rPr lang="tr-TR" sz="2400" kern="100" dirty="0">
                <a:effectLst/>
                <a:latin typeface="Arial" panose="020B0604020202020204" pitchFamily="34" charset="0"/>
                <a:ea typeface="Calibri" panose="020F0502020204030204" pitchFamily="34" charset="0"/>
                <a:cs typeface="Arial" panose="020B0604020202020204" pitchFamily="34" charset="0"/>
              </a:rPr>
              <a:t>(1970)'da </a:t>
            </a:r>
            <a:r>
              <a:rPr lang="tr-TR" sz="2400" b="1" kern="100" dirty="0" err="1">
                <a:effectLst/>
                <a:latin typeface="Arial" panose="020B0604020202020204" pitchFamily="34" charset="0"/>
                <a:ea typeface="Calibri" panose="020F0502020204030204" pitchFamily="34" charset="0"/>
                <a:cs typeface="Arial" panose="020B0604020202020204" pitchFamily="34" charset="0"/>
              </a:rPr>
              <a:t>Marienbad</a:t>
            </a:r>
            <a:r>
              <a:rPr lang="tr-TR" sz="2400" b="1" kern="100" dirty="0">
                <a:effectLst/>
                <a:latin typeface="Arial" panose="020B0604020202020204" pitchFamily="34" charset="0"/>
                <a:ea typeface="Calibri" panose="020F0502020204030204" pitchFamily="34" charset="0"/>
                <a:cs typeface="Arial" panose="020B0604020202020204" pitchFamily="34" charset="0"/>
              </a:rPr>
              <a:t> </a:t>
            </a:r>
            <a:r>
              <a:rPr lang="tr-TR" sz="2400" kern="100" dirty="0">
                <a:effectLst/>
                <a:latin typeface="Arial" panose="020B0604020202020204" pitchFamily="34" charset="0"/>
                <a:ea typeface="Calibri" panose="020F0502020204030204" pitchFamily="34" charset="0"/>
                <a:cs typeface="Arial" panose="020B0604020202020204" pitchFamily="34" charset="0"/>
              </a:rPr>
              <a:t>hakkında yazmıştır; </a:t>
            </a:r>
          </a:p>
          <a:p>
            <a:pPr algn="just"/>
            <a:r>
              <a:rPr lang="tr-TR" kern="100" dirty="0">
                <a:latin typeface="Arial" panose="020B0604020202020204" pitchFamily="34" charset="0"/>
                <a:ea typeface="Calibri" panose="020F0502020204030204" pitchFamily="34" charset="0"/>
                <a:cs typeface="Arial" panose="020B0604020202020204" pitchFamily="34" charset="0"/>
              </a:rPr>
              <a:t>D</a:t>
            </a:r>
            <a:r>
              <a:rPr lang="tr-TR" sz="2400" kern="100" dirty="0">
                <a:effectLst/>
                <a:latin typeface="Arial" panose="020B0604020202020204" pitchFamily="34" charset="0"/>
                <a:ea typeface="Calibri" panose="020F0502020204030204" pitchFamily="34" charset="0"/>
                <a:cs typeface="Arial" panose="020B0604020202020204" pitchFamily="34" charset="0"/>
              </a:rPr>
              <a:t>enemede filmlerin geleneksel anlatının ötesinde nasıl birden fazla anlam katmanı içerebileceğini incelemiştir. </a:t>
            </a:r>
            <a:r>
              <a:rPr lang="tr-TR" sz="2400" kern="100" dirty="0" err="1">
                <a:effectLst/>
                <a:latin typeface="Arial" panose="020B0604020202020204" pitchFamily="34" charset="0"/>
                <a:ea typeface="Calibri" panose="020F0502020204030204" pitchFamily="34" charset="0"/>
                <a:cs typeface="Arial" panose="020B0604020202020204" pitchFamily="34" charset="0"/>
              </a:rPr>
              <a:t>Barthes</a:t>
            </a:r>
            <a:r>
              <a:rPr lang="tr-TR" sz="2400" kern="100" dirty="0">
                <a:effectLst/>
                <a:latin typeface="Arial" panose="020B0604020202020204" pitchFamily="34" charset="0"/>
                <a:ea typeface="Calibri" panose="020F0502020204030204" pitchFamily="34" charset="0"/>
                <a:cs typeface="Arial" panose="020B0604020202020204" pitchFamily="34" charset="0"/>
              </a:rPr>
              <a:t>, filmde </a:t>
            </a:r>
            <a:r>
              <a:rPr lang="tr-TR" sz="2400" b="1" kern="100" dirty="0">
                <a:effectLst/>
                <a:latin typeface="Arial" panose="020B0604020202020204" pitchFamily="34" charset="0"/>
                <a:ea typeface="Calibri" panose="020F0502020204030204" pitchFamily="34" charset="0"/>
                <a:cs typeface="Arial" panose="020B0604020202020204" pitchFamily="34" charset="0"/>
              </a:rPr>
              <a:t>görsel işaretlerin</a:t>
            </a:r>
            <a:r>
              <a:rPr lang="tr-TR" sz="2400" kern="100" dirty="0">
                <a:effectLst/>
                <a:latin typeface="Arial" panose="020B0604020202020204" pitchFamily="34" charset="0"/>
                <a:ea typeface="Calibri" panose="020F0502020204030204" pitchFamily="34" charset="0"/>
                <a:cs typeface="Arial" panose="020B0604020202020204" pitchFamily="34" charset="0"/>
              </a:rPr>
              <a:t> ve </a:t>
            </a:r>
            <a:r>
              <a:rPr lang="tr-TR" sz="2400" b="1" kern="100" dirty="0">
                <a:effectLst/>
                <a:latin typeface="Arial" panose="020B0604020202020204" pitchFamily="34" charset="0"/>
                <a:ea typeface="Calibri" panose="020F0502020204030204" pitchFamily="34" charset="0"/>
                <a:cs typeface="Arial" panose="020B0604020202020204" pitchFamily="34" charset="0"/>
              </a:rPr>
              <a:t>belirsiz anlamların</a:t>
            </a:r>
            <a:r>
              <a:rPr lang="tr-TR" sz="2400" kern="100" dirty="0">
                <a:effectLst/>
                <a:latin typeface="Arial" panose="020B0604020202020204" pitchFamily="34" charset="0"/>
                <a:ea typeface="Calibri" panose="020F0502020204030204" pitchFamily="34" charset="0"/>
                <a:cs typeface="Arial" panose="020B0604020202020204" pitchFamily="34" charset="0"/>
              </a:rPr>
              <a:t> önemini vurgulamış ve bu da düz olay örgüsünün ötesinde yorumlamaya davet etmiştir.</a:t>
            </a:r>
          </a:p>
          <a:p>
            <a:endParaRPr lang="tr-TR" dirty="0"/>
          </a:p>
        </p:txBody>
      </p:sp>
      <p:pic>
        <p:nvPicPr>
          <p:cNvPr id="26626" name="Picture 2" descr="ROLAND BARTHES VE GÖSTERGEBİLİM">
            <a:extLst>
              <a:ext uri="{FF2B5EF4-FFF2-40B4-BE49-F238E27FC236}">
                <a16:creationId xmlns:a16="http://schemas.microsoft.com/office/drawing/2014/main" id="{589DC27F-2D71-46F2-7705-93F870038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4425" y="315913"/>
            <a:ext cx="25622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697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BE09147-D95E-4F4C-DB3E-8ADFA54F2835}"/>
              </a:ext>
            </a:extLst>
          </p:cNvPr>
          <p:cNvSpPr>
            <a:spLocks noGrp="1"/>
          </p:cNvSpPr>
          <p:nvPr>
            <p:ph idx="1"/>
          </p:nvPr>
        </p:nvSpPr>
        <p:spPr>
          <a:xfrm>
            <a:off x="708275" y="1941095"/>
            <a:ext cx="9905999" cy="3994485"/>
          </a:xfrm>
        </p:spPr>
        <p:txBody>
          <a:bodyPr>
            <a:normAutofit fontScale="25000" lnSpcReduction="20000"/>
          </a:bodyPr>
          <a:lstStyle/>
          <a:p>
            <a:pPr algn="just">
              <a:lnSpc>
                <a:spcPct val="107000"/>
              </a:lnSpc>
              <a:spcAft>
                <a:spcPts val="800"/>
              </a:spcAft>
            </a:pPr>
            <a:r>
              <a:rPr lang="tr-TR" sz="9600" kern="100" dirty="0">
                <a:effectLst/>
                <a:latin typeface="Arial" panose="020B0604020202020204" pitchFamily="34" charset="0"/>
                <a:ea typeface="Calibri" panose="020F0502020204030204" pitchFamily="34" charset="0"/>
                <a:cs typeface="Arial" panose="020B0604020202020204" pitchFamily="34" charset="0"/>
              </a:rPr>
              <a:t>Felsefi olarak, </a:t>
            </a:r>
            <a:r>
              <a:rPr lang="tr-TR" sz="9600" b="1" u="sng" kern="100" dirty="0">
                <a:effectLst/>
                <a:latin typeface="Arial" panose="020B0604020202020204" pitchFamily="34" charset="0"/>
                <a:ea typeface="Calibri" panose="020F0502020204030204" pitchFamily="34" charset="0"/>
                <a:cs typeface="Arial" panose="020B0604020202020204" pitchFamily="34" charset="0"/>
              </a:rPr>
              <a:t>FENOMENOLOJİ</a:t>
            </a:r>
            <a:r>
              <a:rPr lang="tr-TR" sz="9600" kern="100" dirty="0">
                <a:effectLst/>
                <a:latin typeface="Arial" panose="020B0604020202020204" pitchFamily="34" charset="0"/>
                <a:ea typeface="Calibri" panose="020F0502020204030204" pitchFamily="34" charset="0"/>
                <a:cs typeface="Arial" panose="020B0604020202020204" pitchFamily="34" charset="0"/>
              </a:rPr>
              <a:t> ve </a:t>
            </a:r>
            <a:r>
              <a:rPr lang="tr-TR" sz="9600" b="1" u="sng" kern="100" dirty="0">
                <a:effectLst/>
                <a:latin typeface="Arial" panose="020B0604020202020204" pitchFamily="34" charset="0"/>
                <a:ea typeface="Calibri" panose="020F0502020204030204" pitchFamily="34" charset="0"/>
                <a:cs typeface="Arial" panose="020B0604020202020204" pitchFamily="34" charset="0"/>
              </a:rPr>
              <a:t>VAROLUŞÇULUK</a:t>
            </a:r>
            <a:r>
              <a:rPr lang="tr-TR" sz="9600" kern="100" dirty="0">
                <a:effectLst/>
                <a:latin typeface="Arial" panose="020B0604020202020204" pitchFamily="34" charset="0"/>
                <a:ea typeface="Calibri" panose="020F0502020204030204" pitchFamily="34" charset="0"/>
                <a:cs typeface="Arial" panose="020B0604020202020204" pitchFamily="34" charset="0"/>
              </a:rPr>
              <a:t> temalarıyla örtüşmektedir. </a:t>
            </a:r>
          </a:p>
          <a:p>
            <a:pPr algn="just">
              <a:lnSpc>
                <a:spcPct val="107000"/>
              </a:lnSpc>
              <a:spcAft>
                <a:spcPts val="800"/>
              </a:spcAft>
            </a:pPr>
            <a:r>
              <a:rPr lang="tr-TR" sz="9600" kern="100" dirty="0">
                <a:effectLst/>
                <a:latin typeface="Arial" panose="020B0604020202020204" pitchFamily="34" charset="0"/>
                <a:ea typeface="Calibri" panose="020F0502020204030204" pitchFamily="34" charset="0"/>
                <a:cs typeface="Arial" panose="020B0604020202020204" pitchFamily="34" charset="0"/>
              </a:rPr>
              <a:t>Gerçekliğin bireysel algı yoluyla inşa edildiği *fenomenolojik* düşünceye çok benzeyen parçalanmış, öznel bir gerçeklik deneyimi sunmaktadır. </a:t>
            </a:r>
          </a:p>
          <a:p>
            <a:pPr algn="just">
              <a:lnSpc>
                <a:spcPct val="107000"/>
              </a:lnSpc>
              <a:spcAft>
                <a:spcPts val="800"/>
              </a:spcAft>
            </a:pPr>
            <a:r>
              <a:rPr lang="tr-TR" sz="9600" kern="100" dirty="0">
                <a:effectLst/>
                <a:latin typeface="Arial" panose="020B0604020202020204" pitchFamily="34" charset="0"/>
                <a:ea typeface="Calibri" panose="020F0502020204030204" pitchFamily="34" charset="0"/>
                <a:cs typeface="Arial" panose="020B0604020202020204" pitchFamily="34" charset="0"/>
              </a:rPr>
              <a:t>Filmdeki olayların belirsizliği ve karakterlerin deneyimlerinin gerçek mi yoksa hayal ürünü mü olduğu sorusu, öznel deneyimin gerçeklik algısını nasıl şekillendirdiğini araştıran </a:t>
            </a:r>
          </a:p>
          <a:p>
            <a:pPr lvl="1" algn="just">
              <a:lnSpc>
                <a:spcPct val="107000"/>
              </a:lnSpc>
              <a:spcAft>
                <a:spcPts val="800"/>
              </a:spcAft>
            </a:pPr>
            <a:r>
              <a:rPr lang="tr-TR" sz="9600" b="1" kern="100" dirty="0">
                <a:effectLst/>
                <a:latin typeface="Arial" panose="020B0604020202020204" pitchFamily="34" charset="0"/>
                <a:ea typeface="Calibri" panose="020F0502020204030204" pitchFamily="34" charset="0"/>
                <a:cs typeface="Arial" panose="020B0604020202020204" pitchFamily="34" charset="0"/>
              </a:rPr>
              <a:t>Maurice </a:t>
            </a:r>
            <a:r>
              <a:rPr lang="tr-TR" sz="9600" b="1" kern="100" dirty="0" err="1">
                <a:effectLst/>
                <a:latin typeface="Arial" panose="020B0604020202020204" pitchFamily="34" charset="0"/>
                <a:ea typeface="Calibri" panose="020F0502020204030204" pitchFamily="34" charset="0"/>
                <a:cs typeface="Arial" panose="020B0604020202020204" pitchFamily="34" charset="0"/>
              </a:rPr>
              <a:t>Merleau-Ponty</a:t>
            </a:r>
            <a:r>
              <a:rPr lang="tr-TR" sz="9600" b="1" kern="100" dirty="0">
                <a:effectLst/>
                <a:latin typeface="Arial" panose="020B0604020202020204" pitchFamily="34" charset="0"/>
                <a:ea typeface="Calibri" panose="020F0502020204030204" pitchFamily="34" charset="0"/>
                <a:cs typeface="Arial" panose="020B0604020202020204" pitchFamily="34" charset="0"/>
              </a:rPr>
              <a:t> ve </a:t>
            </a:r>
            <a:endParaRPr lang="tr-TR" sz="9600" b="1" kern="100" dirty="0">
              <a:latin typeface="Arial" panose="020B0604020202020204" pitchFamily="34" charset="0"/>
              <a:ea typeface="Calibri" panose="020F0502020204030204" pitchFamily="34" charset="0"/>
              <a:cs typeface="Arial" panose="020B0604020202020204" pitchFamily="34" charset="0"/>
            </a:endParaRPr>
          </a:p>
          <a:p>
            <a:pPr lvl="1" algn="just">
              <a:lnSpc>
                <a:spcPct val="107000"/>
              </a:lnSpc>
              <a:spcAft>
                <a:spcPts val="800"/>
              </a:spcAft>
            </a:pPr>
            <a:r>
              <a:rPr lang="tr-TR" sz="9600" b="1" kern="100" dirty="0">
                <a:effectLst/>
                <a:latin typeface="Arial" panose="020B0604020202020204" pitchFamily="34" charset="0"/>
                <a:ea typeface="Calibri" panose="020F0502020204030204" pitchFamily="34" charset="0"/>
                <a:cs typeface="Arial" panose="020B0604020202020204" pitchFamily="34" charset="0"/>
              </a:rPr>
              <a:t>Jean-Paul Sartre** gibi </a:t>
            </a:r>
            <a:endParaRPr lang="tr-TR" sz="9600" b="1" kern="1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tr-TR" sz="9600" kern="100" dirty="0">
                <a:effectLst/>
                <a:latin typeface="Arial" panose="020B0604020202020204" pitchFamily="34" charset="0"/>
                <a:ea typeface="Calibri" panose="020F0502020204030204" pitchFamily="34" charset="0"/>
                <a:cs typeface="Arial" panose="020B0604020202020204" pitchFamily="34" charset="0"/>
              </a:rPr>
              <a:t>filozofların çalışmalarını yansıtmaktadır.</a:t>
            </a:r>
          </a:p>
          <a:p>
            <a:endParaRPr lang="tr-TR" dirty="0"/>
          </a:p>
        </p:txBody>
      </p:sp>
      <p:sp>
        <p:nvSpPr>
          <p:cNvPr id="6" name="AutoShape 6" descr="Le philosophe français Maurice Merleau-Ponty chez lui à Paris dans les années 1950, France. (Photo by REPORTERS ASSOCIES/Gamma-Rapho via Getty Images)">
            <a:extLst>
              <a:ext uri="{FF2B5EF4-FFF2-40B4-BE49-F238E27FC236}">
                <a16:creationId xmlns:a16="http://schemas.microsoft.com/office/drawing/2014/main" id="{61F47906-9340-E137-E611-1431EE9E8B5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9" name="AutoShape 12">
            <a:extLst>
              <a:ext uri="{FF2B5EF4-FFF2-40B4-BE49-F238E27FC236}">
                <a16:creationId xmlns:a16="http://schemas.microsoft.com/office/drawing/2014/main" id="{C8BCAA9D-930C-212B-FA30-002B68334F76}"/>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3326" name="Picture 14" descr="tr.wikipedia.org sitesinden jean paul sartre">
            <a:extLst>
              <a:ext uri="{FF2B5EF4-FFF2-40B4-BE49-F238E27FC236}">
                <a16:creationId xmlns:a16="http://schemas.microsoft.com/office/drawing/2014/main" id="{E2A330D8-88DA-ACFB-AAD9-F87404B03F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2334" y="765456"/>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13328" name="Picture 16" descr="tr.wikipedia.org sitesinden Maurice Merleau-Ponty">
            <a:extLst>
              <a:ext uri="{FF2B5EF4-FFF2-40B4-BE49-F238E27FC236}">
                <a16:creationId xmlns:a16="http://schemas.microsoft.com/office/drawing/2014/main" id="{18A400C1-02A1-CD3E-52CD-9CCC3ED5E8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0711" y="841657"/>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0" name="Başlık 9">
            <a:extLst>
              <a:ext uri="{FF2B5EF4-FFF2-40B4-BE49-F238E27FC236}">
                <a16:creationId xmlns:a16="http://schemas.microsoft.com/office/drawing/2014/main" id="{392E8AC2-22EE-69C6-9B25-338188C71C63}"/>
              </a:ext>
            </a:extLst>
          </p:cNvPr>
          <p:cNvSpPr>
            <a:spLocks noGrp="1"/>
          </p:cNvSpPr>
          <p:nvPr>
            <p:ph type="title"/>
          </p:nvPr>
        </p:nvSpPr>
        <p:spPr>
          <a:xfrm>
            <a:off x="1141412" y="618518"/>
            <a:ext cx="9905999" cy="1170177"/>
          </a:xfrm>
        </p:spPr>
        <p:txBody>
          <a:bodyPr>
            <a:normAutofit fontScale="90000"/>
          </a:bodyPr>
          <a:lstStyle/>
          <a:p>
            <a:r>
              <a:rPr lang="tr-TR" sz="3100" dirty="0">
                <a:latin typeface="Arial" panose="020B0604020202020204" pitchFamily="34" charset="0"/>
                <a:cs typeface="Arial" panose="020B0604020202020204" pitchFamily="34" charset="0"/>
              </a:rPr>
              <a:t>FELSEFE İLE İLİŞKİSİ</a:t>
            </a:r>
            <a:br>
              <a:rPr lang="tr-TR" sz="3100" dirty="0">
                <a:latin typeface="Arial" panose="020B0604020202020204" pitchFamily="34" charset="0"/>
                <a:cs typeface="Arial" panose="020B0604020202020204" pitchFamily="34" charset="0"/>
              </a:rPr>
            </a:br>
            <a:r>
              <a:rPr lang="tr-TR" sz="3100" dirty="0">
                <a:latin typeface="Arial" panose="020B0604020202020204" pitchFamily="34" charset="0"/>
                <a:cs typeface="Arial" panose="020B0604020202020204" pitchFamily="34" charset="0"/>
              </a:rPr>
              <a:t>FENOMENOLOJİ</a:t>
            </a:r>
            <a:br>
              <a:rPr lang="tr-TR" sz="3100" dirty="0">
                <a:latin typeface="Arial" panose="020B0604020202020204" pitchFamily="34" charset="0"/>
                <a:cs typeface="Arial" panose="020B0604020202020204" pitchFamily="34" charset="0"/>
              </a:rPr>
            </a:br>
            <a:r>
              <a:rPr lang="tr-TR" sz="3100" dirty="0">
                <a:latin typeface="Arial" panose="020B0604020202020204" pitchFamily="34" charset="0"/>
                <a:cs typeface="Arial" panose="020B0604020202020204" pitchFamily="34" charset="0"/>
              </a:rPr>
              <a:t>VAROLUŞÇULUK</a:t>
            </a:r>
            <a:br>
              <a:rPr lang="tr-TR" dirty="0"/>
            </a:br>
            <a:br>
              <a:rPr lang="tr-TR" dirty="0"/>
            </a:br>
            <a:endParaRPr lang="tr-TR" dirty="0"/>
          </a:p>
        </p:txBody>
      </p:sp>
    </p:spTree>
    <p:extLst>
      <p:ext uri="{BB962C8B-B14F-4D97-AF65-F5344CB8AC3E}">
        <p14:creationId xmlns:p14="http://schemas.microsoft.com/office/powerpoint/2010/main" val="4253821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AD697E-C82C-9FD9-FA0B-9E4063E8BC07}"/>
              </a:ext>
            </a:extLst>
          </p:cNvPr>
          <p:cNvSpPr>
            <a:spLocks noGrp="1"/>
          </p:cNvSpPr>
          <p:nvPr>
            <p:ph type="title"/>
          </p:nvPr>
        </p:nvSpPr>
        <p:spPr/>
        <p:txBody>
          <a:bodyPr>
            <a:normAutofit fontScale="90000"/>
          </a:bodyPr>
          <a:lstStyle/>
          <a:p>
            <a:r>
              <a:rPr lang="tr-TR" dirty="0"/>
              <a:t>FELSEFE İLE İLİŞKİSİ</a:t>
            </a:r>
            <a:br>
              <a:rPr lang="tr-TR" dirty="0"/>
            </a:br>
            <a:r>
              <a:rPr lang="tr-TR" dirty="0"/>
              <a:t>3-ZAMAN VE HAFIZA</a:t>
            </a:r>
            <a:br>
              <a:rPr lang="tr-TR" dirty="0"/>
            </a:br>
            <a:endParaRPr lang="tr-TR" dirty="0"/>
          </a:p>
        </p:txBody>
      </p:sp>
      <p:sp>
        <p:nvSpPr>
          <p:cNvPr id="3" name="İçerik Yer Tutucusu 2">
            <a:extLst>
              <a:ext uri="{FF2B5EF4-FFF2-40B4-BE49-F238E27FC236}">
                <a16:creationId xmlns:a16="http://schemas.microsoft.com/office/drawing/2014/main" id="{411EC4C8-4AD8-CC54-8EFF-B2B9A416D64D}"/>
              </a:ext>
            </a:extLst>
          </p:cNvPr>
          <p:cNvSpPr>
            <a:spLocks noGrp="1"/>
          </p:cNvSpPr>
          <p:nvPr>
            <p:ph idx="1"/>
          </p:nvPr>
        </p:nvSpPr>
        <p:spPr/>
        <p:txBody>
          <a:bodyPr>
            <a:normAutofit/>
          </a:bodyPr>
          <a:lstStyle/>
          <a:p>
            <a:pPr algn="just">
              <a:lnSpc>
                <a:spcPct val="107000"/>
              </a:lnSpc>
              <a:spcAft>
                <a:spcPts val="800"/>
              </a:spcAft>
            </a:pPr>
            <a:r>
              <a:rPr lang="tr-TR" sz="2400" kern="100" dirty="0">
                <a:effectLst/>
                <a:latin typeface="Arial" panose="020B0604020202020204" pitchFamily="34" charset="0"/>
                <a:ea typeface="Calibri" panose="020F0502020204030204" pitchFamily="34" charset="0"/>
                <a:cs typeface="Arial" panose="020B0604020202020204" pitchFamily="34" charset="0"/>
              </a:rPr>
              <a:t>Filmin zaman ve hafızayı akışkan, güvenilmez güçler olarak incelemesi, onu zamanın doğrusal, nesnel bir gerçeklik değil, psikolojik, öznel bir deneyim olduğunu savunan </a:t>
            </a:r>
            <a:r>
              <a:rPr lang="tr-TR" b="0" i="0" dirty="0">
                <a:solidFill>
                  <a:srgbClr val="474747"/>
                </a:solidFill>
                <a:effectLst/>
                <a:latin typeface="Google Sans"/>
              </a:rPr>
              <a:t>.</a:t>
            </a:r>
            <a:endParaRPr lang="tr-TR" sz="2400" kern="1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tr-TR" sz="2800" b="1" kern="100" dirty="0">
                <a:effectLst/>
                <a:latin typeface="Arial" panose="020B0604020202020204" pitchFamily="34" charset="0"/>
                <a:ea typeface="Calibri" panose="020F0502020204030204" pitchFamily="34" charset="0"/>
                <a:cs typeface="Arial" panose="020B0604020202020204" pitchFamily="34" charset="0"/>
              </a:rPr>
              <a:t>HENRİ BERGSON (1859-1941)</a:t>
            </a:r>
            <a:endParaRPr lang="tr-TR" sz="2800" b="1" kern="1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tr-TR" sz="2400" kern="100" dirty="0">
                <a:effectLst/>
                <a:latin typeface="Arial" panose="020B0604020202020204" pitchFamily="34" charset="0"/>
                <a:ea typeface="Calibri" panose="020F0502020204030204" pitchFamily="34" charset="0"/>
                <a:cs typeface="Arial" panose="020B0604020202020204" pitchFamily="34" charset="0"/>
              </a:rPr>
              <a:t>un teorileriyle de ilişkilendirmektedir. </a:t>
            </a:r>
          </a:p>
          <a:p>
            <a:endParaRPr lang="tr-TR" dirty="0"/>
          </a:p>
        </p:txBody>
      </p:sp>
      <p:sp>
        <p:nvSpPr>
          <p:cNvPr id="4" name="AutoShape 2" descr="Henri Bergson Kitapları ve Eserleri">
            <a:extLst>
              <a:ext uri="{FF2B5EF4-FFF2-40B4-BE49-F238E27FC236}">
                <a16:creationId xmlns:a16="http://schemas.microsoft.com/office/drawing/2014/main" id="{99A90F95-B211-9751-8725-8B0072A4BDE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6406" name="Picture 22">
            <a:extLst>
              <a:ext uri="{FF2B5EF4-FFF2-40B4-BE49-F238E27FC236}">
                <a16:creationId xmlns:a16="http://schemas.microsoft.com/office/drawing/2014/main" id="{BC906FD6-F5CE-3CAD-8DCA-DC5641AF68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3758" y="283952"/>
            <a:ext cx="1565694" cy="1565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089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886319-B233-55C0-33E3-B136DE4D6EAB}"/>
              </a:ext>
            </a:extLst>
          </p:cNvPr>
          <p:cNvSpPr>
            <a:spLocks noGrp="1"/>
          </p:cNvSpPr>
          <p:nvPr>
            <p:ph type="title"/>
          </p:nvPr>
        </p:nvSpPr>
        <p:spPr/>
        <p:txBody>
          <a:bodyPr>
            <a:normAutofit/>
          </a:bodyPr>
          <a:lstStyle/>
          <a:p>
            <a:r>
              <a:rPr lang="tr-TR" sz="3600" kern="100" dirty="0">
                <a:effectLst/>
                <a:latin typeface="Calibri" panose="020F0502020204030204" pitchFamily="34" charset="0"/>
                <a:ea typeface="Calibri" panose="020F0502020204030204" pitchFamily="34" charset="0"/>
                <a:cs typeface="Times New Roman" panose="02020603050405020304" pitchFamily="18" charset="0"/>
              </a:rPr>
              <a:t>EDEBİYATLA İLİŞKİSİ</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833585E-FF7E-968B-8F47-9CCA4CC15E3B}"/>
              </a:ext>
            </a:extLst>
          </p:cNvPr>
          <p:cNvSpPr>
            <a:spLocks noGrp="1"/>
          </p:cNvSpPr>
          <p:nvPr>
            <p:ph idx="1"/>
          </p:nvPr>
        </p:nvSpPr>
        <p:spPr/>
        <p:txBody>
          <a:bodyPr>
            <a:normAutofit/>
          </a:bodyPr>
          <a:lstStyle/>
          <a:p>
            <a:pPr algn="just">
              <a:lnSpc>
                <a:spcPct val="107000"/>
              </a:lnSpc>
              <a:spcAft>
                <a:spcPts val="800"/>
              </a:spcAft>
            </a:pPr>
            <a:r>
              <a:rPr lang="tr-TR" kern="100" dirty="0">
                <a:effectLst/>
                <a:latin typeface="Arial" panose="020B0604020202020204" pitchFamily="34" charset="0"/>
                <a:ea typeface="Calibri" panose="020F0502020204030204" pitchFamily="34" charset="0"/>
                <a:cs typeface="Arial" panose="020B0604020202020204" pitchFamily="34" charset="0"/>
              </a:rPr>
              <a:t>Filmin yapısı ve hafıza ve algıyı araştırması da belirli edebi geleneklerle örtüşmektedir. </a:t>
            </a:r>
          </a:p>
          <a:p>
            <a:pPr algn="just">
              <a:lnSpc>
                <a:spcPct val="107000"/>
              </a:lnSpc>
              <a:spcAft>
                <a:spcPts val="800"/>
              </a:spcAft>
            </a:pPr>
            <a:r>
              <a:rPr lang="tr-TR" kern="100" dirty="0">
                <a:effectLst/>
                <a:latin typeface="Arial" panose="020B0604020202020204" pitchFamily="34" charset="0"/>
                <a:ea typeface="Calibri" panose="020F0502020204030204" pitchFamily="34" charset="0"/>
                <a:cs typeface="Arial" panose="020B0604020202020204" pitchFamily="34" charset="0"/>
              </a:rPr>
              <a:t>Parçalanmış, doğrusal olmayan anlatı, eserleri benzer şekilde öznel bilinci ve zamanın akışkanlığını inceler.</a:t>
            </a:r>
            <a:endParaRPr lang="tr-TR" kern="1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tr-TR" b="1" kern="100" dirty="0">
                <a:latin typeface="Arial" panose="020B0604020202020204" pitchFamily="34" charset="0"/>
                <a:ea typeface="Calibri" panose="020F0502020204030204" pitchFamily="34" charset="0"/>
                <a:cs typeface="Arial" panose="020B0604020202020204" pitchFamily="34" charset="0"/>
              </a:rPr>
              <a:t>MRS. DALLOWAY (1925) VİRGİNİA WOOLF (1882-1941)</a:t>
            </a:r>
          </a:p>
          <a:p>
            <a:pPr algn="just">
              <a:lnSpc>
                <a:spcPct val="107000"/>
              </a:lnSpc>
              <a:spcAft>
                <a:spcPts val="800"/>
              </a:spcAft>
            </a:pPr>
            <a:r>
              <a:rPr lang="tr-TR" b="1" kern="100" dirty="0">
                <a:effectLst/>
                <a:latin typeface="Arial" panose="020B0604020202020204" pitchFamily="34" charset="0"/>
                <a:ea typeface="Calibri" panose="020F0502020204030204" pitchFamily="34" charset="0"/>
                <a:cs typeface="Arial" panose="020B0604020202020204" pitchFamily="34" charset="0"/>
              </a:rPr>
              <a:t>ULYSSES (1920) JAMES JOYCE (1882-1941)</a:t>
            </a:r>
            <a:endParaRPr lang="tr-TR" kern="100" dirty="0">
              <a:effectLst/>
              <a:latin typeface="Arial" panose="020B0604020202020204" pitchFamily="34" charset="0"/>
              <a:ea typeface="Calibri" panose="020F0502020204030204" pitchFamily="34" charset="0"/>
              <a:cs typeface="Arial" panose="020B0604020202020204" pitchFamily="34" charset="0"/>
            </a:endParaRPr>
          </a:p>
          <a:p>
            <a:endParaRPr lang="tr-TR" dirty="0"/>
          </a:p>
        </p:txBody>
      </p:sp>
      <p:pic>
        <p:nvPicPr>
          <p:cNvPr id="17412" name="Picture 4" descr="tr.wikipedia.org sitesinden virginia woolf">
            <a:extLst>
              <a:ext uri="{FF2B5EF4-FFF2-40B4-BE49-F238E27FC236}">
                <a16:creationId xmlns:a16="http://schemas.microsoft.com/office/drawing/2014/main" id="{9C34E303-AA65-8DF7-39E3-82357C6E2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1567" y="481503"/>
            <a:ext cx="1343977" cy="876300"/>
          </a:xfrm>
          <a:prstGeom prst="rect">
            <a:avLst/>
          </a:prstGeom>
          <a:noFill/>
          <a:extLst>
            <a:ext uri="{909E8E84-426E-40DD-AFC4-6F175D3DCCD1}">
              <a14:hiddenFill xmlns:a14="http://schemas.microsoft.com/office/drawing/2010/main">
                <a:solidFill>
                  <a:srgbClr val="FFFFFF"/>
                </a:solidFill>
              </a14:hiddenFill>
            </a:ext>
          </a:extLst>
        </p:spPr>
      </p:pic>
      <p:pic>
        <p:nvPicPr>
          <p:cNvPr id="17414" name="Picture 6" descr="tr.wikipedia.org sitesinden james joyce">
            <a:extLst>
              <a:ext uri="{FF2B5EF4-FFF2-40B4-BE49-F238E27FC236}">
                <a16:creationId xmlns:a16="http://schemas.microsoft.com/office/drawing/2014/main" id="{26472868-00A2-E24D-C688-D28F801330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1642" y="466118"/>
            <a:ext cx="1741433" cy="1741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47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C96184-4024-CE74-DADD-2620BF4D5F0E}"/>
              </a:ext>
            </a:extLst>
          </p:cNvPr>
          <p:cNvSpPr>
            <a:spLocks noGrp="1"/>
          </p:cNvSpPr>
          <p:nvPr>
            <p:ph type="title"/>
          </p:nvPr>
        </p:nvSpPr>
        <p:spPr/>
        <p:txBody>
          <a:bodyPr/>
          <a:lstStyle/>
          <a:p>
            <a:r>
              <a:rPr lang="tr-TR" dirty="0"/>
              <a:t>FİLM HAKKINDA BİLGİ</a:t>
            </a:r>
          </a:p>
        </p:txBody>
      </p:sp>
      <p:sp>
        <p:nvSpPr>
          <p:cNvPr id="3" name="İçerik Yer Tutucusu 2">
            <a:extLst>
              <a:ext uri="{FF2B5EF4-FFF2-40B4-BE49-F238E27FC236}">
                <a16:creationId xmlns:a16="http://schemas.microsoft.com/office/drawing/2014/main" id="{D391F028-2E32-7A17-F64D-0FDCB39C4771}"/>
              </a:ext>
            </a:extLst>
          </p:cNvPr>
          <p:cNvSpPr>
            <a:spLocks noGrp="1"/>
          </p:cNvSpPr>
          <p:nvPr>
            <p:ph idx="1"/>
          </p:nvPr>
        </p:nvSpPr>
        <p:spPr/>
        <p:txBody>
          <a:bodyPr>
            <a:normAutofit/>
          </a:bodyPr>
          <a:lstStyle/>
          <a:p>
            <a:pPr marL="0" indent="0" algn="just">
              <a:buNone/>
            </a:pP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L'Année</a:t>
            </a:r>
            <a:r>
              <a:rPr lang="tr-TR" b="1"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dernière</a:t>
            </a:r>
            <a:r>
              <a:rPr lang="tr-TR" b="1" dirty="0">
                <a:latin typeface="Arial" panose="020B0604020202020204" pitchFamily="34" charset="0"/>
                <a:cs typeface="Arial" panose="020B0604020202020204" pitchFamily="34" charset="0"/>
              </a:rPr>
              <a:t> à </a:t>
            </a:r>
            <a:r>
              <a:rPr lang="tr-TR" b="1" dirty="0" err="1">
                <a:latin typeface="Arial" panose="020B0604020202020204" pitchFamily="34" charset="0"/>
                <a:cs typeface="Arial" panose="020B0604020202020204" pitchFamily="34" charset="0"/>
              </a:rPr>
              <a:t>Marienbad</a:t>
            </a:r>
            <a:r>
              <a:rPr lang="tr-TR" b="1"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Last</a:t>
            </a:r>
            <a:r>
              <a:rPr lang="tr-TR" b="1"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Year</a:t>
            </a:r>
            <a:r>
              <a:rPr lang="tr-TR" b="1" dirty="0">
                <a:latin typeface="Arial" panose="020B0604020202020204" pitchFamily="34" charset="0"/>
                <a:cs typeface="Arial" panose="020B0604020202020204" pitchFamily="34" charset="0"/>
              </a:rPr>
              <a:t> At </a:t>
            </a:r>
            <a:r>
              <a:rPr lang="tr-TR" b="1" dirty="0" err="1">
                <a:latin typeface="Arial" panose="020B0604020202020204" pitchFamily="34" charset="0"/>
                <a:cs typeface="Arial" panose="020B0604020202020204" pitchFamily="34" charset="0"/>
              </a:rPr>
              <a:t>Marienbad</a:t>
            </a:r>
            <a:r>
              <a:rPr lang="tr-TR" b="1" dirty="0">
                <a:latin typeface="Arial" panose="020B0604020202020204" pitchFamily="34" charset="0"/>
                <a:cs typeface="Arial" panose="020B0604020202020204" pitchFamily="34" charset="0"/>
              </a:rPr>
              <a:t>)</a:t>
            </a:r>
            <a:r>
              <a:rPr lang="tr-TR" dirty="0">
                <a:latin typeface="Arial" panose="020B0604020202020204" pitchFamily="34" charset="0"/>
                <a:cs typeface="Arial" panose="020B0604020202020204" pitchFamily="34" charset="0"/>
              </a:rPr>
              <a:t> (1961), Türkçeye </a:t>
            </a:r>
            <a:r>
              <a:rPr lang="tr-TR" b="1" dirty="0">
                <a:latin typeface="Arial" panose="020B0604020202020204" pitchFamily="34" charset="0"/>
                <a:cs typeface="Arial" panose="020B0604020202020204" pitchFamily="34" charset="0"/>
              </a:rPr>
              <a:t>"Geçen Yıl </a:t>
            </a:r>
            <a:r>
              <a:rPr lang="tr-TR" b="1" dirty="0" err="1">
                <a:latin typeface="Arial" panose="020B0604020202020204" pitchFamily="34" charset="0"/>
                <a:cs typeface="Arial" panose="020B0604020202020204" pitchFamily="34" charset="0"/>
              </a:rPr>
              <a:t>Marienbad’da</a:t>
            </a:r>
            <a:r>
              <a:rPr lang="tr-TR" b="1" dirty="0">
                <a:latin typeface="Arial" panose="020B0604020202020204" pitchFamily="34" charset="0"/>
                <a:cs typeface="Arial" panose="020B0604020202020204" pitchFamily="34" charset="0"/>
              </a:rPr>
              <a:t>"</a:t>
            </a:r>
            <a:r>
              <a:rPr lang="tr-TR" dirty="0">
                <a:latin typeface="Arial" panose="020B0604020202020204" pitchFamily="34" charset="0"/>
                <a:cs typeface="Arial" panose="020B0604020202020204" pitchFamily="34" charset="0"/>
              </a:rPr>
              <a:t> olarak çevrilen, </a:t>
            </a:r>
            <a:r>
              <a:rPr lang="tr-TR" b="1" dirty="0">
                <a:latin typeface="Arial" panose="020B0604020202020204" pitchFamily="34" charset="0"/>
                <a:cs typeface="Arial" panose="020B0604020202020204" pitchFamily="34" charset="0"/>
              </a:rPr>
              <a:t>Alain </a:t>
            </a:r>
            <a:r>
              <a:rPr lang="tr-TR" b="1" dirty="0" err="1">
                <a:latin typeface="Arial" panose="020B0604020202020204" pitchFamily="34" charset="0"/>
                <a:cs typeface="Arial" panose="020B0604020202020204" pitchFamily="34" charset="0"/>
              </a:rPr>
              <a:t>Resnais</a:t>
            </a:r>
            <a:r>
              <a:rPr lang="tr-TR" dirty="0" err="1">
                <a:latin typeface="Arial" panose="020B0604020202020204" pitchFamily="34" charset="0"/>
                <a:cs typeface="Arial" panose="020B0604020202020204" pitchFamily="34" charset="0"/>
              </a:rPr>
              <a:t>’in</a:t>
            </a:r>
            <a:r>
              <a:rPr lang="tr-TR" dirty="0">
                <a:latin typeface="Arial" panose="020B0604020202020204" pitchFamily="34" charset="0"/>
                <a:cs typeface="Arial" panose="020B0604020202020204" pitchFamily="34" charset="0"/>
              </a:rPr>
              <a:t> yönettiği ve </a:t>
            </a:r>
            <a:r>
              <a:rPr lang="tr-TR" b="1" dirty="0">
                <a:latin typeface="Arial" panose="020B0604020202020204" pitchFamily="34" charset="0"/>
                <a:cs typeface="Arial" panose="020B0604020202020204" pitchFamily="34" charset="0"/>
              </a:rPr>
              <a:t>Alain </a:t>
            </a:r>
            <a:r>
              <a:rPr lang="tr-TR" b="1" dirty="0" err="1">
                <a:latin typeface="Arial" panose="020B0604020202020204" pitchFamily="34" charset="0"/>
                <a:cs typeface="Arial" panose="020B0604020202020204" pitchFamily="34" charset="0"/>
              </a:rPr>
              <a:t>Robbe-Grillet</a:t>
            </a:r>
            <a:r>
              <a:rPr lang="tr-TR" dirty="0" err="1">
                <a:latin typeface="Arial" panose="020B0604020202020204" pitchFamily="34" charset="0"/>
                <a:cs typeface="Arial" panose="020B0604020202020204" pitchFamily="34" charset="0"/>
              </a:rPr>
              <a:t>’in</a:t>
            </a:r>
            <a:r>
              <a:rPr lang="tr-TR" dirty="0">
                <a:latin typeface="Arial" panose="020B0604020202020204" pitchFamily="34" charset="0"/>
                <a:cs typeface="Arial" panose="020B0604020202020204" pitchFamily="34" charset="0"/>
              </a:rPr>
              <a:t> senaryosunu yazdığı bir Fransız-</a:t>
            </a:r>
            <a:r>
              <a:rPr lang="tr-TR" dirty="0" err="1">
                <a:latin typeface="Arial" panose="020B0604020202020204" pitchFamily="34" charset="0"/>
                <a:cs typeface="Arial" panose="020B0604020202020204" pitchFamily="34" charset="0"/>
              </a:rPr>
              <a:t>italyan</a:t>
            </a:r>
            <a:r>
              <a:rPr lang="tr-TR" dirty="0">
                <a:latin typeface="Arial" panose="020B0604020202020204" pitchFamily="34" charset="0"/>
                <a:cs typeface="Arial" panose="020B0604020202020204" pitchFamily="34" charset="0"/>
              </a:rPr>
              <a:t> filmidir. </a:t>
            </a:r>
          </a:p>
          <a:p>
            <a:pPr marL="0" indent="0" algn="just">
              <a:buNone/>
            </a:pPr>
            <a:r>
              <a:rPr lang="tr-TR" dirty="0">
                <a:latin typeface="Arial" panose="020B0604020202020204" pitchFamily="34" charset="0"/>
                <a:cs typeface="Arial" panose="020B0604020202020204" pitchFamily="34" charset="0"/>
              </a:rPr>
              <a:t>Film, Venedik Film Festivali'nde Altın Aslan ödülüne layık görülmüş</a:t>
            </a:r>
          </a:p>
        </p:txBody>
      </p:sp>
      <p:pic>
        <p:nvPicPr>
          <p:cNvPr id="8194" name="Picture 2" descr="Last Year at Marienbad [Blu-ray] : Delphine Seyrig, Giorgio Albertazzi,  Alain Resnais: Movies &amp; TV - Amazon.com">
            <a:extLst>
              <a:ext uri="{FF2B5EF4-FFF2-40B4-BE49-F238E27FC236}">
                <a16:creationId xmlns:a16="http://schemas.microsoft.com/office/drawing/2014/main" id="{CD26F38B-ABBA-9F15-66EE-35CEE227E8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28737" y="121855"/>
            <a:ext cx="1566497" cy="1822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621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550F8A-3E96-0BB4-1497-D230F0A6900B}"/>
              </a:ext>
            </a:extLst>
          </p:cNvPr>
          <p:cNvSpPr>
            <a:spLocks noGrp="1"/>
          </p:cNvSpPr>
          <p:nvPr>
            <p:ph type="title"/>
          </p:nvPr>
        </p:nvSpPr>
        <p:spPr/>
        <p:txBody>
          <a:bodyPr/>
          <a:lstStyle/>
          <a:p>
            <a:r>
              <a:rPr lang="tr-TR" dirty="0"/>
              <a:t>EDEBİYATLA İLİŞKİSİ</a:t>
            </a:r>
          </a:p>
        </p:txBody>
      </p:sp>
      <p:sp>
        <p:nvSpPr>
          <p:cNvPr id="3" name="İçerik Yer Tutucusu 2">
            <a:extLst>
              <a:ext uri="{FF2B5EF4-FFF2-40B4-BE49-F238E27FC236}">
                <a16:creationId xmlns:a16="http://schemas.microsoft.com/office/drawing/2014/main" id="{808A4379-E582-4C59-F337-DC2412029EF7}"/>
              </a:ext>
            </a:extLst>
          </p:cNvPr>
          <p:cNvSpPr>
            <a:spLocks noGrp="1"/>
          </p:cNvSpPr>
          <p:nvPr>
            <p:ph idx="1"/>
          </p:nvPr>
        </p:nvSpPr>
        <p:spPr>
          <a:xfrm>
            <a:off x="1141412" y="2249487"/>
            <a:ext cx="9905999" cy="4127250"/>
          </a:xfrm>
        </p:spPr>
        <p:txBody>
          <a:bodyPr>
            <a:normAutofit fontScale="92500" lnSpcReduction="20000"/>
          </a:bodyPr>
          <a:lstStyle/>
          <a:p>
            <a:pPr algn="just">
              <a:lnSpc>
                <a:spcPct val="107000"/>
              </a:lnSpc>
              <a:spcAft>
                <a:spcPts val="800"/>
              </a:spcAft>
            </a:pPr>
            <a:r>
              <a:rPr lang="tr-TR" sz="2400" kern="100" dirty="0" err="1">
                <a:effectLst/>
                <a:latin typeface="Arial" panose="020B0604020202020204" pitchFamily="34" charset="0"/>
                <a:ea typeface="Calibri" panose="020F0502020204030204" pitchFamily="34" charset="0"/>
                <a:cs typeface="Arial" panose="020B0604020202020204" pitchFamily="34" charset="0"/>
              </a:rPr>
              <a:t>Resnais</a:t>
            </a:r>
            <a:r>
              <a:rPr lang="tr-TR" sz="2400" kern="100" dirty="0">
                <a:effectLst/>
                <a:latin typeface="Arial" panose="020B0604020202020204" pitchFamily="34" charset="0"/>
                <a:ea typeface="Calibri" panose="020F0502020204030204" pitchFamily="34" charset="0"/>
                <a:cs typeface="Arial" panose="020B0604020202020204" pitchFamily="34" charset="0"/>
              </a:rPr>
              <a:t> ve </a:t>
            </a:r>
            <a:r>
              <a:rPr lang="tr-TR" sz="2400" kern="100" dirty="0" err="1">
                <a:effectLst/>
                <a:latin typeface="Arial" panose="020B0604020202020204" pitchFamily="34" charset="0"/>
                <a:ea typeface="Calibri" panose="020F0502020204030204" pitchFamily="34" charset="0"/>
                <a:cs typeface="Arial" panose="020B0604020202020204" pitchFamily="34" charset="0"/>
              </a:rPr>
              <a:t>Robbe-Grillet</a:t>
            </a:r>
            <a:r>
              <a:rPr lang="tr-TR" sz="2400" kern="100" dirty="0">
                <a:effectLst/>
                <a:latin typeface="Arial" panose="020B0604020202020204" pitchFamily="34" charset="0"/>
                <a:ea typeface="Calibri" panose="020F0502020204030204" pitchFamily="34" charset="0"/>
                <a:cs typeface="Arial" panose="020B0604020202020204" pitchFamily="34" charset="0"/>
              </a:rPr>
              <a:t>, edebi modernizm ve hafızanın ve algının iç işleyişine odaklanma konusunda oldukça bilgiliydi. </a:t>
            </a:r>
          </a:p>
          <a:p>
            <a:pPr algn="just">
              <a:lnSpc>
                <a:spcPct val="107000"/>
              </a:lnSpc>
              <a:spcAft>
                <a:spcPts val="800"/>
              </a:spcAft>
            </a:pPr>
            <a:r>
              <a:rPr lang="tr-TR" sz="2400" kern="100" dirty="0">
                <a:effectLst/>
                <a:latin typeface="Arial" panose="020B0604020202020204" pitchFamily="34" charset="0"/>
                <a:ea typeface="Calibri" panose="020F0502020204030204" pitchFamily="34" charset="0"/>
                <a:cs typeface="Arial" panose="020B0604020202020204" pitchFamily="34" charset="0"/>
              </a:rPr>
              <a:t>Ayrıca, *</a:t>
            </a:r>
            <a:r>
              <a:rPr lang="tr-TR" sz="2400" kern="100" dirty="0" err="1">
                <a:effectLst/>
                <a:latin typeface="Arial" panose="020B0604020202020204" pitchFamily="34" charset="0"/>
                <a:ea typeface="Calibri" panose="020F0502020204030204" pitchFamily="34" charset="0"/>
                <a:cs typeface="Arial" panose="020B0604020202020204" pitchFamily="34" charset="0"/>
              </a:rPr>
              <a:t>Marienbad</a:t>
            </a:r>
            <a:r>
              <a:rPr lang="tr-TR" sz="2400" kern="100" dirty="0">
                <a:effectLst/>
                <a:latin typeface="Arial" panose="020B0604020202020204" pitchFamily="34" charset="0"/>
                <a:ea typeface="Calibri" panose="020F0502020204030204" pitchFamily="34" charset="0"/>
                <a:cs typeface="Arial" panose="020B0604020202020204" pitchFamily="34" charset="0"/>
              </a:rPr>
              <a:t>*'</a:t>
            </a:r>
            <a:r>
              <a:rPr lang="tr-TR" sz="2400" kern="100" dirty="0" err="1">
                <a:effectLst/>
                <a:latin typeface="Arial" panose="020B0604020202020204" pitchFamily="34" charset="0"/>
                <a:ea typeface="Calibri" panose="020F0502020204030204" pitchFamily="34" charset="0"/>
                <a:cs typeface="Arial" panose="020B0604020202020204" pitchFamily="34" charset="0"/>
              </a:rPr>
              <a:t>daki</a:t>
            </a:r>
            <a:r>
              <a:rPr lang="tr-TR" sz="2400" kern="100" dirty="0">
                <a:effectLst/>
                <a:latin typeface="Arial" panose="020B0604020202020204" pitchFamily="34" charset="0"/>
                <a:ea typeface="Calibri" panose="020F0502020204030204" pitchFamily="34" charset="0"/>
                <a:cs typeface="Arial" panose="020B0604020202020204" pitchFamily="34" charset="0"/>
              </a:rPr>
              <a:t> tekrarlama ve geçmiş olayların belirsizliği temaları, yazılarında paralellik göstermektedir. </a:t>
            </a:r>
          </a:p>
          <a:p>
            <a:pPr marL="0" indent="0" algn="just">
              <a:lnSpc>
                <a:spcPct val="107000"/>
              </a:lnSpc>
              <a:spcAft>
                <a:spcPts val="800"/>
              </a:spcAft>
              <a:buNone/>
            </a:pPr>
            <a:r>
              <a:rPr lang="tr-TR" sz="2400" b="1" kern="100" dirty="0">
                <a:effectLst/>
                <a:latin typeface="Arial" panose="020B0604020202020204" pitchFamily="34" charset="0"/>
                <a:ea typeface="Calibri" panose="020F0502020204030204" pitchFamily="34" charset="0"/>
                <a:cs typeface="Arial" panose="020B0604020202020204" pitchFamily="34" charset="0"/>
              </a:rPr>
              <a:t>JOSE LOIS BORGES (1899-1986)</a:t>
            </a:r>
          </a:p>
          <a:p>
            <a:pPr algn="just">
              <a:lnSpc>
                <a:spcPct val="107000"/>
              </a:lnSpc>
              <a:spcAft>
                <a:spcPts val="800"/>
              </a:spcAft>
            </a:pPr>
            <a:r>
              <a:rPr lang="tr-TR" sz="2400" b="1" kern="100" dirty="0" err="1">
                <a:effectLst/>
                <a:latin typeface="Arial" panose="020B0604020202020204" pitchFamily="34" charset="0"/>
                <a:ea typeface="Calibri" panose="020F0502020204030204" pitchFamily="34" charset="0"/>
                <a:cs typeface="Arial" panose="020B0604020202020204" pitchFamily="34" charset="0"/>
              </a:rPr>
              <a:t>The</a:t>
            </a:r>
            <a:r>
              <a:rPr lang="tr-TR" sz="2400" b="1" kern="100" dirty="0">
                <a:effectLst/>
                <a:latin typeface="Arial" panose="020B0604020202020204" pitchFamily="34" charset="0"/>
                <a:ea typeface="Calibri" panose="020F0502020204030204" pitchFamily="34" charset="0"/>
                <a:cs typeface="Arial" panose="020B0604020202020204" pitchFamily="34" charset="0"/>
              </a:rPr>
              <a:t> </a:t>
            </a:r>
            <a:r>
              <a:rPr lang="tr-TR" sz="2400" b="1" kern="100" dirty="0" err="1">
                <a:effectLst/>
                <a:latin typeface="Arial" panose="020B0604020202020204" pitchFamily="34" charset="0"/>
                <a:ea typeface="Calibri" panose="020F0502020204030204" pitchFamily="34" charset="0"/>
                <a:cs typeface="Arial" panose="020B0604020202020204" pitchFamily="34" charset="0"/>
              </a:rPr>
              <a:t>Garden</a:t>
            </a:r>
            <a:r>
              <a:rPr lang="tr-TR" sz="2400" b="1" kern="100" dirty="0">
                <a:effectLst/>
                <a:latin typeface="Arial" panose="020B0604020202020204" pitchFamily="34" charset="0"/>
                <a:ea typeface="Calibri" panose="020F0502020204030204" pitchFamily="34" charset="0"/>
                <a:cs typeface="Arial" panose="020B0604020202020204" pitchFamily="34" charset="0"/>
              </a:rPr>
              <a:t> of </a:t>
            </a:r>
            <a:r>
              <a:rPr lang="tr-TR" sz="2400" b="1" kern="100" dirty="0" err="1">
                <a:effectLst/>
                <a:latin typeface="Arial" panose="020B0604020202020204" pitchFamily="34" charset="0"/>
                <a:ea typeface="Calibri" panose="020F0502020204030204" pitchFamily="34" charset="0"/>
                <a:cs typeface="Arial" panose="020B0604020202020204" pitchFamily="34" charset="0"/>
              </a:rPr>
              <a:t>Forking</a:t>
            </a:r>
            <a:r>
              <a:rPr lang="tr-TR" sz="2400" b="1" kern="100" dirty="0">
                <a:effectLst/>
                <a:latin typeface="Arial" panose="020B0604020202020204" pitchFamily="34" charset="0"/>
                <a:ea typeface="Calibri" panose="020F0502020204030204" pitchFamily="34" charset="0"/>
                <a:cs typeface="Arial" panose="020B0604020202020204" pitchFamily="34" charset="0"/>
              </a:rPr>
              <a:t> </a:t>
            </a:r>
            <a:r>
              <a:rPr lang="tr-TR" sz="2400" b="1" kern="100" dirty="0" err="1">
                <a:effectLst/>
                <a:latin typeface="Arial" panose="020B0604020202020204" pitchFamily="34" charset="0"/>
                <a:ea typeface="Calibri" panose="020F0502020204030204" pitchFamily="34" charset="0"/>
                <a:cs typeface="Arial" panose="020B0604020202020204" pitchFamily="34" charset="0"/>
              </a:rPr>
              <a:t>Paths</a:t>
            </a:r>
            <a:r>
              <a:rPr lang="tr-TR" b="1" kern="100" dirty="0">
                <a:latin typeface="Arial" panose="020B0604020202020204" pitchFamily="34" charset="0"/>
                <a:ea typeface="Calibri" panose="020F0502020204030204" pitchFamily="34" charset="0"/>
                <a:cs typeface="Arial" panose="020B0604020202020204" pitchFamily="34" charset="0"/>
              </a:rPr>
              <a:t>-Yolları Çatallanan Bahçe  </a:t>
            </a:r>
            <a:r>
              <a:rPr lang="tr-TR" kern="100" dirty="0">
                <a:latin typeface="Arial" panose="020B0604020202020204" pitchFamily="34" charset="0"/>
                <a:ea typeface="Calibri" panose="020F0502020204030204" pitchFamily="34" charset="0"/>
                <a:cs typeface="Arial" panose="020B0604020202020204" pitchFamily="34" charset="0"/>
              </a:rPr>
              <a:t>1941</a:t>
            </a:r>
            <a:endParaRPr lang="tr-TR" sz="2400" kern="1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tr-TR" sz="2400" b="1" kern="100" dirty="0" err="1">
                <a:effectLst/>
                <a:latin typeface="Arial" panose="020B0604020202020204" pitchFamily="34" charset="0"/>
                <a:ea typeface="Calibri" panose="020F0502020204030204" pitchFamily="34" charset="0"/>
                <a:cs typeface="Arial" panose="020B0604020202020204" pitchFamily="34" charset="0"/>
              </a:rPr>
              <a:t>Funes</a:t>
            </a:r>
            <a:r>
              <a:rPr lang="tr-TR" sz="2400" b="1" kern="100" dirty="0">
                <a:effectLst/>
                <a:latin typeface="Arial" panose="020B0604020202020204" pitchFamily="34" charset="0"/>
                <a:ea typeface="Calibri" panose="020F0502020204030204" pitchFamily="34" charset="0"/>
                <a:cs typeface="Arial" panose="020B0604020202020204" pitchFamily="34" charset="0"/>
              </a:rPr>
              <a:t> </a:t>
            </a:r>
            <a:r>
              <a:rPr lang="tr-TR" sz="2400" b="1" kern="100" dirty="0" err="1">
                <a:effectLst/>
                <a:latin typeface="Arial" panose="020B0604020202020204" pitchFamily="34" charset="0"/>
                <a:ea typeface="Calibri" panose="020F0502020204030204" pitchFamily="34" charset="0"/>
                <a:cs typeface="Arial" panose="020B0604020202020204" pitchFamily="34" charset="0"/>
              </a:rPr>
              <a:t>the</a:t>
            </a:r>
            <a:r>
              <a:rPr lang="tr-TR" sz="2400" b="1" kern="100" dirty="0">
                <a:effectLst/>
                <a:latin typeface="Arial" panose="020B0604020202020204" pitchFamily="34" charset="0"/>
                <a:ea typeface="Calibri" panose="020F0502020204030204" pitchFamily="34" charset="0"/>
                <a:cs typeface="Arial" panose="020B0604020202020204" pitchFamily="34" charset="0"/>
              </a:rPr>
              <a:t> </a:t>
            </a:r>
            <a:r>
              <a:rPr lang="tr-TR" sz="2400" b="1" kern="100" dirty="0" err="1">
                <a:effectLst/>
                <a:latin typeface="Arial" panose="020B0604020202020204" pitchFamily="34" charset="0"/>
                <a:ea typeface="Calibri" panose="020F0502020204030204" pitchFamily="34" charset="0"/>
                <a:cs typeface="Arial" panose="020B0604020202020204" pitchFamily="34" charset="0"/>
              </a:rPr>
              <a:t>Memorious-Funes</a:t>
            </a:r>
            <a:r>
              <a:rPr lang="tr-TR" sz="2400" b="1" kern="100" dirty="0">
                <a:effectLst/>
                <a:latin typeface="Arial" panose="020B0604020202020204" pitchFamily="34" charset="0"/>
                <a:ea typeface="Calibri" panose="020F0502020204030204" pitchFamily="34" charset="0"/>
                <a:cs typeface="Arial" panose="020B0604020202020204" pitchFamily="34" charset="0"/>
              </a:rPr>
              <a:t> ve Sonsuz Bellek </a:t>
            </a:r>
            <a:r>
              <a:rPr lang="tr-TR" sz="2400" kern="100" dirty="0">
                <a:effectLst/>
                <a:latin typeface="Arial" panose="020B0604020202020204" pitchFamily="34" charset="0"/>
                <a:ea typeface="Calibri" panose="020F0502020204030204" pitchFamily="34" charset="0"/>
                <a:cs typeface="Arial" panose="020B0604020202020204" pitchFamily="34" charset="0"/>
              </a:rPr>
              <a:t>-1942</a:t>
            </a:r>
          </a:p>
          <a:p>
            <a:pPr marL="0" indent="0" algn="just">
              <a:lnSpc>
                <a:spcPct val="107000"/>
              </a:lnSpc>
              <a:spcAft>
                <a:spcPts val="800"/>
              </a:spcAft>
              <a:buNone/>
            </a:pPr>
            <a:r>
              <a:rPr lang="tr-TR" sz="2400" kern="100" dirty="0">
                <a:effectLst/>
                <a:latin typeface="Arial" panose="020B0604020202020204" pitchFamily="34" charset="0"/>
                <a:ea typeface="Calibri" panose="020F0502020204030204" pitchFamily="34" charset="0"/>
                <a:cs typeface="Arial" panose="020B0604020202020204" pitchFamily="34" charset="0"/>
              </a:rPr>
              <a:t>gibi hikayeleri, hafızanın güvenilmezliğine odaklanarak zamanın karmaşık ve çok boyutlu bir kavram olduğu fikriyle ilgilenir.</a:t>
            </a:r>
          </a:p>
          <a:p>
            <a:endParaRPr lang="tr-TR" dirty="0"/>
          </a:p>
        </p:txBody>
      </p:sp>
      <p:pic>
        <p:nvPicPr>
          <p:cNvPr id="18436" name="Picture 4">
            <a:extLst>
              <a:ext uri="{FF2B5EF4-FFF2-40B4-BE49-F238E27FC236}">
                <a16:creationId xmlns:a16="http://schemas.microsoft.com/office/drawing/2014/main" id="{CF082FC8-768F-D3D0-3594-E23DC97892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6969" y="0"/>
            <a:ext cx="2366210" cy="2097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9787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C9ECD8-99FA-3AAE-6E63-F2F4E7539B32}"/>
              </a:ext>
            </a:extLst>
          </p:cNvPr>
          <p:cNvSpPr>
            <a:spLocks noGrp="1"/>
          </p:cNvSpPr>
          <p:nvPr>
            <p:ph type="title"/>
          </p:nvPr>
        </p:nvSpPr>
        <p:spPr>
          <a:xfrm>
            <a:off x="828592" y="56147"/>
            <a:ext cx="9905998" cy="1478570"/>
          </a:xfrm>
        </p:spPr>
        <p:txBody>
          <a:bodyPr>
            <a:normAutofit fontScale="90000"/>
          </a:bodyPr>
          <a:lstStyle/>
          <a:p>
            <a:r>
              <a:rPr lang="tr-TR" sz="3600" kern="100" dirty="0">
                <a:effectLst/>
                <a:latin typeface="Calibri" panose="020F0502020204030204" pitchFamily="34" charset="0"/>
                <a:ea typeface="Calibri" panose="020F0502020204030204" pitchFamily="34" charset="0"/>
                <a:cs typeface="Times New Roman" panose="02020603050405020304" pitchFamily="18" charset="0"/>
              </a:rPr>
              <a:t>3-SanatSAL VE KÜLTÜREL MİRAS</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A-SANAT VE MİMARLIK</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F19D5C29-B05B-E108-FAF4-06B99B3B14C0}"/>
              </a:ext>
            </a:extLst>
          </p:cNvPr>
          <p:cNvSpPr>
            <a:spLocks noGrp="1"/>
          </p:cNvSpPr>
          <p:nvPr>
            <p:ph idx="1"/>
          </p:nvPr>
        </p:nvSpPr>
        <p:spPr>
          <a:xfrm>
            <a:off x="1041840" y="1676399"/>
            <a:ext cx="9905999" cy="4114801"/>
          </a:xfrm>
        </p:spPr>
        <p:txBody>
          <a:bodyPr>
            <a:normAutofit/>
          </a:bodyPr>
          <a:lstStyle/>
          <a:p>
            <a:pPr algn="just">
              <a:lnSpc>
                <a:spcPct val="107000"/>
              </a:lnSpc>
              <a:spcAft>
                <a:spcPts val="800"/>
              </a:spcAft>
            </a:pPr>
            <a:r>
              <a:rPr lang="tr-TR" sz="2000" kern="100" dirty="0">
                <a:effectLst/>
                <a:latin typeface="Arial" panose="020B0604020202020204" pitchFamily="34" charset="0"/>
                <a:ea typeface="Calibri" panose="020F0502020204030204" pitchFamily="34" charset="0"/>
                <a:cs typeface="Arial" panose="020B0604020202020204" pitchFamily="34" charset="0"/>
              </a:rPr>
              <a:t>Filmin mekan kullanımı ve set tasarımı görsel sanatçılar ve mimarlar üzerinde de etkili oldu. **minimalist sanatçıların** ve **soyut heykeltıraşların** çalışmalarını yansıtıyor. Filmin kesin, neredeyse gerçeküstü kompozisyonu, geometri ve </a:t>
            </a:r>
            <a:r>
              <a:rPr lang="tr-TR" sz="2000" kern="100" dirty="0" err="1">
                <a:effectLst/>
                <a:latin typeface="Arial" panose="020B0604020202020204" pitchFamily="34" charset="0"/>
                <a:ea typeface="Calibri" panose="020F0502020204030204" pitchFamily="34" charset="0"/>
                <a:cs typeface="Arial" panose="020B0604020202020204" pitchFamily="34" charset="0"/>
              </a:rPr>
              <a:t>mekansal</a:t>
            </a:r>
            <a:r>
              <a:rPr lang="tr-TR" sz="2000" kern="100" dirty="0">
                <a:effectLst/>
                <a:latin typeface="Arial" panose="020B0604020202020204" pitchFamily="34" charset="0"/>
                <a:ea typeface="Calibri" panose="020F0502020204030204" pitchFamily="34" charset="0"/>
                <a:cs typeface="Arial" panose="020B0604020202020204" pitchFamily="34" charset="0"/>
              </a:rPr>
              <a:t> manipülasyona odaklanan **</a:t>
            </a:r>
            <a:r>
              <a:rPr lang="tr-TR" sz="2000" b="1" kern="100" dirty="0">
                <a:effectLst/>
                <a:latin typeface="Arial" panose="020B0604020202020204" pitchFamily="34" charset="0"/>
                <a:ea typeface="Calibri" panose="020F0502020204030204" pitchFamily="34" charset="0"/>
                <a:cs typeface="Arial" panose="020B0604020202020204" pitchFamily="34" charset="0"/>
              </a:rPr>
              <a:t>Donald </a:t>
            </a:r>
            <a:r>
              <a:rPr lang="tr-TR" sz="2000" b="1" kern="100" dirty="0" err="1">
                <a:effectLst/>
                <a:latin typeface="Arial" panose="020B0604020202020204" pitchFamily="34" charset="0"/>
                <a:ea typeface="Calibri" panose="020F0502020204030204" pitchFamily="34" charset="0"/>
                <a:cs typeface="Arial" panose="020B0604020202020204" pitchFamily="34" charset="0"/>
              </a:rPr>
              <a:t>Judd</a:t>
            </a:r>
            <a:r>
              <a:rPr lang="tr-TR" sz="2000" kern="100" dirty="0">
                <a:effectLst/>
                <a:latin typeface="Arial" panose="020B0604020202020204" pitchFamily="34" charset="0"/>
                <a:ea typeface="Calibri" panose="020F0502020204030204" pitchFamily="34" charset="0"/>
                <a:cs typeface="Arial" panose="020B0604020202020204" pitchFamily="34" charset="0"/>
              </a:rPr>
              <a:t>** ve **</a:t>
            </a:r>
            <a:r>
              <a:rPr lang="tr-TR" sz="2000" b="1" kern="100" dirty="0">
                <a:effectLst/>
                <a:latin typeface="Arial" panose="020B0604020202020204" pitchFamily="34" charset="0"/>
                <a:ea typeface="Calibri" panose="020F0502020204030204" pitchFamily="34" charset="0"/>
                <a:cs typeface="Arial" panose="020B0604020202020204" pitchFamily="34" charset="0"/>
              </a:rPr>
              <a:t>Dan </a:t>
            </a:r>
            <a:r>
              <a:rPr lang="tr-TR" sz="2000" b="1" kern="100" dirty="0" err="1">
                <a:effectLst/>
                <a:latin typeface="Arial" panose="020B0604020202020204" pitchFamily="34" charset="0"/>
                <a:ea typeface="Calibri" panose="020F0502020204030204" pitchFamily="34" charset="0"/>
                <a:cs typeface="Arial" panose="020B0604020202020204" pitchFamily="34" charset="0"/>
              </a:rPr>
              <a:t>Flavin</a:t>
            </a:r>
            <a:r>
              <a:rPr lang="tr-TR" sz="2000" kern="100" dirty="0">
                <a:effectLst/>
                <a:latin typeface="Arial" panose="020B0604020202020204" pitchFamily="34" charset="0"/>
                <a:ea typeface="Calibri" panose="020F0502020204030204" pitchFamily="34" charset="0"/>
                <a:cs typeface="Arial" panose="020B0604020202020204" pitchFamily="34" charset="0"/>
              </a:rPr>
              <a:t>** gibi görsel sanatçıları etkiledi.</a:t>
            </a:r>
          </a:p>
          <a:p>
            <a:pPr algn="just">
              <a:lnSpc>
                <a:spcPct val="107000"/>
              </a:lnSpc>
              <a:spcAft>
                <a:spcPts val="800"/>
              </a:spcAft>
            </a:pPr>
            <a:r>
              <a:rPr lang="tr-TR" sz="2000" kern="100" dirty="0">
                <a:effectLst/>
                <a:latin typeface="Arial" panose="020B0604020202020204" pitchFamily="34" charset="0"/>
                <a:ea typeface="Calibri" panose="020F0502020204030204" pitchFamily="34" charset="0"/>
                <a:cs typeface="Arial" panose="020B0604020202020204" pitchFamily="34" charset="0"/>
              </a:rPr>
              <a:t>Otelin kendisi filmde bir karakter haline geliyor ve zamansızlık ve yerinden olma duygusu uyandırıyor. Mimarinin genellikle uzun, yavaş takip çekimleriyle filme alınma biçimi</a:t>
            </a:r>
            <a:r>
              <a:rPr lang="tr-TR" sz="2000" kern="100" dirty="0">
                <a:latin typeface="Arial" panose="020B0604020202020204" pitchFamily="34" charset="0"/>
                <a:ea typeface="Calibri" panose="020F0502020204030204" pitchFamily="34" charset="0"/>
                <a:cs typeface="Arial" panose="020B0604020202020204" pitchFamily="34" charset="0"/>
              </a:rPr>
              <a:t> </a:t>
            </a:r>
            <a:r>
              <a:rPr lang="tr-TR" sz="2000" kern="100" dirty="0">
                <a:effectLst/>
                <a:latin typeface="Arial" panose="020B0604020202020204" pitchFamily="34" charset="0"/>
                <a:ea typeface="Calibri" panose="020F0502020204030204" pitchFamily="34" charset="0"/>
                <a:cs typeface="Arial" panose="020B0604020202020204" pitchFamily="34" charset="0"/>
              </a:rPr>
              <a:t> Filmin mimari ve mekan manipülasyonu ve simetri ve görsel tekrar kullanımı, *kavramsal sanat* ve *enstalasyon sanatı* alanındaki sonraki sanatçıları da etkilemiş olarak görülebilir.</a:t>
            </a:r>
          </a:p>
          <a:p>
            <a:endParaRPr lang="tr-TR" dirty="0"/>
          </a:p>
        </p:txBody>
      </p:sp>
      <p:pic>
        <p:nvPicPr>
          <p:cNvPr id="27652" name="Picture 4" descr="Biography | Judd Foundation">
            <a:extLst>
              <a:ext uri="{FF2B5EF4-FFF2-40B4-BE49-F238E27FC236}">
                <a16:creationId xmlns:a16="http://schemas.microsoft.com/office/drawing/2014/main" id="{88E9EE20-B9D1-119E-0FF4-55E1F87367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0038" y="100013"/>
            <a:ext cx="2371725" cy="1640556"/>
          </a:xfrm>
          <a:prstGeom prst="rect">
            <a:avLst/>
          </a:prstGeom>
          <a:noFill/>
          <a:extLst>
            <a:ext uri="{909E8E84-426E-40DD-AFC4-6F175D3DCCD1}">
              <a14:hiddenFill xmlns:a14="http://schemas.microsoft.com/office/drawing/2010/main">
                <a:solidFill>
                  <a:srgbClr val="FFFFFF"/>
                </a:solidFill>
              </a14:hiddenFill>
            </a:ext>
          </a:extLst>
        </p:spPr>
      </p:pic>
      <p:pic>
        <p:nvPicPr>
          <p:cNvPr id="27654" name="Picture 6" descr="Dan Flavin - Galería Elvira González">
            <a:extLst>
              <a:ext uri="{FF2B5EF4-FFF2-40B4-BE49-F238E27FC236}">
                <a16:creationId xmlns:a16="http://schemas.microsoft.com/office/drawing/2014/main" id="{FDF733C4-CBB2-6E66-9AE1-BCAC3ABA6C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8753" y="5181602"/>
            <a:ext cx="2057400" cy="1395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6360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onald Judd | Biography, Art, Furniture, Architecture, Minimalism, Marfa, &amp;  Facts | Britannica">
            <a:extLst>
              <a:ext uri="{FF2B5EF4-FFF2-40B4-BE49-F238E27FC236}">
                <a16:creationId xmlns:a16="http://schemas.microsoft.com/office/drawing/2014/main" id="{CEFBE9AA-90FD-AB1F-4A98-A215194DC8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951" y="354013"/>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8674" name="Picture 2" descr="The Cold, Imperious Beauty of Donald Judd | The New Yorker">
            <a:extLst>
              <a:ext uri="{FF2B5EF4-FFF2-40B4-BE49-F238E27FC236}">
                <a16:creationId xmlns:a16="http://schemas.microsoft.com/office/drawing/2014/main" id="{A8AF554E-2DEF-0280-887F-79D663634B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1811" y="228350"/>
            <a:ext cx="1914525" cy="2390775"/>
          </a:xfrm>
          <a:prstGeom prst="rect">
            <a:avLst/>
          </a:prstGeom>
          <a:noFill/>
          <a:extLst>
            <a:ext uri="{909E8E84-426E-40DD-AFC4-6F175D3DCCD1}">
              <a14:hiddenFill xmlns:a14="http://schemas.microsoft.com/office/drawing/2010/main">
                <a:solidFill>
                  <a:srgbClr val="FFFFFF"/>
                </a:solidFill>
              </a14:hiddenFill>
            </a:ext>
          </a:extLst>
        </p:spPr>
      </p:pic>
      <p:pic>
        <p:nvPicPr>
          <p:cNvPr id="28676" name="Picture 4" descr="DONALD JUDD (1928-1994)-“Untitled 1969” İmzalı. 1969 tarihli. Pleksi,  pirinç ve aleminyum. | ARTHILL MÜZECİLİK">
            <a:extLst>
              <a:ext uri="{FF2B5EF4-FFF2-40B4-BE49-F238E27FC236}">
                <a16:creationId xmlns:a16="http://schemas.microsoft.com/office/drawing/2014/main" id="{B25483BE-E232-3F2F-4A73-D2A654EFC5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7469" y="352174"/>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8678" name="Picture 6" descr="Minimal Sanat Bağlamında Donald Judd'un Eserlerinde Biçim ve Anlam  İlişkisi* In the Context of Minimal Art The Relations">
            <a:extLst>
              <a:ext uri="{FF2B5EF4-FFF2-40B4-BE49-F238E27FC236}">
                <a16:creationId xmlns:a16="http://schemas.microsoft.com/office/drawing/2014/main" id="{79DF1EBA-E015-4BD0-5D83-19D71FE368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41055" y="411580"/>
            <a:ext cx="247650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8680" name="Picture 8" descr="Minimalizm Akımı: İçeriği Minimuma İndiren Sanat • theMagger">
            <a:extLst>
              <a:ext uri="{FF2B5EF4-FFF2-40B4-BE49-F238E27FC236}">
                <a16:creationId xmlns:a16="http://schemas.microsoft.com/office/drawing/2014/main" id="{515915D6-1AF6-DF32-FCA5-9248057E33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8150" y="2505075"/>
            <a:ext cx="247650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8682" name="Picture 10" descr="Dan Flavin, Cologne, Fotoğraf Mikaël Falke tarafından | Artmajeur">
            <a:extLst>
              <a:ext uri="{FF2B5EF4-FFF2-40B4-BE49-F238E27FC236}">
                <a16:creationId xmlns:a16="http://schemas.microsoft.com/office/drawing/2014/main" id="{C9F5C06A-755E-ECFF-7861-F3A56C2B595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3736" y="3105902"/>
            <a:ext cx="1752600" cy="2619375"/>
          </a:xfrm>
          <a:prstGeom prst="rect">
            <a:avLst/>
          </a:prstGeom>
          <a:noFill/>
          <a:extLst>
            <a:ext uri="{909E8E84-426E-40DD-AFC4-6F175D3DCCD1}">
              <a14:hiddenFill xmlns:a14="http://schemas.microsoft.com/office/drawing/2010/main">
                <a:solidFill>
                  <a:srgbClr val="FFFFFF"/>
                </a:solidFill>
              </a14:hiddenFill>
            </a:ext>
          </a:extLst>
        </p:spPr>
      </p:pic>
      <p:pic>
        <p:nvPicPr>
          <p:cNvPr id="28684" name="Picture 12" descr="Işık Sanatının Dehaları | Yazan Yasemen Çavuşoğlu / Arttv.com.tr  Türkiye'nin ilk online sanat televizyonu">
            <a:extLst>
              <a:ext uri="{FF2B5EF4-FFF2-40B4-BE49-F238E27FC236}">
                <a16:creationId xmlns:a16="http://schemas.microsoft.com/office/drawing/2014/main" id="{0B6AE27E-C63A-5736-4256-B082AD32D82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91678" y="2988846"/>
            <a:ext cx="2847975" cy="1609725"/>
          </a:xfrm>
          <a:prstGeom prst="rect">
            <a:avLst/>
          </a:prstGeom>
          <a:noFill/>
          <a:extLst>
            <a:ext uri="{909E8E84-426E-40DD-AFC4-6F175D3DCCD1}">
              <a14:hiddenFill xmlns:a14="http://schemas.microsoft.com/office/drawing/2010/main">
                <a:solidFill>
                  <a:srgbClr val="FFFFFF"/>
                </a:solidFill>
              </a14:hiddenFill>
            </a:ext>
          </a:extLst>
        </p:spPr>
      </p:pic>
      <p:pic>
        <p:nvPicPr>
          <p:cNvPr id="28686" name="Picture 14" descr="Sadeleştirme Sanatı: Minimalizm Akımı Nedir - Sanatla Art">
            <a:extLst>
              <a:ext uri="{FF2B5EF4-FFF2-40B4-BE49-F238E27FC236}">
                <a16:creationId xmlns:a16="http://schemas.microsoft.com/office/drawing/2014/main" id="{0D96CE04-FC74-4583-F140-3E9716426F8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06139" y="3258302"/>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098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971ACE-D037-1060-581A-4BD6D6D7E52B}"/>
              </a:ext>
            </a:extLst>
          </p:cNvPr>
          <p:cNvSpPr>
            <a:spLocks noGrp="1"/>
          </p:cNvSpPr>
          <p:nvPr>
            <p:ph type="title"/>
          </p:nvPr>
        </p:nvSpPr>
        <p:spPr>
          <a:xfrm>
            <a:off x="566664" y="460310"/>
            <a:ext cx="9905998" cy="1478570"/>
          </a:xfrm>
        </p:spPr>
        <p:txBody>
          <a:bodyPr>
            <a:normAutofit fontScale="90000"/>
          </a:bodyPr>
          <a:lstStyle/>
          <a:p>
            <a:r>
              <a:rPr lang="tr-TR" sz="3600" kern="100" dirty="0">
                <a:effectLst/>
                <a:latin typeface="Calibri" panose="020F0502020204030204" pitchFamily="34" charset="0"/>
                <a:ea typeface="Calibri" panose="020F0502020204030204" pitchFamily="34" charset="0"/>
                <a:cs typeface="Times New Roman" panose="02020603050405020304" pitchFamily="18" charset="0"/>
              </a:rPr>
              <a:t>3-SanatSAL VE KÜLTÜREL MİRAS</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B-Popüler Kültür ve Görsel </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2315AD87-C18D-92AC-BF6E-686BF42AFCDE}"/>
              </a:ext>
            </a:extLst>
          </p:cNvPr>
          <p:cNvSpPr>
            <a:spLocks noGrp="1"/>
          </p:cNvSpPr>
          <p:nvPr>
            <p:ph idx="1"/>
          </p:nvPr>
        </p:nvSpPr>
        <p:spPr>
          <a:xfrm>
            <a:off x="898358" y="2249486"/>
            <a:ext cx="10149053" cy="4504239"/>
          </a:xfrm>
        </p:spPr>
        <p:txBody>
          <a:bodyPr>
            <a:normAutofit/>
          </a:bodyPr>
          <a:lstStyle/>
          <a:p>
            <a:pPr algn="just">
              <a:lnSpc>
                <a:spcPct val="107000"/>
              </a:lnSpc>
              <a:spcAft>
                <a:spcPts val="800"/>
              </a:spcAft>
            </a:pPr>
            <a:r>
              <a:rPr lang="tr-TR" sz="2000" kern="100" dirty="0">
                <a:effectLst/>
                <a:latin typeface="Arial" panose="020B0604020202020204" pitchFamily="34" charset="0"/>
                <a:ea typeface="Calibri" panose="020F0502020204030204" pitchFamily="34" charset="0"/>
                <a:cs typeface="Arial" panose="020B0604020202020204" pitchFamily="34" charset="0"/>
              </a:rPr>
              <a:t>*</a:t>
            </a:r>
            <a:r>
              <a:rPr lang="tr-TR" sz="2000" kern="100" dirty="0" err="1">
                <a:effectLst/>
                <a:latin typeface="Arial" panose="020B0604020202020204" pitchFamily="34" charset="0"/>
                <a:ea typeface="Calibri" panose="020F0502020204030204" pitchFamily="34" charset="0"/>
                <a:cs typeface="Arial" panose="020B0604020202020204" pitchFamily="34" charset="0"/>
              </a:rPr>
              <a:t>Marienbad</a:t>
            </a:r>
            <a:r>
              <a:rPr lang="tr-TR" sz="2000" kern="100" dirty="0">
                <a:effectLst/>
                <a:latin typeface="Arial" panose="020B0604020202020204" pitchFamily="34" charset="0"/>
                <a:ea typeface="Calibri" panose="020F0502020204030204" pitchFamily="34" charset="0"/>
                <a:cs typeface="Arial" panose="020B0604020202020204" pitchFamily="34" charset="0"/>
              </a:rPr>
              <a:t>*'in kalıcı görsel ve kültürel etkisi sinema dünyasının ötesine uzanır. Yavaş tempo, durağanlık ve rahatsız edici güzellik kullanımı, çok sayıda film yapımcısının, moda fotoğrafçısının ve müzik videosu yönetmeninin estetik tercihlerini etkilemiştir. Filmin ikonik sahneleri - koridorların neredeyse rüya gibi çekimleri, karakterlerin tekrarlayan jestleri ve çarpıcı görsel kompozisyonlar gibi - çeşitli medyalarda kopyalanmış veya referans alınmıştır.</a:t>
            </a:r>
          </a:p>
          <a:p>
            <a:pPr algn="just">
              <a:lnSpc>
                <a:spcPct val="107000"/>
              </a:lnSpc>
              <a:spcAft>
                <a:spcPts val="800"/>
              </a:spcAft>
            </a:pPr>
            <a:endParaRPr lang="tr-TR" sz="2000" kern="1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tr-TR" sz="2000" kern="100" dirty="0">
                <a:effectLst/>
                <a:latin typeface="Arial" panose="020B0604020202020204" pitchFamily="34" charset="0"/>
                <a:ea typeface="Calibri" panose="020F0502020204030204" pitchFamily="34" charset="0"/>
                <a:cs typeface="Arial" panose="020B0604020202020204" pitchFamily="34" charset="0"/>
              </a:rPr>
              <a:t>Örneğin, filmin gizemli, neredeyse hipnotik niteliği, </a:t>
            </a:r>
            <a:r>
              <a:rPr lang="tr-TR" sz="2000" b="1" kern="100" dirty="0">
                <a:latin typeface="Arial" panose="020B0604020202020204" pitchFamily="34" charset="0"/>
                <a:ea typeface="Calibri" panose="020F0502020204030204" pitchFamily="34" charset="0"/>
                <a:cs typeface="Arial" panose="020B0604020202020204" pitchFamily="34" charset="0"/>
              </a:rPr>
              <a:t>SOPHIE</a:t>
            </a:r>
            <a:r>
              <a:rPr lang="tr-TR" sz="2000" kern="100" dirty="0">
                <a:effectLst/>
                <a:latin typeface="Arial" panose="020B0604020202020204" pitchFamily="34" charset="0"/>
                <a:ea typeface="Calibri" panose="020F0502020204030204" pitchFamily="34" charset="0"/>
                <a:cs typeface="Arial" panose="020B0604020202020204" pitchFamily="34" charset="0"/>
              </a:rPr>
              <a:t> ve </a:t>
            </a:r>
            <a:r>
              <a:rPr lang="tr-TR" sz="2000" b="1" kern="100" dirty="0">
                <a:latin typeface="Arial" panose="020B0604020202020204" pitchFamily="34" charset="0"/>
                <a:ea typeface="Calibri" panose="020F0502020204030204" pitchFamily="34" charset="0"/>
                <a:cs typeface="Arial" panose="020B0604020202020204" pitchFamily="34" charset="0"/>
              </a:rPr>
              <a:t>KANYE WEST </a:t>
            </a:r>
            <a:r>
              <a:rPr lang="tr-TR" sz="2000" kern="100" dirty="0">
                <a:effectLst/>
                <a:latin typeface="Arial" panose="020B0604020202020204" pitchFamily="34" charset="0"/>
                <a:ea typeface="Calibri" panose="020F0502020204030204" pitchFamily="34" charset="0"/>
                <a:cs typeface="Arial" panose="020B0604020202020204" pitchFamily="34" charset="0"/>
              </a:rPr>
              <a:t>'in çalışmaları da dahil olmak üzere çok sayıda müzik videosunda yer almıştır; burada gerçeküstü, zamanı büken imgeler benzer bir psikolojik yerinden edilme duygusu uyandırır.</a:t>
            </a:r>
          </a:p>
          <a:p>
            <a:endParaRPr lang="tr-TR" dirty="0">
              <a:latin typeface="Arial" panose="020B0604020202020204" pitchFamily="34" charset="0"/>
              <a:cs typeface="Arial" panose="020B0604020202020204" pitchFamily="34" charset="0"/>
            </a:endParaRPr>
          </a:p>
        </p:txBody>
      </p:sp>
      <p:pic>
        <p:nvPicPr>
          <p:cNvPr id="15364" name="Picture 4" descr="SOPHIE | Keshapedia | Fandom">
            <a:extLst>
              <a:ext uri="{FF2B5EF4-FFF2-40B4-BE49-F238E27FC236}">
                <a16:creationId xmlns:a16="http://schemas.microsoft.com/office/drawing/2014/main" id="{2C39634A-2686-A1EC-D14F-DDC7A30DE4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4802" y="104275"/>
            <a:ext cx="1495720" cy="1933904"/>
          </a:xfrm>
          <a:prstGeom prst="rect">
            <a:avLst/>
          </a:prstGeom>
          <a:noFill/>
          <a:extLst>
            <a:ext uri="{909E8E84-426E-40DD-AFC4-6F175D3DCCD1}">
              <a14:hiddenFill xmlns:a14="http://schemas.microsoft.com/office/drawing/2010/main">
                <a:solidFill>
                  <a:srgbClr val="FFFFFF"/>
                </a:solidFill>
              </a14:hiddenFill>
            </a:ext>
          </a:extLst>
        </p:spPr>
      </p:pic>
      <p:pic>
        <p:nvPicPr>
          <p:cNvPr id="15368" name="Picture 8" descr="translate.google.com sitesinden kanye west">
            <a:extLst>
              <a:ext uri="{FF2B5EF4-FFF2-40B4-BE49-F238E27FC236}">
                <a16:creationId xmlns:a16="http://schemas.microsoft.com/office/drawing/2014/main" id="{01430C68-70C4-109C-B603-F924C7F23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4365" y="460309"/>
            <a:ext cx="1577869" cy="1577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022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F34868-C262-D7C7-D4F9-F9D16B3641EA}"/>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929D4CD7-7B44-8883-4E4D-0F51869AACA7}"/>
              </a:ext>
            </a:extLst>
          </p:cNvPr>
          <p:cNvSpPr>
            <a:spLocks noGrp="1"/>
          </p:cNvSpPr>
          <p:nvPr>
            <p:ph idx="1"/>
          </p:nvPr>
        </p:nvSpPr>
        <p:spPr/>
        <p:txBody>
          <a:bodyPr/>
          <a:lstStyle/>
          <a:p>
            <a:r>
              <a:rPr lang="tr-TR" dirty="0">
                <a:hlinkClick r:id="rId2"/>
              </a:rPr>
              <a:t>https://en.wikipedia.org/wiki/Last_Year_at_Marienbad</a:t>
            </a:r>
            <a:endParaRPr lang="tr-TR" dirty="0"/>
          </a:p>
          <a:p>
            <a:r>
              <a:rPr lang="tr-TR" dirty="0">
                <a:hlinkClick r:id="rId3"/>
              </a:rPr>
              <a:t>https://filmhafizasi.com/bir-sahne-last-year-at-marienbad-1961/</a:t>
            </a:r>
            <a:endParaRPr lang="tr-TR" dirty="0"/>
          </a:p>
          <a:p>
            <a:r>
              <a:rPr lang="tr-TR" dirty="0">
                <a:hlinkClick r:id="rId4"/>
              </a:rPr>
              <a:t>https://www.medyacuvali.com/yazilar/irem-merih-mutlu/bir-ruya-deneyimi-last-year-at-marienbad</a:t>
            </a:r>
            <a:endParaRPr lang="tr-TR" dirty="0"/>
          </a:p>
          <a:p>
            <a:r>
              <a:rPr lang="tr-TR" b="0" i="0" dirty="0">
                <a:effectLst/>
                <a:latin typeface="Roboto" panose="020F0502020204030204" pitchFamily="2" charset="0"/>
                <a:hlinkClick r:id="rId5" tooltip="Geçen Yıl Marienbad'da (1961) | Alain Resnais | Film Tenkidi"/>
              </a:rPr>
              <a:t>Geçen Yıl </a:t>
            </a:r>
            <a:r>
              <a:rPr lang="tr-TR" b="0" i="0" dirty="0" err="1">
                <a:effectLst/>
                <a:latin typeface="Roboto" panose="020F0502020204030204" pitchFamily="2" charset="0"/>
                <a:hlinkClick r:id="rId5" tooltip="Geçen Yıl Marienbad'da (1961) | Alain Resnais | Film Tenkidi"/>
              </a:rPr>
              <a:t>Marienbad'da</a:t>
            </a:r>
            <a:r>
              <a:rPr lang="tr-TR" b="0" i="0" dirty="0">
                <a:effectLst/>
                <a:latin typeface="Roboto" panose="020F0502020204030204" pitchFamily="2" charset="0"/>
                <a:hlinkClick r:id="rId5" tooltip="Geçen Yıl Marienbad'da (1961) | Alain Resnais | Film Tenkidi"/>
              </a:rPr>
              <a:t> (1961) | Alain </a:t>
            </a:r>
            <a:r>
              <a:rPr lang="tr-TR" b="0" i="0" dirty="0" err="1">
                <a:effectLst/>
                <a:latin typeface="Roboto" panose="020F0502020204030204" pitchFamily="2" charset="0"/>
                <a:hlinkClick r:id="rId5" tooltip="Geçen Yıl Marienbad'da (1961) | Alain Resnais | Film Tenkidi"/>
              </a:rPr>
              <a:t>Resnais</a:t>
            </a:r>
            <a:r>
              <a:rPr lang="tr-TR" b="0" i="0" dirty="0">
                <a:effectLst/>
                <a:latin typeface="Roboto" panose="020F0502020204030204" pitchFamily="2" charset="0"/>
                <a:hlinkClick r:id="rId5" tooltip="Geçen Yıl Marienbad'da (1961) | Alain Resnais | Film Tenkidi"/>
              </a:rPr>
              <a:t> | Film Tenkidi</a:t>
            </a:r>
            <a:endParaRPr lang="tr-TR" dirty="0"/>
          </a:p>
        </p:txBody>
      </p:sp>
    </p:spTree>
    <p:extLst>
      <p:ext uri="{BB962C8B-B14F-4D97-AF65-F5344CB8AC3E}">
        <p14:creationId xmlns:p14="http://schemas.microsoft.com/office/powerpoint/2010/main" val="2290723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D2407E-58E0-93C2-F9B3-289CF2658964}"/>
              </a:ext>
            </a:extLst>
          </p:cNvPr>
          <p:cNvSpPr>
            <a:spLocks noGrp="1"/>
          </p:cNvSpPr>
          <p:nvPr>
            <p:ph type="title"/>
          </p:nvPr>
        </p:nvSpPr>
        <p:spPr>
          <a:xfrm>
            <a:off x="1141413" y="294291"/>
            <a:ext cx="9905998" cy="819807"/>
          </a:xfrm>
        </p:spPr>
        <p:txBody>
          <a:bodyPr>
            <a:normAutofit fontScale="90000"/>
          </a:bodyPr>
          <a:lstStyle/>
          <a:p>
            <a:r>
              <a:rPr lang="tr-TR" b="1" dirty="0"/>
              <a:t>Filmin Öne Çıkan Özellikleri</a:t>
            </a:r>
            <a:br>
              <a:rPr lang="tr-TR" b="1" dirty="0"/>
            </a:br>
            <a:endParaRPr lang="tr-TR" dirty="0"/>
          </a:p>
        </p:txBody>
      </p:sp>
      <p:sp>
        <p:nvSpPr>
          <p:cNvPr id="3" name="İçerik Yer Tutucusu 2">
            <a:extLst>
              <a:ext uri="{FF2B5EF4-FFF2-40B4-BE49-F238E27FC236}">
                <a16:creationId xmlns:a16="http://schemas.microsoft.com/office/drawing/2014/main" id="{36C7818C-B10B-847A-93FD-BD318801EA58}"/>
              </a:ext>
            </a:extLst>
          </p:cNvPr>
          <p:cNvSpPr>
            <a:spLocks noGrp="1"/>
          </p:cNvSpPr>
          <p:nvPr>
            <p:ph idx="1"/>
          </p:nvPr>
        </p:nvSpPr>
        <p:spPr>
          <a:xfrm>
            <a:off x="1141412" y="1282262"/>
            <a:ext cx="9905999" cy="5486400"/>
          </a:xfrm>
        </p:spPr>
        <p:txBody>
          <a:bodyPr>
            <a:normAutofit/>
          </a:bodyPr>
          <a:lstStyle/>
          <a:p>
            <a:pPr>
              <a:buFont typeface="+mj-lt"/>
              <a:buAutoNum type="arabicPeriod"/>
            </a:pPr>
            <a:r>
              <a:rPr lang="tr-TR" b="1" dirty="0"/>
              <a:t>Bilinçaltı ve Rüya Gibi Anlatım</a:t>
            </a:r>
            <a:endParaRPr lang="tr-TR" dirty="0"/>
          </a:p>
          <a:p>
            <a:pPr marL="457200" lvl="1" indent="0">
              <a:buNone/>
            </a:pPr>
            <a:r>
              <a:rPr lang="tr-TR" dirty="0"/>
              <a:t>Film, rüya ve gerçeklik arasında sürekli gidip gelen, mantıksız bir anlatım yapısına sahiptir. </a:t>
            </a:r>
          </a:p>
          <a:p>
            <a:pPr>
              <a:buFont typeface="+mj-lt"/>
              <a:buAutoNum type="arabicPeriod"/>
            </a:pPr>
            <a:r>
              <a:rPr lang="tr-TR" b="1" dirty="0"/>
              <a:t>Belirsiz ve Döngüsel Zaman Anlayışı</a:t>
            </a:r>
            <a:endParaRPr lang="tr-TR" dirty="0"/>
          </a:p>
          <a:p>
            <a:pPr marL="457200" lvl="1" indent="0">
              <a:buNone/>
            </a:pPr>
            <a:r>
              <a:rPr lang="tr-TR" dirty="0"/>
              <a:t>Zamanın doğrusal olmadığını ima eden bir yapıya sahiptir. Anlatım sık sık kesintiye uğrar, aynı sahneler tekrar tekrar yaşanır, </a:t>
            </a:r>
          </a:p>
          <a:p>
            <a:pPr marL="0" indent="0" algn="just">
              <a:buNone/>
            </a:pPr>
            <a:r>
              <a:rPr lang="tr-TR" b="1" dirty="0"/>
              <a:t>3.Zaman ve Hafıza</a:t>
            </a:r>
            <a:r>
              <a:rPr lang="tr-TR" dirty="0"/>
              <a:t>: </a:t>
            </a:r>
          </a:p>
          <a:p>
            <a:pPr marL="457200" lvl="1" indent="0" algn="just">
              <a:buNone/>
            </a:pPr>
            <a:r>
              <a:rPr lang="tr-TR" dirty="0"/>
              <a:t>Film, bir olayın hatırlanma şekli ve gerçekliğine dair sorular sorar. Zamanın akışı, anlatı içerisinde sürekli olarak geri gitme, ileri gitme ve duraklamalarla çarpıtılır.</a:t>
            </a:r>
          </a:p>
          <a:p>
            <a:pPr marL="0" indent="0" algn="just">
              <a:buNone/>
            </a:pPr>
            <a:r>
              <a:rPr lang="tr-TR" b="1" dirty="0"/>
              <a:t>4.Gerçeklik ve Kurgu</a:t>
            </a:r>
            <a:r>
              <a:rPr lang="tr-TR" dirty="0"/>
              <a:t>: </a:t>
            </a:r>
          </a:p>
          <a:p>
            <a:pPr marL="457200" lvl="1" indent="0" algn="just">
              <a:buNone/>
            </a:pPr>
            <a:r>
              <a:rPr lang="tr-TR" dirty="0"/>
              <a:t>Film, gerçekliğin sürekli olarak sorgulandığı bir yapıya sahiptir. Kadın, adamla olan ilişkisini hatırlamazken, adam sürekli olarak ona ilişkilerini hatırlatmaya çalışır. </a:t>
            </a:r>
          </a:p>
          <a:p>
            <a:endParaRPr lang="tr-TR" dirty="0"/>
          </a:p>
        </p:txBody>
      </p:sp>
      <p:pic>
        <p:nvPicPr>
          <p:cNvPr id="10244" name="Picture 4" descr="Prime Video: Last Year At Marienbad">
            <a:extLst>
              <a:ext uri="{FF2B5EF4-FFF2-40B4-BE49-F238E27FC236}">
                <a16:creationId xmlns:a16="http://schemas.microsoft.com/office/drawing/2014/main" id="{6B48DD30-486E-B93E-ED88-C830792BFE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9090" y="178483"/>
            <a:ext cx="3195143" cy="1440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470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165E44-5EA2-3C54-2505-CA13753DC4A7}"/>
              </a:ext>
            </a:extLst>
          </p:cNvPr>
          <p:cNvSpPr>
            <a:spLocks noGrp="1"/>
          </p:cNvSpPr>
          <p:nvPr>
            <p:ph type="title"/>
          </p:nvPr>
        </p:nvSpPr>
        <p:spPr/>
        <p:txBody>
          <a:bodyPr/>
          <a:lstStyle/>
          <a:p>
            <a:r>
              <a:rPr lang="tr-TR" b="1" dirty="0"/>
              <a:t>Filmin Öne Çıkan Özellikleri</a:t>
            </a:r>
            <a:endParaRPr lang="tr-TR" dirty="0"/>
          </a:p>
        </p:txBody>
      </p:sp>
      <p:sp>
        <p:nvSpPr>
          <p:cNvPr id="3" name="İçerik Yer Tutucusu 2">
            <a:extLst>
              <a:ext uri="{FF2B5EF4-FFF2-40B4-BE49-F238E27FC236}">
                <a16:creationId xmlns:a16="http://schemas.microsoft.com/office/drawing/2014/main" id="{7E4E15E0-D80B-F4DF-80D6-DF453FC9553D}"/>
              </a:ext>
            </a:extLst>
          </p:cNvPr>
          <p:cNvSpPr>
            <a:spLocks noGrp="1"/>
          </p:cNvSpPr>
          <p:nvPr>
            <p:ph idx="1"/>
          </p:nvPr>
        </p:nvSpPr>
        <p:spPr>
          <a:xfrm>
            <a:off x="1141412" y="1734208"/>
            <a:ext cx="9905999" cy="5044964"/>
          </a:xfrm>
        </p:spPr>
        <p:txBody>
          <a:bodyPr>
            <a:normAutofit/>
          </a:bodyPr>
          <a:lstStyle/>
          <a:p>
            <a:pPr marL="0" indent="0" algn="just">
              <a:buNone/>
            </a:pPr>
            <a:r>
              <a:rPr lang="tr-TR" b="1" dirty="0"/>
              <a:t>5-Yabancılaşma ve İletişimsizlik Teması</a:t>
            </a:r>
            <a:endParaRPr lang="tr-TR" dirty="0"/>
          </a:p>
          <a:p>
            <a:pPr algn="just">
              <a:buFont typeface="Arial" panose="020B0604020202020204" pitchFamily="34" charset="0"/>
              <a:buChar char="•"/>
            </a:pPr>
            <a:r>
              <a:rPr lang="tr-TR" dirty="0" err="1"/>
              <a:t>Resnais'in</a:t>
            </a:r>
            <a:r>
              <a:rPr lang="tr-TR" dirty="0"/>
              <a:t> bu filmde ele aldığı en önemli konulardan biri, modern insanın yalnızlığı ve yabancılaşmasıdır. Karakterler arasındaki iletişim kopuk, ilişkiler karmaşıktır. Kadın ve adam arasındaki geçmişe dair belirsizlik, aynı zamanda bireylerin kendilerini anlamadaki başarısızlıklarını temsil eder.</a:t>
            </a:r>
          </a:p>
          <a:p>
            <a:pPr marL="0" indent="0" algn="just">
              <a:buNone/>
            </a:pPr>
            <a:r>
              <a:rPr lang="tr-TR" b="1" dirty="0"/>
              <a:t>6-Sürrealist Yapı ve Anlam Belirsizliği</a:t>
            </a:r>
            <a:endParaRPr lang="tr-TR" dirty="0"/>
          </a:p>
          <a:p>
            <a:pPr algn="just">
              <a:buFont typeface="Arial" panose="020B0604020202020204" pitchFamily="34" charset="0"/>
              <a:buChar char="•"/>
            </a:pPr>
            <a:r>
              <a:rPr lang="tr-TR" dirty="0"/>
              <a:t>Film, sürrealist anlatımıyla izleyiciye hiçbir zaman tam anlamıyla çözülmeyen bir hikâye sunar. İzleyicinin "Geçen yıl </a:t>
            </a:r>
            <a:r>
              <a:rPr lang="tr-TR" dirty="0" err="1"/>
              <a:t>Marienbad'da</a:t>
            </a:r>
            <a:r>
              <a:rPr lang="tr-TR" dirty="0"/>
              <a:t> gerçekten ne oldu?" sorusuna net bir yanıt verilmez; aksine, film boyunca şüpheler ve karşıt anlatılar yaratılır.</a:t>
            </a:r>
          </a:p>
          <a:p>
            <a:pPr>
              <a:buFont typeface="Arial" panose="020B0604020202020204" pitchFamily="34" charset="0"/>
              <a:buChar char="•"/>
            </a:pPr>
            <a:endParaRPr lang="tr-TR" dirty="0"/>
          </a:p>
          <a:p>
            <a:pPr>
              <a:buFont typeface="Arial" panose="020B0604020202020204" pitchFamily="34" charset="0"/>
              <a:buChar char="•"/>
            </a:pPr>
            <a:endParaRPr lang="tr-TR" dirty="0"/>
          </a:p>
          <a:p>
            <a:pPr>
              <a:buFont typeface="Arial" panose="020B0604020202020204" pitchFamily="34" charset="0"/>
              <a:buChar char="•"/>
            </a:pPr>
            <a:endParaRPr lang="tr-TR" dirty="0"/>
          </a:p>
          <a:p>
            <a:endParaRPr lang="tr-TR" dirty="0"/>
          </a:p>
        </p:txBody>
      </p:sp>
      <p:pic>
        <p:nvPicPr>
          <p:cNvPr id="1026" name="Picture 2" descr="Last Year at Marienbad (1961) – Story / Telling">
            <a:extLst>
              <a:ext uri="{FF2B5EF4-FFF2-40B4-BE49-F238E27FC236}">
                <a16:creationId xmlns:a16="http://schemas.microsoft.com/office/drawing/2014/main" id="{EAB18EA2-F4F0-811E-9038-7E0811D200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8977" y="305458"/>
            <a:ext cx="31908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451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904D91-E332-BC21-68FB-9E06083163AE}"/>
              </a:ext>
            </a:extLst>
          </p:cNvPr>
          <p:cNvSpPr>
            <a:spLocks noGrp="1"/>
          </p:cNvSpPr>
          <p:nvPr>
            <p:ph type="title"/>
          </p:nvPr>
        </p:nvSpPr>
        <p:spPr/>
        <p:txBody>
          <a:bodyPr/>
          <a:lstStyle/>
          <a:p>
            <a:r>
              <a:rPr lang="tr-TR" dirty="0"/>
              <a:t>FİLMİN TEMEL ANLATI YAPISI</a:t>
            </a:r>
          </a:p>
        </p:txBody>
      </p:sp>
      <p:sp>
        <p:nvSpPr>
          <p:cNvPr id="3" name="İçerik Yer Tutucusu 2">
            <a:extLst>
              <a:ext uri="{FF2B5EF4-FFF2-40B4-BE49-F238E27FC236}">
                <a16:creationId xmlns:a16="http://schemas.microsoft.com/office/drawing/2014/main" id="{F925BE07-92A5-EA3E-647A-0C1087AA660A}"/>
              </a:ext>
            </a:extLst>
          </p:cNvPr>
          <p:cNvSpPr>
            <a:spLocks noGrp="1"/>
          </p:cNvSpPr>
          <p:nvPr>
            <p:ph idx="1"/>
          </p:nvPr>
        </p:nvSpPr>
        <p:spPr>
          <a:xfrm>
            <a:off x="1141412" y="1700462"/>
            <a:ext cx="9905999" cy="4884821"/>
          </a:xfrm>
        </p:spPr>
        <p:txBody>
          <a:bodyPr>
            <a:normAutofit/>
          </a:bodyPr>
          <a:lstStyle/>
          <a:p>
            <a:pPr>
              <a:buFont typeface="+mj-lt"/>
              <a:buAutoNum type="arabicPeriod"/>
            </a:pPr>
            <a:r>
              <a:rPr lang="tr-TR" b="1" dirty="0"/>
              <a:t>Simgesel ve Soyut Mekânlar-Görsel Estetik ve Atmosfer</a:t>
            </a:r>
            <a:endParaRPr lang="tr-TR" dirty="0"/>
          </a:p>
          <a:p>
            <a:pPr marL="457200" lvl="1" indent="0" algn="just">
              <a:buNone/>
            </a:pPr>
            <a:r>
              <a:rPr lang="tr-TR" dirty="0">
                <a:latin typeface="Arial" panose="020B0604020202020204" pitchFamily="34" charset="0"/>
                <a:cs typeface="Arial" panose="020B0604020202020204" pitchFamily="34" charset="0"/>
              </a:rPr>
              <a:t>Filmdeki devasa otel, geniş koridorlar, labirent gibi bahçeler ve iç mekânlar, karakterlerin zihinlerindeki sıkışmışlık ve karmaşa hissini sembolize eder. Otel, karakterlerin içinde dolaştığı ve çıkış bulamadığı bir bilinçaltı simgesi gibidir.</a:t>
            </a:r>
          </a:p>
          <a:p>
            <a:pPr marL="457200" lvl="1" indent="0" algn="just">
              <a:buNone/>
            </a:pPr>
            <a:r>
              <a:rPr lang="tr-TR" dirty="0" err="1">
                <a:latin typeface="Arial" panose="020B0604020202020204" pitchFamily="34" charset="0"/>
                <a:cs typeface="Arial" panose="020B0604020202020204" pitchFamily="34" charset="0"/>
              </a:rPr>
              <a:t>Resnais</a:t>
            </a:r>
            <a:r>
              <a:rPr lang="tr-TR" dirty="0">
                <a:latin typeface="Arial" panose="020B0604020202020204" pitchFamily="34" charset="0"/>
                <a:cs typeface="Arial" panose="020B0604020202020204" pitchFamily="34" charset="0"/>
              </a:rPr>
              <a:t>, mekânı yalnızca dekor olarak değil, hikâyeyi anlatan bir karakter gibi kullanır.</a:t>
            </a:r>
            <a:r>
              <a:rPr lang="tr-TR" b="1" dirty="0">
                <a:latin typeface="Arial" panose="020B0604020202020204" pitchFamily="34" charset="0"/>
                <a:cs typeface="Arial" panose="020B0604020202020204" pitchFamily="34" charset="0"/>
              </a:rPr>
              <a:t> </a:t>
            </a:r>
          </a:p>
          <a:p>
            <a:pPr marL="457200" lvl="1" indent="0" algn="just">
              <a:buNone/>
            </a:pPr>
            <a:endParaRPr lang="tr-TR" b="1" dirty="0">
              <a:latin typeface="Arial" panose="020B0604020202020204" pitchFamily="34" charset="0"/>
              <a:cs typeface="Arial" panose="020B0604020202020204" pitchFamily="34" charset="0"/>
            </a:endParaRPr>
          </a:p>
          <a:p>
            <a:pPr marL="457200" lvl="1" indent="0" algn="just">
              <a:buNone/>
            </a:pPr>
            <a:r>
              <a:rPr lang="tr-TR" b="1" dirty="0">
                <a:latin typeface="Arial" panose="020B0604020202020204" pitchFamily="34" charset="0"/>
                <a:cs typeface="Arial" panose="020B0604020202020204" pitchFamily="34" charset="0"/>
              </a:rPr>
              <a:t>İç Mekânlar ve Simetri</a:t>
            </a:r>
            <a:r>
              <a:rPr lang="tr-TR" dirty="0">
                <a:latin typeface="Arial" panose="020B0604020202020204" pitchFamily="34" charset="0"/>
                <a:cs typeface="Arial" panose="020B0604020202020204" pitchFamily="34" charset="0"/>
              </a:rPr>
              <a:t>: </a:t>
            </a:r>
          </a:p>
          <a:p>
            <a:pPr marL="457200" lvl="1" indent="0" algn="just">
              <a:buNone/>
            </a:pPr>
            <a:r>
              <a:rPr lang="tr-TR" dirty="0">
                <a:latin typeface="Arial" panose="020B0604020202020204" pitchFamily="34" charset="0"/>
                <a:cs typeface="Arial" panose="020B0604020202020204" pitchFamily="34" charset="0"/>
              </a:rPr>
              <a:t>Film büyük ölçüde otel odasında ve otel alanlarında geçer. </a:t>
            </a:r>
          </a:p>
          <a:p>
            <a:pPr marL="457200" lvl="1" indent="0" algn="just">
              <a:buNone/>
            </a:pPr>
            <a:r>
              <a:rPr lang="tr-TR" dirty="0">
                <a:latin typeface="Arial" panose="020B0604020202020204" pitchFamily="34" charset="0"/>
                <a:cs typeface="Arial" panose="020B0604020202020204" pitchFamily="34" charset="0"/>
              </a:rPr>
              <a:t>Ayrıca, sinematografik açıdan filmde kullanılan </a:t>
            </a:r>
            <a:r>
              <a:rPr lang="tr-TR" b="1" dirty="0">
                <a:latin typeface="Arial" panose="020B0604020202020204" pitchFamily="34" charset="0"/>
                <a:cs typeface="Arial" panose="020B0604020202020204" pitchFamily="34" charset="0"/>
              </a:rPr>
              <a:t>sürekli simetri</a:t>
            </a:r>
            <a:r>
              <a:rPr lang="tr-TR" dirty="0">
                <a:latin typeface="Arial" panose="020B0604020202020204" pitchFamily="34" charset="0"/>
                <a:cs typeface="Arial" panose="020B0604020202020204" pitchFamily="34" charset="0"/>
              </a:rPr>
              <a:t> ve </a:t>
            </a:r>
            <a:r>
              <a:rPr lang="tr-TR" b="1" dirty="0">
                <a:latin typeface="Arial" panose="020B0604020202020204" pitchFamily="34" charset="0"/>
                <a:cs typeface="Arial" panose="020B0604020202020204" pitchFamily="34" charset="0"/>
              </a:rPr>
              <a:t>görüntü tekrarları</a:t>
            </a:r>
            <a:r>
              <a:rPr lang="tr-TR" dirty="0">
                <a:latin typeface="Arial" panose="020B0604020202020204" pitchFamily="34" charset="0"/>
                <a:cs typeface="Arial" panose="020B0604020202020204" pitchFamily="34" charset="0"/>
              </a:rPr>
              <a:t> bir tür rahatsız edici sakinlik yaratır.</a:t>
            </a:r>
          </a:p>
          <a:p>
            <a:pPr marL="457200" lvl="1" indent="0">
              <a:buNone/>
            </a:pPr>
            <a:endParaRPr lang="tr-TR" b="1" dirty="0">
              <a:latin typeface="Arial" panose="020B0604020202020204" pitchFamily="34" charset="0"/>
              <a:cs typeface="Arial" panose="020B0604020202020204" pitchFamily="34" charset="0"/>
            </a:endParaRPr>
          </a:p>
          <a:p>
            <a:pPr marL="457200" lvl="1" indent="0">
              <a:buNone/>
            </a:pPr>
            <a:endParaRPr lang="tr-TR" dirty="0"/>
          </a:p>
          <a:p>
            <a:endParaRPr lang="tr-TR" dirty="0"/>
          </a:p>
        </p:txBody>
      </p:sp>
      <p:pic>
        <p:nvPicPr>
          <p:cNvPr id="29700" name="Picture 4" descr="Bir Rüya Deneyimi: Last Year at Marienbad - Medya Çuvalı - Sanat, Düşünce  ve Bilim Dünyası">
            <a:extLst>
              <a:ext uri="{FF2B5EF4-FFF2-40B4-BE49-F238E27FC236}">
                <a16:creationId xmlns:a16="http://schemas.microsoft.com/office/drawing/2014/main" id="{9BFD98EE-CE8A-7E20-BFAD-5A8B8C7DE0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3949" y="399549"/>
            <a:ext cx="3286125" cy="139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997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5A7330-2576-6882-F018-3893CB2D3C53}"/>
              </a:ext>
            </a:extLst>
          </p:cNvPr>
          <p:cNvSpPr>
            <a:spLocks noGrp="1"/>
          </p:cNvSpPr>
          <p:nvPr>
            <p:ph type="title"/>
          </p:nvPr>
        </p:nvSpPr>
        <p:spPr/>
        <p:txBody>
          <a:bodyPr/>
          <a:lstStyle/>
          <a:p>
            <a:r>
              <a:rPr lang="tr-TR" dirty="0"/>
              <a:t>SİNEMATOGRAFİK ÖZELLİKLER</a:t>
            </a:r>
          </a:p>
        </p:txBody>
      </p:sp>
      <p:sp>
        <p:nvSpPr>
          <p:cNvPr id="3" name="İçerik Yer Tutucusu 2">
            <a:extLst>
              <a:ext uri="{FF2B5EF4-FFF2-40B4-BE49-F238E27FC236}">
                <a16:creationId xmlns:a16="http://schemas.microsoft.com/office/drawing/2014/main" id="{B4378574-6006-07BA-17AC-CF2F8C6D93F2}"/>
              </a:ext>
            </a:extLst>
          </p:cNvPr>
          <p:cNvSpPr>
            <a:spLocks noGrp="1"/>
          </p:cNvSpPr>
          <p:nvPr>
            <p:ph idx="1"/>
          </p:nvPr>
        </p:nvSpPr>
        <p:spPr>
          <a:xfrm>
            <a:off x="1141412" y="1756611"/>
            <a:ext cx="9905999" cy="4772526"/>
          </a:xfrm>
        </p:spPr>
        <p:txBody>
          <a:bodyPr>
            <a:normAutofit/>
          </a:bodyPr>
          <a:lstStyle/>
          <a:p>
            <a:pPr algn="just"/>
            <a:r>
              <a:rPr lang="tr-TR" b="1" u="sng" dirty="0">
                <a:latin typeface="Arial" panose="020B0604020202020204" pitchFamily="34" charset="0"/>
                <a:cs typeface="Arial" panose="020B0604020202020204" pitchFamily="34" charset="0"/>
              </a:rPr>
              <a:t>Kamera Kullanımı</a:t>
            </a:r>
          </a:p>
          <a:p>
            <a:pPr lvl="1" algn="just"/>
            <a:r>
              <a:rPr lang="tr-TR" dirty="0">
                <a:latin typeface="Arial" panose="020B0604020202020204" pitchFamily="34" charset="0"/>
                <a:cs typeface="Arial" panose="020B0604020202020204" pitchFamily="34" charset="0"/>
              </a:rPr>
              <a:t>Alain </a:t>
            </a:r>
            <a:r>
              <a:rPr lang="tr-TR" dirty="0" err="1">
                <a:latin typeface="Arial" panose="020B0604020202020204" pitchFamily="34" charset="0"/>
                <a:cs typeface="Arial" panose="020B0604020202020204" pitchFamily="34" charset="0"/>
              </a:rPr>
              <a:t>Resnais</a:t>
            </a:r>
            <a:r>
              <a:rPr lang="tr-TR" dirty="0">
                <a:latin typeface="Arial" panose="020B0604020202020204" pitchFamily="34" charset="0"/>
                <a:cs typeface="Arial" panose="020B0604020202020204" pitchFamily="34" charset="0"/>
              </a:rPr>
              <a:t>, görselliği ve kameranın kullanımını bir anlatı aracı olarak kullanır. Film, görsel olarak dikkatlice tasarlanmış bir yapıya sahiptir. Kameranın hareketi, açıları ve uzun süreli çekimler, izleyiciyi bir </a:t>
            </a:r>
            <a:r>
              <a:rPr lang="tr-TR" b="1" i="1" u="sng" dirty="0">
                <a:latin typeface="Arial" panose="020B0604020202020204" pitchFamily="34" charset="0"/>
                <a:cs typeface="Arial" panose="020B0604020202020204" pitchFamily="34" charset="0"/>
              </a:rPr>
              <a:t>gerçeği değil, bir duygu ve atmosferi hissetmeye </a:t>
            </a:r>
            <a:r>
              <a:rPr lang="tr-TR" dirty="0">
                <a:latin typeface="Arial" panose="020B0604020202020204" pitchFamily="34" charset="0"/>
                <a:cs typeface="Arial" panose="020B0604020202020204" pitchFamily="34" charset="0"/>
              </a:rPr>
              <a:t>yönlendirir.</a:t>
            </a:r>
          </a:p>
          <a:p>
            <a:pPr algn="just"/>
            <a:endParaRPr lang="tr-TR" b="1" u="sng" dirty="0">
              <a:latin typeface="Arial" panose="020B0604020202020204" pitchFamily="34" charset="0"/>
              <a:cs typeface="Arial" panose="020B0604020202020204" pitchFamily="34" charset="0"/>
            </a:endParaRPr>
          </a:p>
          <a:p>
            <a:pPr algn="just"/>
            <a:r>
              <a:rPr lang="tr-TR" b="1" u="sng" dirty="0">
                <a:latin typeface="Arial" panose="020B0604020202020204" pitchFamily="34" charset="0"/>
                <a:cs typeface="Arial" panose="020B0604020202020204" pitchFamily="34" charset="0"/>
              </a:rPr>
              <a:t>Işık Kullanımı</a:t>
            </a:r>
            <a:r>
              <a:rPr lang="tr-TR" u="sng" dirty="0">
                <a:latin typeface="Arial" panose="020B0604020202020204" pitchFamily="34" charset="0"/>
                <a:cs typeface="Arial" panose="020B0604020202020204" pitchFamily="34" charset="0"/>
              </a:rPr>
              <a:t>: </a:t>
            </a:r>
          </a:p>
          <a:p>
            <a:pPr lvl="1" algn="just"/>
            <a:r>
              <a:rPr lang="tr-TR" dirty="0">
                <a:latin typeface="Arial" panose="020B0604020202020204" pitchFamily="34" charset="0"/>
                <a:cs typeface="Arial" panose="020B0604020202020204" pitchFamily="34" charset="0"/>
              </a:rPr>
              <a:t>Siyah-beyaz görüntüler, sinemasal atmosferi güçlendirir. Aynı zamanda ışık-gölge ilişkileri, karakterlerin zihin durumlarını yansıtarak gerçeklik ve belirsizliği pekiştirir.</a:t>
            </a:r>
          </a:p>
          <a:p>
            <a:pPr algn="just"/>
            <a:endParaRPr lang="tr-TR" dirty="0">
              <a:latin typeface="Arial" panose="020B0604020202020204" pitchFamily="34" charset="0"/>
              <a:cs typeface="Arial" panose="020B0604020202020204" pitchFamily="34" charset="0"/>
            </a:endParaRPr>
          </a:p>
          <a:p>
            <a:endParaRPr lang="tr-TR" dirty="0"/>
          </a:p>
        </p:txBody>
      </p:sp>
      <p:pic>
        <p:nvPicPr>
          <p:cNvPr id="2050" name="Picture 2" descr="Last Year in Marienbad (1961) - Alain Resnais (Trailer) | BFI - YouTube">
            <a:extLst>
              <a:ext uri="{FF2B5EF4-FFF2-40B4-BE49-F238E27FC236}">
                <a16:creationId xmlns:a16="http://schemas.microsoft.com/office/drawing/2014/main" id="{1349F67D-73AB-252D-6899-7602D0F398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9029" y="253562"/>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38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B7F689-C7B3-05B6-AA16-23CC2888D9A7}"/>
              </a:ext>
            </a:extLst>
          </p:cNvPr>
          <p:cNvSpPr>
            <a:spLocks noGrp="1"/>
          </p:cNvSpPr>
          <p:nvPr>
            <p:ph type="title"/>
          </p:nvPr>
        </p:nvSpPr>
        <p:spPr/>
        <p:txBody>
          <a:bodyPr/>
          <a:lstStyle/>
          <a:p>
            <a:r>
              <a:rPr lang="tr-TR" dirty="0"/>
              <a:t>SİNEMA TARİHİNDEKİ YERİ-1</a:t>
            </a:r>
          </a:p>
        </p:txBody>
      </p:sp>
      <p:sp>
        <p:nvSpPr>
          <p:cNvPr id="3" name="İçerik Yer Tutucusu 2">
            <a:extLst>
              <a:ext uri="{FF2B5EF4-FFF2-40B4-BE49-F238E27FC236}">
                <a16:creationId xmlns:a16="http://schemas.microsoft.com/office/drawing/2014/main" id="{369B243F-AE95-CD08-FC66-5D9D32033C9E}"/>
              </a:ext>
            </a:extLst>
          </p:cNvPr>
          <p:cNvSpPr>
            <a:spLocks noGrp="1"/>
          </p:cNvSpPr>
          <p:nvPr>
            <p:ph idx="1"/>
          </p:nvPr>
        </p:nvSpPr>
        <p:spPr/>
        <p:txBody>
          <a:bodyPr>
            <a:normAutofit/>
          </a:bodyPr>
          <a:lstStyle/>
          <a:p>
            <a:pPr algn="just"/>
            <a:r>
              <a:rPr lang="tr-TR" dirty="0">
                <a:latin typeface="Arial" panose="020B0604020202020204" pitchFamily="34" charset="0"/>
                <a:cs typeface="Arial" panose="020B0604020202020204" pitchFamily="34" charset="0"/>
              </a:rPr>
              <a:t>Sinema tarihinin en önemli ve en zorlayıcı yapımlarından biri olarak kabul edilir. </a:t>
            </a:r>
          </a:p>
          <a:p>
            <a:pPr algn="just"/>
            <a:r>
              <a:rPr lang="tr-TR" dirty="0">
                <a:latin typeface="Arial" panose="020B0604020202020204" pitchFamily="34" charset="0"/>
                <a:cs typeface="Arial" panose="020B0604020202020204" pitchFamily="34" charset="0"/>
              </a:rPr>
              <a:t>Film, özellikle </a:t>
            </a:r>
            <a:r>
              <a:rPr lang="tr-TR" b="1" dirty="0">
                <a:latin typeface="Arial" panose="020B0604020202020204" pitchFamily="34" charset="0"/>
                <a:cs typeface="Arial" panose="020B0604020202020204" pitchFamily="34" charset="0"/>
              </a:rPr>
              <a:t>Fransız Yeni Dalga</a:t>
            </a:r>
            <a:r>
              <a:rPr lang="tr-TR" dirty="0">
                <a:latin typeface="Arial" panose="020B0604020202020204" pitchFamily="34" charset="0"/>
                <a:cs typeface="Arial" panose="020B0604020202020204" pitchFamily="34" charset="0"/>
              </a:rPr>
              <a:t> akımının bir parçası olarak, klasik anlatı yapılarını terk ederek yenilikçi bir sinematik dil ortaya koyar. </a:t>
            </a:r>
          </a:p>
          <a:p>
            <a:pPr algn="just"/>
            <a:r>
              <a:rPr lang="tr-TR" dirty="0">
                <a:latin typeface="Arial" panose="020B0604020202020204" pitchFamily="34" charset="0"/>
                <a:cs typeface="Arial" panose="020B0604020202020204" pitchFamily="34" charset="0"/>
              </a:rPr>
              <a:t>Aynı zamanda, sinema dünyasında </a:t>
            </a:r>
            <a:r>
              <a:rPr lang="tr-TR" b="1" dirty="0">
                <a:latin typeface="Arial" panose="020B0604020202020204" pitchFamily="34" charset="0"/>
                <a:cs typeface="Arial" panose="020B0604020202020204" pitchFamily="34" charset="0"/>
              </a:rPr>
              <a:t>"sürrealizm"</a:t>
            </a:r>
            <a:r>
              <a:rPr lang="tr-TR" dirty="0">
                <a:latin typeface="Arial" panose="020B0604020202020204" pitchFamily="34" charset="0"/>
                <a:cs typeface="Arial" panose="020B0604020202020204" pitchFamily="34" charset="0"/>
              </a:rPr>
              <a:t> ve "</a:t>
            </a:r>
            <a:r>
              <a:rPr lang="tr-TR" b="1" dirty="0">
                <a:latin typeface="Arial" panose="020B0604020202020204" pitchFamily="34" charset="0"/>
                <a:cs typeface="Arial" panose="020B0604020202020204" pitchFamily="34" charset="0"/>
              </a:rPr>
              <a:t>psikoanalitik </a:t>
            </a:r>
            <a:r>
              <a:rPr lang="tr-TR" b="1" dirty="0" err="1">
                <a:latin typeface="Arial" panose="020B0604020202020204" pitchFamily="34" charset="0"/>
                <a:cs typeface="Arial" panose="020B0604020202020204" pitchFamily="34" charset="0"/>
              </a:rPr>
              <a:t>sinema"</a:t>
            </a:r>
            <a:r>
              <a:rPr lang="tr-TR" dirty="0" err="1">
                <a:latin typeface="Arial" panose="020B0604020202020204" pitchFamily="34" charset="0"/>
                <a:cs typeface="Arial" panose="020B0604020202020204" pitchFamily="34" charset="0"/>
              </a:rPr>
              <a:t>nin</a:t>
            </a:r>
            <a:r>
              <a:rPr lang="tr-TR" dirty="0">
                <a:latin typeface="Arial" panose="020B0604020202020204" pitchFamily="34" charset="0"/>
                <a:cs typeface="Arial" panose="020B0604020202020204" pitchFamily="34" charset="0"/>
              </a:rPr>
              <a:t> etkisini gösteren önemli bir yapımdır.</a:t>
            </a:r>
          </a:p>
          <a:p>
            <a:endParaRPr lang="tr-TR" dirty="0"/>
          </a:p>
        </p:txBody>
      </p:sp>
      <p:pic>
        <p:nvPicPr>
          <p:cNvPr id="5122" name="Picture 2" descr="Film Times - Last Year at Marienbad (1961), Alain Resnais | Facebook">
            <a:extLst>
              <a:ext uri="{FF2B5EF4-FFF2-40B4-BE49-F238E27FC236}">
                <a16:creationId xmlns:a16="http://schemas.microsoft.com/office/drawing/2014/main" id="{5E56BF34-EB9B-35D6-5BCB-493033D963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440" y="44926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06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7A2825-9AE5-25D7-1112-AAB50B013FBC}"/>
              </a:ext>
            </a:extLst>
          </p:cNvPr>
          <p:cNvSpPr>
            <a:spLocks noGrp="1"/>
          </p:cNvSpPr>
          <p:nvPr>
            <p:ph type="title"/>
          </p:nvPr>
        </p:nvSpPr>
        <p:spPr>
          <a:xfrm>
            <a:off x="1141412" y="204952"/>
            <a:ext cx="9905998" cy="1020598"/>
          </a:xfrm>
        </p:spPr>
        <p:txBody>
          <a:bodyPr>
            <a:normAutofit fontScale="90000"/>
          </a:bodyPr>
          <a:lstStyle/>
          <a:p>
            <a:r>
              <a:rPr lang="tr-TR" sz="3600" kern="100" dirty="0" err="1">
                <a:effectLst/>
                <a:latin typeface="Calibri" panose="020F0502020204030204" pitchFamily="34" charset="0"/>
                <a:ea typeface="Calibri" panose="020F0502020204030204" pitchFamily="34" charset="0"/>
                <a:cs typeface="Times New Roman" panose="02020603050405020304" pitchFamily="18" charset="0"/>
              </a:rPr>
              <a:t>Marienbad</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ve  Film Yönetmenleri</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1- MICHELANGELO </a:t>
            </a:r>
            <a:r>
              <a:rPr lang="tr-TR" sz="3600" kern="100" dirty="0" err="1">
                <a:effectLst/>
                <a:latin typeface="Calibri" panose="020F0502020204030204" pitchFamily="34" charset="0"/>
                <a:ea typeface="Calibri" panose="020F0502020204030204" pitchFamily="34" charset="0"/>
                <a:cs typeface="Times New Roman" panose="02020603050405020304" pitchFamily="18" charset="0"/>
              </a:rPr>
              <a:t>ANTONİONi</a:t>
            </a:r>
            <a:endParaRPr lang="tr-TR" dirty="0"/>
          </a:p>
        </p:txBody>
      </p:sp>
      <p:sp>
        <p:nvSpPr>
          <p:cNvPr id="3" name="İçerik Yer Tutucusu 2">
            <a:extLst>
              <a:ext uri="{FF2B5EF4-FFF2-40B4-BE49-F238E27FC236}">
                <a16:creationId xmlns:a16="http://schemas.microsoft.com/office/drawing/2014/main" id="{DCED53A3-CA5E-1528-0B94-9F21D82E99CA}"/>
              </a:ext>
            </a:extLst>
          </p:cNvPr>
          <p:cNvSpPr>
            <a:spLocks noGrp="1"/>
          </p:cNvSpPr>
          <p:nvPr>
            <p:ph idx="1"/>
          </p:nvPr>
        </p:nvSpPr>
        <p:spPr>
          <a:xfrm>
            <a:off x="1067839" y="1415716"/>
            <a:ext cx="10913954" cy="5237332"/>
          </a:xfrm>
        </p:spPr>
        <p:txBody>
          <a:bodyPr>
            <a:normAutofit lnSpcReduction="10000"/>
          </a:bodyPr>
          <a:lstStyle/>
          <a:p>
            <a:r>
              <a:rPr lang="tr-TR" b="1" dirty="0"/>
              <a:t>1. Yalnızlık ve Yabancılaşma Teması</a:t>
            </a:r>
          </a:p>
          <a:p>
            <a:pPr marL="0" indent="0">
              <a:buNone/>
            </a:pPr>
            <a:r>
              <a:rPr lang="tr-TR" dirty="0"/>
              <a:t> "</a:t>
            </a:r>
            <a:r>
              <a:rPr lang="tr-TR" dirty="0" err="1"/>
              <a:t>L'Avventura</a:t>
            </a:r>
            <a:r>
              <a:rPr lang="tr-TR" dirty="0"/>
              <a:t>,« (Macera)(1960) "La </a:t>
            </a:r>
            <a:r>
              <a:rPr lang="tr-TR" dirty="0" err="1"/>
              <a:t>Notte</a:t>
            </a:r>
            <a:r>
              <a:rPr lang="tr-TR" dirty="0"/>
              <a:t>" (Gece) (1961)ve "</a:t>
            </a:r>
            <a:r>
              <a:rPr lang="tr-TR" dirty="0" err="1"/>
              <a:t>L’Eclisse</a:t>
            </a:r>
            <a:r>
              <a:rPr lang="tr-TR" dirty="0"/>
              <a:t>« (Batan Güneş) (1962) filmlerinde öne çıkar.</a:t>
            </a:r>
            <a:endParaRPr lang="tr-TR" b="1" dirty="0"/>
          </a:p>
          <a:p>
            <a:r>
              <a:rPr lang="tr-TR" b="1" dirty="0"/>
              <a:t>2. Minimalist Anlatım</a:t>
            </a:r>
          </a:p>
          <a:p>
            <a:r>
              <a:rPr lang="tr-TR" b="1" dirty="0"/>
              <a:t>3. Uzun Planlar ve Yavaş Tempolu Anlatım</a:t>
            </a:r>
          </a:p>
          <a:p>
            <a:r>
              <a:rPr lang="tr-TR" dirty="0"/>
              <a:t>.</a:t>
            </a:r>
            <a:r>
              <a:rPr lang="tr-TR" b="1" dirty="0"/>
              <a:t> 4. Görsel Estetik ve Kompozisyon</a:t>
            </a:r>
          </a:p>
          <a:p>
            <a:pPr marL="0" indent="0">
              <a:buNone/>
            </a:pPr>
            <a:r>
              <a:rPr lang="tr-TR" dirty="0"/>
              <a:t> "</a:t>
            </a:r>
            <a:r>
              <a:rPr lang="tr-TR" dirty="0" err="1"/>
              <a:t>Red</a:t>
            </a:r>
            <a:r>
              <a:rPr lang="tr-TR" dirty="0"/>
              <a:t> </a:t>
            </a:r>
            <a:r>
              <a:rPr lang="tr-TR" dirty="0" err="1"/>
              <a:t>Desert</a:t>
            </a:r>
            <a:r>
              <a:rPr lang="tr-TR" dirty="0"/>
              <a:t>«(Kızıl Çöl) (1964)</a:t>
            </a:r>
          </a:p>
          <a:p>
            <a:r>
              <a:rPr lang="tr-TR" b="1" dirty="0"/>
              <a:t>6. Belirsizlik ve Açık Bırakılan Sonlar</a:t>
            </a:r>
          </a:p>
          <a:p>
            <a:r>
              <a:rPr lang="tr-TR" b="1" dirty="0"/>
              <a:t>7. Gerçeklik ve Algı Üzerine Vurgular</a:t>
            </a:r>
          </a:p>
          <a:p>
            <a:pPr>
              <a:buFont typeface="Arial" panose="020B0604020202020204" pitchFamily="34" charset="0"/>
              <a:buChar char="•"/>
            </a:pPr>
            <a:r>
              <a:rPr lang="tr-TR" dirty="0"/>
              <a:t>"</a:t>
            </a:r>
            <a:r>
              <a:rPr lang="tr-TR" dirty="0" err="1"/>
              <a:t>Blow-Up</a:t>
            </a:r>
            <a:r>
              <a:rPr lang="tr-TR" dirty="0"/>
              <a:t> (Cinayeti Gördüm)(1966)</a:t>
            </a:r>
          </a:p>
        </p:txBody>
      </p:sp>
      <p:pic>
        <p:nvPicPr>
          <p:cNvPr id="19458" name="Picture 2" descr="Foto de Michelangelo Antonioni - O Eclipse : Fotos Alain Delon, Monica  Vitti, Michelangelo Antonioni - Foto 113 de 131 - AdoroCinema">
            <a:extLst>
              <a:ext uri="{FF2B5EF4-FFF2-40B4-BE49-F238E27FC236}">
                <a16:creationId xmlns:a16="http://schemas.microsoft.com/office/drawing/2014/main" id="{0E9C2573-F493-D7EA-77F4-35C5B8FDD0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4712" y="3699209"/>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197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EC7509-80D9-9CCC-33EC-7EFEE50DFAEA}"/>
              </a:ext>
            </a:extLst>
          </p:cNvPr>
          <p:cNvSpPr>
            <a:spLocks noGrp="1"/>
          </p:cNvSpPr>
          <p:nvPr>
            <p:ph type="title"/>
          </p:nvPr>
        </p:nvSpPr>
        <p:spPr>
          <a:xfrm>
            <a:off x="804528" y="611583"/>
            <a:ext cx="9905998" cy="1478570"/>
          </a:xfrm>
        </p:spPr>
        <p:txBody>
          <a:bodyPr>
            <a:normAutofit fontScale="90000"/>
          </a:bodyPr>
          <a:lstStyle/>
          <a:p>
            <a:r>
              <a:rPr lang="tr-TR" sz="3600" kern="100" dirty="0" err="1">
                <a:effectLst/>
                <a:latin typeface="Calibri" panose="020F0502020204030204" pitchFamily="34" charset="0"/>
                <a:ea typeface="Calibri" panose="020F0502020204030204" pitchFamily="34" charset="0"/>
                <a:cs typeface="Times New Roman" panose="02020603050405020304" pitchFamily="18" charset="0"/>
              </a:rPr>
              <a:t>Marienbad</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ve film yönetmenleri</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2- INGMAR BERGMAN</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9EED310-AC04-2332-4F3D-EB3E6C1193BA}"/>
              </a:ext>
            </a:extLst>
          </p:cNvPr>
          <p:cNvSpPr>
            <a:spLocks noGrp="1"/>
          </p:cNvSpPr>
          <p:nvPr>
            <p:ph idx="1"/>
          </p:nvPr>
        </p:nvSpPr>
        <p:spPr/>
        <p:txBody>
          <a:bodyPr>
            <a:noAutofit/>
          </a:bodyPr>
          <a:lstStyle/>
          <a:p>
            <a:pPr marL="0" indent="0" algn="just">
              <a:buNone/>
            </a:pPr>
            <a:r>
              <a:rPr lang="tr-TR" kern="100" dirty="0">
                <a:effectLst/>
                <a:latin typeface="Arial" panose="020B0604020202020204" pitchFamily="34" charset="0"/>
                <a:ea typeface="Calibri" panose="020F0502020204030204" pitchFamily="34" charset="0"/>
                <a:cs typeface="Arial" panose="020B0604020202020204" pitchFamily="34" charset="0"/>
              </a:rPr>
              <a:t> *</a:t>
            </a:r>
            <a:r>
              <a:rPr lang="tr-TR" kern="100" dirty="0" err="1">
                <a:effectLst/>
                <a:latin typeface="Arial" panose="020B0604020202020204" pitchFamily="34" charset="0"/>
                <a:ea typeface="Calibri" panose="020F0502020204030204" pitchFamily="34" charset="0"/>
                <a:cs typeface="Arial" panose="020B0604020202020204" pitchFamily="34" charset="0"/>
              </a:rPr>
              <a:t>Marienbad</a:t>
            </a:r>
            <a:r>
              <a:rPr lang="tr-TR" kern="100" dirty="0">
                <a:effectLst/>
                <a:latin typeface="Arial" panose="020B0604020202020204" pitchFamily="34" charset="0"/>
                <a:ea typeface="Calibri" panose="020F0502020204030204" pitchFamily="34" charset="0"/>
                <a:cs typeface="Arial" panose="020B0604020202020204" pitchFamily="34" charset="0"/>
              </a:rPr>
              <a:t>*, *Bergman'ın* 1950'ler ve 1960'lardaki *Persona* (1966) ve *</a:t>
            </a:r>
            <a:r>
              <a:rPr lang="tr-TR" kern="100" dirty="0" err="1">
                <a:effectLst/>
                <a:latin typeface="Arial" panose="020B0604020202020204" pitchFamily="34" charset="0"/>
                <a:ea typeface="Calibri" panose="020F0502020204030204" pitchFamily="34" charset="0"/>
                <a:cs typeface="Arial" panose="020B0604020202020204" pitchFamily="34" charset="0"/>
              </a:rPr>
              <a:t>Winter</a:t>
            </a:r>
            <a:r>
              <a:rPr lang="tr-TR" kern="100" dirty="0">
                <a:effectLst/>
                <a:latin typeface="Arial" panose="020B0604020202020204" pitchFamily="34" charset="0"/>
                <a:ea typeface="Calibri" panose="020F0502020204030204" pitchFamily="34" charset="0"/>
                <a:cs typeface="Arial" panose="020B0604020202020204" pitchFamily="34" charset="0"/>
              </a:rPr>
              <a:t> </a:t>
            </a:r>
            <a:r>
              <a:rPr lang="tr-TR" kern="100" dirty="0" err="1">
                <a:effectLst/>
                <a:latin typeface="Arial" panose="020B0604020202020204" pitchFamily="34" charset="0"/>
                <a:ea typeface="Calibri" panose="020F0502020204030204" pitchFamily="34" charset="0"/>
                <a:cs typeface="Arial" panose="020B0604020202020204" pitchFamily="34" charset="0"/>
              </a:rPr>
              <a:t>Light</a:t>
            </a:r>
            <a:r>
              <a:rPr lang="tr-TR" kern="100" dirty="0">
                <a:effectLst/>
                <a:latin typeface="Arial" panose="020B0604020202020204" pitchFamily="34" charset="0"/>
                <a:ea typeface="Calibri" panose="020F0502020204030204" pitchFamily="34" charset="0"/>
                <a:cs typeface="Arial" panose="020B0604020202020204" pitchFamily="34" charset="0"/>
              </a:rPr>
              <a:t>* (1963) gibi başyapıtlarından sonra gelse de, *</a:t>
            </a:r>
            <a:r>
              <a:rPr lang="tr-TR" kern="100" dirty="0" err="1">
                <a:effectLst/>
                <a:latin typeface="Arial" panose="020B0604020202020204" pitchFamily="34" charset="0"/>
                <a:ea typeface="Calibri" panose="020F0502020204030204" pitchFamily="34" charset="0"/>
                <a:cs typeface="Arial" panose="020B0604020202020204" pitchFamily="34" charset="0"/>
              </a:rPr>
              <a:t>Marienbad</a:t>
            </a:r>
            <a:r>
              <a:rPr lang="tr-TR" kern="100" dirty="0">
                <a:effectLst/>
                <a:latin typeface="Arial" panose="020B0604020202020204" pitchFamily="34" charset="0"/>
                <a:ea typeface="Calibri" panose="020F0502020204030204" pitchFamily="34" charset="0"/>
                <a:cs typeface="Arial" panose="020B0604020202020204" pitchFamily="34" charset="0"/>
              </a:rPr>
              <a:t>* izolasyon, kimlik ve zamanın akışkanlığı temalarıyla benzer bir meşguliyeti paylaşıyor. </a:t>
            </a:r>
          </a:p>
          <a:p>
            <a:pPr marL="0" indent="0" algn="just">
              <a:buNone/>
            </a:pPr>
            <a:r>
              <a:rPr lang="tr-TR" kern="100" dirty="0">
                <a:effectLst/>
                <a:latin typeface="Arial" panose="020B0604020202020204" pitchFamily="34" charset="0"/>
                <a:ea typeface="Calibri" panose="020F0502020204030204" pitchFamily="34" charset="0"/>
                <a:cs typeface="Arial" panose="020B0604020202020204" pitchFamily="34" charset="0"/>
              </a:rPr>
              <a:t>Bergman'ın insan ilişkilerinin karmaşıklıklarına ve kişisel hafızanın belirsizliğine olan ilgisi hem *Persona* hem de *</a:t>
            </a:r>
            <a:r>
              <a:rPr lang="tr-TR" kern="100" dirty="0" err="1">
                <a:effectLst/>
                <a:latin typeface="Arial" panose="020B0604020202020204" pitchFamily="34" charset="0"/>
                <a:ea typeface="Calibri" panose="020F0502020204030204" pitchFamily="34" charset="0"/>
                <a:cs typeface="Arial" panose="020B0604020202020204" pitchFamily="34" charset="0"/>
              </a:rPr>
              <a:t>Marienbad</a:t>
            </a:r>
            <a:r>
              <a:rPr lang="tr-TR" kern="100" dirty="0">
                <a:effectLst/>
                <a:latin typeface="Arial" panose="020B0604020202020204" pitchFamily="34" charset="0"/>
                <a:ea typeface="Calibri" panose="020F0502020204030204" pitchFamily="34" charset="0"/>
                <a:cs typeface="Arial" panose="020B0604020202020204" pitchFamily="34" charset="0"/>
              </a:rPr>
              <a:t>*'da mevcuttur, özellikle de her iki filmin de öz algının kırılganlığını nasıl keşfettiğinde.</a:t>
            </a:r>
          </a:p>
          <a:p>
            <a:endParaRPr lang="tr-TR" dirty="0">
              <a:latin typeface="Arial" panose="020B0604020202020204" pitchFamily="34" charset="0"/>
              <a:cs typeface="Arial" panose="020B0604020202020204" pitchFamily="34" charset="0"/>
            </a:endParaRPr>
          </a:p>
        </p:txBody>
      </p:sp>
      <p:pic>
        <p:nvPicPr>
          <p:cNvPr id="20484" name="Picture 4" descr="Ingmar Bergman - IMDb">
            <a:extLst>
              <a:ext uri="{FF2B5EF4-FFF2-40B4-BE49-F238E27FC236}">
                <a16:creationId xmlns:a16="http://schemas.microsoft.com/office/drawing/2014/main" id="{95C6EC55-14C3-186C-7978-4E8D08C7E2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0036" y="260266"/>
            <a:ext cx="1857375" cy="1829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0146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TM04033919[[fn=Devre]]</Template>
  <TotalTime>4288</TotalTime>
  <Words>2071</Words>
  <Application>Microsoft Office PowerPoint</Application>
  <PresentationFormat>Widescreen</PresentationFormat>
  <Paragraphs>162</Paragraphs>
  <Slides>24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Aptos</vt:lpstr>
      <vt:lpstr>Arial</vt:lpstr>
      <vt:lpstr>Calibri</vt:lpstr>
      <vt:lpstr>Google Sans</vt:lpstr>
      <vt:lpstr>Roboto</vt:lpstr>
      <vt:lpstr>Tw Cen MT</vt:lpstr>
      <vt:lpstr>Devre</vt:lpstr>
      <vt:lpstr>ALAİN RESNAİS</vt:lpstr>
      <vt:lpstr>FİLM HAKKINDA BİLGİ</vt:lpstr>
      <vt:lpstr>Filmin Öne Çıkan Özellikleri </vt:lpstr>
      <vt:lpstr>Filmin Öne Çıkan Özellikleri</vt:lpstr>
      <vt:lpstr>FİLMİN TEMEL ANLATI YAPISI</vt:lpstr>
      <vt:lpstr>SİNEMATOGRAFİK ÖZELLİKLER</vt:lpstr>
      <vt:lpstr>SİNEMA TARİHİNDEKİ YERİ-1</vt:lpstr>
      <vt:lpstr>Marienbad ve  Film Yönetmenleri    1- MICHELANGELO ANTONİONi</vt:lpstr>
      <vt:lpstr>Marienbad ve film yönetmenleri    2- INGMAR BERGMAN </vt:lpstr>
      <vt:lpstr>Marıenbad ve film yönetmenleri     1- DAVİD LYNCH </vt:lpstr>
      <vt:lpstr>Doğrusal Anlatıya ve «Yeni ANLATIya»  Meydan Okumak;  1980 ve 1990 ‘LAR  </vt:lpstr>
      <vt:lpstr>WONG KAR-wai</vt:lpstr>
      <vt:lpstr>Charlie kaufman</vt:lpstr>
      <vt:lpstr>CHRİSTOPHER NOLAN</vt:lpstr>
      <vt:lpstr>1980 LER VE 1990 LAR</vt:lpstr>
      <vt:lpstr>FELSEFİ ETKİ 1-SEMİYOTİK (GÖSTERGEBİLİM) ROLAND  BARTHES</vt:lpstr>
      <vt:lpstr>FELSEFE İLE İLİŞKİSİ FENOMENOLOJİ VAROLUŞÇULUK  </vt:lpstr>
      <vt:lpstr>FELSEFE İLE İLİŞKİSİ 3-ZAMAN VE HAFIZA </vt:lpstr>
      <vt:lpstr>EDEBİYATLA İLİŞKİSİ </vt:lpstr>
      <vt:lpstr>EDEBİYATLA İLİŞKİSİ</vt:lpstr>
      <vt:lpstr>3-SanatSAL VE KÜLTÜREL MİRAS A-SANAT VE MİMARLIK </vt:lpstr>
      <vt:lpstr>PowerPoint Presentation</vt:lpstr>
      <vt:lpstr>3-SanatSAL VE KÜLTÜREL MİRAS B-Popüler Kültür ve Görsel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Cihan Durmuşoğlu</dc:creator>
  <cp:lastModifiedBy>Nihat Berker</cp:lastModifiedBy>
  <cp:revision>6</cp:revision>
  <dcterms:created xsi:type="dcterms:W3CDTF">2024-11-10T19:10:43Z</dcterms:created>
  <dcterms:modified xsi:type="dcterms:W3CDTF">2024-12-07T07:44:22Z</dcterms:modified>
</cp:coreProperties>
</file>