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1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A3F53-22BA-4062-8AA8-B8B60B8F9CB2}" v="57" dt="2024-11-27T16:47:46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7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2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7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2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2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0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2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db.com/title/tt0047647/?ref_=tt_mv_close" TargetMode="External"/><Relationship Id="rId2" Type="http://schemas.openxmlformats.org/officeDocument/2006/relationships/hyperlink" Target="https://tr.wikipedia.org/wiki/Meksika%27ya_Frans%C4%B1z_m%C3%BCdahale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mdb.com/title/tt0044706/" TargetMode="External"/><Relationship Id="rId5" Type="http://schemas.openxmlformats.org/officeDocument/2006/relationships/hyperlink" Target="https://www.imdb.com/title/tt0049730/?ref_=nv_sr_srsg_0_tt_8_nm_0_in_0_q_searchers" TargetMode="External"/><Relationship Id="rId4" Type="http://schemas.openxmlformats.org/officeDocument/2006/relationships/hyperlink" Target="https://www.imdb.com/title/tt0050086/?ref_=nv_sr_srsg_3_tt_7_nm_1_in_0_q_3.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and person looking at each other&#10;&#10;Description automatically generated">
            <a:extLst>
              <a:ext uri="{FF2B5EF4-FFF2-40B4-BE49-F238E27FC236}">
                <a16:creationId xmlns:a16="http://schemas.microsoft.com/office/drawing/2014/main" id="{6253C95C-5F98-187D-965F-5D89265BC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5" b="1173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07233-5500-1E53-4AA8-8677F2F9D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GB" sz="5600" dirty="0">
                <a:solidFill>
                  <a:schemeClr val="bg1"/>
                </a:solidFill>
              </a:rPr>
              <a:t>Vera Cruz(1954) </a:t>
            </a:r>
            <a:r>
              <a:rPr lang="en-GB" sz="5600" dirty="0" err="1">
                <a:solidFill>
                  <a:schemeClr val="bg1"/>
                </a:solidFill>
              </a:rPr>
              <a:t>Filmindeki</a:t>
            </a:r>
            <a:r>
              <a:rPr lang="en-GB" sz="5600" dirty="0">
                <a:solidFill>
                  <a:schemeClr val="bg1"/>
                </a:solidFill>
              </a:rPr>
              <a:t> </a:t>
            </a:r>
            <a:r>
              <a:rPr lang="en-GB" sz="5600" dirty="0" err="1">
                <a:solidFill>
                  <a:schemeClr val="bg1"/>
                </a:solidFill>
              </a:rPr>
              <a:t>Sosyal</a:t>
            </a:r>
            <a:r>
              <a:rPr lang="en-GB" sz="5600" dirty="0">
                <a:solidFill>
                  <a:schemeClr val="bg1"/>
                </a:solidFill>
              </a:rPr>
              <a:t> </a:t>
            </a:r>
            <a:r>
              <a:rPr lang="en-GB" sz="5600" dirty="0" err="1">
                <a:solidFill>
                  <a:schemeClr val="bg1"/>
                </a:solidFill>
              </a:rPr>
              <a:t>ve</a:t>
            </a:r>
            <a:r>
              <a:rPr lang="en-GB" sz="5600" dirty="0">
                <a:solidFill>
                  <a:schemeClr val="bg1"/>
                </a:solidFill>
              </a:rPr>
              <a:t> </a:t>
            </a:r>
            <a:r>
              <a:rPr lang="en-GB" sz="5600" dirty="0" err="1">
                <a:solidFill>
                  <a:schemeClr val="bg1"/>
                </a:solidFill>
              </a:rPr>
              <a:t>Tarihi</a:t>
            </a:r>
            <a:r>
              <a:rPr lang="en-GB" sz="5600" dirty="0">
                <a:solidFill>
                  <a:schemeClr val="bg1"/>
                </a:solidFill>
              </a:rPr>
              <a:t> Arka Plan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1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14141FC-8189-47F8-821A-FC9A4E91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EADD9-12E7-62FB-80A1-D7CAAA7C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>
            <a:normAutofit/>
          </a:bodyPr>
          <a:lstStyle/>
          <a:p>
            <a:r>
              <a:rPr lang="en-GB" sz="2800"/>
              <a:t>Western Tarzının Yükselişi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02736" y="1328435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ontent Placeholder 16">
            <a:extLst>
              <a:ext uri="{FF2B5EF4-FFF2-40B4-BE49-F238E27FC236}">
                <a16:creationId xmlns:a16="http://schemas.microsoft.com/office/drawing/2014/main" id="{3C5000A2-5AE0-DA08-983A-07F98E018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1950'ler, Amerikan </a:t>
            </a:r>
            <a:r>
              <a:rPr lang="en-US" sz="1800" dirty="0" err="1"/>
              <a:t>sinemasının</a:t>
            </a:r>
            <a:r>
              <a:rPr lang="en-US" sz="1800" dirty="0"/>
              <a:t> </a:t>
            </a:r>
            <a:r>
              <a:rPr lang="en-US" sz="1800" dirty="0" err="1"/>
              <a:t>önemli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parçası</a:t>
            </a:r>
            <a:r>
              <a:rPr lang="en-US" sz="1800" dirty="0"/>
              <a:t> </a:t>
            </a:r>
            <a:r>
              <a:rPr lang="en-US" sz="1800" dirty="0" err="1"/>
              <a:t>olan</a:t>
            </a:r>
            <a:r>
              <a:rPr lang="en-US" sz="1800" dirty="0"/>
              <a:t> Western film </a:t>
            </a:r>
            <a:r>
              <a:rPr lang="en-US" sz="1800" dirty="0" err="1"/>
              <a:t>türünün</a:t>
            </a:r>
            <a:r>
              <a:rPr lang="en-US" sz="1800" dirty="0"/>
              <a:t> </a:t>
            </a:r>
            <a:r>
              <a:rPr lang="en-US" sz="1800" dirty="0" err="1"/>
              <a:t>zirveye</a:t>
            </a:r>
            <a:r>
              <a:rPr lang="en-US" sz="1800" dirty="0"/>
              <a:t> </a:t>
            </a:r>
            <a:r>
              <a:rPr lang="en-US" sz="1800" dirty="0" err="1"/>
              <a:t>ulaştığı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dönemdi</a:t>
            </a:r>
            <a:r>
              <a:rPr lang="en-US" sz="1800" dirty="0"/>
              <a:t>. </a:t>
            </a:r>
            <a:r>
              <a:rPr lang="en-US" sz="1800" dirty="0" err="1"/>
              <a:t>Westernler</a:t>
            </a:r>
            <a:r>
              <a:rPr lang="en-US" sz="1800" dirty="0"/>
              <a:t> </a:t>
            </a:r>
            <a:r>
              <a:rPr lang="en-US" sz="1800" dirty="0" err="1"/>
              <a:t>genellikle</a:t>
            </a:r>
            <a:r>
              <a:rPr lang="en-US" sz="1800" dirty="0"/>
              <a:t> </a:t>
            </a:r>
            <a:r>
              <a:rPr lang="en-US" sz="1800" dirty="0" err="1"/>
              <a:t>kahramanlık</a:t>
            </a:r>
            <a:r>
              <a:rPr lang="en-US" sz="1800" dirty="0"/>
              <a:t>, </a:t>
            </a:r>
            <a:r>
              <a:rPr lang="en-US" sz="1800" dirty="0" err="1"/>
              <a:t>ahlak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medeniyet</a:t>
            </a:r>
            <a:r>
              <a:rPr lang="en-US" sz="1800" dirty="0"/>
              <a:t> </a:t>
            </a:r>
            <a:r>
              <a:rPr lang="en-US" sz="1800" dirty="0" err="1"/>
              <a:t>ile</a:t>
            </a:r>
            <a:r>
              <a:rPr lang="en-US" sz="1800" dirty="0"/>
              <a:t> </a:t>
            </a:r>
            <a:r>
              <a:rPr lang="en-US" sz="1800" dirty="0" err="1"/>
              <a:t>keşfedilmemiş</a:t>
            </a:r>
            <a:r>
              <a:rPr lang="en-US" sz="1800" dirty="0"/>
              <a:t> </a:t>
            </a:r>
            <a:r>
              <a:rPr lang="en-US" sz="1800" dirty="0" err="1"/>
              <a:t>sınır</a:t>
            </a:r>
            <a:r>
              <a:rPr lang="en-US" sz="1800" dirty="0"/>
              <a:t> </a:t>
            </a:r>
            <a:r>
              <a:rPr lang="en-US" sz="1800" dirty="0" err="1"/>
              <a:t>arasındaki</a:t>
            </a:r>
            <a:r>
              <a:rPr lang="en-US" sz="1800" dirty="0"/>
              <a:t> </a:t>
            </a:r>
            <a:r>
              <a:rPr lang="en-US" sz="1800" dirty="0" err="1"/>
              <a:t>çatışma</a:t>
            </a:r>
            <a:r>
              <a:rPr lang="en-US" sz="1800" dirty="0"/>
              <a:t> </a:t>
            </a:r>
            <a:r>
              <a:rPr lang="en-US" sz="1800" dirty="0" err="1"/>
              <a:t>gibi</a:t>
            </a:r>
            <a:r>
              <a:rPr lang="en-US" sz="1800" dirty="0"/>
              <a:t> </a:t>
            </a:r>
            <a:r>
              <a:rPr lang="en-US" sz="1800" dirty="0" err="1"/>
              <a:t>temaları</a:t>
            </a:r>
            <a:r>
              <a:rPr lang="en-US" sz="1800" dirty="0"/>
              <a:t> </a:t>
            </a:r>
            <a:r>
              <a:rPr lang="en-US" sz="1800" dirty="0" err="1"/>
              <a:t>yansıtır</a:t>
            </a:r>
            <a:r>
              <a:rPr lang="en-US" sz="1800" dirty="0"/>
              <a:t>; </a:t>
            </a:r>
            <a:r>
              <a:rPr lang="en-US" sz="1800" dirty="0" err="1"/>
              <a:t>bu</a:t>
            </a:r>
            <a:r>
              <a:rPr lang="en-US" sz="1800" dirty="0"/>
              <a:t> da </a:t>
            </a:r>
            <a:r>
              <a:rPr lang="en-US" sz="1800" dirty="0" err="1"/>
              <a:t>izleyicilerin</a:t>
            </a:r>
            <a:r>
              <a:rPr lang="en-US" sz="1800" dirty="0"/>
              <a:t> Amerikan </a:t>
            </a:r>
            <a:r>
              <a:rPr lang="en-US" sz="1800" dirty="0" err="1"/>
              <a:t>kimliğine</a:t>
            </a:r>
            <a:r>
              <a:rPr lang="en-US" sz="1800" dirty="0"/>
              <a:t> </a:t>
            </a:r>
            <a:r>
              <a:rPr lang="en-US" sz="1800" dirty="0" err="1"/>
              <a:t>dair</a:t>
            </a:r>
            <a:r>
              <a:rPr lang="en-US" sz="1800" dirty="0"/>
              <a:t> </a:t>
            </a:r>
            <a:r>
              <a:rPr lang="en-US" sz="1800" dirty="0" err="1"/>
              <a:t>görüşlerini</a:t>
            </a:r>
            <a:r>
              <a:rPr lang="en-US" sz="1800" dirty="0"/>
              <a:t> </a:t>
            </a:r>
            <a:r>
              <a:rPr lang="en-US" sz="1800" dirty="0" err="1"/>
              <a:t>şekillendirdi</a:t>
            </a:r>
            <a:r>
              <a:rPr lang="en-US" sz="1800" dirty="0"/>
              <a:t>.</a:t>
            </a:r>
          </a:p>
        </p:txBody>
      </p:sp>
      <p:pic>
        <p:nvPicPr>
          <p:cNvPr id="13" name="Picture 12" descr="A movie poster of a person with an object&#10;&#10;Description automatically generated">
            <a:extLst>
              <a:ext uri="{FF2B5EF4-FFF2-40B4-BE49-F238E27FC236}">
                <a16:creationId xmlns:a16="http://schemas.microsoft.com/office/drawing/2014/main" id="{6B85553F-140C-E2B0-33DC-0BB1684EC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2480"/>
          <a:stretch/>
        </p:blipFill>
        <p:spPr>
          <a:xfrm>
            <a:off x="557784" y="2606462"/>
            <a:ext cx="3584448" cy="3639312"/>
          </a:xfrm>
          <a:prstGeom prst="rect">
            <a:avLst/>
          </a:prstGeom>
        </p:spPr>
      </p:pic>
      <p:pic>
        <p:nvPicPr>
          <p:cNvPr id="11" name="Picture 10" descr="A movie poster of two men on horses&#10;&#10;Description automatically generated">
            <a:extLst>
              <a:ext uri="{FF2B5EF4-FFF2-40B4-BE49-F238E27FC236}">
                <a16:creationId xmlns:a16="http://schemas.microsoft.com/office/drawing/2014/main" id="{4C93B5B1-7E05-D847-6B4F-5FFBBF143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" r="-1" b="26074"/>
          <a:stretch/>
        </p:blipFill>
        <p:spPr>
          <a:xfrm>
            <a:off x="4347599" y="2606462"/>
            <a:ext cx="3584448" cy="3639312"/>
          </a:xfrm>
          <a:prstGeom prst="rect">
            <a:avLst/>
          </a:prstGeom>
        </p:spPr>
      </p:pic>
      <p:pic>
        <p:nvPicPr>
          <p:cNvPr id="9" name="Content Placeholder 8" descr="A movie poster of two men&#10;&#10;Description automatically generated">
            <a:extLst>
              <a:ext uri="{FF2B5EF4-FFF2-40B4-BE49-F238E27FC236}">
                <a16:creationId xmlns:a16="http://schemas.microsoft.com/office/drawing/2014/main" id="{F7813D19-76D9-C7CE-B305-EDD7AAD52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3" r="-3" b="29552"/>
          <a:stretch/>
        </p:blipFill>
        <p:spPr>
          <a:xfrm>
            <a:off x="8137415" y="2606462"/>
            <a:ext cx="3584448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5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7749-411E-F350-C75C-A0C5BEED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Savaş Sonrasında Hollywood ve 1950’ler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49F3A-FB62-CB35-846E-26917D977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. </a:t>
            </a:r>
            <a:r>
              <a:rPr lang="en-GB" dirty="0" err="1"/>
              <a:t>Dünya</a:t>
            </a:r>
            <a:r>
              <a:rPr lang="en-GB" dirty="0"/>
              <a:t> </a:t>
            </a:r>
            <a:r>
              <a:rPr lang="en-GB" dirty="0" err="1"/>
              <a:t>savaşı</a:t>
            </a:r>
            <a:r>
              <a:rPr lang="en-GB" dirty="0"/>
              <a:t> </a:t>
            </a:r>
            <a:r>
              <a:rPr lang="en-GB" dirty="0" err="1"/>
              <a:t>sonrasında</a:t>
            </a:r>
            <a:r>
              <a:rPr lang="en-GB" dirty="0"/>
              <a:t> Hollywood film </a:t>
            </a:r>
            <a:r>
              <a:rPr lang="en-GB" dirty="0" err="1"/>
              <a:t>endüstrisi</a:t>
            </a:r>
            <a:r>
              <a:rPr lang="en-GB" dirty="0"/>
              <a:t> </a:t>
            </a:r>
            <a:r>
              <a:rPr lang="en-GB" dirty="0" err="1"/>
              <a:t>önemli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dönüşümden</a:t>
            </a:r>
            <a:r>
              <a:rPr lang="en-GB" dirty="0"/>
              <a:t> </a:t>
            </a:r>
            <a:r>
              <a:rPr lang="en-GB" dirty="0" err="1"/>
              <a:t>geçmiştir</a:t>
            </a:r>
            <a:r>
              <a:rPr lang="en-GB" dirty="0"/>
              <a:t>. Bunun </a:t>
            </a:r>
            <a:r>
              <a:rPr lang="en-GB" dirty="0" err="1"/>
              <a:t>nedenleri</a:t>
            </a:r>
            <a:r>
              <a:rPr lang="en-GB" dirty="0"/>
              <a:t> </a:t>
            </a:r>
            <a:r>
              <a:rPr lang="en-GB" dirty="0" err="1"/>
              <a:t>şu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sıralanabilir</a:t>
            </a:r>
            <a:r>
              <a:rPr lang="en-GB" dirty="0"/>
              <a:t>:</a:t>
            </a:r>
          </a:p>
          <a:p>
            <a:r>
              <a:rPr lang="en-GB" dirty="0" err="1"/>
              <a:t>Seyirci</a:t>
            </a:r>
            <a:r>
              <a:rPr lang="en-GB" dirty="0"/>
              <a:t> </a:t>
            </a:r>
            <a:r>
              <a:rPr lang="en-GB" dirty="0" err="1"/>
              <a:t>sayısı</a:t>
            </a:r>
            <a:r>
              <a:rPr lang="en-GB" dirty="0"/>
              <a:t> </a:t>
            </a:r>
            <a:r>
              <a:rPr lang="en-GB" dirty="0" err="1"/>
              <a:t>düştü</a:t>
            </a:r>
            <a:r>
              <a:rPr lang="en-GB" dirty="0"/>
              <a:t>. </a:t>
            </a:r>
          </a:p>
          <a:p>
            <a:r>
              <a:rPr lang="en-GB" dirty="0"/>
              <a:t>Amerikan </a:t>
            </a:r>
            <a:r>
              <a:rPr lang="en-GB" dirty="0" err="1"/>
              <a:t>halkının</a:t>
            </a:r>
            <a:r>
              <a:rPr lang="en-GB" dirty="0"/>
              <a:t> </a:t>
            </a:r>
            <a:r>
              <a:rPr lang="en-GB" dirty="0" err="1"/>
              <a:t>boş</a:t>
            </a:r>
            <a:r>
              <a:rPr lang="en-GB" dirty="0"/>
              <a:t> zaman </a:t>
            </a:r>
            <a:r>
              <a:rPr lang="en-GB" dirty="0" err="1"/>
              <a:t>alışkanlıkları</a:t>
            </a:r>
            <a:r>
              <a:rPr lang="en-GB" dirty="0"/>
              <a:t> </a:t>
            </a:r>
            <a:r>
              <a:rPr lang="en-GB" dirty="0" err="1"/>
              <a:t>değişti</a:t>
            </a:r>
            <a:r>
              <a:rPr lang="en-GB" dirty="0"/>
              <a:t>. </a:t>
            </a:r>
            <a:r>
              <a:rPr lang="en-GB" dirty="0" err="1"/>
              <a:t>Banliyöleşme</a:t>
            </a:r>
            <a:r>
              <a:rPr lang="en-GB" dirty="0"/>
              <a:t> </a:t>
            </a:r>
            <a:r>
              <a:rPr lang="en-GB" dirty="0" err="1"/>
              <a:t>filme</a:t>
            </a:r>
            <a:r>
              <a:rPr lang="en-GB" dirty="0"/>
              <a:t> </a:t>
            </a:r>
            <a:r>
              <a:rPr lang="en-GB" dirty="0" err="1"/>
              <a:t>gitmenin</a:t>
            </a:r>
            <a:r>
              <a:rPr lang="en-GB" dirty="0"/>
              <a:t> </a:t>
            </a:r>
            <a:r>
              <a:rPr lang="en-GB" dirty="0" err="1"/>
              <a:t>maliyetini</a:t>
            </a:r>
            <a:r>
              <a:rPr lang="en-GB" dirty="0"/>
              <a:t> </a:t>
            </a:r>
            <a:r>
              <a:rPr lang="en-GB" dirty="0" err="1"/>
              <a:t>yükseltti</a:t>
            </a:r>
            <a:r>
              <a:rPr lang="en-GB" dirty="0"/>
              <a:t>. Film </a:t>
            </a:r>
            <a:r>
              <a:rPr lang="en-GB" dirty="0" err="1"/>
              <a:t>izlemek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kent</a:t>
            </a:r>
            <a:r>
              <a:rPr lang="en-GB" dirty="0"/>
              <a:t> </a:t>
            </a:r>
            <a:r>
              <a:rPr lang="en-GB" dirty="0" err="1"/>
              <a:t>merkezine</a:t>
            </a:r>
            <a:r>
              <a:rPr lang="en-GB" dirty="0"/>
              <a:t> </a:t>
            </a:r>
            <a:r>
              <a:rPr lang="en-GB" dirty="0" err="1"/>
              <a:t>gitmek</a:t>
            </a:r>
            <a:r>
              <a:rPr lang="en-GB" dirty="0"/>
              <a:t> </a:t>
            </a:r>
            <a:r>
              <a:rPr lang="en-GB" dirty="0" err="1"/>
              <a:t>pahalı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aktiviteye</a:t>
            </a:r>
            <a:r>
              <a:rPr lang="en-GB" dirty="0"/>
              <a:t> </a:t>
            </a:r>
            <a:r>
              <a:rPr lang="en-GB" dirty="0" err="1"/>
              <a:t>dönüştü</a:t>
            </a:r>
            <a:r>
              <a:rPr lang="en-GB" dirty="0"/>
              <a:t>.</a:t>
            </a:r>
          </a:p>
          <a:p>
            <a:r>
              <a:rPr lang="en-GB" dirty="0"/>
              <a:t> </a:t>
            </a:r>
            <a:r>
              <a:rPr lang="en-GB" dirty="0" err="1"/>
              <a:t>Televizyon</a:t>
            </a:r>
            <a:r>
              <a:rPr lang="en-GB" dirty="0"/>
              <a:t> </a:t>
            </a:r>
            <a:r>
              <a:rPr lang="en-GB" dirty="0" err="1"/>
              <a:t>önemli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rakip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ortaya</a:t>
            </a:r>
            <a:r>
              <a:rPr lang="en-GB" dirty="0"/>
              <a:t> </a:t>
            </a:r>
            <a:r>
              <a:rPr lang="en-GB" dirty="0" err="1"/>
              <a:t>çıktı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26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DD80-0302-B77C-4960-C4C9F9EA1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Meksika'ya</a:t>
            </a:r>
            <a:r>
              <a:rPr lang="en-GB" dirty="0"/>
              <a:t> </a:t>
            </a:r>
            <a:r>
              <a:rPr lang="en-GB" dirty="0" err="1"/>
              <a:t>Fransız</a:t>
            </a:r>
            <a:r>
              <a:rPr lang="en-GB" dirty="0"/>
              <a:t> </a:t>
            </a:r>
            <a:r>
              <a:rPr lang="en-GB" dirty="0" err="1"/>
              <a:t>müdahalesi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BDCC9-4DCD-CDBC-1886-930237129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35277"/>
            <a:ext cx="12192000" cy="4822723"/>
          </a:xfrm>
        </p:spPr>
        <p:txBody>
          <a:bodyPr>
            <a:normAutofit fontScale="55000" lnSpcReduction="20000"/>
          </a:bodyPr>
          <a:lstStyle/>
          <a:p>
            <a:r>
              <a:rPr lang="en-GB" sz="2900" dirty="0" err="1"/>
              <a:t>Meksika'ya</a:t>
            </a:r>
            <a:r>
              <a:rPr lang="en-GB" sz="2900" dirty="0"/>
              <a:t> </a:t>
            </a:r>
            <a:r>
              <a:rPr lang="en-GB" sz="2900" dirty="0" err="1"/>
              <a:t>Fransız</a:t>
            </a:r>
            <a:r>
              <a:rPr lang="en-GB" sz="2900" dirty="0"/>
              <a:t> </a:t>
            </a:r>
            <a:r>
              <a:rPr lang="en-GB" sz="2900" dirty="0" err="1"/>
              <a:t>müdahalesi</a:t>
            </a:r>
            <a:r>
              <a:rPr lang="en-GB" sz="2900" dirty="0"/>
              <a:t> 19. </a:t>
            </a:r>
            <a:r>
              <a:rPr lang="en-GB" sz="2900" dirty="0" err="1"/>
              <a:t>yüzyılda</a:t>
            </a:r>
            <a:r>
              <a:rPr lang="en-GB" sz="2900" dirty="0"/>
              <a:t> </a:t>
            </a:r>
            <a:r>
              <a:rPr lang="en-GB" sz="2900" dirty="0" err="1"/>
              <a:t>İkinci</a:t>
            </a:r>
            <a:r>
              <a:rPr lang="en-GB" sz="2900" dirty="0"/>
              <a:t> </a:t>
            </a:r>
            <a:r>
              <a:rPr lang="en-GB" sz="2900" dirty="0" err="1"/>
              <a:t>Fransız</a:t>
            </a:r>
            <a:r>
              <a:rPr lang="en-GB" sz="2900" dirty="0"/>
              <a:t> </a:t>
            </a:r>
            <a:r>
              <a:rPr lang="en-GB" sz="2900" dirty="0" err="1"/>
              <a:t>İmparatorluğu</a:t>
            </a:r>
            <a:r>
              <a:rPr lang="en-GB" sz="2900" dirty="0"/>
              <a:t> </a:t>
            </a:r>
            <a:r>
              <a:rPr lang="en-GB" sz="2900" dirty="0" err="1"/>
              <a:t>tarafından</a:t>
            </a:r>
            <a:r>
              <a:rPr lang="en-GB" sz="2900" dirty="0"/>
              <a:t> </a:t>
            </a:r>
            <a:r>
              <a:rPr lang="en-GB" sz="2900" dirty="0" err="1"/>
              <a:t>Meksika'nın</a:t>
            </a:r>
            <a:r>
              <a:rPr lang="en-GB" sz="2900" dirty="0"/>
              <a:t> </a:t>
            </a:r>
            <a:r>
              <a:rPr lang="en-GB" sz="2900" dirty="0" err="1"/>
              <a:t>işgal</a:t>
            </a:r>
            <a:r>
              <a:rPr lang="en-GB" sz="2900" dirty="0"/>
              <a:t> </a:t>
            </a:r>
            <a:r>
              <a:rPr lang="en-GB" sz="2900" dirty="0" err="1"/>
              <a:t>edilmesi</a:t>
            </a:r>
            <a:r>
              <a:rPr lang="en-GB" sz="2900" dirty="0"/>
              <a:t> </a:t>
            </a:r>
            <a:r>
              <a:rPr lang="en-GB" sz="2900" dirty="0" err="1"/>
              <a:t>sürecidir</a:t>
            </a:r>
            <a:r>
              <a:rPr lang="en-GB" sz="2900" dirty="0"/>
              <a:t>. </a:t>
            </a:r>
            <a:r>
              <a:rPr lang="en-GB" sz="2900" dirty="0" err="1"/>
              <a:t>İşgal</a:t>
            </a:r>
            <a:r>
              <a:rPr lang="en-GB" sz="2900" dirty="0"/>
              <a:t> </a:t>
            </a:r>
            <a:r>
              <a:rPr lang="en-GB" sz="2900" dirty="0" err="1"/>
              <a:t>harekâtı</a:t>
            </a:r>
            <a:r>
              <a:rPr lang="en-GB" sz="2900" dirty="0"/>
              <a:t> ilk </a:t>
            </a:r>
            <a:r>
              <a:rPr lang="en-GB" sz="2900" dirty="0" err="1"/>
              <a:t>başlarda</a:t>
            </a:r>
            <a:r>
              <a:rPr lang="en-GB" sz="2900" dirty="0"/>
              <a:t> </a:t>
            </a:r>
            <a:r>
              <a:rPr lang="en-GB" sz="2900" dirty="0" err="1"/>
              <a:t>Birleşik</a:t>
            </a:r>
            <a:r>
              <a:rPr lang="en-GB" sz="2900" dirty="0"/>
              <a:t> </a:t>
            </a:r>
            <a:r>
              <a:rPr lang="en-GB" sz="2900" dirty="0" err="1"/>
              <a:t>Krallık</a:t>
            </a:r>
            <a:r>
              <a:rPr lang="en-GB" sz="2900" dirty="0"/>
              <a:t> </a:t>
            </a:r>
            <a:r>
              <a:rPr lang="en-GB" sz="2900" dirty="0" err="1"/>
              <a:t>ve</a:t>
            </a:r>
            <a:r>
              <a:rPr lang="en-GB" sz="2900" dirty="0"/>
              <a:t> </a:t>
            </a:r>
            <a:r>
              <a:rPr lang="en-GB" sz="2900" dirty="0" err="1"/>
              <a:t>İspanya</a:t>
            </a:r>
            <a:r>
              <a:rPr lang="en-GB" sz="2900" dirty="0"/>
              <a:t> </a:t>
            </a:r>
            <a:r>
              <a:rPr lang="en-GB" sz="2900" dirty="0" err="1"/>
              <a:t>tarafından</a:t>
            </a:r>
            <a:r>
              <a:rPr lang="en-GB" sz="2900" dirty="0"/>
              <a:t> </a:t>
            </a:r>
            <a:r>
              <a:rPr lang="en-GB" sz="2900" dirty="0" err="1"/>
              <a:t>desteklenmiştir</a:t>
            </a:r>
            <a:r>
              <a:rPr lang="en-GB" sz="2900" dirty="0"/>
              <a:t>. </a:t>
            </a:r>
            <a:r>
              <a:rPr lang="en-GB" sz="2900" dirty="0" err="1"/>
              <a:t>İşgal</a:t>
            </a:r>
            <a:r>
              <a:rPr lang="en-GB" sz="2900" dirty="0"/>
              <a:t> </a:t>
            </a:r>
            <a:r>
              <a:rPr lang="en-GB" sz="2900" dirty="0" err="1"/>
              <a:t>kararı</a:t>
            </a:r>
            <a:r>
              <a:rPr lang="en-GB" sz="2900" dirty="0"/>
              <a:t> </a:t>
            </a:r>
            <a:r>
              <a:rPr lang="en-GB" sz="2900" dirty="0" err="1"/>
              <a:t>Meksika</a:t>
            </a:r>
            <a:r>
              <a:rPr lang="en-GB" sz="2900" dirty="0"/>
              <a:t> </a:t>
            </a:r>
            <a:r>
              <a:rPr lang="en-GB" sz="2900" dirty="0" err="1"/>
              <a:t>Devlet</a:t>
            </a:r>
            <a:r>
              <a:rPr lang="en-GB" sz="2900" dirty="0"/>
              <a:t> </a:t>
            </a:r>
            <a:r>
              <a:rPr lang="en-GB" sz="2900" dirty="0" err="1"/>
              <a:t>Başkanı</a:t>
            </a:r>
            <a:r>
              <a:rPr lang="en-GB" sz="2900" dirty="0"/>
              <a:t> Benito </a:t>
            </a:r>
            <a:r>
              <a:rPr lang="en-GB" sz="2900" dirty="0" err="1"/>
              <a:t>Juárez'in</a:t>
            </a:r>
            <a:r>
              <a:rPr lang="en-GB" sz="2900" dirty="0"/>
              <a:t> 17 </a:t>
            </a:r>
            <a:r>
              <a:rPr lang="en-GB" sz="2900" dirty="0" err="1"/>
              <a:t>Temmuz</a:t>
            </a:r>
            <a:r>
              <a:rPr lang="en-GB" sz="2900" dirty="0"/>
              <a:t> 1861 </a:t>
            </a:r>
            <a:r>
              <a:rPr lang="en-GB" sz="2900" dirty="0" err="1"/>
              <a:t>tarihinde</a:t>
            </a:r>
            <a:r>
              <a:rPr lang="en-GB" sz="2900" dirty="0"/>
              <a:t> </a:t>
            </a:r>
            <a:r>
              <a:rPr lang="en-GB" sz="2900" dirty="0" err="1"/>
              <a:t>aldığı</a:t>
            </a:r>
            <a:r>
              <a:rPr lang="en-GB" sz="2900" dirty="0"/>
              <a:t> </a:t>
            </a:r>
            <a:r>
              <a:rPr lang="en-GB" sz="2900" dirty="0" err="1"/>
              <a:t>dış</a:t>
            </a:r>
            <a:r>
              <a:rPr lang="en-GB" sz="2900" dirty="0"/>
              <a:t> </a:t>
            </a:r>
            <a:r>
              <a:rPr lang="en-GB" sz="2900" dirty="0" err="1"/>
              <a:t>borçların</a:t>
            </a:r>
            <a:r>
              <a:rPr lang="en-GB" sz="2900" dirty="0"/>
              <a:t> </a:t>
            </a:r>
            <a:r>
              <a:rPr lang="en-GB" sz="2900" dirty="0" err="1"/>
              <a:t>faizlerini</a:t>
            </a:r>
            <a:r>
              <a:rPr lang="en-GB" sz="2900" dirty="0"/>
              <a:t> </a:t>
            </a:r>
            <a:r>
              <a:rPr lang="en-GB" sz="2900" dirty="0" err="1"/>
              <a:t>ödemeyi</a:t>
            </a:r>
            <a:r>
              <a:rPr lang="en-GB" sz="2900" dirty="0"/>
              <a:t> </a:t>
            </a:r>
            <a:r>
              <a:rPr lang="en-GB" sz="2900" dirty="0" err="1"/>
              <a:t>reddeden</a:t>
            </a:r>
            <a:r>
              <a:rPr lang="en-GB" sz="2900" dirty="0"/>
              <a:t> </a:t>
            </a:r>
            <a:r>
              <a:rPr lang="en-GB" sz="2900" dirty="0" err="1"/>
              <a:t>karar</a:t>
            </a:r>
            <a:r>
              <a:rPr lang="en-GB" sz="2900" dirty="0"/>
              <a:t> </a:t>
            </a:r>
            <a:r>
              <a:rPr lang="en-GB" sz="2900" dirty="0" err="1"/>
              <a:t>üzerine</a:t>
            </a:r>
            <a:r>
              <a:rPr lang="en-GB" sz="2900" dirty="0"/>
              <a:t> </a:t>
            </a:r>
            <a:r>
              <a:rPr lang="en-GB" sz="2900" dirty="0" err="1"/>
              <a:t>alınmıştır</a:t>
            </a:r>
            <a:r>
              <a:rPr lang="en-GB" sz="2900" dirty="0"/>
              <a:t>.</a:t>
            </a:r>
          </a:p>
          <a:p>
            <a:endParaRPr lang="en-GB" sz="2900" dirty="0"/>
          </a:p>
          <a:p>
            <a:r>
              <a:rPr lang="en-GB" sz="2900" dirty="0"/>
              <a:t>Bu </a:t>
            </a:r>
            <a:r>
              <a:rPr lang="en-GB" sz="2900" dirty="0" err="1"/>
              <a:t>dönemde</a:t>
            </a:r>
            <a:r>
              <a:rPr lang="en-GB" sz="2900" dirty="0"/>
              <a:t> </a:t>
            </a:r>
            <a:r>
              <a:rPr lang="en-GB" sz="2900" dirty="0" err="1"/>
              <a:t>Fransa'da</a:t>
            </a:r>
            <a:r>
              <a:rPr lang="en-GB" sz="2900" dirty="0"/>
              <a:t> </a:t>
            </a:r>
            <a:r>
              <a:rPr lang="en-GB" sz="2900" dirty="0" err="1"/>
              <a:t>iktidarda</a:t>
            </a:r>
            <a:r>
              <a:rPr lang="en-GB" sz="2900" dirty="0"/>
              <a:t> </a:t>
            </a:r>
            <a:r>
              <a:rPr lang="en-GB" sz="2900" dirty="0" err="1"/>
              <a:t>bulunan</a:t>
            </a:r>
            <a:r>
              <a:rPr lang="en-GB" sz="2900" dirty="0"/>
              <a:t> III. </a:t>
            </a:r>
            <a:r>
              <a:rPr lang="en-GB" sz="2900" dirty="0" err="1"/>
              <a:t>Napolyon</a:t>
            </a:r>
            <a:r>
              <a:rPr lang="en-GB" sz="2900" dirty="0"/>
              <a:t> </a:t>
            </a:r>
            <a:r>
              <a:rPr lang="en-GB" sz="2900" dirty="0" err="1"/>
              <a:t>ülkesi</a:t>
            </a:r>
            <a:r>
              <a:rPr lang="en-GB" sz="2900" dirty="0"/>
              <a:t> </a:t>
            </a:r>
            <a:r>
              <a:rPr lang="en-GB" sz="2900" dirty="0" err="1"/>
              <a:t>için</a:t>
            </a:r>
            <a:r>
              <a:rPr lang="en-GB" sz="2900" dirty="0"/>
              <a:t> </a:t>
            </a:r>
            <a:r>
              <a:rPr lang="en-GB" sz="2900" dirty="0" err="1"/>
              <a:t>önemli</a:t>
            </a:r>
            <a:r>
              <a:rPr lang="en-GB" sz="2900" dirty="0"/>
              <a:t> </a:t>
            </a:r>
            <a:r>
              <a:rPr lang="en-GB" sz="2900" dirty="0" err="1"/>
              <a:t>bir</a:t>
            </a:r>
            <a:r>
              <a:rPr lang="en-GB" sz="2900" dirty="0"/>
              <a:t> </a:t>
            </a:r>
            <a:r>
              <a:rPr lang="en-GB" sz="2900" dirty="0" err="1"/>
              <a:t>pazardan</a:t>
            </a:r>
            <a:r>
              <a:rPr lang="en-GB" sz="2900" dirty="0"/>
              <a:t> </a:t>
            </a:r>
            <a:r>
              <a:rPr lang="en-GB" sz="2900" dirty="0" err="1"/>
              <a:t>mahrum</a:t>
            </a:r>
            <a:r>
              <a:rPr lang="en-GB" sz="2900" dirty="0"/>
              <a:t> </a:t>
            </a:r>
            <a:r>
              <a:rPr lang="en-GB" sz="2900" dirty="0" err="1"/>
              <a:t>kalmamak</a:t>
            </a:r>
            <a:r>
              <a:rPr lang="en-GB" sz="2900" dirty="0"/>
              <a:t>, </a:t>
            </a:r>
            <a:r>
              <a:rPr lang="en-GB" sz="2900" dirty="0" err="1"/>
              <a:t>gelişen</a:t>
            </a:r>
            <a:r>
              <a:rPr lang="en-GB" sz="2900" dirty="0"/>
              <a:t> Amerika </a:t>
            </a:r>
            <a:r>
              <a:rPr lang="en-GB" sz="2900" dirty="0" err="1"/>
              <a:t>Birleşik</a:t>
            </a:r>
            <a:r>
              <a:rPr lang="en-GB" sz="2900" dirty="0"/>
              <a:t> </a:t>
            </a:r>
            <a:r>
              <a:rPr lang="en-GB" sz="2900" dirty="0" err="1"/>
              <a:t>Devletleri'nin</a:t>
            </a:r>
            <a:r>
              <a:rPr lang="en-GB" sz="2900" dirty="0"/>
              <a:t> </a:t>
            </a:r>
            <a:r>
              <a:rPr lang="en-GB" sz="2900" dirty="0" err="1"/>
              <a:t>yayılmasını</a:t>
            </a:r>
            <a:r>
              <a:rPr lang="en-GB" sz="2900" dirty="0"/>
              <a:t> </a:t>
            </a:r>
            <a:r>
              <a:rPr lang="en-GB" sz="2900" dirty="0" err="1"/>
              <a:t>engellemek</a:t>
            </a:r>
            <a:r>
              <a:rPr lang="en-GB" sz="2900" dirty="0"/>
              <a:t> </a:t>
            </a:r>
            <a:r>
              <a:rPr lang="en-GB" sz="2900" dirty="0" err="1"/>
              <a:t>ve</a:t>
            </a:r>
            <a:r>
              <a:rPr lang="en-GB" sz="2900" dirty="0"/>
              <a:t> </a:t>
            </a:r>
            <a:r>
              <a:rPr lang="en-GB" sz="2900" dirty="0" err="1"/>
              <a:t>Meksika'dan</a:t>
            </a:r>
            <a:r>
              <a:rPr lang="en-GB" sz="2900" dirty="0"/>
              <a:t> </a:t>
            </a:r>
            <a:r>
              <a:rPr lang="en-GB" sz="2900" dirty="0" err="1"/>
              <a:t>çıkartılan</a:t>
            </a:r>
            <a:r>
              <a:rPr lang="en-GB" sz="2900" dirty="0"/>
              <a:t> </a:t>
            </a:r>
            <a:r>
              <a:rPr lang="en-GB" sz="2900" dirty="0" err="1"/>
              <a:t>gümüş</a:t>
            </a:r>
            <a:r>
              <a:rPr lang="en-GB" sz="2900" dirty="0"/>
              <a:t> </a:t>
            </a:r>
            <a:r>
              <a:rPr lang="en-GB" sz="2900" dirty="0" err="1"/>
              <a:t>madenlerine</a:t>
            </a:r>
            <a:r>
              <a:rPr lang="en-GB" sz="2900" dirty="0"/>
              <a:t> </a:t>
            </a:r>
            <a:r>
              <a:rPr lang="en-GB" sz="2900" dirty="0" err="1"/>
              <a:t>sahip</a:t>
            </a:r>
            <a:r>
              <a:rPr lang="en-GB" sz="2900" dirty="0"/>
              <a:t> </a:t>
            </a:r>
            <a:r>
              <a:rPr lang="en-GB" sz="2900" dirty="0" err="1"/>
              <a:t>olmak</a:t>
            </a:r>
            <a:r>
              <a:rPr lang="en-GB" sz="2900" dirty="0"/>
              <a:t> </a:t>
            </a:r>
            <a:r>
              <a:rPr lang="en-GB" sz="2900" dirty="0" err="1"/>
              <a:t>için</a:t>
            </a:r>
            <a:r>
              <a:rPr lang="en-GB" sz="2900" dirty="0"/>
              <a:t> </a:t>
            </a:r>
            <a:r>
              <a:rPr lang="en-GB" sz="2900" dirty="0" err="1"/>
              <a:t>işgalin</a:t>
            </a:r>
            <a:r>
              <a:rPr lang="en-GB" sz="2900" dirty="0"/>
              <a:t> </a:t>
            </a:r>
            <a:r>
              <a:rPr lang="en-GB" sz="2900" dirty="0" err="1"/>
              <a:t>öncülüğünü</a:t>
            </a:r>
            <a:r>
              <a:rPr lang="en-GB" sz="2900" dirty="0"/>
              <a:t> </a:t>
            </a:r>
            <a:r>
              <a:rPr lang="en-GB" sz="2900" dirty="0" err="1"/>
              <a:t>yapmıştır</a:t>
            </a:r>
            <a:r>
              <a:rPr lang="en-GB" sz="2900" dirty="0"/>
              <a:t>. O </a:t>
            </a:r>
            <a:r>
              <a:rPr lang="en-GB" sz="2900" dirty="0" err="1"/>
              <a:t>dönemde</a:t>
            </a:r>
            <a:r>
              <a:rPr lang="en-GB" sz="2900" dirty="0"/>
              <a:t> </a:t>
            </a:r>
            <a:r>
              <a:rPr lang="en-GB" sz="2900" dirty="0" err="1"/>
              <a:t>iç</a:t>
            </a:r>
            <a:r>
              <a:rPr lang="en-GB" sz="2900" dirty="0"/>
              <a:t> </a:t>
            </a:r>
            <a:r>
              <a:rPr lang="en-GB" sz="2900" dirty="0" err="1"/>
              <a:t>savaş</a:t>
            </a:r>
            <a:r>
              <a:rPr lang="en-GB" sz="2900" dirty="0"/>
              <a:t> </a:t>
            </a:r>
            <a:r>
              <a:rPr lang="en-GB" sz="2900" dirty="0" err="1"/>
              <a:t>içinde</a:t>
            </a:r>
            <a:r>
              <a:rPr lang="en-GB" sz="2900" dirty="0"/>
              <a:t> </a:t>
            </a:r>
            <a:r>
              <a:rPr lang="en-GB" sz="2900" dirty="0" err="1"/>
              <a:t>olan</a:t>
            </a:r>
            <a:r>
              <a:rPr lang="en-GB" sz="2900" dirty="0"/>
              <a:t> Amerika </a:t>
            </a:r>
            <a:r>
              <a:rPr lang="en-GB" sz="2900" dirty="0" err="1"/>
              <a:t>Birleşik</a:t>
            </a:r>
            <a:r>
              <a:rPr lang="en-GB" sz="2900" dirty="0"/>
              <a:t> </a:t>
            </a:r>
            <a:r>
              <a:rPr lang="en-GB" sz="2900" dirty="0" err="1"/>
              <a:t>Devletleri</a:t>
            </a:r>
            <a:r>
              <a:rPr lang="en-GB" sz="2900" dirty="0"/>
              <a:t>, </a:t>
            </a:r>
            <a:r>
              <a:rPr lang="en-GB" sz="2900" dirty="0" err="1"/>
              <a:t>kıtaya</a:t>
            </a:r>
            <a:r>
              <a:rPr lang="en-GB" sz="2900" dirty="0"/>
              <a:t> </a:t>
            </a:r>
            <a:r>
              <a:rPr lang="en-GB" sz="2900" dirty="0" err="1"/>
              <a:t>yapılan</a:t>
            </a:r>
            <a:r>
              <a:rPr lang="en-GB" sz="2900" dirty="0"/>
              <a:t> </a:t>
            </a:r>
            <a:r>
              <a:rPr lang="en-GB" sz="2900" dirty="0" err="1"/>
              <a:t>müdahaleyi</a:t>
            </a:r>
            <a:r>
              <a:rPr lang="en-GB" sz="2900" dirty="0"/>
              <a:t> </a:t>
            </a:r>
            <a:r>
              <a:rPr lang="en-GB" sz="2900" dirty="0" err="1"/>
              <a:t>protesto</a:t>
            </a:r>
            <a:r>
              <a:rPr lang="en-GB" sz="2900" dirty="0"/>
              <a:t> </a:t>
            </a:r>
            <a:r>
              <a:rPr lang="en-GB" sz="2900" dirty="0" err="1"/>
              <a:t>ettiyse</a:t>
            </a:r>
            <a:r>
              <a:rPr lang="en-GB" sz="2900" dirty="0"/>
              <a:t> de </a:t>
            </a:r>
            <a:r>
              <a:rPr lang="en-GB" sz="2900" dirty="0" err="1"/>
              <a:t>karşı</a:t>
            </a:r>
            <a:r>
              <a:rPr lang="en-GB" sz="2900" dirty="0"/>
              <a:t> </a:t>
            </a:r>
            <a:r>
              <a:rPr lang="en-GB" sz="2900" dirty="0" err="1"/>
              <a:t>müdahalede</a:t>
            </a:r>
            <a:r>
              <a:rPr lang="en-GB" sz="2900" dirty="0"/>
              <a:t> </a:t>
            </a:r>
            <a:r>
              <a:rPr lang="en-GB" sz="2900" dirty="0" err="1"/>
              <a:t>bulunamamıştır</a:t>
            </a:r>
            <a:r>
              <a:rPr lang="en-GB" sz="2900" dirty="0"/>
              <a:t>.</a:t>
            </a:r>
          </a:p>
          <a:p>
            <a:endParaRPr lang="en-GB" sz="2900" dirty="0"/>
          </a:p>
          <a:p>
            <a:r>
              <a:rPr lang="en-GB" sz="2900" dirty="0" err="1"/>
              <a:t>Meksika'dan</a:t>
            </a:r>
            <a:r>
              <a:rPr lang="en-GB" sz="2900" dirty="0"/>
              <a:t> </a:t>
            </a:r>
            <a:r>
              <a:rPr lang="en-GB" sz="2900" dirty="0" err="1"/>
              <a:t>alacaklarını</a:t>
            </a:r>
            <a:r>
              <a:rPr lang="en-GB" sz="2900" dirty="0"/>
              <a:t> </a:t>
            </a:r>
            <a:r>
              <a:rPr lang="en-GB" sz="2900" dirty="0" err="1"/>
              <a:t>almak</a:t>
            </a:r>
            <a:r>
              <a:rPr lang="en-GB" sz="2900" dirty="0"/>
              <a:t> </a:t>
            </a:r>
            <a:r>
              <a:rPr lang="en-GB" sz="2900" dirty="0" err="1"/>
              <a:t>isteyen</a:t>
            </a:r>
            <a:r>
              <a:rPr lang="en-GB" sz="2900" dirty="0"/>
              <a:t> </a:t>
            </a:r>
            <a:r>
              <a:rPr lang="en-GB" sz="2900" dirty="0" err="1"/>
              <a:t>Fransa</a:t>
            </a:r>
            <a:r>
              <a:rPr lang="en-GB" sz="2900" dirty="0"/>
              <a:t>, </a:t>
            </a:r>
            <a:r>
              <a:rPr lang="en-GB" sz="2900" dirty="0" err="1"/>
              <a:t>Birleşik</a:t>
            </a:r>
            <a:r>
              <a:rPr lang="en-GB" sz="2900" dirty="0"/>
              <a:t> </a:t>
            </a:r>
            <a:r>
              <a:rPr lang="en-GB" sz="2900" dirty="0" err="1"/>
              <a:t>Krallık</a:t>
            </a:r>
            <a:r>
              <a:rPr lang="en-GB" sz="2900" dirty="0"/>
              <a:t> </a:t>
            </a:r>
            <a:r>
              <a:rPr lang="en-GB" sz="2900" dirty="0" err="1"/>
              <a:t>ve</a:t>
            </a:r>
            <a:r>
              <a:rPr lang="en-GB" sz="2900" dirty="0"/>
              <a:t> </a:t>
            </a:r>
            <a:r>
              <a:rPr lang="en-GB" sz="2900" dirty="0" err="1"/>
              <a:t>İspanya</a:t>
            </a:r>
            <a:r>
              <a:rPr lang="en-GB" sz="2900" dirty="0"/>
              <a:t> 31 </a:t>
            </a:r>
            <a:r>
              <a:rPr lang="en-GB" sz="2900" dirty="0" err="1"/>
              <a:t>Ekim</a:t>
            </a:r>
            <a:r>
              <a:rPr lang="en-GB" sz="2900" dirty="0"/>
              <a:t> 1861 </a:t>
            </a:r>
            <a:r>
              <a:rPr lang="en-GB" sz="2900" dirty="0" err="1"/>
              <a:t>tarihinde</a:t>
            </a:r>
            <a:r>
              <a:rPr lang="en-GB" sz="2900" dirty="0"/>
              <a:t> </a:t>
            </a:r>
            <a:r>
              <a:rPr lang="en-GB" sz="2900" dirty="0" err="1"/>
              <a:t>imzaladıkları</a:t>
            </a:r>
            <a:r>
              <a:rPr lang="en-GB" sz="2900" dirty="0"/>
              <a:t> </a:t>
            </a:r>
            <a:r>
              <a:rPr lang="en-GB" sz="2900" dirty="0" err="1"/>
              <a:t>Londra</a:t>
            </a:r>
            <a:r>
              <a:rPr lang="en-GB" sz="2900" dirty="0"/>
              <a:t> </a:t>
            </a:r>
            <a:r>
              <a:rPr lang="en-GB" sz="2900" dirty="0" err="1"/>
              <a:t>Antlaşması</a:t>
            </a:r>
            <a:r>
              <a:rPr lang="en-GB" sz="2900" dirty="0"/>
              <a:t> </a:t>
            </a:r>
            <a:r>
              <a:rPr lang="en-GB" sz="2900" dirty="0" err="1"/>
              <a:t>ile</a:t>
            </a:r>
            <a:r>
              <a:rPr lang="en-GB" sz="2900" dirty="0"/>
              <a:t> </a:t>
            </a:r>
            <a:r>
              <a:rPr lang="en-GB" sz="2900" dirty="0" err="1"/>
              <a:t>bu</a:t>
            </a:r>
            <a:r>
              <a:rPr lang="en-GB" sz="2900" dirty="0"/>
              <a:t> </a:t>
            </a:r>
            <a:r>
              <a:rPr lang="en-GB" sz="2900" dirty="0" err="1"/>
              <a:t>amaç</a:t>
            </a:r>
            <a:r>
              <a:rPr lang="en-GB" sz="2900" dirty="0"/>
              <a:t> </a:t>
            </a:r>
            <a:r>
              <a:rPr lang="en-GB" sz="2900" dirty="0" err="1"/>
              <a:t>doğrultusunda</a:t>
            </a:r>
            <a:r>
              <a:rPr lang="en-GB" sz="2900" dirty="0"/>
              <a:t> </a:t>
            </a:r>
            <a:r>
              <a:rPr lang="en-GB" sz="2900" dirty="0" err="1"/>
              <a:t>fikir</a:t>
            </a:r>
            <a:r>
              <a:rPr lang="en-GB" sz="2900" dirty="0"/>
              <a:t> </a:t>
            </a:r>
            <a:r>
              <a:rPr lang="en-GB" sz="2900" dirty="0" err="1"/>
              <a:t>birliğinde</a:t>
            </a:r>
            <a:r>
              <a:rPr lang="en-GB" sz="2900" dirty="0"/>
              <a:t> </a:t>
            </a:r>
            <a:r>
              <a:rPr lang="en-GB" sz="2900" dirty="0" err="1"/>
              <a:t>olduklarını</a:t>
            </a:r>
            <a:r>
              <a:rPr lang="en-GB" sz="2900" dirty="0"/>
              <a:t> </a:t>
            </a:r>
            <a:r>
              <a:rPr lang="en-GB" sz="2900" dirty="0" err="1"/>
              <a:t>ilan</a:t>
            </a:r>
            <a:r>
              <a:rPr lang="en-GB" sz="2900" dirty="0"/>
              <a:t> </a:t>
            </a:r>
            <a:r>
              <a:rPr lang="en-GB" sz="2900" dirty="0" err="1"/>
              <a:t>ederler</a:t>
            </a:r>
            <a:r>
              <a:rPr lang="en-GB" sz="2900" dirty="0"/>
              <a:t>. 8 </a:t>
            </a:r>
            <a:r>
              <a:rPr lang="en-GB" sz="2900" dirty="0" err="1"/>
              <a:t>Aralık</a:t>
            </a:r>
            <a:r>
              <a:rPr lang="en-GB" sz="2900" dirty="0"/>
              <a:t> 1861 </a:t>
            </a:r>
            <a:r>
              <a:rPr lang="en-GB" sz="2900" dirty="0" err="1"/>
              <a:t>tarihinde</a:t>
            </a:r>
            <a:r>
              <a:rPr lang="en-GB" sz="2900" dirty="0"/>
              <a:t> </a:t>
            </a:r>
            <a:r>
              <a:rPr lang="en-GB" sz="2900" dirty="0" err="1"/>
              <a:t>Küba'dan</a:t>
            </a:r>
            <a:r>
              <a:rPr lang="en-GB" sz="2900" dirty="0"/>
              <a:t> </a:t>
            </a:r>
            <a:r>
              <a:rPr lang="en-GB" sz="2900" dirty="0" err="1"/>
              <a:t>yola</a:t>
            </a:r>
            <a:r>
              <a:rPr lang="en-GB" sz="2900" dirty="0"/>
              <a:t> </a:t>
            </a:r>
            <a:r>
              <a:rPr lang="en-GB" sz="2900" dirty="0" err="1"/>
              <a:t>çıkan</a:t>
            </a:r>
            <a:r>
              <a:rPr lang="en-GB" sz="2900" dirty="0"/>
              <a:t> </a:t>
            </a:r>
            <a:r>
              <a:rPr lang="en-GB" sz="2900" dirty="0" err="1"/>
              <a:t>İspanyol</a:t>
            </a:r>
            <a:r>
              <a:rPr lang="en-GB" sz="2900" dirty="0"/>
              <a:t> </a:t>
            </a:r>
            <a:r>
              <a:rPr lang="en-GB" sz="2900" dirty="0" err="1"/>
              <a:t>donanması</a:t>
            </a:r>
            <a:r>
              <a:rPr lang="en-GB" sz="2900" dirty="0"/>
              <a:t> Veracruz </a:t>
            </a:r>
            <a:r>
              <a:rPr lang="en-GB" sz="2900" dirty="0" err="1"/>
              <a:t>limanına</a:t>
            </a:r>
            <a:r>
              <a:rPr lang="en-GB" sz="2900" dirty="0"/>
              <a:t> </a:t>
            </a:r>
            <a:r>
              <a:rPr lang="en-GB" sz="2900" dirty="0" err="1"/>
              <a:t>demir</a:t>
            </a:r>
            <a:r>
              <a:rPr lang="en-GB" sz="2900" dirty="0"/>
              <a:t> </a:t>
            </a:r>
            <a:r>
              <a:rPr lang="en-GB" sz="2900" dirty="0" err="1"/>
              <a:t>atar</a:t>
            </a:r>
            <a:r>
              <a:rPr lang="en-GB" sz="2900" dirty="0"/>
              <a:t>; </a:t>
            </a:r>
            <a:r>
              <a:rPr lang="en-GB" sz="2900" dirty="0" err="1"/>
              <a:t>ancak</a:t>
            </a:r>
            <a:r>
              <a:rPr lang="en-GB" sz="2900" dirty="0"/>
              <a:t> </a:t>
            </a:r>
            <a:r>
              <a:rPr lang="en-GB" sz="2900" dirty="0" err="1"/>
              <a:t>Fransızların</a:t>
            </a:r>
            <a:r>
              <a:rPr lang="en-GB" sz="2900" dirty="0"/>
              <a:t> </a:t>
            </a:r>
            <a:r>
              <a:rPr lang="en-GB" sz="2900" dirty="0" err="1"/>
              <a:t>amacının</a:t>
            </a:r>
            <a:r>
              <a:rPr lang="en-GB" sz="2900" dirty="0"/>
              <a:t> </a:t>
            </a:r>
            <a:r>
              <a:rPr lang="en-GB" sz="2900" dirty="0" err="1"/>
              <a:t>ülkeyi</a:t>
            </a:r>
            <a:r>
              <a:rPr lang="en-GB" sz="2900" dirty="0"/>
              <a:t> </a:t>
            </a:r>
            <a:r>
              <a:rPr lang="en-GB" sz="2900" dirty="0" err="1"/>
              <a:t>sömürgeleştirmek</a:t>
            </a:r>
            <a:r>
              <a:rPr lang="en-GB" sz="2900" dirty="0"/>
              <a:t> </a:t>
            </a:r>
            <a:r>
              <a:rPr lang="en-GB" sz="2900" dirty="0" err="1"/>
              <a:t>olduğu</a:t>
            </a:r>
            <a:r>
              <a:rPr lang="en-GB" sz="2900" dirty="0"/>
              <a:t> </a:t>
            </a:r>
            <a:r>
              <a:rPr lang="en-GB" sz="2900" dirty="0" err="1"/>
              <a:t>anlaşılınca</a:t>
            </a:r>
            <a:r>
              <a:rPr lang="en-GB" sz="2900" dirty="0"/>
              <a:t> </a:t>
            </a:r>
            <a:r>
              <a:rPr lang="en-GB" sz="2900" dirty="0" err="1"/>
              <a:t>İngilizler</a:t>
            </a:r>
            <a:r>
              <a:rPr lang="en-GB" sz="2900" dirty="0"/>
              <a:t> </a:t>
            </a:r>
            <a:r>
              <a:rPr lang="en-GB" sz="2900" dirty="0" err="1"/>
              <a:t>ve</a:t>
            </a:r>
            <a:r>
              <a:rPr lang="en-GB" sz="2900" dirty="0"/>
              <a:t> </a:t>
            </a:r>
            <a:r>
              <a:rPr lang="en-GB" sz="2900" dirty="0" err="1"/>
              <a:t>İspanyollar</a:t>
            </a:r>
            <a:r>
              <a:rPr lang="en-GB" sz="2900" dirty="0"/>
              <a:t> </a:t>
            </a:r>
            <a:r>
              <a:rPr lang="en-GB" sz="2900" dirty="0" err="1"/>
              <a:t>harekâttan</a:t>
            </a:r>
            <a:r>
              <a:rPr lang="en-GB" sz="2900" dirty="0"/>
              <a:t> </a:t>
            </a:r>
            <a:r>
              <a:rPr lang="en-GB" sz="2900" dirty="0" err="1"/>
              <a:t>ayrılır</a:t>
            </a:r>
            <a:r>
              <a:rPr lang="en-GB" sz="2900" dirty="0"/>
              <a:t>.</a:t>
            </a:r>
          </a:p>
          <a:p>
            <a:endParaRPr lang="en-GB" sz="2900" dirty="0"/>
          </a:p>
          <a:p>
            <a:r>
              <a:rPr lang="en-GB" sz="2900" dirty="0" err="1"/>
              <a:t>Takip</a:t>
            </a:r>
            <a:r>
              <a:rPr lang="en-GB" sz="2900" dirty="0"/>
              <a:t> </a:t>
            </a:r>
            <a:r>
              <a:rPr lang="en-GB" sz="2900" dirty="0" err="1"/>
              <a:t>eden</a:t>
            </a:r>
            <a:r>
              <a:rPr lang="en-GB" sz="2900" dirty="0"/>
              <a:t> </a:t>
            </a:r>
            <a:r>
              <a:rPr lang="en-GB" sz="2900" dirty="0" err="1"/>
              <a:t>dönem</a:t>
            </a:r>
            <a:r>
              <a:rPr lang="en-GB" sz="2900" dirty="0"/>
              <a:t> </a:t>
            </a:r>
            <a:r>
              <a:rPr lang="en-GB" sz="2900" dirty="0" err="1"/>
              <a:t>Meksika'nın</a:t>
            </a:r>
            <a:r>
              <a:rPr lang="en-GB" sz="2900" dirty="0"/>
              <a:t> </a:t>
            </a:r>
            <a:r>
              <a:rPr lang="en-GB" sz="2900" dirty="0" err="1"/>
              <a:t>Fransız</a:t>
            </a:r>
            <a:r>
              <a:rPr lang="en-GB" sz="2900" dirty="0"/>
              <a:t> </a:t>
            </a:r>
            <a:r>
              <a:rPr lang="en-GB" sz="2900" dirty="0" err="1"/>
              <a:t>askerlerince</a:t>
            </a:r>
            <a:r>
              <a:rPr lang="en-GB" sz="2900" dirty="0"/>
              <a:t> </a:t>
            </a:r>
            <a:r>
              <a:rPr lang="en-GB" sz="2900" dirty="0" err="1"/>
              <a:t>işgal</a:t>
            </a:r>
            <a:r>
              <a:rPr lang="en-GB" sz="2900" dirty="0"/>
              <a:t> </a:t>
            </a:r>
            <a:r>
              <a:rPr lang="en-GB" sz="2900" dirty="0" err="1"/>
              <a:t>edilerek</a:t>
            </a:r>
            <a:r>
              <a:rPr lang="en-GB" sz="2900" dirty="0"/>
              <a:t> </a:t>
            </a:r>
            <a:r>
              <a:rPr lang="en-GB" sz="2900" dirty="0" err="1"/>
              <a:t>İkinci</a:t>
            </a:r>
            <a:r>
              <a:rPr lang="en-GB" sz="2900" dirty="0"/>
              <a:t> </a:t>
            </a:r>
            <a:r>
              <a:rPr lang="en-GB" sz="2900" dirty="0" err="1"/>
              <a:t>Meksika</a:t>
            </a:r>
            <a:r>
              <a:rPr lang="en-GB" sz="2900" dirty="0"/>
              <a:t> </a:t>
            </a:r>
            <a:r>
              <a:rPr lang="en-GB" sz="2900" dirty="0" err="1"/>
              <a:t>İmparatorluğu'nun</a:t>
            </a:r>
            <a:r>
              <a:rPr lang="en-GB" sz="2900" dirty="0"/>
              <a:t> </a:t>
            </a:r>
            <a:r>
              <a:rPr lang="en-GB" sz="2900" dirty="0" err="1"/>
              <a:t>ilan</a:t>
            </a:r>
            <a:r>
              <a:rPr lang="en-GB" sz="2900" dirty="0"/>
              <a:t> </a:t>
            </a:r>
            <a:r>
              <a:rPr lang="en-GB" sz="2900" dirty="0" err="1"/>
              <a:t>edilmesidir</a:t>
            </a:r>
            <a:r>
              <a:rPr lang="en-GB" sz="2900" dirty="0"/>
              <a:t>. </a:t>
            </a:r>
            <a:r>
              <a:rPr lang="en-GB" sz="2900" dirty="0" err="1"/>
              <a:t>Meksika'da</a:t>
            </a:r>
            <a:r>
              <a:rPr lang="en-GB" sz="2900" dirty="0"/>
              <a:t> </a:t>
            </a:r>
            <a:r>
              <a:rPr lang="en-GB" sz="2900" dirty="0" err="1"/>
              <a:t>iktidarda</a:t>
            </a:r>
            <a:r>
              <a:rPr lang="en-GB" sz="2900" dirty="0"/>
              <a:t> </a:t>
            </a:r>
            <a:r>
              <a:rPr lang="en-GB" sz="2900" dirty="0" err="1"/>
              <a:t>olan</a:t>
            </a:r>
            <a:r>
              <a:rPr lang="en-GB" sz="2900" dirty="0"/>
              <a:t> </a:t>
            </a:r>
            <a:r>
              <a:rPr lang="en-GB" sz="2900" dirty="0" err="1"/>
              <a:t>Juárez'in</a:t>
            </a:r>
            <a:r>
              <a:rPr lang="en-GB" sz="2900" dirty="0"/>
              <a:t> </a:t>
            </a:r>
            <a:r>
              <a:rPr lang="en-GB" sz="2900" dirty="0" err="1"/>
              <a:t>iktidarı</a:t>
            </a:r>
            <a:r>
              <a:rPr lang="en-GB" sz="2900" dirty="0"/>
              <a:t> </a:t>
            </a:r>
            <a:r>
              <a:rPr lang="en-GB" sz="2900" dirty="0" err="1"/>
              <a:t>kesintiye</a:t>
            </a:r>
            <a:r>
              <a:rPr lang="en-GB" sz="2900" dirty="0"/>
              <a:t> </a:t>
            </a:r>
            <a:r>
              <a:rPr lang="en-GB" sz="2900" dirty="0" err="1"/>
              <a:t>uğrarken</a:t>
            </a:r>
            <a:r>
              <a:rPr lang="en-GB" sz="2900" dirty="0"/>
              <a:t> yeni </a:t>
            </a:r>
            <a:r>
              <a:rPr lang="en-GB" sz="2900" dirty="0" err="1"/>
              <a:t>rejim</a:t>
            </a:r>
            <a:r>
              <a:rPr lang="en-GB" sz="2900" dirty="0"/>
              <a:t> </a:t>
            </a:r>
            <a:r>
              <a:rPr lang="en-GB" sz="2900" dirty="0" err="1"/>
              <a:t>muhafazakâr</a:t>
            </a:r>
            <a:r>
              <a:rPr lang="en-GB" sz="2900" dirty="0"/>
              <a:t> </a:t>
            </a:r>
            <a:r>
              <a:rPr lang="en-GB" sz="2900" dirty="0" err="1"/>
              <a:t>asiller</a:t>
            </a:r>
            <a:r>
              <a:rPr lang="en-GB" sz="2900" dirty="0"/>
              <a:t>, din </a:t>
            </a:r>
            <a:r>
              <a:rPr lang="en-GB" sz="2900" dirty="0" err="1"/>
              <a:t>adamları</a:t>
            </a:r>
            <a:r>
              <a:rPr lang="en-GB" sz="2900" dirty="0"/>
              <a:t> </a:t>
            </a:r>
            <a:r>
              <a:rPr lang="en-GB" sz="2900" dirty="0" err="1"/>
              <a:t>ve</a:t>
            </a:r>
            <a:r>
              <a:rPr lang="en-GB" sz="2900" dirty="0"/>
              <a:t> </a:t>
            </a:r>
            <a:r>
              <a:rPr lang="en-GB" sz="2900" dirty="0" err="1"/>
              <a:t>bazı</a:t>
            </a:r>
            <a:r>
              <a:rPr lang="en-GB" sz="2900" dirty="0"/>
              <a:t> </a:t>
            </a:r>
            <a:r>
              <a:rPr lang="en-GB" sz="2900" dirty="0" err="1"/>
              <a:t>yerel</a:t>
            </a:r>
            <a:r>
              <a:rPr lang="en-GB" sz="2900" dirty="0"/>
              <a:t> </a:t>
            </a:r>
            <a:r>
              <a:rPr lang="en-GB" sz="2900" dirty="0" err="1"/>
              <a:t>topluluklarca</a:t>
            </a:r>
            <a:r>
              <a:rPr lang="en-GB" sz="2900" dirty="0"/>
              <a:t> </a:t>
            </a:r>
            <a:r>
              <a:rPr lang="en-GB" sz="2900" dirty="0" err="1"/>
              <a:t>benimsenir</a:t>
            </a:r>
            <a:r>
              <a:rPr lang="en-GB" sz="2900" dirty="0"/>
              <a:t>. </a:t>
            </a:r>
            <a:r>
              <a:rPr lang="en-GB" sz="2900" dirty="0" err="1"/>
              <a:t>Özellikle</a:t>
            </a:r>
            <a:r>
              <a:rPr lang="en-GB" sz="2900" dirty="0"/>
              <a:t> </a:t>
            </a:r>
            <a:r>
              <a:rPr lang="en-GB" sz="2900" dirty="0" err="1"/>
              <a:t>monarşiye</a:t>
            </a:r>
            <a:r>
              <a:rPr lang="en-GB" sz="2900" dirty="0"/>
              <a:t> </a:t>
            </a:r>
            <a:r>
              <a:rPr lang="en-GB" sz="2900" dirty="0" err="1"/>
              <a:t>dönülmesini</a:t>
            </a:r>
            <a:r>
              <a:rPr lang="en-GB" sz="2900" dirty="0"/>
              <a:t> </a:t>
            </a:r>
            <a:r>
              <a:rPr lang="en-GB" sz="2900" dirty="0" err="1"/>
              <a:t>isteyen</a:t>
            </a:r>
            <a:r>
              <a:rPr lang="en-GB" sz="2900" dirty="0"/>
              <a:t> </a:t>
            </a:r>
            <a:r>
              <a:rPr lang="en-GB" sz="2900" dirty="0" err="1"/>
              <a:t>asiller</a:t>
            </a:r>
            <a:r>
              <a:rPr lang="en-GB" sz="2900" dirty="0"/>
              <a:t> Habsburg </a:t>
            </a:r>
            <a:r>
              <a:rPr lang="en-GB" sz="2900" dirty="0" err="1"/>
              <a:t>Hanedanı'ndan</a:t>
            </a:r>
            <a:r>
              <a:rPr lang="en-GB" sz="2900" dirty="0"/>
              <a:t> Maximilian </a:t>
            </a:r>
            <a:r>
              <a:rPr lang="en-GB" sz="2900" dirty="0" err="1"/>
              <a:t>Ferdinand'ı</a:t>
            </a:r>
            <a:r>
              <a:rPr lang="en-GB" sz="2900" dirty="0"/>
              <a:t> </a:t>
            </a:r>
            <a:r>
              <a:rPr lang="en-GB" dirty="0" err="1"/>
              <a:t>ülkeye</a:t>
            </a:r>
            <a:r>
              <a:rPr lang="en-GB" dirty="0"/>
              <a:t> </a:t>
            </a:r>
            <a:r>
              <a:rPr lang="en-GB" dirty="0" err="1"/>
              <a:t>çağırırlar</a:t>
            </a:r>
            <a:r>
              <a:rPr lang="en-GB" dirty="0"/>
              <a:t>. </a:t>
            </a:r>
            <a:r>
              <a:rPr lang="en-GB" dirty="0" err="1"/>
              <a:t>Fransa'nın</a:t>
            </a:r>
            <a:r>
              <a:rPr lang="en-GB" dirty="0"/>
              <a:t> </a:t>
            </a:r>
            <a:r>
              <a:rPr lang="en-GB" dirty="0" err="1"/>
              <a:t>askeri</a:t>
            </a:r>
            <a:r>
              <a:rPr lang="en-GB" dirty="0"/>
              <a:t> </a:t>
            </a:r>
            <a:r>
              <a:rPr lang="en-GB" dirty="0" err="1"/>
              <a:t>desteğini</a:t>
            </a:r>
            <a:r>
              <a:rPr lang="en-GB" dirty="0"/>
              <a:t> </a:t>
            </a:r>
            <a:r>
              <a:rPr lang="en-GB" dirty="0" err="1"/>
              <a:t>arkasına</a:t>
            </a:r>
            <a:r>
              <a:rPr lang="en-GB" dirty="0"/>
              <a:t> </a:t>
            </a:r>
            <a:r>
              <a:rPr lang="en-GB" dirty="0" err="1"/>
              <a:t>alan</a:t>
            </a:r>
            <a:r>
              <a:rPr lang="en-GB" dirty="0"/>
              <a:t> Ferdinand, </a:t>
            </a:r>
            <a:r>
              <a:rPr lang="en-GB" dirty="0" err="1"/>
              <a:t>Meksika</a:t>
            </a:r>
            <a:r>
              <a:rPr lang="en-GB" dirty="0"/>
              <a:t> </a:t>
            </a:r>
            <a:r>
              <a:rPr lang="en-GB" dirty="0" err="1"/>
              <a:t>İmparatoru</a:t>
            </a:r>
            <a:r>
              <a:rPr lang="en-GB" dirty="0"/>
              <a:t> I. Maximilian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tahta</a:t>
            </a:r>
            <a:r>
              <a:rPr lang="en-GB" dirty="0"/>
              <a:t> </a:t>
            </a:r>
            <a:r>
              <a:rPr lang="en-GB" dirty="0" err="1"/>
              <a:t>çıkar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04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D57EE-94DE-E265-D310-308FAA0C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Politik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Sosyal</a:t>
            </a:r>
            <a:r>
              <a:rPr lang="en-GB" dirty="0"/>
              <a:t> </a:t>
            </a:r>
            <a:r>
              <a:rPr lang="en-GB" dirty="0" err="1"/>
              <a:t>Notlar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8C3D3-738E-7ECF-CA4D-FC39FDFD4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1950'lerdeki </a:t>
            </a:r>
            <a:r>
              <a:rPr lang="en-GB" sz="1600" dirty="0" err="1"/>
              <a:t>toplumsal</a:t>
            </a:r>
            <a:r>
              <a:rPr lang="en-GB" sz="1600" dirty="0"/>
              <a:t> </a:t>
            </a:r>
            <a:r>
              <a:rPr lang="en-GB" sz="1600" dirty="0" err="1"/>
              <a:t>beklentileri</a:t>
            </a:r>
            <a:r>
              <a:rPr lang="en-GB" sz="1600" dirty="0"/>
              <a:t> </a:t>
            </a:r>
            <a:r>
              <a:rPr lang="en-GB" sz="1600" dirty="0" err="1"/>
              <a:t>yansıtan</a:t>
            </a:r>
            <a:r>
              <a:rPr lang="en-GB" sz="1600" dirty="0"/>
              <a:t> </a:t>
            </a:r>
            <a:r>
              <a:rPr lang="en-GB" sz="1600" dirty="0" err="1"/>
              <a:t>kadın</a:t>
            </a:r>
            <a:r>
              <a:rPr lang="en-GB" sz="1600" dirty="0"/>
              <a:t> </a:t>
            </a:r>
            <a:r>
              <a:rPr lang="en-GB" sz="1600" dirty="0" err="1"/>
              <a:t>karakterlerin</a:t>
            </a:r>
            <a:r>
              <a:rPr lang="en-GB" sz="1600" dirty="0"/>
              <a:t> </a:t>
            </a:r>
            <a:r>
              <a:rPr lang="en-GB" sz="1600" dirty="0" err="1"/>
              <a:t>tasviri</a:t>
            </a:r>
            <a:r>
              <a:rPr lang="en-GB" sz="1600" dirty="0"/>
              <a:t>, her ne </a:t>
            </a:r>
            <a:r>
              <a:rPr lang="en-GB" sz="1600" dirty="0" err="1"/>
              <a:t>kadar</a:t>
            </a:r>
            <a:r>
              <a:rPr lang="en-GB" sz="1600" dirty="0"/>
              <a:t> </a:t>
            </a:r>
            <a:r>
              <a:rPr lang="en-GB" sz="1600" dirty="0" err="1"/>
              <a:t>sınırlı</a:t>
            </a:r>
            <a:r>
              <a:rPr lang="en-GB" sz="1600" dirty="0"/>
              <a:t> </a:t>
            </a:r>
            <a:r>
              <a:rPr lang="en-GB" sz="1600" dirty="0" err="1"/>
              <a:t>olsa</a:t>
            </a:r>
            <a:r>
              <a:rPr lang="en-GB" sz="1600" dirty="0"/>
              <a:t> da, </a:t>
            </a:r>
            <a:r>
              <a:rPr lang="en-GB" sz="1600" dirty="0" err="1"/>
              <a:t>genellikle</a:t>
            </a:r>
            <a:r>
              <a:rPr lang="en-GB" sz="1600" dirty="0"/>
              <a:t> </a:t>
            </a:r>
            <a:r>
              <a:rPr lang="en-GB" sz="1600" dirty="0" err="1"/>
              <a:t>erkek</a:t>
            </a:r>
            <a:r>
              <a:rPr lang="en-GB" sz="1600" dirty="0"/>
              <a:t> </a:t>
            </a:r>
            <a:r>
              <a:rPr lang="en-GB" sz="1600" dirty="0" err="1"/>
              <a:t>egemen</a:t>
            </a:r>
            <a:r>
              <a:rPr lang="en-GB" sz="1600" dirty="0"/>
              <a:t> </a:t>
            </a:r>
            <a:r>
              <a:rPr lang="en-GB" sz="1600" dirty="0" err="1"/>
              <a:t>bir</a:t>
            </a:r>
            <a:r>
              <a:rPr lang="en-GB" sz="1600" dirty="0"/>
              <a:t> </a:t>
            </a:r>
            <a:r>
              <a:rPr lang="en-GB" sz="1600" dirty="0" err="1"/>
              <a:t>anlatıda</a:t>
            </a:r>
            <a:r>
              <a:rPr lang="en-GB" sz="1600" dirty="0"/>
              <a:t> </a:t>
            </a:r>
            <a:r>
              <a:rPr lang="en-GB" sz="1600" dirty="0" err="1"/>
              <a:t>onları</a:t>
            </a:r>
            <a:r>
              <a:rPr lang="en-GB" sz="1600" dirty="0"/>
              <a:t> </a:t>
            </a:r>
            <a:r>
              <a:rPr lang="en-GB" sz="1600" dirty="0" err="1"/>
              <a:t>ikincil</a:t>
            </a:r>
            <a:r>
              <a:rPr lang="en-GB" sz="1600" dirty="0"/>
              <a:t> </a:t>
            </a:r>
            <a:r>
              <a:rPr lang="en-GB" sz="1600" dirty="0" err="1"/>
              <a:t>rollere</a:t>
            </a:r>
            <a:r>
              <a:rPr lang="en-GB" sz="1600" dirty="0"/>
              <a:t> </a:t>
            </a:r>
            <a:r>
              <a:rPr lang="en-GB" sz="1600" dirty="0" err="1"/>
              <a:t>indirgemektedir</a:t>
            </a:r>
            <a:r>
              <a:rPr lang="en-GB" sz="1600" dirty="0"/>
              <a:t>.</a:t>
            </a:r>
          </a:p>
          <a:p>
            <a:r>
              <a:rPr lang="en-GB" sz="1600" dirty="0"/>
              <a:t>Film, </a:t>
            </a:r>
            <a:r>
              <a:rPr lang="en-GB" sz="1600" dirty="0" err="1"/>
              <a:t>sadakat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ihanet</a:t>
            </a:r>
            <a:r>
              <a:rPr lang="en-GB" sz="1600" dirty="0"/>
              <a:t> </a:t>
            </a:r>
            <a:r>
              <a:rPr lang="en-GB" sz="1600" dirty="0" err="1"/>
              <a:t>temalarını</a:t>
            </a:r>
            <a:r>
              <a:rPr lang="en-GB" sz="1600" dirty="0"/>
              <a:t> </a:t>
            </a:r>
            <a:r>
              <a:rPr lang="en-GB" sz="1600" dirty="0" err="1"/>
              <a:t>ele</a:t>
            </a:r>
            <a:r>
              <a:rPr lang="en-GB" sz="1600" dirty="0"/>
              <a:t> </a:t>
            </a:r>
            <a:r>
              <a:rPr lang="en-GB" sz="1600" dirty="0" err="1"/>
              <a:t>alarak</a:t>
            </a:r>
            <a:r>
              <a:rPr lang="en-GB" sz="1600" dirty="0"/>
              <a:t> </a:t>
            </a:r>
            <a:r>
              <a:rPr lang="en-GB" sz="1600" dirty="0" err="1"/>
              <a:t>hızla</a:t>
            </a:r>
            <a:r>
              <a:rPr lang="en-GB" sz="1600" dirty="0"/>
              <a:t> </a:t>
            </a:r>
            <a:r>
              <a:rPr lang="en-GB" sz="1600" dirty="0" err="1"/>
              <a:t>değişen</a:t>
            </a:r>
            <a:r>
              <a:rPr lang="en-GB" sz="1600" dirty="0"/>
              <a:t> </a:t>
            </a:r>
            <a:r>
              <a:rPr lang="en-GB" sz="1600" dirty="0" err="1"/>
              <a:t>bir</a:t>
            </a:r>
            <a:r>
              <a:rPr lang="en-GB" sz="1600" dirty="0"/>
              <a:t> </a:t>
            </a:r>
            <a:r>
              <a:rPr lang="en-GB" sz="1600" dirty="0" err="1"/>
              <a:t>dünyada</a:t>
            </a:r>
            <a:r>
              <a:rPr lang="en-GB" sz="1600" dirty="0"/>
              <a:t> </a:t>
            </a:r>
            <a:r>
              <a:rPr lang="en-GB" sz="1600" dirty="0" err="1"/>
              <a:t>kahramanlık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dürüstlük</a:t>
            </a:r>
            <a:r>
              <a:rPr lang="en-GB" sz="1600" dirty="0"/>
              <a:t> </a:t>
            </a:r>
            <a:r>
              <a:rPr lang="en-GB" sz="1600" dirty="0" err="1"/>
              <a:t>gibi</a:t>
            </a:r>
            <a:r>
              <a:rPr lang="en-GB" sz="1600" dirty="0"/>
              <a:t> </a:t>
            </a:r>
            <a:r>
              <a:rPr lang="en-GB" sz="1600" dirty="0" err="1"/>
              <a:t>geleneksel</a:t>
            </a:r>
            <a:r>
              <a:rPr lang="en-GB" sz="1600" dirty="0"/>
              <a:t> </a:t>
            </a:r>
            <a:r>
              <a:rPr lang="en-GB" sz="1600" dirty="0" err="1"/>
              <a:t>kavramlara</a:t>
            </a:r>
            <a:r>
              <a:rPr lang="en-GB" sz="1600" dirty="0"/>
              <a:t> </a:t>
            </a:r>
            <a:r>
              <a:rPr lang="en-GB" sz="1600" dirty="0" err="1"/>
              <a:t>yönelik</a:t>
            </a:r>
            <a:r>
              <a:rPr lang="en-GB" sz="1600" dirty="0"/>
              <a:t> </a:t>
            </a:r>
            <a:r>
              <a:rPr lang="en-GB" sz="1600" dirty="0" err="1"/>
              <a:t>savaş</a:t>
            </a:r>
            <a:r>
              <a:rPr lang="en-GB" sz="1600" dirty="0"/>
              <a:t> </a:t>
            </a:r>
            <a:r>
              <a:rPr lang="en-GB" sz="1600" dirty="0" err="1"/>
              <a:t>sonrası</a:t>
            </a:r>
            <a:r>
              <a:rPr lang="en-GB" sz="1600" dirty="0"/>
              <a:t> </a:t>
            </a:r>
            <a:r>
              <a:rPr lang="en-GB" sz="1600" dirty="0" err="1"/>
              <a:t>hayal</a:t>
            </a:r>
            <a:r>
              <a:rPr lang="en-GB" sz="1600" dirty="0"/>
              <a:t> </a:t>
            </a:r>
            <a:r>
              <a:rPr lang="en-GB" sz="1600" dirty="0" err="1"/>
              <a:t>kırıklığını</a:t>
            </a:r>
            <a:r>
              <a:rPr lang="en-GB" sz="1600" dirty="0"/>
              <a:t> </a:t>
            </a:r>
            <a:r>
              <a:rPr lang="en-GB" sz="1600" dirty="0" err="1"/>
              <a:t>yansıtmaktadır</a:t>
            </a:r>
            <a:r>
              <a:rPr lang="en-GB" sz="1600" dirty="0"/>
              <a:t>.</a:t>
            </a:r>
          </a:p>
          <a:p>
            <a:r>
              <a:rPr lang="en-GB" sz="1600" dirty="0"/>
              <a:t>Film, 1950'lerde </a:t>
            </a:r>
            <a:r>
              <a:rPr lang="en-GB" sz="1600" dirty="0" err="1"/>
              <a:t>Meksika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halkına</a:t>
            </a:r>
            <a:r>
              <a:rPr lang="en-GB" sz="1600" dirty="0"/>
              <a:t> </a:t>
            </a:r>
            <a:r>
              <a:rPr lang="en-GB" sz="1600" dirty="0" err="1"/>
              <a:t>yönelik</a:t>
            </a:r>
            <a:r>
              <a:rPr lang="en-GB" sz="1600" dirty="0"/>
              <a:t> </a:t>
            </a:r>
            <a:r>
              <a:rPr lang="en-GB" sz="1600" dirty="0" err="1"/>
              <a:t>yaygın</a:t>
            </a:r>
            <a:r>
              <a:rPr lang="en-GB" sz="1600" dirty="0"/>
              <a:t> </a:t>
            </a:r>
            <a:r>
              <a:rPr lang="en-GB" sz="1600" dirty="0" err="1"/>
              <a:t>tutumları</a:t>
            </a:r>
            <a:r>
              <a:rPr lang="en-GB" sz="1600" dirty="0"/>
              <a:t> </a:t>
            </a:r>
            <a:r>
              <a:rPr lang="en-GB" sz="1600" dirty="0" err="1"/>
              <a:t>sergileyerek</a:t>
            </a:r>
            <a:r>
              <a:rPr lang="en-GB" sz="1600" dirty="0"/>
              <a:t>, </a:t>
            </a:r>
            <a:r>
              <a:rPr lang="en-GB" sz="1600" dirty="0" err="1"/>
              <a:t>genellikle</a:t>
            </a:r>
            <a:r>
              <a:rPr lang="en-GB" sz="1600" dirty="0"/>
              <a:t> </a:t>
            </a:r>
            <a:r>
              <a:rPr lang="en-GB" sz="1600" dirty="0" err="1"/>
              <a:t>Hollywood'un</a:t>
            </a:r>
            <a:r>
              <a:rPr lang="en-GB" sz="1600" dirty="0"/>
              <a:t> Latin Amerika </a:t>
            </a:r>
            <a:r>
              <a:rPr lang="en-GB" sz="1600" dirty="0" err="1"/>
              <a:t>tasvirlerinde</a:t>
            </a:r>
            <a:r>
              <a:rPr lang="en-GB" sz="1600" dirty="0"/>
              <a:t> </a:t>
            </a:r>
            <a:r>
              <a:rPr lang="en-GB" sz="1600" dirty="0" err="1"/>
              <a:t>yaygın</a:t>
            </a:r>
            <a:r>
              <a:rPr lang="en-GB" sz="1600" dirty="0"/>
              <a:t> </a:t>
            </a:r>
            <a:r>
              <a:rPr lang="en-GB" sz="1600" dirty="0" err="1"/>
              <a:t>olan</a:t>
            </a:r>
            <a:r>
              <a:rPr lang="en-GB" sz="1600" dirty="0"/>
              <a:t> </a:t>
            </a:r>
            <a:r>
              <a:rPr lang="en-GB" sz="1600" dirty="0" err="1"/>
              <a:t>stereotiplere</a:t>
            </a:r>
            <a:r>
              <a:rPr lang="en-GB" sz="1600" dirty="0"/>
              <a:t> </a:t>
            </a:r>
            <a:r>
              <a:rPr lang="en-GB" sz="1600" dirty="0" err="1"/>
              <a:t>dayanır</a:t>
            </a:r>
            <a:r>
              <a:rPr lang="en-GB" sz="1600" dirty="0"/>
              <a:t>.</a:t>
            </a:r>
          </a:p>
          <a:p>
            <a:r>
              <a:rPr lang="en-GB" sz="1600" dirty="0"/>
              <a:t>Amerikan </a:t>
            </a:r>
            <a:r>
              <a:rPr lang="en-GB" sz="1600" dirty="0" err="1"/>
              <a:t>Yayılmacılığının</a:t>
            </a:r>
            <a:r>
              <a:rPr lang="en-GB" sz="1600" dirty="0"/>
              <a:t> </a:t>
            </a:r>
            <a:r>
              <a:rPr lang="en-GB" sz="1600" dirty="0" err="1"/>
              <a:t>Etkisi</a:t>
            </a:r>
            <a:r>
              <a:rPr lang="en-GB" sz="1600" dirty="0"/>
              <a:t>: Film, 19. </a:t>
            </a:r>
            <a:r>
              <a:rPr lang="en-GB" sz="1600" dirty="0" err="1"/>
              <a:t>yüzyılda</a:t>
            </a:r>
            <a:r>
              <a:rPr lang="en-GB" sz="1600" dirty="0"/>
              <a:t> Manifest Destiny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Amerika'nın</a:t>
            </a:r>
            <a:r>
              <a:rPr lang="en-GB" sz="1600" dirty="0"/>
              <a:t> Latin </a:t>
            </a:r>
            <a:r>
              <a:rPr lang="en-GB" sz="1600" dirty="0" err="1"/>
              <a:t>Amerika'daki</a:t>
            </a:r>
            <a:r>
              <a:rPr lang="en-GB" sz="1600" dirty="0"/>
              <a:t> </a:t>
            </a:r>
            <a:r>
              <a:rPr lang="en-GB" sz="1600" dirty="0" err="1"/>
              <a:t>ticaret</a:t>
            </a:r>
            <a:r>
              <a:rPr lang="en-GB" sz="1600" dirty="0"/>
              <a:t> </a:t>
            </a:r>
            <a:r>
              <a:rPr lang="en-GB" sz="1600" dirty="0" err="1"/>
              <a:t>yolları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kaynaklara</a:t>
            </a:r>
            <a:r>
              <a:rPr lang="en-GB" sz="1600" dirty="0"/>
              <a:t> </a:t>
            </a:r>
            <a:r>
              <a:rPr lang="en-GB" sz="1600" dirty="0" err="1"/>
              <a:t>yönelik</a:t>
            </a:r>
            <a:r>
              <a:rPr lang="en-GB" sz="1600" dirty="0"/>
              <a:t> </a:t>
            </a:r>
            <a:r>
              <a:rPr lang="en-GB" sz="1600" dirty="0" err="1"/>
              <a:t>ilgisi</a:t>
            </a:r>
            <a:r>
              <a:rPr lang="en-GB" sz="1600" dirty="0"/>
              <a:t> </a:t>
            </a:r>
            <a:r>
              <a:rPr lang="en-GB" sz="1600" dirty="0" err="1"/>
              <a:t>gibi</a:t>
            </a:r>
            <a:r>
              <a:rPr lang="en-GB" sz="1600" dirty="0"/>
              <a:t> </a:t>
            </a:r>
            <a:r>
              <a:rPr lang="en-GB" sz="1600" dirty="0" err="1"/>
              <a:t>bağlamları</a:t>
            </a:r>
            <a:r>
              <a:rPr lang="en-GB" sz="1600" dirty="0"/>
              <a:t> </a:t>
            </a:r>
            <a:r>
              <a:rPr lang="en-GB" sz="1600" dirty="0" err="1"/>
              <a:t>yansıtmaktadır</a:t>
            </a:r>
            <a:r>
              <a:rPr lang="en-GB" sz="1600" dirty="0"/>
              <a:t>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4515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DD39-FA40-39D9-7F33-E922F3CC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Kaynakça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6797D-C0A8-55BB-BB77-2B52B9969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100" dirty="0">
                <a:hlinkClick r:id="rId2"/>
              </a:rPr>
              <a:t>https://tr.wikipedia.org/wiki/Meksika%27ya_Frans%C4%B1z_m%C3%BCdahalesi</a:t>
            </a:r>
            <a:endParaRPr lang="en-GB" sz="1100" dirty="0"/>
          </a:p>
          <a:p>
            <a:r>
              <a:rPr lang="en-GB" sz="1100" dirty="0">
                <a:hlinkClick r:id="rId3"/>
              </a:rPr>
              <a:t>Https://www.imdb.com/title/tt0047647/?ref_=tt_mv_close</a:t>
            </a:r>
            <a:endParaRPr lang="en-GB" sz="1100" dirty="0"/>
          </a:p>
          <a:p>
            <a:r>
              <a:rPr lang="en-GB" sz="1100" dirty="0">
                <a:hlinkClick r:id="rId4"/>
              </a:rPr>
              <a:t>https://www.imdb.com/title/tt0050086/?ref_=nv_sr_srsg_3_tt_7_nm_1_in_0_q_3.10</a:t>
            </a:r>
            <a:endParaRPr lang="en-GB" sz="1100" dirty="0"/>
          </a:p>
          <a:p>
            <a:r>
              <a:rPr lang="en-GB" sz="1100" dirty="0">
                <a:hlinkClick r:id="rId5"/>
              </a:rPr>
              <a:t>https://www.imdb.com/title/tt0049730/?ref_=nv_sr_srsg_0_tt_8_nm_0_in_0_q_searchers</a:t>
            </a:r>
            <a:endParaRPr lang="en-GB" sz="1100" dirty="0"/>
          </a:p>
          <a:p>
            <a:r>
              <a:rPr lang="en-GB" sz="1100" dirty="0">
                <a:hlinkClick r:id="rId6"/>
              </a:rPr>
              <a:t>https://www.imdb.com/title/tt0044706/</a:t>
            </a:r>
            <a:endParaRPr lang="en-GB" sz="1100" dirty="0"/>
          </a:p>
          <a:p>
            <a:r>
              <a:rPr lang="en-GB" sz="1100" dirty="0"/>
              <a:t>Douglas Gomery, “Hollywood </a:t>
            </a:r>
            <a:r>
              <a:rPr lang="en-GB" sz="1100" dirty="0" err="1"/>
              <a:t>Sisteminin</a:t>
            </a:r>
            <a:r>
              <a:rPr lang="en-GB" sz="1100" dirty="0"/>
              <a:t> </a:t>
            </a:r>
            <a:r>
              <a:rPr lang="en-GB" sz="1100" dirty="0" err="1"/>
              <a:t>Dönüşümü</a:t>
            </a:r>
            <a:r>
              <a:rPr lang="en-GB" sz="1100" dirty="0"/>
              <a:t>”, s.504-512.</a:t>
            </a:r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80091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578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Avenir Next LT Pro</vt:lpstr>
      <vt:lpstr>Calibri</vt:lpstr>
      <vt:lpstr>AccentBoxVTI</vt:lpstr>
      <vt:lpstr>Vera Cruz(1954) Filmindeki Sosyal ve Tarihi Arka Plan</vt:lpstr>
      <vt:lpstr>Western Tarzının Yükselişi</vt:lpstr>
      <vt:lpstr>Savaş Sonrasında Hollywood ve 1950’ler</vt:lpstr>
      <vt:lpstr>Meksika'ya Fransız müdahalesi</vt:lpstr>
      <vt:lpstr>Politik ve Sosyal Notlar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başar kerem döğer</dc:creator>
  <cp:lastModifiedBy>Nihat Berker</cp:lastModifiedBy>
  <cp:revision>1</cp:revision>
  <dcterms:created xsi:type="dcterms:W3CDTF">2024-11-27T10:53:53Z</dcterms:created>
  <dcterms:modified xsi:type="dcterms:W3CDTF">2024-12-07T07:40:04Z</dcterms:modified>
</cp:coreProperties>
</file>