
<file path=[Content_Types].xml><?xml version="1.0" encoding="utf-8"?>
<Types xmlns="http://schemas.openxmlformats.org/package/2006/content-types">
  <Default Extension="jfif"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92" r:id="rId3"/>
    <p:sldId id="296" r:id="rId4"/>
    <p:sldId id="297" r:id="rId5"/>
    <p:sldId id="310" r:id="rId6"/>
    <p:sldId id="314" r:id="rId7"/>
    <p:sldId id="294" r:id="rId8"/>
    <p:sldId id="299" r:id="rId9"/>
    <p:sldId id="302" r:id="rId10"/>
    <p:sldId id="300" r:id="rId11"/>
    <p:sldId id="303" r:id="rId12"/>
    <p:sldId id="301" r:id="rId13"/>
    <p:sldId id="304" r:id="rId14"/>
    <p:sldId id="305" r:id="rId15"/>
    <p:sldId id="306" r:id="rId16"/>
    <p:sldId id="307" r:id="rId17"/>
    <p:sldId id="308" r:id="rId18"/>
    <p:sldId id="309" r:id="rId19"/>
    <p:sldId id="317" r:id="rId20"/>
    <p:sldId id="318" r:id="rId21"/>
    <p:sldId id="315" r:id="rId22"/>
    <p:sldId id="316" r:id="rId23"/>
    <p:sldId id="27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2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96E4423-6C3D-4FAA-8D24-F8F005ECAAD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55A4635-7603-42B6-8ACA-0C7D041D9360}">
      <dgm:prSet/>
      <dgm:spPr/>
      <dgm:t>
        <a:bodyPr/>
        <a:lstStyle/>
        <a:p>
          <a:endParaRPr lang="en-US" dirty="0"/>
        </a:p>
      </dgm:t>
    </dgm:pt>
    <dgm:pt modelId="{1B3CA314-6219-4046-966E-2F5DC3AB762A}" type="parTrans" cxnId="{72004314-34B2-4BFB-87F1-23BFF670D662}">
      <dgm:prSet/>
      <dgm:spPr/>
      <dgm:t>
        <a:bodyPr/>
        <a:lstStyle/>
        <a:p>
          <a:endParaRPr lang="en-US"/>
        </a:p>
      </dgm:t>
    </dgm:pt>
    <dgm:pt modelId="{273E99FC-43F8-453B-9B4F-3AF09147E9AB}" type="sibTrans" cxnId="{72004314-34B2-4BFB-87F1-23BFF670D662}">
      <dgm:prSet/>
      <dgm:spPr/>
      <dgm:t>
        <a:bodyPr/>
        <a:lstStyle/>
        <a:p>
          <a:endParaRPr lang="en-US"/>
        </a:p>
      </dgm:t>
    </dgm:pt>
    <dgm:pt modelId="{654530D3-C3A5-456E-AA49-6A5BB59BFBA5}">
      <dgm:prSet/>
      <dgm:spPr/>
      <dgm:t>
        <a:bodyPr/>
        <a:lstStyle/>
        <a:p>
          <a:endParaRPr lang="en-US" dirty="0"/>
        </a:p>
      </dgm:t>
    </dgm:pt>
    <dgm:pt modelId="{8E36E701-A6D3-475B-8E94-23D6A3EEAA71}" type="parTrans" cxnId="{5D617ABF-0073-4D47-ADA9-C11CB5465584}">
      <dgm:prSet/>
      <dgm:spPr/>
      <dgm:t>
        <a:bodyPr/>
        <a:lstStyle/>
        <a:p>
          <a:endParaRPr lang="en-US"/>
        </a:p>
      </dgm:t>
    </dgm:pt>
    <dgm:pt modelId="{E20B5D47-43FC-4BE2-9B7B-CF49BABFDE69}" type="sibTrans" cxnId="{5D617ABF-0073-4D47-ADA9-C11CB5465584}">
      <dgm:prSet/>
      <dgm:spPr/>
      <dgm:t>
        <a:bodyPr/>
        <a:lstStyle/>
        <a:p>
          <a:endParaRPr lang="en-US"/>
        </a:p>
      </dgm:t>
    </dgm:pt>
    <dgm:pt modelId="{99E75E1A-B883-4C37-B766-2E444D4C9A89}">
      <dgm:prSet custT="1"/>
      <dgm:spPr/>
      <dgm:t>
        <a:bodyPr/>
        <a:lstStyle/>
        <a:p>
          <a:r>
            <a:rPr lang="tr-TR" sz="2000" b="0" i="0" baseline="0" dirty="0"/>
            <a:t>Akira Kurosawa’nın Yedi Samuray filminden uyarlanmıştır.</a:t>
          </a:r>
        </a:p>
        <a:p>
          <a:r>
            <a:rPr lang="tr-TR" sz="2000" dirty="0"/>
            <a:t>1960 yılında çekilen filmin yönetmeni John Sturges, başlıca oyuncuları Yul Brynner, Eli Wallach, Steve McQueen, Charles Bronson, Robert Vaughn, James Coburn, Horst Buchholz ve Brad Dexter’dır. </a:t>
          </a:r>
        </a:p>
        <a:p>
          <a:r>
            <a:rPr lang="tr-TR" sz="2000" dirty="0"/>
            <a:t>Filmde Meksika'daki bir köyün ahalisinin düzenli olarak ürünlerini yağmalayan haydutlardan korunmak için Amerikalı bir grup silahşörü kiralamaları ve onlarla birlikte haydutlara karşı verdikleri mücadele anlatılmaktadır. </a:t>
          </a:r>
          <a:endParaRPr lang="en-US" sz="1700" dirty="0"/>
        </a:p>
      </dgm:t>
    </dgm:pt>
    <dgm:pt modelId="{2E83CF24-428E-41A9-8FBB-835478C5BCFB}" type="sibTrans" cxnId="{B2D34503-16C4-4259-8F42-D6D31AB49E60}">
      <dgm:prSet/>
      <dgm:spPr/>
      <dgm:t>
        <a:bodyPr/>
        <a:lstStyle/>
        <a:p>
          <a:endParaRPr lang="en-US"/>
        </a:p>
      </dgm:t>
    </dgm:pt>
    <dgm:pt modelId="{126AC85C-255F-40A7-9619-7D18FCD9D8AC}" type="parTrans" cxnId="{B2D34503-16C4-4259-8F42-D6D31AB49E60}">
      <dgm:prSet/>
      <dgm:spPr/>
      <dgm:t>
        <a:bodyPr/>
        <a:lstStyle/>
        <a:p>
          <a:endParaRPr lang="en-US"/>
        </a:p>
      </dgm:t>
    </dgm:pt>
    <dgm:pt modelId="{218DFB71-5DD6-4C81-9354-5753982DA7C2}" type="pres">
      <dgm:prSet presAssocID="{E96E4423-6C3D-4FAA-8D24-F8F005ECAAD2}" presName="vert0" presStyleCnt="0">
        <dgm:presLayoutVars>
          <dgm:dir/>
          <dgm:animOne val="branch"/>
          <dgm:animLvl val="lvl"/>
        </dgm:presLayoutVars>
      </dgm:prSet>
      <dgm:spPr/>
    </dgm:pt>
    <dgm:pt modelId="{709278AB-860B-46D4-834E-816A7D701DFC}" type="pres">
      <dgm:prSet presAssocID="{99E75E1A-B883-4C37-B766-2E444D4C9A89}" presName="thickLine" presStyleLbl="alignNode1" presStyleIdx="0" presStyleCnt="3"/>
      <dgm:spPr/>
    </dgm:pt>
    <dgm:pt modelId="{CE548746-6B3D-488A-A64E-836BDDC7417D}" type="pres">
      <dgm:prSet presAssocID="{99E75E1A-B883-4C37-B766-2E444D4C9A89}" presName="horz1" presStyleCnt="0"/>
      <dgm:spPr/>
    </dgm:pt>
    <dgm:pt modelId="{4EF48F0E-D896-42D1-9DCB-A1CC5C3442A4}" type="pres">
      <dgm:prSet presAssocID="{99E75E1A-B883-4C37-B766-2E444D4C9A89}" presName="tx1" presStyleLbl="revTx" presStyleIdx="0" presStyleCnt="3" custScaleY="1102557"/>
      <dgm:spPr/>
    </dgm:pt>
    <dgm:pt modelId="{BD91C71F-F2EE-49AD-8C97-D4BF1B7DAD8D}" type="pres">
      <dgm:prSet presAssocID="{99E75E1A-B883-4C37-B766-2E444D4C9A89}" presName="vert1" presStyleCnt="0"/>
      <dgm:spPr/>
    </dgm:pt>
    <dgm:pt modelId="{D5F28447-330A-4241-B242-F96AFE76CD50}" type="pres">
      <dgm:prSet presAssocID="{955A4635-7603-42B6-8ACA-0C7D041D9360}" presName="thickLine" presStyleLbl="alignNode1" presStyleIdx="1" presStyleCnt="3"/>
      <dgm:spPr/>
    </dgm:pt>
    <dgm:pt modelId="{E1EF8463-E602-4A8B-86E7-5F060FCF8179}" type="pres">
      <dgm:prSet presAssocID="{955A4635-7603-42B6-8ACA-0C7D041D9360}" presName="horz1" presStyleCnt="0"/>
      <dgm:spPr/>
    </dgm:pt>
    <dgm:pt modelId="{BC2ADDEF-3839-4DF2-AA01-393018BC49EC}" type="pres">
      <dgm:prSet presAssocID="{955A4635-7603-42B6-8ACA-0C7D041D9360}" presName="tx1" presStyleLbl="revTx" presStyleIdx="1" presStyleCnt="3"/>
      <dgm:spPr/>
    </dgm:pt>
    <dgm:pt modelId="{64C53DB2-DFCC-40DF-9010-71B86F1A0420}" type="pres">
      <dgm:prSet presAssocID="{955A4635-7603-42B6-8ACA-0C7D041D9360}" presName="vert1" presStyleCnt="0"/>
      <dgm:spPr/>
    </dgm:pt>
    <dgm:pt modelId="{6F7533A7-B5E6-414E-AF76-CE33B3A5514A}" type="pres">
      <dgm:prSet presAssocID="{654530D3-C3A5-456E-AA49-6A5BB59BFBA5}" presName="thickLine" presStyleLbl="alignNode1" presStyleIdx="2" presStyleCnt="3"/>
      <dgm:spPr/>
    </dgm:pt>
    <dgm:pt modelId="{C1196E6E-DF79-4EC6-8A62-BD46702F212C}" type="pres">
      <dgm:prSet presAssocID="{654530D3-C3A5-456E-AA49-6A5BB59BFBA5}" presName="horz1" presStyleCnt="0"/>
      <dgm:spPr/>
    </dgm:pt>
    <dgm:pt modelId="{649DBB27-921D-49AF-A1A6-795454C3AF5B}" type="pres">
      <dgm:prSet presAssocID="{654530D3-C3A5-456E-AA49-6A5BB59BFBA5}" presName="tx1" presStyleLbl="revTx" presStyleIdx="2" presStyleCnt="3"/>
      <dgm:spPr/>
    </dgm:pt>
    <dgm:pt modelId="{853E9A12-1FF7-4BE4-BF06-F54A40008063}" type="pres">
      <dgm:prSet presAssocID="{654530D3-C3A5-456E-AA49-6A5BB59BFBA5}" presName="vert1" presStyleCnt="0"/>
      <dgm:spPr/>
    </dgm:pt>
  </dgm:ptLst>
  <dgm:cxnLst>
    <dgm:cxn modelId="{B2D34503-16C4-4259-8F42-D6D31AB49E60}" srcId="{E96E4423-6C3D-4FAA-8D24-F8F005ECAAD2}" destId="{99E75E1A-B883-4C37-B766-2E444D4C9A89}" srcOrd="0" destOrd="0" parTransId="{126AC85C-255F-40A7-9619-7D18FCD9D8AC}" sibTransId="{2E83CF24-428E-41A9-8FBB-835478C5BCFB}"/>
    <dgm:cxn modelId="{72004314-34B2-4BFB-87F1-23BFF670D662}" srcId="{E96E4423-6C3D-4FAA-8D24-F8F005ECAAD2}" destId="{955A4635-7603-42B6-8ACA-0C7D041D9360}" srcOrd="1" destOrd="0" parTransId="{1B3CA314-6219-4046-966E-2F5DC3AB762A}" sibTransId="{273E99FC-43F8-453B-9B4F-3AF09147E9AB}"/>
    <dgm:cxn modelId="{E03FB465-F6B0-4A98-8AF8-A3AD8D474388}" type="presOf" srcId="{654530D3-C3A5-456E-AA49-6A5BB59BFBA5}" destId="{649DBB27-921D-49AF-A1A6-795454C3AF5B}" srcOrd="0" destOrd="0" presId="urn:microsoft.com/office/officeart/2008/layout/LinedList"/>
    <dgm:cxn modelId="{14FEC253-3652-4BC2-A2CD-DD85E0F779AC}" type="presOf" srcId="{99E75E1A-B883-4C37-B766-2E444D4C9A89}" destId="{4EF48F0E-D896-42D1-9DCB-A1CC5C3442A4}" srcOrd="0" destOrd="0" presId="urn:microsoft.com/office/officeart/2008/layout/LinedList"/>
    <dgm:cxn modelId="{54B43FAB-2D1F-4F03-89C8-E6CD5805E64B}" type="presOf" srcId="{955A4635-7603-42B6-8ACA-0C7D041D9360}" destId="{BC2ADDEF-3839-4DF2-AA01-393018BC49EC}" srcOrd="0" destOrd="0" presId="urn:microsoft.com/office/officeart/2008/layout/LinedList"/>
    <dgm:cxn modelId="{892F49AD-C7DE-470A-9F9F-F5A9173D10FA}" type="presOf" srcId="{E96E4423-6C3D-4FAA-8D24-F8F005ECAAD2}" destId="{218DFB71-5DD6-4C81-9354-5753982DA7C2}" srcOrd="0" destOrd="0" presId="urn:microsoft.com/office/officeart/2008/layout/LinedList"/>
    <dgm:cxn modelId="{5D617ABF-0073-4D47-ADA9-C11CB5465584}" srcId="{E96E4423-6C3D-4FAA-8D24-F8F005ECAAD2}" destId="{654530D3-C3A5-456E-AA49-6A5BB59BFBA5}" srcOrd="2" destOrd="0" parTransId="{8E36E701-A6D3-475B-8E94-23D6A3EEAA71}" sibTransId="{E20B5D47-43FC-4BE2-9B7B-CF49BABFDE69}"/>
    <dgm:cxn modelId="{11E877FA-C9DF-425D-929A-B51DBF7A0889}" type="presParOf" srcId="{218DFB71-5DD6-4C81-9354-5753982DA7C2}" destId="{709278AB-860B-46D4-834E-816A7D701DFC}" srcOrd="0" destOrd="0" presId="urn:microsoft.com/office/officeart/2008/layout/LinedList"/>
    <dgm:cxn modelId="{203071B6-C1A5-48A9-A02F-B38D97E796D7}" type="presParOf" srcId="{218DFB71-5DD6-4C81-9354-5753982DA7C2}" destId="{CE548746-6B3D-488A-A64E-836BDDC7417D}" srcOrd="1" destOrd="0" presId="urn:microsoft.com/office/officeart/2008/layout/LinedList"/>
    <dgm:cxn modelId="{A58A0896-C565-40A9-A94F-A455C67E95E9}" type="presParOf" srcId="{CE548746-6B3D-488A-A64E-836BDDC7417D}" destId="{4EF48F0E-D896-42D1-9DCB-A1CC5C3442A4}" srcOrd="0" destOrd="0" presId="urn:microsoft.com/office/officeart/2008/layout/LinedList"/>
    <dgm:cxn modelId="{4114D0DB-8F74-4992-90D2-37AC1CCFADA3}" type="presParOf" srcId="{CE548746-6B3D-488A-A64E-836BDDC7417D}" destId="{BD91C71F-F2EE-49AD-8C97-D4BF1B7DAD8D}" srcOrd="1" destOrd="0" presId="urn:microsoft.com/office/officeart/2008/layout/LinedList"/>
    <dgm:cxn modelId="{C52BF05E-29C3-4D39-B319-639F3C005844}" type="presParOf" srcId="{218DFB71-5DD6-4C81-9354-5753982DA7C2}" destId="{D5F28447-330A-4241-B242-F96AFE76CD50}" srcOrd="2" destOrd="0" presId="urn:microsoft.com/office/officeart/2008/layout/LinedList"/>
    <dgm:cxn modelId="{9C658219-081B-4BCC-A81D-06A5F2FC3728}" type="presParOf" srcId="{218DFB71-5DD6-4C81-9354-5753982DA7C2}" destId="{E1EF8463-E602-4A8B-86E7-5F060FCF8179}" srcOrd="3" destOrd="0" presId="urn:microsoft.com/office/officeart/2008/layout/LinedList"/>
    <dgm:cxn modelId="{EAC8F59E-7DDF-41B1-84B6-6A29E19778CA}" type="presParOf" srcId="{E1EF8463-E602-4A8B-86E7-5F060FCF8179}" destId="{BC2ADDEF-3839-4DF2-AA01-393018BC49EC}" srcOrd="0" destOrd="0" presId="urn:microsoft.com/office/officeart/2008/layout/LinedList"/>
    <dgm:cxn modelId="{DDBFA6CC-5F6C-45C9-8B1A-8C9696CEAF44}" type="presParOf" srcId="{E1EF8463-E602-4A8B-86E7-5F060FCF8179}" destId="{64C53DB2-DFCC-40DF-9010-71B86F1A0420}" srcOrd="1" destOrd="0" presId="urn:microsoft.com/office/officeart/2008/layout/LinedList"/>
    <dgm:cxn modelId="{FA874134-BC88-42F5-85CC-CDD97BA87735}" type="presParOf" srcId="{218DFB71-5DD6-4C81-9354-5753982DA7C2}" destId="{6F7533A7-B5E6-414E-AF76-CE33B3A5514A}" srcOrd="4" destOrd="0" presId="urn:microsoft.com/office/officeart/2008/layout/LinedList"/>
    <dgm:cxn modelId="{DF649A02-0BA8-4F90-A150-62AF29376CB8}" type="presParOf" srcId="{218DFB71-5DD6-4C81-9354-5753982DA7C2}" destId="{C1196E6E-DF79-4EC6-8A62-BD46702F212C}" srcOrd="5" destOrd="0" presId="urn:microsoft.com/office/officeart/2008/layout/LinedList"/>
    <dgm:cxn modelId="{D2C77539-0780-47BC-8547-D6EDCE4618E7}" type="presParOf" srcId="{C1196E6E-DF79-4EC6-8A62-BD46702F212C}" destId="{649DBB27-921D-49AF-A1A6-795454C3AF5B}" srcOrd="0" destOrd="0" presId="urn:microsoft.com/office/officeart/2008/layout/LinedList"/>
    <dgm:cxn modelId="{188E0BFC-9E91-4822-A0F8-F0BE23D81E21}" type="presParOf" srcId="{C1196E6E-DF79-4EC6-8A62-BD46702F212C}" destId="{853E9A12-1FF7-4BE4-BF06-F54A4000806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6E4423-6C3D-4FAA-8D24-F8F005ECAAD2}"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99E75E1A-B883-4C37-B766-2E444D4C9A89}">
      <dgm:prSet/>
      <dgm:spPr/>
      <dgm:t>
        <a:bodyPr/>
        <a:lstStyle/>
        <a:p>
          <a:r>
            <a:rPr lang="tr-TR" b="0" i="0" baseline="0" dirty="0"/>
            <a:t>Meksika’da geçiyor ve coğrafya Vera Cruz ile benzer şekilde egzotik bir arka plan sağlıyor.</a:t>
          </a:r>
          <a:endParaRPr lang="en-US" dirty="0"/>
        </a:p>
      </dgm:t>
    </dgm:pt>
    <dgm:pt modelId="{126AC85C-255F-40A7-9619-7D18FCD9D8AC}" type="parTrans" cxnId="{B2D34503-16C4-4259-8F42-D6D31AB49E60}">
      <dgm:prSet/>
      <dgm:spPr/>
      <dgm:t>
        <a:bodyPr/>
        <a:lstStyle/>
        <a:p>
          <a:endParaRPr lang="en-US"/>
        </a:p>
      </dgm:t>
    </dgm:pt>
    <dgm:pt modelId="{2E83CF24-428E-41A9-8FBB-835478C5BCFB}" type="sibTrans" cxnId="{B2D34503-16C4-4259-8F42-D6D31AB49E60}">
      <dgm:prSet/>
      <dgm:spPr/>
      <dgm:t>
        <a:bodyPr/>
        <a:lstStyle/>
        <a:p>
          <a:endParaRPr lang="en-US"/>
        </a:p>
      </dgm:t>
    </dgm:pt>
    <dgm:pt modelId="{955A4635-7603-42B6-8ACA-0C7D041D9360}">
      <dgm:prSet/>
      <dgm:spPr/>
      <dgm:t>
        <a:bodyPr/>
        <a:lstStyle/>
        <a:p>
          <a:r>
            <a:rPr lang="tr-TR" dirty="0"/>
            <a:t>Her iki filmde de ‘paralı askerlerin dönüşümü’</a:t>
          </a:r>
          <a:r>
            <a:rPr lang="tr-TR" b="0" i="0" baseline="0" dirty="0"/>
            <a:t>  konusu işleniyor : Başlangıçta para için yola çıkan karakterler zamanla daha büyük bir davaya hizmet ediyorlar.</a:t>
          </a:r>
          <a:endParaRPr lang="en-US" dirty="0"/>
        </a:p>
      </dgm:t>
    </dgm:pt>
    <dgm:pt modelId="{1B3CA314-6219-4046-966E-2F5DC3AB762A}" type="parTrans" cxnId="{72004314-34B2-4BFB-87F1-23BFF670D662}">
      <dgm:prSet/>
      <dgm:spPr/>
      <dgm:t>
        <a:bodyPr/>
        <a:lstStyle/>
        <a:p>
          <a:endParaRPr lang="en-US"/>
        </a:p>
      </dgm:t>
    </dgm:pt>
    <dgm:pt modelId="{273E99FC-43F8-453B-9B4F-3AF09147E9AB}" type="sibTrans" cxnId="{72004314-34B2-4BFB-87F1-23BFF670D662}">
      <dgm:prSet/>
      <dgm:spPr/>
      <dgm:t>
        <a:bodyPr/>
        <a:lstStyle/>
        <a:p>
          <a:endParaRPr lang="en-US"/>
        </a:p>
      </dgm:t>
    </dgm:pt>
    <dgm:pt modelId="{654530D3-C3A5-456E-AA49-6A5BB59BFBA5}">
      <dgm:prSet/>
      <dgm:spPr/>
      <dgm:t>
        <a:bodyPr/>
        <a:lstStyle/>
        <a:p>
          <a:r>
            <a:rPr lang="tr-TR" dirty="0"/>
            <a:t>Aksiyon sahnelerinde, Vera Cruz’un cesur yaklaşımını devam ettirmiştir,  benzer şekilde geniş çekimler ve gerçek mekanlar dikkat çeker.</a:t>
          </a:r>
          <a:endParaRPr lang="en-US" dirty="0"/>
        </a:p>
      </dgm:t>
    </dgm:pt>
    <dgm:pt modelId="{8E36E701-A6D3-475B-8E94-23D6A3EEAA71}" type="parTrans" cxnId="{5D617ABF-0073-4D47-ADA9-C11CB5465584}">
      <dgm:prSet/>
      <dgm:spPr/>
      <dgm:t>
        <a:bodyPr/>
        <a:lstStyle/>
        <a:p>
          <a:endParaRPr lang="en-US"/>
        </a:p>
      </dgm:t>
    </dgm:pt>
    <dgm:pt modelId="{E20B5D47-43FC-4BE2-9B7B-CF49BABFDE69}" type="sibTrans" cxnId="{5D617ABF-0073-4D47-ADA9-C11CB5465584}">
      <dgm:prSet/>
      <dgm:spPr/>
      <dgm:t>
        <a:bodyPr/>
        <a:lstStyle/>
        <a:p>
          <a:endParaRPr lang="en-US"/>
        </a:p>
      </dgm:t>
    </dgm:pt>
    <dgm:pt modelId="{218DFB71-5DD6-4C81-9354-5753982DA7C2}" type="pres">
      <dgm:prSet presAssocID="{E96E4423-6C3D-4FAA-8D24-F8F005ECAAD2}" presName="vert0" presStyleCnt="0">
        <dgm:presLayoutVars>
          <dgm:dir/>
          <dgm:animOne val="branch"/>
          <dgm:animLvl val="lvl"/>
        </dgm:presLayoutVars>
      </dgm:prSet>
      <dgm:spPr/>
    </dgm:pt>
    <dgm:pt modelId="{709278AB-860B-46D4-834E-816A7D701DFC}" type="pres">
      <dgm:prSet presAssocID="{99E75E1A-B883-4C37-B766-2E444D4C9A89}" presName="thickLine" presStyleLbl="alignNode1" presStyleIdx="0" presStyleCnt="3"/>
      <dgm:spPr/>
    </dgm:pt>
    <dgm:pt modelId="{CE548746-6B3D-488A-A64E-836BDDC7417D}" type="pres">
      <dgm:prSet presAssocID="{99E75E1A-B883-4C37-B766-2E444D4C9A89}" presName="horz1" presStyleCnt="0"/>
      <dgm:spPr/>
    </dgm:pt>
    <dgm:pt modelId="{4EF48F0E-D896-42D1-9DCB-A1CC5C3442A4}" type="pres">
      <dgm:prSet presAssocID="{99E75E1A-B883-4C37-B766-2E444D4C9A89}" presName="tx1" presStyleLbl="revTx" presStyleIdx="0" presStyleCnt="3"/>
      <dgm:spPr/>
    </dgm:pt>
    <dgm:pt modelId="{BD91C71F-F2EE-49AD-8C97-D4BF1B7DAD8D}" type="pres">
      <dgm:prSet presAssocID="{99E75E1A-B883-4C37-B766-2E444D4C9A89}" presName="vert1" presStyleCnt="0"/>
      <dgm:spPr/>
    </dgm:pt>
    <dgm:pt modelId="{D5F28447-330A-4241-B242-F96AFE76CD50}" type="pres">
      <dgm:prSet presAssocID="{955A4635-7603-42B6-8ACA-0C7D041D9360}" presName="thickLine" presStyleLbl="alignNode1" presStyleIdx="1" presStyleCnt="3"/>
      <dgm:spPr/>
    </dgm:pt>
    <dgm:pt modelId="{E1EF8463-E602-4A8B-86E7-5F060FCF8179}" type="pres">
      <dgm:prSet presAssocID="{955A4635-7603-42B6-8ACA-0C7D041D9360}" presName="horz1" presStyleCnt="0"/>
      <dgm:spPr/>
    </dgm:pt>
    <dgm:pt modelId="{BC2ADDEF-3839-4DF2-AA01-393018BC49EC}" type="pres">
      <dgm:prSet presAssocID="{955A4635-7603-42B6-8ACA-0C7D041D9360}" presName="tx1" presStyleLbl="revTx" presStyleIdx="1" presStyleCnt="3"/>
      <dgm:spPr/>
    </dgm:pt>
    <dgm:pt modelId="{64C53DB2-DFCC-40DF-9010-71B86F1A0420}" type="pres">
      <dgm:prSet presAssocID="{955A4635-7603-42B6-8ACA-0C7D041D9360}" presName="vert1" presStyleCnt="0"/>
      <dgm:spPr/>
    </dgm:pt>
    <dgm:pt modelId="{6F7533A7-B5E6-414E-AF76-CE33B3A5514A}" type="pres">
      <dgm:prSet presAssocID="{654530D3-C3A5-456E-AA49-6A5BB59BFBA5}" presName="thickLine" presStyleLbl="alignNode1" presStyleIdx="2" presStyleCnt="3"/>
      <dgm:spPr/>
    </dgm:pt>
    <dgm:pt modelId="{C1196E6E-DF79-4EC6-8A62-BD46702F212C}" type="pres">
      <dgm:prSet presAssocID="{654530D3-C3A5-456E-AA49-6A5BB59BFBA5}" presName="horz1" presStyleCnt="0"/>
      <dgm:spPr/>
    </dgm:pt>
    <dgm:pt modelId="{649DBB27-921D-49AF-A1A6-795454C3AF5B}" type="pres">
      <dgm:prSet presAssocID="{654530D3-C3A5-456E-AA49-6A5BB59BFBA5}" presName="tx1" presStyleLbl="revTx" presStyleIdx="2" presStyleCnt="3"/>
      <dgm:spPr/>
    </dgm:pt>
    <dgm:pt modelId="{853E9A12-1FF7-4BE4-BF06-F54A40008063}" type="pres">
      <dgm:prSet presAssocID="{654530D3-C3A5-456E-AA49-6A5BB59BFBA5}" presName="vert1" presStyleCnt="0"/>
      <dgm:spPr/>
    </dgm:pt>
  </dgm:ptLst>
  <dgm:cxnLst>
    <dgm:cxn modelId="{B2D34503-16C4-4259-8F42-D6D31AB49E60}" srcId="{E96E4423-6C3D-4FAA-8D24-F8F005ECAAD2}" destId="{99E75E1A-B883-4C37-B766-2E444D4C9A89}" srcOrd="0" destOrd="0" parTransId="{126AC85C-255F-40A7-9619-7D18FCD9D8AC}" sibTransId="{2E83CF24-428E-41A9-8FBB-835478C5BCFB}"/>
    <dgm:cxn modelId="{72004314-34B2-4BFB-87F1-23BFF670D662}" srcId="{E96E4423-6C3D-4FAA-8D24-F8F005ECAAD2}" destId="{955A4635-7603-42B6-8ACA-0C7D041D9360}" srcOrd="1" destOrd="0" parTransId="{1B3CA314-6219-4046-966E-2F5DC3AB762A}" sibTransId="{273E99FC-43F8-453B-9B4F-3AF09147E9AB}"/>
    <dgm:cxn modelId="{E03FB465-F6B0-4A98-8AF8-A3AD8D474388}" type="presOf" srcId="{654530D3-C3A5-456E-AA49-6A5BB59BFBA5}" destId="{649DBB27-921D-49AF-A1A6-795454C3AF5B}" srcOrd="0" destOrd="0" presId="urn:microsoft.com/office/officeart/2008/layout/LinedList"/>
    <dgm:cxn modelId="{14FEC253-3652-4BC2-A2CD-DD85E0F779AC}" type="presOf" srcId="{99E75E1A-B883-4C37-B766-2E444D4C9A89}" destId="{4EF48F0E-D896-42D1-9DCB-A1CC5C3442A4}" srcOrd="0" destOrd="0" presId="urn:microsoft.com/office/officeart/2008/layout/LinedList"/>
    <dgm:cxn modelId="{54B43FAB-2D1F-4F03-89C8-E6CD5805E64B}" type="presOf" srcId="{955A4635-7603-42B6-8ACA-0C7D041D9360}" destId="{BC2ADDEF-3839-4DF2-AA01-393018BC49EC}" srcOrd="0" destOrd="0" presId="urn:microsoft.com/office/officeart/2008/layout/LinedList"/>
    <dgm:cxn modelId="{892F49AD-C7DE-470A-9F9F-F5A9173D10FA}" type="presOf" srcId="{E96E4423-6C3D-4FAA-8D24-F8F005ECAAD2}" destId="{218DFB71-5DD6-4C81-9354-5753982DA7C2}" srcOrd="0" destOrd="0" presId="urn:microsoft.com/office/officeart/2008/layout/LinedList"/>
    <dgm:cxn modelId="{5D617ABF-0073-4D47-ADA9-C11CB5465584}" srcId="{E96E4423-6C3D-4FAA-8D24-F8F005ECAAD2}" destId="{654530D3-C3A5-456E-AA49-6A5BB59BFBA5}" srcOrd="2" destOrd="0" parTransId="{8E36E701-A6D3-475B-8E94-23D6A3EEAA71}" sibTransId="{E20B5D47-43FC-4BE2-9B7B-CF49BABFDE69}"/>
    <dgm:cxn modelId="{11E877FA-C9DF-425D-929A-B51DBF7A0889}" type="presParOf" srcId="{218DFB71-5DD6-4C81-9354-5753982DA7C2}" destId="{709278AB-860B-46D4-834E-816A7D701DFC}" srcOrd="0" destOrd="0" presId="urn:microsoft.com/office/officeart/2008/layout/LinedList"/>
    <dgm:cxn modelId="{203071B6-C1A5-48A9-A02F-B38D97E796D7}" type="presParOf" srcId="{218DFB71-5DD6-4C81-9354-5753982DA7C2}" destId="{CE548746-6B3D-488A-A64E-836BDDC7417D}" srcOrd="1" destOrd="0" presId="urn:microsoft.com/office/officeart/2008/layout/LinedList"/>
    <dgm:cxn modelId="{A58A0896-C565-40A9-A94F-A455C67E95E9}" type="presParOf" srcId="{CE548746-6B3D-488A-A64E-836BDDC7417D}" destId="{4EF48F0E-D896-42D1-9DCB-A1CC5C3442A4}" srcOrd="0" destOrd="0" presId="urn:microsoft.com/office/officeart/2008/layout/LinedList"/>
    <dgm:cxn modelId="{4114D0DB-8F74-4992-90D2-37AC1CCFADA3}" type="presParOf" srcId="{CE548746-6B3D-488A-A64E-836BDDC7417D}" destId="{BD91C71F-F2EE-49AD-8C97-D4BF1B7DAD8D}" srcOrd="1" destOrd="0" presId="urn:microsoft.com/office/officeart/2008/layout/LinedList"/>
    <dgm:cxn modelId="{C52BF05E-29C3-4D39-B319-639F3C005844}" type="presParOf" srcId="{218DFB71-5DD6-4C81-9354-5753982DA7C2}" destId="{D5F28447-330A-4241-B242-F96AFE76CD50}" srcOrd="2" destOrd="0" presId="urn:microsoft.com/office/officeart/2008/layout/LinedList"/>
    <dgm:cxn modelId="{9C658219-081B-4BCC-A81D-06A5F2FC3728}" type="presParOf" srcId="{218DFB71-5DD6-4C81-9354-5753982DA7C2}" destId="{E1EF8463-E602-4A8B-86E7-5F060FCF8179}" srcOrd="3" destOrd="0" presId="urn:microsoft.com/office/officeart/2008/layout/LinedList"/>
    <dgm:cxn modelId="{EAC8F59E-7DDF-41B1-84B6-6A29E19778CA}" type="presParOf" srcId="{E1EF8463-E602-4A8B-86E7-5F060FCF8179}" destId="{BC2ADDEF-3839-4DF2-AA01-393018BC49EC}" srcOrd="0" destOrd="0" presId="urn:microsoft.com/office/officeart/2008/layout/LinedList"/>
    <dgm:cxn modelId="{DDBFA6CC-5F6C-45C9-8B1A-8C9696CEAF44}" type="presParOf" srcId="{E1EF8463-E602-4A8B-86E7-5F060FCF8179}" destId="{64C53DB2-DFCC-40DF-9010-71B86F1A0420}" srcOrd="1" destOrd="0" presId="urn:microsoft.com/office/officeart/2008/layout/LinedList"/>
    <dgm:cxn modelId="{FA874134-BC88-42F5-85CC-CDD97BA87735}" type="presParOf" srcId="{218DFB71-5DD6-4C81-9354-5753982DA7C2}" destId="{6F7533A7-B5E6-414E-AF76-CE33B3A5514A}" srcOrd="4" destOrd="0" presId="urn:microsoft.com/office/officeart/2008/layout/LinedList"/>
    <dgm:cxn modelId="{DF649A02-0BA8-4F90-A150-62AF29376CB8}" type="presParOf" srcId="{218DFB71-5DD6-4C81-9354-5753982DA7C2}" destId="{C1196E6E-DF79-4EC6-8A62-BD46702F212C}" srcOrd="5" destOrd="0" presId="urn:microsoft.com/office/officeart/2008/layout/LinedList"/>
    <dgm:cxn modelId="{D2C77539-0780-47BC-8547-D6EDCE4618E7}" type="presParOf" srcId="{C1196E6E-DF79-4EC6-8A62-BD46702F212C}" destId="{649DBB27-921D-49AF-A1A6-795454C3AF5B}" srcOrd="0" destOrd="0" presId="urn:microsoft.com/office/officeart/2008/layout/LinedList"/>
    <dgm:cxn modelId="{188E0BFC-9E91-4822-A0F8-F0BE23D81E21}" type="presParOf" srcId="{C1196E6E-DF79-4EC6-8A62-BD46702F212C}" destId="{853E9A12-1FF7-4BE4-BF06-F54A4000806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C1AB74D-BCDA-4294-97C9-B47E975C11E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0005CEA9-C7C7-4499-8CA0-B388E1FE7BB9}">
      <dgm:prSet custT="1"/>
      <dgm:spPr/>
      <dgm:t>
        <a:bodyPr/>
        <a:lstStyle/>
        <a:p>
          <a:r>
            <a:rPr lang="tr-TR" sz="1800" dirty="0"/>
            <a:t>1917 Devrimi sırasında Meksika’daki çalkantılı durumu anlatır.</a:t>
          </a:r>
          <a:endParaRPr lang="en-US" sz="1800" dirty="0"/>
        </a:p>
      </dgm:t>
    </dgm:pt>
    <dgm:pt modelId="{F7FAB583-3259-41F4-BD5C-AD2E020BCE6C}" type="parTrans" cxnId="{8AD0AFAC-1E69-4CDC-842A-0BD8314F4847}">
      <dgm:prSet/>
      <dgm:spPr/>
      <dgm:t>
        <a:bodyPr/>
        <a:lstStyle/>
        <a:p>
          <a:endParaRPr lang="en-US"/>
        </a:p>
      </dgm:t>
    </dgm:pt>
    <dgm:pt modelId="{B1D03CCF-E948-4DB5-9655-BD6C5AD6BE05}" type="sibTrans" cxnId="{8AD0AFAC-1E69-4CDC-842A-0BD8314F4847}">
      <dgm:prSet/>
      <dgm:spPr/>
      <dgm:t>
        <a:bodyPr/>
        <a:lstStyle/>
        <a:p>
          <a:endParaRPr lang="en-US"/>
        </a:p>
      </dgm:t>
    </dgm:pt>
    <dgm:pt modelId="{8E96EBC3-F4E0-484F-8520-24FB53CD034F}">
      <dgm:prSet custT="1"/>
      <dgm:spPr/>
      <dgm:t>
        <a:bodyPr/>
        <a:lstStyle/>
        <a:p>
          <a:r>
            <a:rPr lang="tr-TR" sz="1800" dirty="0"/>
            <a:t>Dört paralı asker , görevleri sırasında idealleri ve sadakatlerini sorgularlar.</a:t>
          </a:r>
          <a:endParaRPr lang="en-US" sz="1800" dirty="0"/>
        </a:p>
      </dgm:t>
    </dgm:pt>
    <dgm:pt modelId="{84328752-8E35-4871-8581-A055A2837D00}" type="parTrans" cxnId="{AE76A62C-4FD2-484A-A8FE-DA97CFA4E983}">
      <dgm:prSet/>
      <dgm:spPr/>
      <dgm:t>
        <a:bodyPr/>
        <a:lstStyle/>
        <a:p>
          <a:endParaRPr lang="en-US"/>
        </a:p>
      </dgm:t>
    </dgm:pt>
    <dgm:pt modelId="{DDD4346B-F356-4223-936C-61A94FEF393F}" type="sibTrans" cxnId="{AE76A62C-4FD2-484A-A8FE-DA97CFA4E983}">
      <dgm:prSet/>
      <dgm:spPr/>
      <dgm:t>
        <a:bodyPr/>
        <a:lstStyle/>
        <a:p>
          <a:endParaRPr lang="en-US"/>
        </a:p>
      </dgm:t>
    </dgm:pt>
    <dgm:pt modelId="{3947DE28-EE76-4F3D-A354-319F61727EE4}">
      <dgm:prSet custT="1"/>
      <dgm:spPr/>
      <dgm:t>
        <a:bodyPr/>
        <a:lstStyle/>
        <a:p>
          <a:r>
            <a:rPr lang="tr-TR" sz="1800" dirty="0"/>
            <a:t>Burt Lancaster , Profesyoneller’de de grubun lideri olan bir paralı askerdir ancak daha idealist bir karakteri canlandırmaktadır.</a:t>
          </a:r>
          <a:endParaRPr lang="en-US" sz="1800" dirty="0"/>
        </a:p>
      </dgm:t>
    </dgm:pt>
    <dgm:pt modelId="{0C10577F-2B6F-46FC-ABBE-8509B5E88607}" type="parTrans" cxnId="{67EB1B16-35BA-48EF-9464-35B1D9C84E52}">
      <dgm:prSet/>
      <dgm:spPr/>
      <dgm:t>
        <a:bodyPr/>
        <a:lstStyle/>
        <a:p>
          <a:endParaRPr lang="en-US"/>
        </a:p>
      </dgm:t>
    </dgm:pt>
    <dgm:pt modelId="{33F8F7A8-6794-4DC9-ABC1-8E197A1824C8}" type="sibTrans" cxnId="{67EB1B16-35BA-48EF-9464-35B1D9C84E52}">
      <dgm:prSet/>
      <dgm:spPr/>
      <dgm:t>
        <a:bodyPr/>
        <a:lstStyle/>
        <a:p>
          <a:endParaRPr lang="en-US"/>
        </a:p>
      </dgm:t>
    </dgm:pt>
    <dgm:pt modelId="{4C024A89-E803-4997-814B-C859C9C99AC0}">
      <dgm:prSet custT="1"/>
      <dgm:spPr/>
      <dgm:t>
        <a:bodyPr/>
        <a:lstStyle/>
        <a:p>
          <a:r>
            <a:rPr lang="tr-TR" sz="1800" dirty="0"/>
            <a:t>İki film de Western türünün karmaşık insan doğasını ve ahlaki belirsizliğini işleyen önemli örnekleridir. Western severler için, hem anlatım tarzları hem de temalarıyla birbirlerini tamamlayan yapımlardır</a:t>
          </a:r>
          <a:endParaRPr lang="en-US" sz="1800" dirty="0"/>
        </a:p>
      </dgm:t>
    </dgm:pt>
    <dgm:pt modelId="{808FCBCC-9170-48E9-91B3-0C5946D8ED2B}" type="parTrans" cxnId="{E1530C5D-C3F3-4076-8A12-479714D150E6}">
      <dgm:prSet/>
      <dgm:spPr/>
      <dgm:t>
        <a:bodyPr/>
        <a:lstStyle/>
        <a:p>
          <a:endParaRPr lang="en-US"/>
        </a:p>
      </dgm:t>
    </dgm:pt>
    <dgm:pt modelId="{CEB5497F-082E-4533-A592-CEEAECA3DEAA}" type="sibTrans" cxnId="{E1530C5D-C3F3-4076-8A12-479714D150E6}">
      <dgm:prSet/>
      <dgm:spPr/>
      <dgm:t>
        <a:bodyPr/>
        <a:lstStyle/>
        <a:p>
          <a:endParaRPr lang="en-US"/>
        </a:p>
      </dgm:t>
    </dgm:pt>
    <dgm:pt modelId="{628CB904-D5A1-4DFF-B012-E9A07FCD7A6D}" type="pres">
      <dgm:prSet presAssocID="{CC1AB74D-BCDA-4294-97C9-B47E975C11ED}" presName="vert0" presStyleCnt="0">
        <dgm:presLayoutVars>
          <dgm:dir/>
          <dgm:animOne val="branch"/>
          <dgm:animLvl val="lvl"/>
        </dgm:presLayoutVars>
      </dgm:prSet>
      <dgm:spPr/>
    </dgm:pt>
    <dgm:pt modelId="{580392A1-5129-46FA-B58B-3FC4145FBB43}" type="pres">
      <dgm:prSet presAssocID="{0005CEA9-C7C7-4499-8CA0-B388E1FE7BB9}" presName="thickLine" presStyleLbl="alignNode1" presStyleIdx="0" presStyleCnt="4"/>
      <dgm:spPr/>
    </dgm:pt>
    <dgm:pt modelId="{1B6899AE-1878-4C15-BF0B-EF3D6D9F0875}" type="pres">
      <dgm:prSet presAssocID="{0005CEA9-C7C7-4499-8CA0-B388E1FE7BB9}" presName="horz1" presStyleCnt="0"/>
      <dgm:spPr/>
    </dgm:pt>
    <dgm:pt modelId="{FC4D44B8-6238-4F0F-87B8-79D8688C24B1}" type="pres">
      <dgm:prSet presAssocID="{0005CEA9-C7C7-4499-8CA0-B388E1FE7BB9}" presName="tx1" presStyleLbl="revTx" presStyleIdx="0" presStyleCnt="4"/>
      <dgm:spPr/>
    </dgm:pt>
    <dgm:pt modelId="{347B6DE0-1A17-49AF-A034-6BC59B7AC4BA}" type="pres">
      <dgm:prSet presAssocID="{0005CEA9-C7C7-4499-8CA0-B388E1FE7BB9}" presName="vert1" presStyleCnt="0"/>
      <dgm:spPr/>
    </dgm:pt>
    <dgm:pt modelId="{8F6F94FD-F145-4EE1-A0FA-EBA2F6636E53}" type="pres">
      <dgm:prSet presAssocID="{8E96EBC3-F4E0-484F-8520-24FB53CD034F}" presName="thickLine" presStyleLbl="alignNode1" presStyleIdx="1" presStyleCnt="4"/>
      <dgm:spPr/>
    </dgm:pt>
    <dgm:pt modelId="{3315E14E-343D-459F-A91F-C02DCAA76815}" type="pres">
      <dgm:prSet presAssocID="{8E96EBC3-F4E0-484F-8520-24FB53CD034F}" presName="horz1" presStyleCnt="0"/>
      <dgm:spPr/>
    </dgm:pt>
    <dgm:pt modelId="{8EB657A5-7224-470C-9A0C-D75A4E37A0D7}" type="pres">
      <dgm:prSet presAssocID="{8E96EBC3-F4E0-484F-8520-24FB53CD034F}" presName="tx1" presStyleLbl="revTx" presStyleIdx="1" presStyleCnt="4"/>
      <dgm:spPr/>
    </dgm:pt>
    <dgm:pt modelId="{0DC84EBB-54B5-4DCB-862F-B1B63A1B2400}" type="pres">
      <dgm:prSet presAssocID="{8E96EBC3-F4E0-484F-8520-24FB53CD034F}" presName="vert1" presStyleCnt="0"/>
      <dgm:spPr/>
    </dgm:pt>
    <dgm:pt modelId="{3D71C110-8CDC-40DA-A1B2-609FA56ED8EF}" type="pres">
      <dgm:prSet presAssocID="{3947DE28-EE76-4F3D-A354-319F61727EE4}" presName="thickLine" presStyleLbl="alignNode1" presStyleIdx="2" presStyleCnt="4"/>
      <dgm:spPr/>
    </dgm:pt>
    <dgm:pt modelId="{F7476E1C-619F-4513-AEC3-D8BB3C0F25E0}" type="pres">
      <dgm:prSet presAssocID="{3947DE28-EE76-4F3D-A354-319F61727EE4}" presName="horz1" presStyleCnt="0"/>
      <dgm:spPr/>
    </dgm:pt>
    <dgm:pt modelId="{A10283A0-355B-475D-9852-818B4C1C102E}" type="pres">
      <dgm:prSet presAssocID="{3947DE28-EE76-4F3D-A354-319F61727EE4}" presName="tx1" presStyleLbl="revTx" presStyleIdx="2" presStyleCnt="4"/>
      <dgm:spPr/>
    </dgm:pt>
    <dgm:pt modelId="{F57BF281-096A-49DD-9743-B4E09DF8514E}" type="pres">
      <dgm:prSet presAssocID="{3947DE28-EE76-4F3D-A354-319F61727EE4}" presName="vert1" presStyleCnt="0"/>
      <dgm:spPr/>
    </dgm:pt>
    <dgm:pt modelId="{C4BE842E-875A-483F-92FE-C1C6190685E4}" type="pres">
      <dgm:prSet presAssocID="{4C024A89-E803-4997-814B-C859C9C99AC0}" presName="thickLine" presStyleLbl="alignNode1" presStyleIdx="3" presStyleCnt="4"/>
      <dgm:spPr/>
    </dgm:pt>
    <dgm:pt modelId="{04CF7A59-7769-4C8B-BC73-6D0020E28E69}" type="pres">
      <dgm:prSet presAssocID="{4C024A89-E803-4997-814B-C859C9C99AC0}" presName="horz1" presStyleCnt="0"/>
      <dgm:spPr/>
    </dgm:pt>
    <dgm:pt modelId="{88E8C9C3-88D8-403F-94EF-B512B603F458}" type="pres">
      <dgm:prSet presAssocID="{4C024A89-E803-4997-814B-C859C9C99AC0}" presName="tx1" presStyleLbl="revTx" presStyleIdx="3" presStyleCnt="4"/>
      <dgm:spPr/>
    </dgm:pt>
    <dgm:pt modelId="{14BF5541-3C45-46B2-909E-79E5F29159C0}" type="pres">
      <dgm:prSet presAssocID="{4C024A89-E803-4997-814B-C859C9C99AC0}" presName="vert1" presStyleCnt="0"/>
      <dgm:spPr/>
    </dgm:pt>
  </dgm:ptLst>
  <dgm:cxnLst>
    <dgm:cxn modelId="{67EB1B16-35BA-48EF-9464-35B1D9C84E52}" srcId="{CC1AB74D-BCDA-4294-97C9-B47E975C11ED}" destId="{3947DE28-EE76-4F3D-A354-319F61727EE4}" srcOrd="2" destOrd="0" parTransId="{0C10577F-2B6F-46FC-ABBE-8509B5E88607}" sibTransId="{33F8F7A8-6794-4DC9-ABC1-8E197A1824C8}"/>
    <dgm:cxn modelId="{AE76A62C-4FD2-484A-A8FE-DA97CFA4E983}" srcId="{CC1AB74D-BCDA-4294-97C9-B47E975C11ED}" destId="{8E96EBC3-F4E0-484F-8520-24FB53CD034F}" srcOrd="1" destOrd="0" parTransId="{84328752-8E35-4871-8581-A055A2837D00}" sibTransId="{DDD4346B-F356-4223-936C-61A94FEF393F}"/>
    <dgm:cxn modelId="{E1530C5D-C3F3-4076-8A12-479714D150E6}" srcId="{CC1AB74D-BCDA-4294-97C9-B47E975C11ED}" destId="{4C024A89-E803-4997-814B-C859C9C99AC0}" srcOrd="3" destOrd="0" parTransId="{808FCBCC-9170-48E9-91B3-0C5946D8ED2B}" sibTransId="{CEB5497F-082E-4533-A592-CEEAECA3DEAA}"/>
    <dgm:cxn modelId="{BAD17763-41C7-4D61-968F-28DEC764AB22}" type="presOf" srcId="{0005CEA9-C7C7-4499-8CA0-B388E1FE7BB9}" destId="{FC4D44B8-6238-4F0F-87B8-79D8688C24B1}" srcOrd="0" destOrd="0" presId="urn:microsoft.com/office/officeart/2008/layout/LinedList"/>
    <dgm:cxn modelId="{60627B7D-A0F6-4188-97A4-2440AD3175E0}" type="presOf" srcId="{8E96EBC3-F4E0-484F-8520-24FB53CD034F}" destId="{8EB657A5-7224-470C-9A0C-D75A4E37A0D7}" srcOrd="0" destOrd="0" presId="urn:microsoft.com/office/officeart/2008/layout/LinedList"/>
    <dgm:cxn modelId="{51C55985-9FD8-4D1C-A6C7-65A85541C822}" type="presOf" srcId="{3947DE28-EE76-4F3D-A354-319F61727EE4}" destId="{A10283A0-355B-475D-9852-818B4C1C102E}" srcOrd="0" destOrd="0" presId="urn:microsoft.com/office/officeart/2008/layout/LinedList"/>
    <dgm:cxn modelId="{8E05D3A9-69C9-4FE9-A8AD-25E86D42B33A}" type="presOf" srcId="{CC1AB74D-BCDA-4294-97C9-B47E975C11ED}" destId="{628CB904-D5A1-4DFF-B012-E9A07FCD7A6D}" srcOrd="0" destOrd="0" presId="urn:microsoft.com/office/officeart/2008/layout/LinedList"/>
    <dgm:cxn modelId="{8AD0AFAC-1E69-4CDC-842A-0BD8314F4847}" srcId="{CC1AB74D-BCDA-4294-97C9-B47E975C11ED}" destId="{0005CEA9-C7C7-4499-8CA0-B388E1FE7BB9}" srcOrd="0" destOrd="0" parTransId="{F7FAB583-3259-41F4-BD5C-AD2E020BCE6C}" sibTransId="{B1D03CCF-E948-4DB5-9655-BD6C5AD6BE05}"/>
    <dgm:cxn modelId="{E2C1EEB8-2651-4654-A5D9-929F6D9C6903}" type="presOf" srcId="{4C024A89-E803-4997-814B-C859C9C99AC0}" destId="{88E8C9C3-88D8-403F-94EF-B512B603F458}" srcOrd="0" destOrd="0" presId="urn:microsoft.com/office/officeart/2008/layout/LinedList"/>
    <dgm:cxn modelId="{3661682A-7C61-4796-95B8-519B436C6DE5}" type="presParOf" srcId="{628CB904-D5A1-4DFF-B012-E9A07FCD7A6D}" destId="{580392A1-5129-46FA-B58B-3FC4145FBB43}" srcOrd="0" destOrd="0" presId="urn:microsoft.com/office/officeart/2008/layout/LinedList"/>
    <dgm:cxn modelId="{DC235CFF-7A63-48D6-AEE9-DE22047971A7}" type="presParOf" srcId="{628CB904-D5A1-4DFF-B012-E9A07FCD7A6D}" destId="{1B6899AE-1878-4C15-BF0B-EF3D6D9F0875}" srcOrd="1" destOrd="0" presId="urn:microsoft.com/office/officeart/2008/layout/LinedList"/>
    <dgm:cxn modelId="{886FB3E2-2F59-4739-B18E-68AC17C1B97F}" type="presParOf" srcId="{1B6899AE-1878-4C15-BF0B-EF3D6D9F0875}" destId="{FC4D44B8-6238-4F0F-87B8-79D8688C24B1}" srcOrd="0" destOrd="0" presId="urn:microsoft.com/office/officeart/2008/layout/LinedList"/>
    <dgm:cxn modelId="{D96B7161-44DC-44AE-8DAC-E43B4D51A7F2}" type="presParOf" srcId="{1B6899AE-1878-4C15-BF0B-EF3D6D9F0875}" destId="{347B6DE0-1A17-49AF-A034-6BC59B7AC4BA}" srcOrd="1" destOrd="0" presId="urn:microsoft.com/office/officeart/2008/layout/LinedList"/>
    <dgm:cxn modelId="{D44D2DBD-1CBC-4085-96AB-7A4D3850A8AE}" type="presParOf" srcId="{628CB904-D5A1-4DFF-B012-E9A07FCD7A6D}" destId="{8F6F94FD-F145-4EE1-A0FA-EBA2F6636E53}" srcOrd="2" destOrd="0" presId="urn:microsoft.com/office/officeart/2008/layout/LinedList"/>
    <dgm:cxn modelId="{2334F254-A432-4A58-9091-B8637742021B}" type="presParOf" srcId="{628CB904-D5A1-4DFF-B012-E9A07FCD7A6D}" destId="{3315E14E-343D-459F-A91F-C02DCAA76815}" srcOrd="3" destOrd="0" presId="urn:microsoft.com/office/officeart/2008/layout/LinedList"/>
    <dgm:cxn modelId="{32B6A31B-8D61-4F46-BC4F-24860F50870F}" type="presParOf" srcId="{3315E14E-343D-459F-A91F-C02DCAA76815}" destId="{8EB657A5-7224-470C-9A0C-D75A4E37A0D7}" srcOrd="0" destOrd="0" presId="urn:microsoft.com/office/officeart/2008/layout/LinedList"/>
    <dgm:cxn modelId="{FCF58BCC-E32A-40A6-93F9-B0A1FAFD5BA5}" type="presParOf" srcId="{3315E14E-343D-459F-A91F-C02DCAA76815}" destId="{0DC84EBB-54B5-4DCB-862F-B1B63A1B2400}" srcOrd="1" destOrd="0" presId="urn:microsoft.com/office/officeart/2008/layout/LinedList"/>
    <dgm:cxn modelId="{371ACF0A-49A8-4324-A2A0-2D0E6A3CD3CC}" type="presParOf" srcId="{628CB904-D5A1-4DFF-B012-E9A07FCD7A6D}" destId="{3D71C110-8CDC-40DA-A1B2-609FA56ED8EF}" srcOrd="4" destOrd="0" presId="urn:microsoft.com/office/officeart/2008/layout/LinedList"/>
    <dgm:cxn modelId="{DE99A35C-B1A3-46AB-A22B-6A84B7244BAC}" type="presParOf" srcId="{628CB904-D5A1-4DFF-B012-E9A07FCD7A6D}" destId="{F7476E1C-619F-4513-AEC3-D8BB3C0F25E0}" srcOrd="5" destOrd="0" presId="urn:microsoft.com/office/officeart/2008/layout/LinedList"/>
    <dgm:cxn modelId="{7CC1D0C0-FC37-479C-9941-15C5A9608D7C}" type="presParOf" srcId="{F7476E1C-619F-4513-AEC3-D8BB3C0F25E0}" destId="{A10283A0-355B-475D-9852-818B4C1C102E}" srcOrd="0" destOrd="0" presId="urn:microsoft.com/office/officeart/2008/layout/LinedList"/>
    <dgm:cxn modelId="{91B87769-7D7F-451D-8C57-72889FA298D5}" type="presParOf" srcId="{F7476E1C-619F-4513-AEC3-D8BB3C0F25E0}" destId="{F57BF281-096A-49DD-9743-B4E09DF8514E}" srcOrd="1" destOrd="0" presId="urn:microsoft.com/office/officeart/2008/layout/LinedList"/>
    <dgm:cxn modelId="{5F13CEB2-C792-4BB7-94EA-FD2A5E9FE6AB}" type="presParOf" srcId="{628CB904-D5A1-4DFF-B012-E9A07FCD7A6D}" destId="{C4BE842E-875A-483F-92FE-C1C6190685E4}" srcOrd="6" destOrd="0" presId="urn:microsoft.com/office/officeart/2008/layout/LinedList"/>
    <dgm:cxn modelId="{A4CC6264-DA37-46E3-9D12-F1BBE8DD341A}" type="presParOf" srcId="{628CB904-D5A1-4DFF-B012-E9A07FCD7A6D}" destId="{04CF7A59-7769-4C8B-BC73-6D0020E28E69}" srcOrd="7" destOrd="0" presId="urn:microsoft.com/office/officeart/2008/layout/LinedList"/>
    <dgm:cxn modelId="{6843BB18-BAC5-4B78-8E35-53CBF46CAE11}" type="presParOf" srcId="{04CF7A59-7769-4C8B-BC73-6D0020E28E69}" destId="{88E8C9C3-88D8-403F-94EF-B512B603F458}" srcOrd="0" destOrd="0" presId="urn:microsoft.com/office/officeart/2008/layout/LinedList"/>
    <dgm:cxn modelId="{7DE0BD1C-A49B-404E-885F-7EDFEB14115C}" type="presParOf" srcId="{04CF7A59-7769-4C8B-BC73-6D0020E28E69}" destId="{14BF5541-3C45-46B2-909E-79E5F29159C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C1AB74D-BCDA-4294-97C9-B47E975C11E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005CEA9-C7C7-4499-8CA0-B388E1FE7BB9}">
      <dgm:prSet custT="1"/>
      <dgm:spPr/>
      <dgm:t>
        <a:bodyPr/>
        <a:lstStyle/>
        <a:p>
          <a:r>
            <a:rPr lang="tr-TR" sz="1800" dirty="0"/>
            <a:t>Meksika Devrimi sırasında geçer , karakterlerin yabancı bir toprakta çatışmalarını ve uyum sağlama çabalarını anlatır. </a:t>
          </a:r>
          <a:endParaRPr lang="en-US" sz="1800" dirty="0"/>
        </a:p>
      </dgm:t>
    </dgm:pt>
    <dgm:pt modelId="{F7FAB583-3259-41F4-BD5C-AD2E020BCE6C}" type="parTrans" cxnId="{8AD0AFAC-1E69-4CDC-842A-0BD8314F4847}">
      <dgm:prSet/>
      <dgm:spPr/>
      <dgm:t>
        <a:bodyPr/>
        <a:lstStyle/>
        <a:p>
          <a:endParaRPr lang="en-US"/>
        </a:p>
      </dgm:t>
    </dgm:pt>
    <dgm:pt modelId="{B1D03CCF-E948-4DB5-9655-BD6C5AD6BE05}" type="sibTrans" cxnId="{8AD0AFAC-1E69-4CDC-842A-0BD8314F4847}">
      <dgm:prSet/>
      <dgm:spPr/>
      <dgm:t>
        <a:bodyPr/>
        <a:lstStyle/>
        <a:p>
          <a:endParaRPr lang="en-US"/>
        </a:p>
      </dgm:t>
    </dgm:pt>
    <dgm:pt modelId="{8E96EBC3-F4E0-484F-8520-24FB53CD034F}">
      <dgm:prSet custT="1"/>
      <dgm:spPr/>
      <dgm:t>
        <a:bodyPr/>
        <a:lstStyle/>
        <a:p>
          <a:r>
            <a:rPr lang="tr-TR" sz="1800" dirty="0"/>
            <a:t>Hikaye Anti – hero kişiler etrafında şekillenir. Karakterler ahlaki olarak karanlık motivasyonlarla hareket ederler.</a:t>
          </a:r>
          <a:endParaRPr lang="en-US" sz="1800" dirty="0"/>
        </a:p>
      </dgm:t>
    </dgm:pt>
    <dgm:pt modelId="{84328752-8E35-4871-8581-A055A2837D00}" type="parTrans" cxnId="{AE76A62C-4FD2-484A-A8FE-DA97CFA4E983}">
      <dgm:prSet/>
      <dgm:spPr/>
      <dgm:t>
        <a:bodyPr/>
        <a:lstStyle/>
        <a:p>
          <a:endParaRPr lang="en-US"/>
        </a:p>
      </dgm:t>
    </dgm:pt>
    <dgm:pt modelId="{DDD4346B-F356-4223-936C-61A94FEF393F}" type="sibTrans" cxnId="{AE76A62C-4FD2-484A-A8FE-DA97CFA4E983}">
      <dgm:prSet/>
      <dgm:spPr/>
      <dgm:t>
        <a:bodyPr/>
        <a:lstStyle/>
        <a:p>
          <a:endParaRPr lang="en-US"/>
        </a:p>
      </dgm:t>
    </dgm:pt>
    <dgm:pt modelId="{3947DE28-EE76-4F3D-A354-319F61727EE4}">
      <dgm:prSet custT="1"/>
      <dgm:spPr/>
      <dgm:t>
        <a:bodyPr/>
        <a:lstStyle/>
        <a:p>
          <a:r>
            <a:rPr lang="tr-TR" sz="1800" dirty="0"/>
            <a:t>Vera Cruz’da Donnegan karakterini canlandıran Ernest Borgnine bu filmin başrollerinden Dutch’ı canlandırmaktadır.</a:t>
          </a:r>
          <a:endParaRPr lang="en-US" sz="1800" dirty="0"/>
        </a:p>
      </dgm:t>
    </dgm:pt>
    <dgm:pt modelId="{0C10577F-2B6F-46FC-ABBE-8509B5E88607}" type="parTrans" cxnId="{67EB1B16-35BA-48EF-9464-35B1D9C84E52}">
      <dgm:prSet/>
      <dgm:spPr/>
      <dgm:t>
        <a:bodyPr/>
        <a:lstStyle/>
        <a:p>
          <a:endParaRPr lang="en-US"/>
        </a:p>
      </dgm:t>
    </dgm:pt>
    <dgm:pt modelId="{33F8F7A8-6794-4DC9-ABC1-8E197A1824C8}" type="sibTrans" cxnId="{67EB1B16-35BA-48EF-9464-35B1D9C84E52}">
      <dgm:prSet/>
      <dgm:spPr/>
      <dgm:t>
        <a:bodyPr/>
        <a:lstStyle/>
        <a:p>
          <a:endParaRPr lang="en-US"/>
        </a:p>
      </dgm:t>
    </dgm:pt>
    <dgm:pt modelId="{4C024A89-E803-4997-814B-C859C9C99AC0}">
      <dgm:prSet custT="1"/>
      <dgm:spPr/>
      <dgm:t>
        <a:bodyPr/>
        <a:lstStyle/>
        <a:p>
          <a:r>
            <a:rPr lang="tr-TR" sz="1800" dirty="0"/>
            <a:t>The Wild Bunch grafik, kanlı ve yoğun şiddet sahneleriyle , Vera Cruz’un ötesine geçmiştir.	</a:t>
          </a:r>
          <a:endParaRPr lang="en-US" sz="1800" dirty="0"/>
        </a:p>
      </dgm:t>
    </dgm:pt>
    <dgm:pt modelId="{808FCBCC-9170-48E9-91B3-0C5946D8ED2B}" type="parTrans" cxnId="{E1530C5D-C3F3-4076-8A12-479714D150E6}">
      <dgm:prSet/>
      <dgm:spPr/>
      <dgm:t>
        <a:bodyPr/>
        <a:lstStyle/>
        <a:p>
          <a:endParaRPr lang="en-US"/>
        </a:p>
      </dgm:t>
    </dgm:pt>
    <dgm:pt modelId="{CEB5497F-082E-4533-A592-CEEAECA3DEAA}" type="sibTrans" cxnId="{E1530C5D-C3F3-4076-8A12-479714D150E6}">
      <dgm:prSet/>
      <dgm:spPr/>
      <dgm:t>
        <a:bodyPr/>
        <a:lstStyle/>
        <a:p>
          <a:endParaRPr lang="en-US"/>
        </a:p>
      </dgm:t>
    </dgm:pt>
    <dgm:pt modelId="{628CB904-D5A1-4DFF-B012-E9A07FCD7A6D}" type="pres">
      <dgm:prSet presAssocID="{CC1AB74D-BCDA-4294-97C9-B47E975C11ED}" presName="vert0" presStyleCnt="0">
        <dgm:presLayoutVars>
          <dgm:dir/>
          <dgm:animOne val="branch"/>
          <dgm:animLvl val="lvl"/>
        </dgm:presLayoutVars>
      </dgm:prSet>
      <dgm:spPr/>
    </dgm:pt>
    <dgm:pt modelId="{580392A1-5129-46FA-B58B-3FC4145FBB43}" type="pres">
      <dgm:prSet presAssocID="{0005CEA9-C7C7-4499-8CA0-B388E1FE7BB9}" presName="thickLine" presStyleLbl="alignNode1" presStyleIdx="0" presStyleCnt="4"/>
      <dgm:spPr/>
    </dgm:pt>
    <dgm:pt modelId="{1B6899AE-1878-4C15-BF0B-EF3D6D9F0875}" type="pres">
      <dgm:prSet presAssocID="{0005CEA9-C7C7-4499-8CA0-B388E1FE7BB9}" presName="horz1" presStyleCnt="0"/>
      <dgm:spPr/>
    </dgm:pt>
    <dgm:pt modelId="{FC4D44B8-6238-4F0F-87B8-79D8688C24B1}" type="pres">
      <dgm:prSet presAssocID="{0005CEA9-C7C7-4499-8CA0-B388E1FE7BB9}" presName="tx1" presStyleLbl="revTx" presStyleIdx="0" presStyleCnt="4"/>
      <dgm:spPr/>
    </dgm:pt>
    <dgm:pt modelId="{347B6DE0-1A17-49AF-A034-6BC59B7AC4BA}" type="pres">
      <dgm:prSet presAssocID="{0005CEA9-C7C7-4499-8CA0-B388E1FE7BB9}" presName="vert1" presStyleCnt="0"/>
      <dgm:spPr/>
    </dgm:pt>
    <dgm:pt modelId="{8F6F94FD-F145-4EE1-A0FA-EBA2F6636E53}" type="pres">
      <dgm:prSet presAssocID="{8E96EBC3-F4E0-484F-8520-24FB53CD034F}" presName="thickLine" presStyleLbl="alignNode1" presStyleIdx="1" presStyleCnt="4"/>
      <dgm:spPr/>
    </dgm:pt>
    <dgm:pt modelId="{3315E14E-343D-459F-A91F-C02DCAA76815}" type="pres">
      <dgm:prSet presAssocID="{8E96EBC3-F4E0-484F-8520-24FB53CD034F}" presName="horz1" presStyleCnt="0"/>
      <dgm:spPr/>
    </dgm:pt>
    <dgm:pt modelId="{8EB657A5-7224-470C-9A0C-D75A4E37A0D7}" type="pres">
      <dgm:prSet presAssocID="{8E96EBC3-F4E0-484F-8520-24FB53CD034F}" presName="tx1" presStyleLbl="revTx" presStyleIdx="1" presStyleCnt="4"/>
      <dgm:spPr/>
    </dgm:pt>
    <dgm:pt modelId="{0DC84EBB-54B5-4DCB-862F-B1B63A1B2400}" type="pres">
      <dgm:prSet presAssocID="{8E96EBC3-F4E0-484F-8520-24FB53CD034F}" presName="vert1" presStyleCnt="0"/>
      <dgm:spPr/>
    </dgm:pt>
    <dgm:pt modelId="{3D71C110-8CDC-40DA-A1B2-609FA56ED8EF}" type="pres">
      <dgm:prSet presAssocID="{3947DE28-EE76-4F3D-A354-319F61727EE4}" presName="thickLine" presStyleLbl="alignNode1" presStyleIdx="2" presStyleCnt="4"/>
      <dgm:spPr/>
    </dgm:pt>
    <dgm:pt modelId="{F7476E1C-619F-4513-AEC3-D8BB3C0F25E0}" type="pres">
      <dgm:prSet presAssocID="{3947DE28-EE76-4F3D-A354-319F61727EE4}" presName="horz1" presStyleCnt="0"/>
      <dgm:spPr/>
    </dgm:pt>
    <dgm:pt modelId="{A10283A0-355B-475D-9852-818B4C1C102E}" type="pres">
      <dgm:prSet presAssocID="{3947DE28-EE76-4F3D-A354-319F61727EE4}" presName="tx1" presStyleLbl="revTx" presStyleIdx="2" presStyleCnt="4"/>
      <dgm:spPr/>
    </dgm:pt>
    <dgm:pt modelId="{F57BF281-096A-49DD-9743-B4E09DF8514E}" type="pres">
      <dgm:prSet presAssocID="{3947DE28-EE76-4F3D-A354-319F61727EE4}" presName="vert1" presStyleCnt="0"/>
      <dgm:spPr/>
    </dgm:pt>
    <dgm:pt modelId="{C4BE842E-875A-483F-92FE-C1C6190685E4}" type="pres">
      <dgm:prSet presAssocID="{4C024A89-E803-4997-814B-C859C9C99AC0}" presName="thickLine" presStyleLbl="alignNode1" presStyleIdx="3" presStyleCnt="4"/>
      <dgm:spPr/>
    </dgm:pt>
    <dgm:pt modelId="{04CF7A59-7769-4C8B-BC73-6D0020E28E69}" type="pres">
      <dgm:prSet presAssocID="{4C024A89-E803-4997-814B-C859C9C99AC0}" presName="horz1" presStyleCnt="0"/>
      <dgm:spPr/>
    </dgm:pt>
    <dgm:pt modelId="{88E8C9C3-88D8-403F-94EF-B512B603F458}" type="pres">
      <dgm:prSet presAssocID="{4C024A89-E803-4997-814B-C859C9C99AC0}" presName="tx1" presStyleLbl="revTx" presStyleIdx="3" presStyleCnt="4"/>
      <dgm:spPr/>
    </dgm:pt>
    <dgm:pt modelId="{14BF5541-3C45-46B2-909E-79E5F29159C0}" type="pres">
      <dgm:prSet presAssocID="{4C024A89-E803-4997-814B-C859C9C99AC0}" presName="vert1" presStyleCnt="0"/>
      <dgm:spPr/>
    </dgm:pt>
  </dgm:ptLst>
  <dgm:cxnLst>
    <dgm:cxn modelId="{67EB1B16-35BA-48EF-9464-35B1D9C84E52}" srcId="{CC1AB74D-BCDA-4294-97C9-B47E975C11ED}" destId="{3947DE28-EE76-4F3D-A354-319F61727EE4}" srcOrd="2" destOrd="0" parTransId="{0C10577F-2B6F-46FC-ABBE-8509B5E88607}" sibTransId="{33F8F7A8-6794-4DC9-ABC1-8E197A1824C8}"/>
    <dgm:cxn modelId="{AE76A62C-4FD2-484A-A8FE-DA97CFA4E983}" srcId="{CC1AB74D-BCDA-4294-97C9-B47E975C11ED}" destId="{8E96EBC3-F4E0-484F-8520-24FB53CD034F}" srcOrd="1" destOrd="0" parTransId="{84328752-8E35-4871-8581-A055A2837D00}" sibTransId="{DDD4346B-F356-4223-936C-61A94FEF393F}"/>
    <dgm:cxn modelId="{E1530C5D-C3F3-4076-8A12-479714D150E6}" srcId="{CC1AB74D-BCDA-4294-97C9-B47E975C11ED}" destId="{4C024A89-E803-4997-814B-C859C9C99AC0}" srcOrd="3" destOrd="0" parTransId="{808FCBCC-9170-48E9-91B3-0C5946D8ED2B}" sibTransId="{CEB5497F-082E-4533-A592-CEEAECA3DEAA}"/>
    <dgm:cxn modelId="{BAD17763-41C7-4D61-968F-28DEC764AB22}" type="presOf" srcId="{0005CEA9-C7C7-4499-8CA0-B388E1FE7BB9}" destId="{FC4D44B8-6238-4F0F-87B8-79D8688C24B1}" srcOrd="0" destOrd="0" presId="urn:microsoft.com/office/officeart/2008/layout/LinedList"/>
    <dgm:cxn modelId="{60627B7D-A0F6-4188-97A4-2440AD3175E0}" type="presOf" srcId="{8E96EBC3-F4E0-484F-8520-24FB53CD034F}" destId="{8EB657A5-7224-470C-9A0C-D75A4E37A0D7}" srcOrd="0" destOrd="0" presId="urn:microsoft.com/office/officeart/2008/layout/LinedList"/>
    <dgm:cxn modelId="{51C55985-9FD8-4D1C-A6C7-65A85541C822}" type="presOf" srcId="{3947DE28-EE76-4F3D-A354-319F61727EE4}" destId="{A10283A0-355B-475D-9852-818B4C1C102E}" srcOrd="0" destOrd="0" presId="urn:microsoft.com/office/officeart/2008/layout/LinedList"/>
    <dgm:cxn modelId="{8E05D3A9-69C9-4FE9-A8AD-25E86D42B33A}" type="presOf" srcId="{CC1AB74D-BCDA-4294-97C9-B47E975C11ED}" destId="{628CB904-D5A1-4DFF-B012-E9A07FCD7A6D}" srcOrd="0" destOrd="0" presId="urn:microsoft.com/office/officeart/2008/layout/LinedList"/>
    <dgm:cxn modelId="{8AD0AFAC-1E69-4CDC-842A-0BD8314F4847}" srcId="{CC1AB74D-BCDA-4294-97C9-B47E975C11ED}" destId="{0005CEA9-C7C7-4499-8CA0-B388E1FE7BB9}" srcOrd="0" destOrd="0" parTransId="{F7FAB583-3259-41F4-BD5C-AD2E020BCE6C}" sibTransId="{B1D03CCF-E948-4DB5-9655-BD6C5AD6BE05}"/>
    <dgm:cxn modelId="{E2C1EEB8-2651-4654-A5D9-929F6D9C6903}" type="presOf" srcId="{4C024A89-E803-4997-814B-C859C9C99AC0}" destId="{88E8C9C3-88D8-403F-94EF-B512B603F458}" srcOrd="0" destOrd="0" presId="urn:microsoft.com/office/officeart/2008/layout/LinedList"/>
    <dgm:cxn modelId="{3661682A-7C61-4796-95B8-519B436C6DE5}" type="presParOf" srcId="{628CB904-D5A1-4DFF-B012-E9A07FCD7A6D}" destId="{580392A1-5129-46FA-B58B-3FC4145FBB43}" srcOrd="0" destOrd="0" presId="urn:microsoft.com/office/officeart/2008/layout/LinedList"/>
    <dgm:cxn modelId="{DC235CFF-7A63-48D6-AEE9-DE22047971A7}" type="presParOf" srcId="{628CB904-D5A1-4DFF-B012-E9A07FCD7A6D}" destId="{1B6899AE-1878-4C15-BF0B-EF3D6D9F0875}" srcOrd="1" destOrd="0" presId="urn:microsoft.com/office/officeart/2008/layout/LinedList"/>
    <dgm:cxn modelId="{886FB3E2-2F59-4739-B18E-68AC17C1B97F}" type="presParOf" srcId="{1B6899AE-1878-4C15-BF0B-EF3D6D9F0875}" destId="{FC4D44B8-6238-4F0F-87B8-79D8688C24B1}" srcOrd="0" destOrd="0" presId="urn:microsoft.com/office/officeart/2008/layout/LinedList"/>
    <dgm:cxn modelId="{D96B7161-44DC-44AE-8DAC-E43B4D51A7F2}" type="presParOf" srcId="{1B6899AE-1878-4C15-BF0B-EF3D6D9F0875}" destId="{347B6DE0-1A17-49AF-A034-6BC59B7AC4BA}" srcOrd="1" destOrd="0" presId="urn:microsoft.com/office/officeart/2008/layout/LinedList"/>
    <dgm:cxn modelId="{D44D2DBD-1CBC-4085-96AB-7A4D3850A8AE}" type="presParOf" srcId="{628CB904-D5A1-4DFF-B012-E9A07FCD7A6D}" destId="{8F6F94FD-F145-4EE1-A0FA-EBA2F6636E53}" srcOrd="2" destOrd="0" presId="urn:microsoft.com/office/officeart/2008/layout/LinedList"/>
    <dgm:cxn modelId="{2334F254-A432-4A58-9091-B8637742021B}" type="presParOf" srcId="{628CB904-D5A1-4DFF-B012-E9A07FCD7A6D}" destId="{3315E14E-343D-459F-A91F-C02DCAA76815}" srcOrd="3" destOrd="0" presId="urn:microsoft.com/office/officeart/2008/layout/LinedList"/>
    <dgm:cxn modelId="{32B6A31B-8D61-4F46-BC4F-24860F50870F}" type="presParOf" srcId="{3315E14E-343D-459F-A91F-C02DCAA76815}" destId="{8EB657A5-7224-470C-9A0C-D75A4E37A0D7}" srcOrd="0" destOrd="0" presId="urn:microsoft.com/office/officeart/2008/layout/LinedList"/>
    <dgm:cxn modelId="{FCF58BCC-E32A-40A6-93F9-B0A1FAFD5BA5}" type="presParOf" srcId="{3315E14E-343D-459F-A91F-C02DCAA76815}" destId="{0DC84EBB-54B5-4DCB-862F-B1B63A1B2400}" srcOrd="1" destOrd="0" presId="urn:microsoft.com/office/officeart/2008/layout/LinedList"/>
    <dgm:cxn modelId="{371ACF0A-49A8-4324-A2A0-2D0E6A3CD3CC}" type="presParOf" srcId="{628CB904-D5A1-4DFF-B012-E9A07FCD7A6D}" destId="{3D71C110-8CDC-40DA-A1B2-609FA56ED8EF}" srcOrd="4" destOrd="0" presId="urn:microsoft.com/office/officeart/2008/layout/LinedList"/>
    <dgm:cxn modelId="{DE99A35C-B1A3-46AB-A22B-6A84B7244BAC}" type="presParOf" srcId="{628CB904-D5A1-4DFF-B012-E9A07FCD7A6D}" destId="{F7476E1C-619F-4513-AEC3-D8BB3C0F25E0}" srcOrd="5" destOrd="0" presId="urn:microsoft.com/office/officeart/2008/layout/LinedList"/>
    <dgm:cxn modelId="{7CC1D0C0-FC37-479C-9941-15C5A9608D7C}" type="presParOf" srcId="{F7476E1C-619F-4513-AEC3-D8BB3C0F25E0}" destId="{A10283A0-355B-475D-9852-818B4C1C102E}" srcOrd="0" destOrd="0" presId="urn:microsoft.com/office/officeart/2008/layout/LinedList"/>
    <dgm:cxn modelId="{91B87769-7D7F-451D-8C57-72889FA298D5}" type="presParOf" srcId="{F7476E1C-619F-4513-AEC3-D8BB3C0F25E0}" destId="{F57BF281-096A-49DD-9743-B4E09DF8514E}" srcOrd="1" destOrd="0" presId="urn:microsoft.com/office/officeart/2008/layout/LinedList"/>
    <dgm:cxn modelId="{5F13CEB2-C792-4BB7-94EA-FD2A5E9FE6AB}" type="presParOf" srcId="{628CB904-D5A1-4DFF-B012-E9A07FCD7A6D}" destId="{C4BE842E-875A-483F-92FE-C1C6190685E4}" srcOrd="6" destOrd="0" presId="urn:microsoft.com/office/officeart/2008/layout/LinedList"/>
    <dgm:cxn modelId="{A4CC6264-DA37-46E3-9D12-F1BBE8DD341A}" type="presParOf" srcId="{628CB904-D5A1-4DFF-B012-E9A07FCD7A6D}" destId="{04CF7A59-7769-4C8B-BC73-6D0020E28E69}" srcOrd="7" destOrd="0" presId="urn:microsoft.com/office/officeart/2008/layout/LinedList"/>
    <dgm:cxn modelId="{6843BB18-BAC5-4B78-8E35-53CBF46CAE11}" type="presParOf" srcId="{04CF7A59-7769-4C8B-BC73-6D0020E28E69}" destId="{88E8C9C3-88D8-403F-94EF-B512B603F458}" srcOrd="0" destOrd="0" presId="urn:microsoft.com/office/officeart/2008/layout/LinedList"/>
    <dgm:cxn modelId="{7DE0BD1C-A49B-404E-885F-7EDFEB14115C}" type="presParOf" srcId="{04CF7A59-7769-4C8B-BC73-6D0020E28E69}" destId="{14BF5541-3C45-46B2-909E-79E5F29159C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C1AB74D-BCDA-4294-97C9-B47E975C11E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005CEA9-C7C7-4499-8CA0-B388E1FE7BB9}">
      <dgm:prSet custT="1"/>
      <dgm:spPr/>
      <dgm:t>
        <a:bodyPr/>
        <a:lstStyle/>
        <a:p>
          <a:r>
            <a:rPr lang="tr-TR" sz="1800" dirty="0"/>
            <a:t>Her iki film de ahlaki açıdan sorgulanabilir, gri karakterleri işler.</a:t>
          </a:r>
          <a:endParaRPr lang="en-US" sz="1800" dirty="0"/>
        </a:p>
      </dgm:t>
    </dgm:pt>
    <dgm:pt modelId="{F7FAB583-3259-41F4-BD5C-AD2E020BCE6C}" type="parTrans" cxnId="{8AD0AFAC-1E69-4CDC-842A-0BD8314F4847}">
      <dgm:prSet/>
      <dgm:spPr/>
      <dgm:t>
        <a:bodyPr/>
        <a:lstStyle/>
        <a:p>
          <a:endParaRPr lang="en-US"/>
        </a:p>
      </dgm:t>
    </dgm:pt>
    <dgm:pt modelId="{B1D03CCF-E948-4DB5-9655-BD6C5AD6BE05}" type="sibTrans" cxnId="{8AD0AFAC-1E69-4CDC-842A-0BD8314F4847}">
      <dgm:prSet/>
      <dgm:spPr/>
      <dgm:t>
        <a:bodyPr/>
        <a:lstStyle/>
        <a:p>
          <a:endParaRPr lang="en-US"/>
        </a:p>
      </dgm:t>
    </dgm:pt>
    <dgm:pt modelId="{8E96EBC3-F4E0-484F-8520-24FB53CD034F}">
      <dgm:prSet custT="1"/>
      <dgm:spPr/>
      <dgm:t>
        <a:bodyPr/>
        <a:lstStyle/>
        <a:p>
          <a:r>
            <a:rPr lang="tr-TR" sz="1800" dirty="0"/>
            <a:t>Sergio Leone’nin geniş, etkileyici mekan çekimleri konusunda Vera Cruz’dan esinlendiği söylenmektedir.</a:t>
          </a:r>
          <a:endParaRPr lang="en-US" sz="1800" dirty="0"/>
        </a:p>
      </dgm:t>
    </dgm:pt>
    <dgm:pt modelId="{84328752-8E35-4871-8581-A055A2837D00}" type="parTrans" cxnId="{AE76A62C-4FD2-484A-A8FE-DA97CFA4E983}">
      <dgm:prSet/>
      <dgm:spPr/>
      <dgm:t>
        <a:bodyPr/>
        <a:lstStyle/>
        <a:p>
          <a:endParaRPr lang="en-US"/>
        </a:p>
      </dgm:t>
    </dgm:pt>
    <dgm:pt modelId="{DDD4346B-F356-4223-936C-61A94FEF393F}" type="sibTrans" cxnId="{AE76A62C-4FD2-484A-A8FE-DA97CFA4E983}">
      <dgm:prSet/>
      <dgm:spPr/>
      <dgm:t>
        <a:bodyPr/>
        <a:lstStyle/>
        <a:p>
          <a:endParaRPr lang="en-US"/>
        </a:p>
      </dgm:t>
    </dgm:pt>
    <dgm:pt modelId="{3947DE28-EE76-4F3D-A354-319F61727EE4}">
      <dgm:prSet custT="1"/>
      <dgm:spPr/>
      <dgm:t>
        <a:bodyPr/>
        <a:lstStyle/>
        <a:p>
          <a:r>
            <a:rPr lang="tr-TR" sz="1800" dirty="0"/>
            <a:t>İki filmde de şiddet, dönemlerine göre daha gerçekçi ve acımasız şekilde gösterilir..</a:t>
          </a:r>
          <a:endParaRPr lang="en-US" sz="1800" dirty="0"/>
        </a:p>
      </dgm:t>
    </dgm:pt>
    <dgm:pt modelId="{0C10577F-2B6F-46FC-ABBE-8509B5E88607}" type="parTrans" cxnId="{67EB1B16-35BA-48EF-9464-35B1D9C84E52}">
      <dgm:prSet/>
      <dgm:spPr/>
      <dgm:t>
        <a:bodyPr/>
        <a:lstStyle/>
        <a:p>
          <a:endParaRPr lang="en-US"/>
        </a:p>
      </dgm:t>
    </dgm:pt>
    <dgm:pt modelId="{33F8F7A8-6794-4DC9-ABC1-8E197A1824C8}" type="sibTrans" cxnId="{67EB1B16-35BA-48EF-9464-35B1D9C84E52}">
      <dgm:prSet/>
      <dgm:spPr/>
      <dgm:t>
        <a:bodyPr/>
        <a:lstStyle/>
        <a:p>
          <a:endParaRPr lang="en-US"/>
        </a:p>
      </dgm:t>
    </dgm:pt>
    <dgm:pt modelId="{4C024A89-E803-4997-814B-C859C9C99AC0}">
      <dgm:prSet custT="1"/>
      <dgm:spPr/>
      <dgm:t>
        <a:bodyPr/>
        <a:lstStyle/>
        <a:p>
          <a:r>
            <a:rPr lang="tr-TR" sz="1800" dirty="0"/>
            <a:t>Aynı amaç doğrultusunda hareket eden insanların birbirlerine ihanetleri her iki filmde de önemli yer tutmaktadır.</a:t>
          </a:r>
          <a:endParaRPr lang="en-US" sz="1800" dirty="0"/>
        </a:p>
      </dgm:t>
    </dgm:pt>
    <dgm:pt modelId="{808FCBCC-9170-48E9-91B3-0C5946D8ED2B}" type="parTrans" cxnId="{E1530C5D-C3F3-4076-8A12-479714D150E6}">
      <dgm:prSet/>
      <dgm:spPr/>
      <dgm:t>
        <a:bodyPr/>
        <a:lstStyle/>
        <a:p>
          <a:endParaRPr lang="en-US"/>
        </a:p>
      </dgm:t>
    </dgm:pt>
    <dgm:pt modelId="{CEB5497F-082E-4533-A592-CEEAECA3DEAA}" type="sibTrans" cxnId="{E1530C5D-C3F3-4076-8A12-479714D150E6}">
      <dgm:prSet/>
      <dgm:spPr/>
      <dgm:t>
        <a:bodyPr/>
        <a:lstStyle/>
        <a:p>
          <a:endParaRPr lang="en-US"/>
        </a:p>
      </dgm:t>
    </dgm:pt>
    <dgm:pt modelId="{628CB904-D5A1-4DFF-B012-E9A07FCD7A6D}" type="pres">
      <dgm:prSet presAssocID="{CC1AB74D-BCDA-4294-97C9-B47E975C11ED}" presName="vert0" presStyleCnt="0">
        <dgm:presLayoutVars>
          <dgm:dir/>
          <dgm:animOne val="branch"/>
          <dgm:animLvl val="lvl"/>
        </dgm:presLayoutVars>
      </dgm:prSet>
      <dgm:spPr/>
    </dgm:pt>
    <dgm:pt modelId="{580392A1-5129-46FA-B58B-3FC4145FBB43}" type="pres">
      <dgm:prSet presAssocID="{0005CEA9-C7C7-4499-8CA0-B388E1FE7BB9}" presName="thickLine" presStyleLbl="alignNode1" presStyleIdx="0" presStyleCnt="4"/>
      <dgm:spPr/>
    </dgm:pt>
    <dgm:pt modelId="{1B6899AE-1878-4C15-BF0B-EF3D6D9F0875}" type="pres">
      <dgm:prSet presAssocID="{0005CEA9-C7C7-4499-8CA0-B388E1FE7BB9}" presName="horz1" presStyleCnt="0"/>
      <dgm:spPr/>
    </dgm:pt>
    <dgm:pt modelId="{FC4D44B8-6238-4F0F-87B8-79D8688C24B1}" type="pres">
      <dgm:prSet presAssocID="{0005CEA9-C7C7-4499-8CA0-B388E1FE7BB9}" presName="tx1" presStyleLbl="revTx" presStyleIdx="0" presStyleCnt="4"/>
      <dgm:spPr/>
    </dgm:pt>
    <dgm:pt modelId="{347B6DE0-1A17-49AF-A034-6BC59B7AC4BA}" type="pres">
      <dgm:prSet presAssocID="{0005CEA9-C7C7-4499-8CA0-B388E1FE7BB9}" presName="vert1" presStyleCnt="0"/>
      <dgm:spPr/>
    </dgm:pt>
    <dgm:pt modelId="{8F6F94FD-F145-4EE1-A0FA-EBA2F6636E53}" type="pres">
      <dgm:prSet presAssocID="{8E96EBC3-F4E0-484F-8520-24FB53CD034F}" presName="thickLine" presStyleLbl="alignNode1" presStyleIdx="1" presStyleCnt="4"/>
      <dgm:spPr/>
    </dgm:pt>
    <dgm:pt modelId="{3315E14E-343D-459F-A91F-C02DCAA76815}" type="pres">
      <dgm:prSet presAssocID="{8E96EBC3-F4E0-484F-8520-24FB53CD034F}" presName="horz1" presStyleCnt="0"/>
      <dgm:spPr/>
    </dgm:pt>
    <dgm:pt modelId="{8EB657A5-7224-470C-9A0C-D75A4E37A0D7}" type="pres">
      <dgm:prSet presAssocID="{8E96EBC3-F4E0-484F-8520-24FB53CD034F}" presName="tx1" presStyleLbl="revTx" presStyleIdx="1" presStyleCnt="4"/>
      <dgm:spPr/>
    </dgm:pt>
    <dgm:pt modelId="{0DC84EBB-54B5-4DCB-862F-B1B63A1B2400}" type="pres">
      <dgm:prSet presAssocID="{8E96EBC3-F4E0-484F-8520-24FB53CD034F}" presName="vert1" presStyleCnt="0"/>
      <dgm:spPr/>
    </dgm:pt>
    <dgm:pt modelId="{3D71C110-8CDC-40DA-A1B2-609FA56ED8EF}" type="pres">
      <dgm:prSet presAssocID="{3947DE28-EE76-4F3D-A354-319F61727EE4}" presName="thickLine" presStyleLbl="alignNode1" presStyleIdx="2" presStyleCnt="4"/>
      <dgm:spPr/>
    </dgm:pt>
    <dgm:pt modelId="{F7476E1C-619F-4513-AEC3-D8BB3C0F25E0}" type="pres">
      <dgm:prSet presAssocID="{3947DE28-EE76-4F3D-A354-319F61727EE4}" presName="horz1" presStyleCnt="0"/>
      <dgm:spPr/>
    </dgm:pt>
    <dgm:pt modelId="{A10283A0-355B-475D-9852-818B4C1C102E}" type="pres">
      <dgm:prSet presAssocID="{3947DE28-EE76-4F3D-A354-319F61727EE4}" presName="tx1" presStyleLbl="revTx" presStyleIdx="2" presStyleCnt="4"/>
      <dgm:spPr/>
    </dgm:pt>
    <dgm:pt modelId="{F57BF281-096A-49DD-9743-B4E09DF8514E}" type="pres">
      <dgm:prSet presAssocID="{3947DE28-EE76-4F3D-A354-319F61727EE4}" presName="vert1" presStyleCnt="0"/>
      <dgm:spPr/>
    </dgm:pt>
    <dgm:pt modelId="{C4BE842E-875A-483F-92FE-C1C6190685E4}" type="pres">
      <dgm:prSet presAssocID="{4C024A89-E803-4997-814B-C859C9C99AC0}" presName="thickLine" presStyleLbl="alignNode1" presStyleIdx="3" presStyleCnt="4"/>
      <dgm:spPr/>
    </dgm:pt>
    <dgm:pt modelId="{04CF7A59-7769-4C8B-BC73-6D0020E28E69}" type="pres">
      <dgm:prSet presAssocID="{4C024A89-E803-4997-814B-C859C9C99AC0}" presName="horz1" presStyleCnt="0"/>
      <dgm:spPr/>
    </dgm:pt>
    <dgm:pt modelId="{88E8C9C3-88D8-403F-94EF-B512B603F458}" type="pres">
      <dgm:prSet presAssocID="{4C024A89-E803-4997-814B-C859C9C99AC0}" presName="tx1" presStyleLbl="revTx" presStyleIdx="3" presStyleCnt="4"/>
      <dgm:spPr/>
    </dgm:pt>
    <dgm:pt modelId="{14BF5541-3C45-46B2-909E-79E5F29159C0}" type="pres">
      <dgm:prSet presAssocID="{4C024A89-E803-4997-814B-C859C9C99AC0}" presName="vert1" presStyleCnt="0"/>
      <dgm:spPr/>
    </dgm:pt>
  </dgm:ptLst>
  <dgm:cxnLst>
    <dgm:cxn modelId="{67EB1B16-35BA-48EF-9464-35B1D9C84E52}" srcId="{CC1AB74D-BCDA-4294-97C9-B47E975C11ED}" destId="{3947DE28-EE76-4F3D-A354-319F61727EE4}" srcOrd="2" destOrd="0" parTransId="{0C10577F-2B6F-46FC-ABBE-8509B5E88607}" sibTransId="{33F8F7A8-6794-4DC9-ABC1-8E197A1824C8}"/>
    <dgm:cxn modelId="{AE76A62C-4FD2-484A-A8FE-DA97CFA4E983}" srcId="{CC1AB74D-BCDA-4294-97C9-B47E975C11ED}" destId="{8E96EBC3-F4E0-484F-8520-24FB53CD034F}" srcOrd="1" destOrd="0" parTransId="{84328752-8E35-4871-8581-A055A2837D00}" sibTransId="{DDD4346B-F356-4223-936C-61A94FEF393F}"/>
    <dgm:cxn modelId="{E1530C5D-C3F3-4076-8A12-479714D150E6}" srcId="{CC1AB74D-BCDA-4294-97C9-B47E975C11ED}" destId="{4C024A89-E803-4997-814B-C859C9C99AC0}" srcOrd="3" destOrd="0" parTransId="{808FCBCC-9170-48E9-91B3-0C5946D8ED2B}" sibTransId="{CEB5497F-082E-4533-A592-CEEAECA3DEAA}"/>
    <dgm:cxn modelId="{BAD17763-41C7-4D61-968F-28DEC764AB22}" type="presOf" srcId="{0005CEA9-C7C7-4499-8CA0-B388E1FE7BB9}" destId="{FC4D44B8-6238-4F0F-87B8-79D8688C24B1}" srcOrd="0" destOrd="0" presId="urn:microsoft.com/office/officeart/2008/layout/LinedList"/>
    <dgm:cxn modelId="{60627B7D-A0F6-4188-97A4-2440AD3175E0}" type="presOf" srcId="{8E96EBC3-F4E0-484F-8520-24FB53CD034F}" destId="{8EB657A5-7224-470C-9A0C-D75A4E37A0D7}" srcOrd="0" destOrd="0" presId="urn:microsoft.com/office/officeart/2008/layout/LinedList"/>
    <dgm:cxn modelId="{51C55985-9FD8-4D1C-A6C7-65A85541C822}" type="presOf" srcId="{3947DE28-EE76-4F3D-A354-319F61727EE4}" destId="{A10283A0-355B-475D-9852-818B4C1C102E}" srcOrd="0" destOrd="0" presId="urn:microsoft.com/office/officeart/2008/layout/LinedList"/>
    <dgm:cxn modelId="{8E05D3A9-69C9-4FE9-A8AD-25E86D42B33A}" type="presOf" srcId="{CC1AB74D-BCDA-4294-97C9-B47E975C11ED}" destId="{628CB904-D5A1-4DFF-B012-E9A07FCD7A6D}" srcOrd="0" destOrd="0" presId="urn:microsoft.com/office/officeart/2008/layout/LinedList"/>
    <dgm:cxn modelId="{8AD0AFAC-1E69-4CDC-842A-0BD8314F4847}" srcId="{CC1AB74D-BCDA-4294-97C9-B47E975C11ED}" destId="{0005CEA9-C7C7-4499-8CA0-B388E1FE7BB9}" srcOrd="0" destOrd="0" parTransId="{F7FAB583-3259-41F4-BD5C-AD2E020BCE6C}" sibTransId="{B1D03CCF-E948-4DB5-9655-BD6C5AD6BE05}"/>
    <dgm:cxn modelId="{E2C1EEB8-2651-4654-A5D9-929F6D9C6903}" type="presOf" srcId="{4C024A89-E803-4997-814B-C859C9C99AC0}" destId="{88E8C9C3-88D8-403F-94EF-B512B603F458}" srcOrd="0" destOrd="0" presId="urn:microsoft.com/office/officeart/2008/layout/LinedList"/>
    <dgm:cxn modelId="{3661682A-7C61-4796-95B8-519B436C6DE5}" type="presParOf" srcId="{628CB904-D5A1-4DFF-B012-E9A07FCD7A6D}" destId="{580392A1-5129-46FA-B58B-3FC4145FBB43}" srcOrd="0" destOrd="0" presId="urn:microsoft.com/office/officeart/2008/layout/LinedList"/>
    <dgm:cxn modelId="{DC235CFF-7A63-48D6-AEE9-DE22047971A7}" type="presParOf" srcId="{628CB904-D5A1-4DFF-B012-E9A07FCD7A6D}" destId="{1B6899AE-1878-4C15-BF0B-EF3D6D9F0875}" srcOrd="1" destOrd="0" presId="urn:microsoft.com/office/officeart/2008/layout/LinedList"/>
    <dgm:cxn modelId="{886FB3E2-2F59-4739-B18E-68AC17C1B97F}" type="presParOf" srcId="{1B6899AE-1878-4C15-BF0B-EF3D6D9F0875}" destId="{FC4D44B8-6238-4F0F-87B8-79D8688C24B1}" srcOrd="0" destOrd="0" presId="urn:microsoft.com/office/officeart/2008/layout/LinedList"/>
    <dgm:cxn modelId="{D96B7161-44DC-44AE-8DAC-E43B4D51A7F2}" type="presParOf" srcId="{1B6899AE-1878-4C15-BF0B-EF3D6D9F0875}" destId="{347B6DE0-1A17-49AF-A034-6BC59B7AC4BA}" srcOrd="1" destOrd="0" presId="urn:microsoft.com/office/officeart/2008/layout/LinedList"/>
    <dgm:cxn modelId="{D44D2DBD-1CBC-4085-96AB-7A4D3850A8AE}" type="presParOf" srcId="{628CB904-D5A1-4DFF-B012-E9A07FCD7A6D}" destId="{8F6F94FD-F145-4EE1-A0FA-EBA2F6636E53}" srcOrd="2" destOrd="0" presId="urn:microsoft.com/office/officeart/2008/layout/LinedList"/>
    <dgm:cxn modelId="{2334F254-A432-4A58-9091-B8637742021B}" type="presParOf" srcId="{628CB904-D5A1-4DFF-B012-E9A07FCD7A6D}" destId="{3315E14E-343D-459F-A91F-C02DCAA76815}" srcOrd="3" destOrd="0" presId="urn:microsoft.com/office/officeart/2008/layout/LinedList"/>
    <dgm:cxn modelId="{32B6A31B-8D61-4F46-BC4F-24860F50870F}" type="presParOf" srcId="{3315E14E-343D-459F-A91F-C02DCAA76815}" destId="{8EB657A5-7224-470C-9A0C-D75A4E37A0D7}" srcOrd="0" destOrd="0" presId="urn:microsoft.com/office/officeart/2008/layout/LinedList"/>
    <dgm:cxn modelId="{FCF58BCC-E32A-40A6-93F9-B0A1FAFD5BA5}" type="presParOf" srcId="{3315E14E-343D-459F-A91F-C02DCAA76815}" destId="{0DC84EBB-54B5-4DCB-862F-B1B63A1B2400}" srcOrd="1" destOrd="0" presId="urn:microsoft.com/office/officeart/2008/layout/LinedList"/>
    <dgm:cxn modelId="{371ACF0A-49A8-4324-A2A0-2D0E6A3CD3CC}" type="presParOf" srcId="{628CB904-D5A1-4DFF-B012-E9A07FCD7A6D}" destId="{3D71C110-8CDC-40DA-A1B2-609FA56ED8EF}" srcOrd="4" destOrd="0" presId="urn:microsoft.com/office/officeart/2008/layout/LinedList"/>
    <dgm:cxn modelId="{DE99A35C-B1A3-46AB-A22B-6A84B7244BAC}" type="presParOf" srcId="{628CB904-D5A1-4DFF-B012-E9A07FCD7A6D}" destId="{F7476E1C-619F-4513-AEC3-D8BB3C0F25E0}" srcOrd="5" destOrd="0" presId="urn:microsoft.com/office/officeart/2008/layout/LinedList"/>
    <dgm:cxn modelId="{7CC1D0C0-FC37-479C-9941-15C5A9608D7C}" type="presParOf" srcId="{F7476E1C-619F-4513-AEC3-D8BB3C0F25E0}" destId="{A10283A0-355B-475D-9852-818B4C1C102E}" srcOrd="0" destOrd="0" presId="urn:microsoft.com/office/officeart/2008/layout/LinedList"/>
    <dgm:cxn modelId="{91B87769-7D7F-451D-8C57-72889FA298D5}" type="presParOf" srcId="{F7476E1C-619F-4513-AEC3-D8BB3C0F25E0}" destId="{F57BF281-096A-49DD-9743-B4E09DF8514E}" srcOrd="1" destOrd="0" presId="urn:microsoft.com/office/officeart/2008/layout/LinedList"/>
    <dgm:cxn modelId="{5F13CEB2-C792-4BB7-94EA-FD2A5E9FE6AB}" type="presParOf" srcId="{628CB904-D5A1-4DFF-B012-E9A07FCD7A6D}" destId="{C4BE842E-875A-483F-92FE-C1C6190685E4}" srcOrd="6" destOrd="0" presId="urn:microsoft.com/office/officeart/2008/layout/LinedList"/>
    <dgm:cxn modelId="{A4CC6264-DA37-46E3-9D12-F1BBE8DD341A}" type="presParOf" srcId="{628CB904-D5A1-4DFF-B012-E9A07FCD7A6D}" destId="{04CF7A59-7769-4C8B-BC73-6D0020E28E69}" srcOrd="7" destOrd="0" presId="urn:microsoft.com/office/officeart/2008/layout/LinedList"/>
    <dgm:cxn modelId="{6843BB18-BAC5-4B78-8E35-53CBF46CAE11}" type="presParOf" srcId="{04CF7A59-7769-4C8B-BC73-6D0020E28E69}" destId="{88E8C9C3-88D8-403F-94EF-B512B603F458}" srcOrd="0" destOrd="0" presId="urn:microsoft.com/office/officeart/2008/layout/LinedList"/>
    <dgm:cxn modelId="{7DE0BD1C-A49B-404E-885F-7EDFEB14115C}" type="presParOf" srcId="{04CF7A59-7769-4C8B-BC73-6D0020E28E69}" destId="{14BF5541-3C45-46B2-909E-79E5F29159C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1AB74D-BCDA-4294-97C9-B47E975C11E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0005CEA9-C7C7-4499-8CA0-B388E1FE7BB9}">
      <dgm:prSet custT="1"/>
      <dgm:spPr/>
      <dgm:t>
        <a:bodyPr/>
        <a:lstStyle/>
        <a:p>
          <a:r>
            <a:rPr lang="tr-TR" sz="1800" dirty="0"/>
            <a:t>Bu film de Vera Cruz gibi sıpagetti Western türünde çekilmiş bir film.</a:t>
          </a:r>
          <a:endParaRPr lang="en-US" sz="1800" dirty="0"/>
        </a:p>
      </dgm:t>
    </dgm:pt>
    <dgm:pt modelId="{F7FAB583-3259-41F4-BD5C-AD2E020BCE6C}" type="parTrans" cxnId="{8AD0AFAC-1E69-4CDC-842A-0BD8314F4847}">
      <dgm:prSet/>
      <dgm:spPr/>
      <dgm:t>
        <a:bodyPr/>
        <a:lstStyle/>
        <a:p>
          <a:endParaRPr lang="en-US"/>
        </a:p>
      </dgm:t>
    </dgm:pt>
    <dgm:pt modelId="{B1D03CCF-E948-4DB5-9655-BD6C5AD6BE05}" type="sibTrans" cxnId="{8AD0AFAC-1E69-4CDC-842A-0BD8314F4847}">
      <dgm:prSet/>
      <dgm:spPr/>
      <dgm:t>
        <a:bodyPr/>
        <a:lstStyle/>
        <a:p>
          <a:endParaRPr lang="en-US"/>
        </a:p>
      </dgm:t>
    </dgm:pt>
    <dgm:pt modelId="{8E96EBC3-F4E0-484F-8520-24FB53CD034F}">
      <dgm:prSet custT="1"/>
      <dgm:spPr/>
      <dgm:t>
        <a:bodyPr/>
        <a:lstStyle/>
        <a:p>
          <a:r>
            <a:rPr lang="tr-TR" sz="1800" dirty="0"/>
            <a:t>Her iki film de bir sosyal adaletsizliği arka fon olarak kullanmakta; Vera Cruz filminde Meksika’daki sömürü düzeni, Zincirsiz’de ise kölelik anlatılıyor.</a:t>
          </a:r>
          <a:endParaRPr lang="en-US" sz="1800" dirty="0"/>
        </a:p>
      </dgm:t>
    </dgm:pt>
    <dgm:pt modelId="{84328752-8E35-4871-8581-A055A2837D00}" type="parTrans" cxnId="{AE76A62C-4FD2-484A-A8FE-DA97CFA4E983}">
      <dgm:prSet/>
      <dgm:spPr/>
      <dgm:t>
        <a:bodyPr/>
        <a:lstStyle/>
        <a:p>
          <a:endParaRPr lang="en-US"/>
        </a:p>
      </dgm:t>
    </dgm:pt>
    <dgm:pt modelId="{DDD4346B-F356-4223-936C-61A94FEF393F}" type="sibTrans" cxnId="{AE76A62C-4FD2-484A-A8FE-DA97CFA4E983}">
      <dgm:prSet/>
      <dgm:spPr/>
      <dgm:t>
        <a:bodyPr/>
        <a:lstStyle/>
        <a:p>
          <a:endParaRPr lang="en-US"/>
        </a:p>
      </dgm:t>
    </dgm:pt>
    <dgm:pt modelId="{3947DE28-EE76-4F3D-A354-319F61727EE4}">
      <dgm:prSet custT="1"/>
      <dgm:spPr/>
      <dgm:t>
        <a:bodyPr/>
        <a:lstStyle/>
        <a:p>
          <a:r>
            <a:rPr lang="tr-TR" sz="1800" dirty="0"/>
            <a:t>Şiddet konusunda Vera Cruz, Tarantiono’nun filmlerine ilham vermiş filmlerden biri olarak kabul ediliyor.</a:t>
          </a:r>
          <a:endParaRPr lang="en-US" sz="1800" dirty="0"/>
        </a:p>
      </dgm:t>
    </dgm:pt>
    <dgm:pt modelId="{0C10577F-2B6F-46FC-ABBE-8509B5E88607}" type="parTrans" cxnId="{67EB1B16-35BA-48EF-9464-35B1D9C84E52}">
      <dgm:prSet/>
      <dgm:spPr/>
      <dgm:t>
        <a:bodyPr/>
        <a:lstStyle/>
        <a:p>
          <a:endParaRPr lang="en-US"/>
        </a:p>
      </dgm:t>
    </dgm:pt>
    <dgm:pt modelId="{33F8F7A8-6794-4DC9-ABC1-8E197A1824C8}" type="sibTrans" cxnId="{67EB1B16-35BA-48EF-9464-35B1D9C84E52}">
      <dgm:prSet/>
      <dgm:spPr/>
      <dgm:t>
        <a:bodyPr/>
        <a:lstStyle/>
        <a:p>
          <a:endParaRPr lang="en-US"/>
        </a:p>
      </dgm:t>
    </dgm:pt>
    <dgm:pt modelId="{4C024A89-E803-4997-814B-C859C9C99AC0}">
      <dgm:prSet custT="1"/>
      <dgm:spPr/>
      <dgm:t>
        <a:bodyPr/>
        <a:lstStyle/>
        <a:p>
          <a:r>
            <a:rPr lang="tr-TR" sz="1800" dirty="0"/>
            <a:t>Dr. King Schultz ile Django partnerliği de Joe ile Ben arasındaki ilişkide olduğu gibi hem dramatik, hem de mizahi öğeler barındırıyor.</a:t>
          </a:r>
          <a:endParaRPr lang="en-US" sz="1800" dirty="0"/>
        </a:p>
      </dgm:t>
    </dgm:pt>
    <dgm:pt modelId="{808FCBCC-9170-48E9-91B3-0C5946D8ED2B}" type="parTrans" cxnId="{E1530C5D-C3F3-4076-8A12-479714D150E6}">
      <dgm:prSet/>
      <dgm:spPr/>
      <dgm:t>
        <a:bodyPr/>
        <a:lstStyle/>
        <a:p>
          <a:endParaRPr lang="en-US"/>
        </a:p>
      </dgm:t>
    </dgm:pt>
    <dgm:pt modelId="{CEB5497F-082E-4533-A592-CEEAECA3DEAA}" type="sibTrans" cxnId="{E1530C5D-C3F3-4076-8A12-479714D150E6}">
      <dgm:prSet/>
      <dgm:spPr/>
      <dgm:t>
        <a:bodyPr/>
        <a:lstStyle/>
        <a:p>
          <a:endParaRPr lang="en-US"/>
        </a:p>
      </dgm:t>
    </dgm:pt>
    <dgm:pt modelId="{628CB904-D5A1-4DFF-B012-E9A07FCD7A6D}" type="pres">
      <dgm:prSet presAssocID="{CC1AB74D-BCDA-4294-97C9-B47E975C11ED}" presName="vert0" presStyleCnt="0">
        <dgm:presLayoutVars>
          <dgm:dir/>
          <dgm:animOne val="branch"/>
          <dgm:animLvl val="lvl"/>
        </dgm:presLayoutVars>
      </dgm:prSet>
      <dgm:spPr/>
    </dgm:pt>
    <dgm:pt modelId="{580392A1-5129-46FA-B58B-3FC4145FBB43}" type="pres">
      <dgm:prSet presAssocID="{0005CEA9-C7C7-4499-8CA0-B388E1FE7BB9}" presName="thickLine" presStyleLbl="alignNode1" presStyleIdx="0" presStyleCnt="4"/>
      <dgm:spPr/>
    </dgm:pt>
    <dgm:pt modelId="{1B6899AE-1878-4C15-BF0B-EF3D6D9F0875}" type="pres">
      <dgm:prSet presAssocID="{0005CEA9-C7C7-4499-8CA0-B388E1FE7BB9}" presName="horz1" presStyleCnt="0"/>
      <dgm:spPr/>
    </dgm:pt>
    <dgm:pt modelId="{FC4D44B8-6238-4F0F-87B8-79D8688C24B1}" type="pres">
      <dgm:prSet presAssocID="{0005CEA9-C7C7-4499-8CA0-B388E1FE7BB9}" presName="tx1" presStyleLbl="revTx" presStyleIdx="0" presStyleCnt="4"/>
      <dgm:spPr/>
    </dgm:pt>
    <dgm:pt modelId="{347B6DE0-1A17-49AF-A034-6BC59B7AC4BA}" type="pres">
      <dgm:prSet presAssocID="{0005CEA9-C7C7-4499-8CA0-B388E1FE7BB9}" presName="vert1" presStyleCnt="0"/>
      <dgm:spPr/>
    </dgm:pt>
    <dgm:pt modelId="{8F6F94FD-F145-4EE1-A0FA-EBA2F6636E53}" type="pres">
      <dgm:prSet presAssocID="{8E96EBC3-F4E0-484F-8520-24FB53CD034F}" presName="thickLine" presStyleLbl="alignNode1" presStyleIdx="1" presStyleCnt="4"/>
      <dgm:spPr/>
    </dgm:pt>
    <dgm:pt modelId="{3315E14E-343D-459F-A91F-C02DCAA76815}" type="pres">
      <dgm:prSet presAssocID="{8E96EBC3-F4E0-484F-8520-24FB53CD034F}" presName="horz1" presStyleCnt="0"/>
      <dgm:spPr/>
    </dgm:pt>
    <dgm:pt modelId="{8EB657A5-7224-470C-9A0C-D75A4E37A0D7}" type="pres">
      <dgm:prSet presAssocID="{8E96EBC3-F4E0-484F-8520-24FB53CD034F}" presName="tx1" presStyleLbl="revTx" presStyleIdx="1" presStyleCnt="4"/>
      <dgm:spPr/>
    </dgm:pt>
    <dgm:pt modelId="{0DC84EBB-54B5-4DCB-862F-B1B63A1B2400}" type="pres">
      <dgm:prSet presAssocID="{8E96EBC3-F4E0-484F-8520-24FB53CD034F}" presName="vert1" presStyleCnt="0"/>
      <dgm:spPr/>
    </dgm:pt>
    <dgm:pt modelId="{3D71C110-8CDC-40DA-A1B2-609FA56ED8EF}" type="pres">
      <dgm:prSet presAssocID="{3947DE28-EE76-4F3D-A354-319F61727EE4}" presName="thickLine" presStyleLbl="alignNode1" presStyleIdx="2" presStyleCnt="4"/>
      <dgm:spPr/>
    </dgm:pt>
    <dgm:pt modelId="{F7476E1C-619F-4513-AEC3-D8BB3C0F25E0}" type="pres">
      <dgm:prSet presAssocID="{3947DE28-EE76-4F3D-A354-319F61727EE4}" presName="horz1" presStyleCnt="0"/>
      <dgm:spPr/>
    </dgm:pt>
    <dgm:pt modelId="{A10283A0-355B-475D-9852-818B4C1C102E}" type="pres">
      <dgm:prSet presAssocID="{3947DE28-EE76-4F3D-A354-319F61727EE4}" presName="tx1" presStyleLbl="revTx" presStyleIdx="2" presStyleCnt="4"/>
      <dgm:spPr/>
    </dgm:pt>
    <dgm:pt modelId="{F57BF281-096A-49DD-9743-B4E09DF8514E}" type="pres">
      <dgm:prSet presAssocID="{3947DE28-EE76-4F3D-A354-319F61727EE4}" presName="vert1" presStyleCnt="0"/>
      <dgm:spPr/>
    </dgm:pt>
    <dgm:pt modelId="{C4BE842E-875A-483F-92FE-C1C6190685E4}" type="pres">
      <dgm:prSet presAssocID="{4C024A89-E803-4997-814B-C859C9C99AC0}" presName="thickLine" presStyleLbl="alignNode1" presStyleIdx="3" presStyleCnt="4"/>
      <dgm:spPr/>
    </dgm:pt>
    <dgm:pt modelId="{04CF7A59-7769-4C8B-BC73-6D0020E28E69}" type="pres">
      <dgm:prSet presAssocID="{4C024A89-E803-4997-814B-C859C9C99AC0}" presName="horz1" presStyleCnt="0"/>
      <dgm:spPr/>
    </dgm:pt>
    <dgm:pt modelId="{88E8C9C3-88D8-403F-94EF-B512B603F458}" type="pres">
      <dgm:prSet presAssocID="{4C024A89-E803-4997-814B-C859C9C99AC0}" presName="tx1" presStyleLbl="revTx" presStyleIdx="3" presStyleCnt="4"/>
      <dgm:spPr/>
    </dgm:pt>
    <dgm:pt modelId="{14BF5541-3C45-46B2-909E-79E5F29159C0}" type="pres">
      <dgm:prSet presAssocID="{4C024A89-E803-4997-814B-C859C9C99AC0}" presName="vert1" presStyleCnt="0"/>
      <dgm:spPr/>
    </dgm:pt>
  </dgm:ptLst>
  <dgm:cxnLst>
    <dgm:cxn modelId="{67EB1B16-35BA-48EF-9464-35B1D9C84E52}" srcId="{CC1AB74D-BCDA-4294-97C9-B47E975C11ED}" destId="{3947DE28-EE76-4F3D-A354-319F61727EE4}" srcOrd="2" destOrd="0" parTransId="{0C10577F-2B6F-46FC-ABBE-8509B5E88607}" sibTransId="{33F8F7A8-6794-4DC9-ABC1-8E197A1824C8}"/>
    <dgm:cxn modelId="{AE76A62C-4FD2-484A-A8FE-DA97CFA4E983}" srcId="{CC1AB74D-BCDA-4294-97C9-B47E975C11ED}" destId="{8E96EBC3-F4E0-484F-8520-24FB53CD034F}" srcOrd="1" destOrd="0" parTransId="{84328752-8E35-4871-8581-A055A2837D00}" sibTransId="{DDD4346B-F356-4223-936C-61A94FEF393F}"/>
    <dgm:cxn modelId="{E1530C5D-C3F3-4076-8A12-479714D150E6}" srcId="{CC1AB74D-BCDA-4294-97C9-B47E975C11ED}" destId="{4C024A89-E803-4997-814B-C859C9C99AC0}" srcOrd="3" destOrd="0" parTransId="{808FCBCC-9170-48E9-91B3-0C5946D8ED2B}" sibTransId="{CEB5497F-082E-4533-A592-CEEAECA3DEAA}"/>
    <dgm:cxn modelId="{BAD17763-41C7-4D61-968F-28DEC764AB22}" type="presOf" srcId="{0005CEA9-C7C7-4499-8CA0-B388E1FE7BB9}" destId="{FC4D44B8-6238-4F0F-87B8-79D8688C24B1}" srcOrd="0" destOrd="0" presId="urn:microsoft.com/office/officeart/2008/layout/LinedList"/>
    <dgm:cxn modelId="{60627B7D-A0F6-4188-97A4-2440AD3175E0}" type="presOf" srcId="{8E96EBC3-F4E0-484F-8520-24FB53CD034F}" destId="{8EB657A5-7224-470C-9A0C-D75A4E37A0D7}" srcOrd="0" destOrd="0" presId="urn:microsoft.com/office/officeart/2008/layout/LinedList"/>
    <dgm:cxn modelId="{51C55985-9FD8-4D1C-A6C7-65A85541C822}" type="presOf" srcId="{3947DE28-EE76-4F3D-A354-319F61727EE4}" destId="{A10283A0-355B-475D-9852-818B4C1C102E}" srcOrd="0" destOrd="0" presId="urn:microsoft.com/office/officeart/2008/layout/LinedList"/>
    <dgm:cxn modelId="{8E05D3A9-69C9-4FE9-A8AD-25E86D42B33A}" type="presOf" srcId="{CC1AB74D-BCDA-4294-97C9-B47E975C11ED}" destId="{628CB904-D5A1-4DFF-B012-E9A07FCD7A6D}" srcOrd="0" destOrd="0" presId="urn:microsoft.com/office/officeart/2008/layout/LinedList"/>
    <dgm:cxn modelId="{8AD0AFAC-1E69-4CDC-842A-0BD8314F4847}" srcId="{CC1AB74D-BCDA-4294-97C9-B47E975C11ED}" destId="{0005CEA9-C7C7-4499-8CA0-B388E1FE7BB9}" srcOrd="0" destOrd="0" parTransId="{F7FAB583-3259-41F4-BD5C-AD2E020BCE6C}" sibTransId="{B1D03CCF-E948-4DB5-9655-BD6C5AD6BE05}"/>
    <dgm:cxn modelId="{E2C1EEB8-2651-4654-A5D9-929F6D9C6903}" type="presOf" srcId="{4C024A89-E803-4997-814B-C859C9C99AC0}" destId="{88E8C9C3-88D8-403F-94EF-B512B603F458}" srcOrd="0" destOrd="0" presId="urn:microsoft.com/office/officeart/2008/layout/LinedList"/>
    <dgm:cxn modelId="{3661682A-7C61-4796-95B8-519B436C6DE5}" type="presParOf" srcId="{628CB904-D5A1-4DFF-B012-E9A07FCD7A6D}" destId="{580392A1-5129-46FA-B58B-3FC4145FBB43}" srcOrd="0" destOrd="0" presId="urn:microsoft.com/office/officeart/2008/layout/LinedList"/>
    <dgm:cxn modelId="{DC235CFF-7A63-48D6-AEE9-DE22047971A7}" type="presParOf" srcId="{628CB904-D5A1-4DFF-B012-E9A07FCD7A6D}" destId="{1B6899AE-1878-4C15-BF0B-EF3D6D9F0875}" srcOrd="1" destOrd="0" presId="urn:microsoft.com/office/officeart/2008/layout/LinedList"/>
    <dgm:cxn modelId="{886FB3E2-2F59-4739-B18E-68AC17C1B97F}" type="presParOf" srcId="{1B6899AE-1878-4C15-BF0B-EF3D6D9F0875}" destId="{FC4D44B8-6238-4F0F-87B8-79D8688C24B1}" srcOrd="0" destOrd="0" presId="urn:microsoft.com/office/officeart/2008/layout/LinedList"/>
    <dgm:cxn modelId="{D96B7161-44DC-44AE-8DAC-E43B4D51A7F2}" type="presParOf" srcId="{1B6899AE-1878-4C15-BF0B-EF3D6D9F0875}" destId="{347B6DE0-1A17-49AF-A034-6BC59B7AC4BA}" srcOrd="1" destOrd="0" presId="urn:microsoft.com/office/officeart/2008/layout/LinedList"/>
    <dgm:cxn modelId="{D44D2DBD-1CBC-4085-96AB-7A4D3850A8AE}" type="presParOf" srcId="{628CB904-D5A1-4DFF-B012-E9A07FCD7A6D}" destId="{8F6F94FD-F145-4EE1-A0FA-EBA2F6636E53}" srcOrd="2" destOrd="0" presId="urn:microsoft.com/office/officeart/2008/layout/LinedList"/>
    <dgm:cxn modelId="{2334F254-A432-4A58-9091-B8637742021B}" type="presParOf" srcId="{628CB904-D5A1-4DFF-B012-E9A07FCD7A6D}" destId="{3315E14E-343D-459F-A91F-C02DCAA76815}" srcOrd="3" destOrd="0" presId="urn:microsoft.com/office/officeart/2008/layout/LinedList"/>
    <dgm:cxn modelId="{32B6A31B-8D61-4F46-BC4F-24860F50870F}" type="presParOf" srcId="{3315E14E-343D-459F-A91F-C02DCAA76815}" destId="{8EB657A5-7224-470C-9A0C-D75A4E37A0D7}" srcOrd="0" destOrd="0" presId="urn:microsoft.com/office/officeart/2008/layout/LinedList"/>
    <dgm:cxn modelId="{FCF58BCC-E32A-40A6-93F9-B0A1FAFD5BA5}" type="presParOf" srcId="{3315E14E-343D-459F-A91F-C02DCAA76815}" destId="{0DC84EBB-54B5-4DCB-862F-B1B63A1B2400}" srcOrd="1" destOrd="0" presId="urn:microsoft.com/office/officeart/2008/layout/LinedList"/>
    <dgm:cxn modelId="{371ACF0A-49A8-4324-A2A0-2D0E6A3CD3CC}" type="presParOf" srcId="{628CB904-D5A1-4DFF-B012-E9A07FCD7A6D}" destId="{3D71C110-8CDC-40DA-A1B2-609FA56ED8EF}" srcOrd="4" destOrd="0" presId="urn:microsoft.com/office/officeart/2008/layout/LinedList"/>
    <dgm:cxn modelId="{DE99A35C-B1A3-46AB-A22B-6A84B7244BAC}" type="presParOf" srcId="{628CB904-D5A1-4DFF-B012-E9A07FCD7A6D}" destId="{F7476E1C-619F-4513-AEC3-D8BB3C0F25E0}" srcOrd="5" destOrd="0" presId="urn:microsoft.com/office/officeart/2008/layout/LinedList"/>
    <dgm:cxn modelId="{7CC1D0C0-FC37-479C-9941-15C5A9608D7C}" type="presParOf" srcId="{F7476E1C-619F-4513-AEC3-D8BB3C0F25E0}" destId="{A10283A0-355B-475D-9852-818B4C1C102E}" srcOrd="0" destOrd="0" presId="urn:microsoft.com/office/officeart/2008/layout/LinedList"/>
    <dgm:cxn modelId="{91B87769-7D7F-451D-8C57-72889FA298D5}" type="presParOf" srcId="{F7476E1C-619F-4513-AEC3-D8BB3C0F25E0}" destId="{F57BF281-096A-49DD-9743-B4E09DF8514E}" srcOrd="1" destOrd="0" presId="urn:microsoft.com/office/officeart/2008/layout/LinedList"/>
    <dgm:cxn modelId="{5F13CEB2-C792-4BB7-94EA-FD2A5E9FE6AB}" type="presParOf" srcId="{628CB904-D5A1-4DFF-B012-E9A07FCD7A6D}" destId="{C4BE842E-875A-483F-92FE-C1C6190685E4}" srcOrd="6" destOrd="0" presId="urn:microsoft.com/office/officeart/2008/layout/LinedList"/>
    <dgm:cxn modelId="{A4CC6264-DA37-46E3-9D12-F1BBE8DD341A}" type="presParOf" srcId="{628CB904-D5A1-4DFF-B012-E9A07FCD7A6D}" destId="{04CF7A59-7769-4C8B-BC73-6D0020E28E69}" srcOrd="7" destOrd="0" presId="urn:microsoft.com/office/officeart/2008/layout/LinedList"/>
    <dgm:cxn modelId="{6843BB18-BAC5-4B78-8E35-53CBF46CAE11}" type="presParOf" srcId="{04CF7A59-7769-4C8B-BC73-6D0020E28E69}" destId="{88E8C9C3-88D8-403F-94EF-B512B603F458}" srcOrd="0" destOrd="0" presId="urn:microsoft.com/office/officeart/2008/layout/LinedList"/>
    <dgm:cxn modelId="{7DE0BD1C-A49B-404E-885F-7EDFEB14115C}" type="presParOf" srcId="{04CF7A59-7769-4C8B-BC73-6D0020E28E69}" destId="{14BF5541-3C45-46B2-909E-79E5F29159C0}"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278AB-860B-46D4-834E-816A7D701DFC}">
      <dsp:nvSpPr>
        <dsp:cNvPr id="0" name=""/>
        <dsp:cNvSpPr/>
      </dsp:nvSpPr>
      <dsp:spPr>
        <a:xfrm>
          <a:off x="0" y="3946"/>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F48F0E-D896-42D1-9DCB-A1CC5C3442A4}">
      <dsp:nvSpPr>
        <dsp:cNvPr id="0" name=""/>
        <dsp:cNvSpPr/>
      </dsp:nvSpPr>
      <dsp:spPr>
        <a:xfrm>
          <a:off x="0" y="3946"/>
          <a:ext cx="5176539" cy="4576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tr-TR" sz="2000" b="0" i="0" kern="1200" baseline="0" dirty="0"/>
            <a:t>Akira Kurosawa’nın Yedi Samuray filminden uyarlanmıştır.</a:t>
          </a:r>
        </a:p>
        <a:p>
          <a:pPr marL="0" lvl="0" indent="0" algn="l" defTabSz="889000">
            <a:lnSpc>
              <a:spcPct val="90000"/>
            </a:lnSpc>
            <a:spcBef>
              <a:spcPct val="0"/>
            </a:spcBef>
            <a:spcAft>
              <a:spcPct val="35000"/>
            </a:spcAft>
            <a:buNone/>
          </a:pPr>
          <a:r>
            <a:rPr lang="tr-TR" sz="2000" kern="1200" dirty="0"/>
            <a:t>1960 yılında çekilen filmin yönetmeni John Sturges, başlıca oyuncuları Yul Brynner, Eli Wallach, Steve McQueen, Charles Bronson, Robert Vaughn, James Coburn, Horst Buchholz ve Brad Dexter’dır. </a:t>
          </a:r>
        </a:p>
        <a:p>
          <a:pPr marL="0" lvl="0" indent="0" algn="l" defTabSz="889000">
            <a:lnSpc>
              <a:spcPct val="90000"/>
            </a:lnSpc>
            <a:spcBef>
              <a:spcPct val="0"/>
            </a:spcBef>
            <a:spcAft>
              <a:spcPct val="35000"/>
            </a:spcAft>
            <a:buNone/>
          </a:pPr>
          <a:r>
            <a:rPr lang="tr-TR" sz="2000" kern="1200" dirty="0"/>
            <a:t>Filmde Meksika'daki bir köyün ahalisinin düzenli olarak ürünlerini yağmalayan haydutlardan korunmak için Amerikalı bir grup silahşörü kiralamaları ve onlarla birlikte haydutlara karşı verdikleri mücadele anlatılmaktadır. </a:t>
          </a:r>
          <a:endParaRPr lang="en-US" sz="1700" kern="1200" dirty="0"/>
        </a:p>
      </dsp:txBody>
      <dsp:txXfrm>
        <a:off x="0" y="3946"/>
        <a:ext cx="5176539" cy="4576845"/>
      </dsp:txXfrm>
    </dsp:sp>
    <dsp:sp modelId="{D5F28447-330A-4241-B242-F96AFE76CD50}">
      <dsp:nvSpPr>
        <dsp:cNvPr id="0" name=""/>
        <dsp:cNvSpPr/>
      </dsp:nvSpPr>
      <dsp:spPr>
        <a:xfrm>
          <a:off x="0" y="4580792"/>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2ADDEF-3839-4DF2-AA01-393018BC49EC}">
      <dsp:nvSpPr>
        <dsp:cNvPr id="0" name=""/>
        <dsp:cNvSpPr/>
      </dsp:nvSpPr>
      <dsp:spPr>
        <a:xfrm>
          <a:off x="0" y="4580792"/>
          <a:ext cx="5181600" cy="415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endParaRPr lang="en-US" sz="1900" kern="1200" dirty="0"/>
        </a:p>
      </dsp:txBody>
      <dsp:txXfrm>
        <a:off x="0" y="4580792"/>
        <a:ext cx="5181600" cy="415111"/>
      </dsp:txXfrm>
    </dsp:sp>
    <dsp:sp modelId="{6F7533A7-B5E6-414E-AF76-CE33B3A5514A}">
      <dsp:nvSpPr>
        <dsp:cNvPr id="0" name=""/>
        <dsp:cNvSpPr/>
      </dsp:nvSpPr>
      <dsp:spPr>
        <a:xfrm>
          <a:off x="0" y="4995904"/>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9DBB27-921D-49AF-A1A6-795454C3AF5B}">
      <dsp:nvSpPr>
        <dsp:cNvPr id="0" name=""/>
        <dsp:cNvSpPr/>
      </dsp:nvSpPr>
      <dsp:spPr>
        <a:xfrm>
          <a:off x="0" y="4995904"/>
          <a:ext cx="5181600" cy="4151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marL="0" lvl="0" indent="0" algn="l" defTabSz="844550">
            <a:lnSpc>
              <a:spcPct val="90000"/>
            </a:lnSpc>
            <a:spcBef>
              <a:spcPct val="0"/>
            </a:spcBef>
            <a:spcAft>
              <a:spcPct val="35000"/>
            </a:spcAft>
            <a:buNone/>
          </a:pPr>
          <a:endParaRPr lang="en-US" sz="1900" kern="1200" dirty="0"/>
        </a:p>
      </dsp:txBody>
      <dsp:txXfrm>
        <a:off x="0" y="4995904"/>
        <a:ext cx="5181600" cy="4151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278AB-860B-46D4-834E-816A7D701DFC}">
      <dsp:nvSpPr>
        <dsp:cNvPr id="0" name=""/>
        <dsp:cNvSpPr/>
      </dsp:nvSpPr>
      <dsp:spPr>
        <a:xfrm>
          <a:off x="0" y="2644"/>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F48F0E-D896-42D1-9DCB-A1CC5C3442A4}">
      <dsp:nvSpPr>
        <dsp:cNvPr id="0" name=""/>
        <dsp:cNvSpPr/>
      </dsp:nvSpPr>
      <dsp:spPr>
        <a:xfrm>
          <a:off x="0" y="2644"/>
          <a:ext cx="5181600" cy="1803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tr-TR" sz="2300" b="0" i="0" kern="1200" baseline="0" dirty="0"/>
            <a:t>Meksika’da geçiyor ve coğrafya Vera Cruz ile benzer şekilde egzotik bir arka plan sağlıyor.</a:t>
          </a:r>
          <a:endParaRPr lang="en-US" sz="2300" kern="1200" dirty="0"/>
        </a:p>
      </dsp:txBody>
      <dsp:txXfrm>
        <a:off x="0" y="2644"/>
        <a:ext cx="5181600" cy="1803224"/>
      </dsp:txXfrm>
    </dsp:sp>
    <dsp:sp modelId="{D5F28447-330A-4241-B242-F96AFE76CD50}">
      <dsp:nvSpPr>
        <dsp:cNvPr id="0" name=""/>
        <dsp:cNvSpPr/>
      </dsp:nvSpPr>
      <dsp:spPr>
        <a:xfrm>
          <a:off x="0" y="1805869"/>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2ADDEF-3839-4DF2-AA01-393018BC49EC}">
      <dsp:nvSpPr>
        <dsp:cNvPr id="0" name=""/>
        <dsp:cNvSpPr/>
      </dsp:nvSpPr>
      <dsp:spPr>
        <a:xfrm>
          <a:off x="0" y="1805869"/>
          <a:ext cx="5181600" cy="1803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tr-TR" sz="2300" kern="1200" dirty="0"/>
            <a:t>Her iki filmde de ‘paralı askerlerin dönüşümü’</a:t>
          </a:r>
          <a:r>
            <a:rPr lang="tr-TR" sz="2300" b="0" i="0" kern="1200" baseline="0" dirty="0"/>
            <a:t>  konusu işleniyor : Başlangıçta para için yola çıkan karakterler zamanla daha büyük bir davaya hizmet ediyorlar.</a:t>
          </a:r>
          <a:endParaRPr lang="en-US" sz="2300" kern="1200" dirty="0"/>
        </a:p>
      </dsp:txBody>
      <dsp:txXfrm>
        <a:off x="0" y="1805869"/>
        <a:ext cx="5181600" cy="1803224"/>
      </dsp:txXfrm>
    </dsp:sp>
    <dsp:sp modelId="{6F7533A7-B5E6-414E-AF76-CE33B3A5514A}">
      <dsp:nvSpPr>
        <dsp:cNvPr id="0" name=""/>
        <dsp:cNvSpPr/>
      </dsp:nvSpPr>
      <dsp:spPr>
        <a:xfrm>
          <a:off x="0" y="3609093"/>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9DBB27-921D-49AF-A1A6-795454C3AF5B}">
      <dsp:nvSpPr>
        <dsp:cNvPr id="0" name=""/>
        <dsp:cNvSpPr/>
      </dsp:nvSpPr>
      <dsp:spPr>
        <a:xfrm>
          <a:off x="0" y="3609093"/>
          <a:ext cx="5181600" cy="18032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tr-TR" sz="2300" kern="1200" dirty="0"/>
            <a:t>Aksiyon sahnelerinde, Vera Cruz’un cesur yaklaşımını devam ettirmiştir,  benzer şekilde geniş çekimler ve gerçek mekanlar dikkat çeker.</a:t>
          </a:r>
          <a:endParaRPr lang="en-US" sz="2300" kern="1200" dirty="0"/>
        </a:p>
      </dsp:txBody>
      <dsp:txXfrm>
        <a:off x="0" y="3609093"/>
        <a:ext cx="5181600" cy="18032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392A1-5129-46FA-B58B-3FC4145FBB43}">
      <dsp:nvSpPr>
        <dsp:cNvPr id="0" name=""/>
        <dsp:cNvSpPr/>
      </dsp:nvSpPr>
      <dsp:spPr>
        <a:xfrm>
          <a:off x="0" y="0"/>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4D44B8-6238-4F0F-87B8-79D8688C24B1}">
      <dsp:nvSpPr>
        <dsp:cNvPr id="0" name=""/>
        <dsp:cNvSpPr/>
      </dsp:nvSpPr>
      <dsp:spPr>
        <a:xfrm>
          <a:off x="0" y="0"/>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1917 Devrimi sırasında Meksika’daki çalkantılı durumu anlatır.</a:t>
          </a:r>
          <a:endParaRPr lang="en-US" sz="1800" kern="1200" dirty="0"/>
        </a:p>
      </dsp:txBody>
      <dsp:txXfrm>
        <a:off x="0" y="0"/>
        <a:ext cx="5181600" cy="1381101"/>
      </dsp:txXfrm>
    </dsp:sp>
    <dsp:sp modelId="{8F6F94FD-F145-4EE1-A0FA-EBA2F6636E53}">
      <dsp:nvSpPr>
        <dsp:cNvPr id="0" name=""/>
        <dsp:cNvSpPr/>
      </dsp:nvSpPr>
      <dsp:spPr>
        <a:xfrm>
          <a:off x="0" y="1381101"/>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657A5-7224-470C-9A0C-D75A4E37A0D7}">
      <dsp:nvSpPr>
        <dsp:cNvPr id="0" name=""/>
        <dsp:cNvSpPr/>
      </dsp:nvSpPr>
      <dsp:spPr>
        <a:xfrm>
          <a:off x="0" y="1381101"/>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Dört paralı asker , görevleri sırasında idealleri ve sadakatlerini sorgularlar.</a:t>
          </a:r>
          <a:endParaRPr lang="en-US" sz="1800" kern="1200" dirty="0"/>
        </a:p>
      </dsp:txBody>
      <dsp:txXfrm>
        <a:off x="0" y="1381101"/>
        <a:ext cx="5181600" cy="1381101"/>
      </dsp:txXfrm>
    </dsp:sp>
    <dsp:sp modelId="{3D71C110-8CDC-40DA-A1B2-609FA56ED8EF}">
      <dsp:nvSpPr>
        <dsp:cNvPr id="0" name=""/>
        <dsp:cNvSpPr/>
      </dsp:nvSpPr>
      <dsp:spPr>
        <a:xfrm>
          <a:off x="0" y="2762203"/>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0283A0-355B-475D-9852-818B4C1C102E}">
      <dsp:nvSpPr>
        <dsp:cNvPr id="0" name=""/>
        <dsp:cNvSpPr/>
      </dsp:nvSpPr>
      <dsp:spPr>
        <a:xfrm>
          <a:off x="0" y="2762203"/>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Burt Lancaster , Profesyoneller’de de grubun lideri olan bir paralı askerdir ancak daha idealist bir karakteri canlandırmaktadır.</a:t>
          </a:r>
          <a:endParaRPr lang="en-US" sz="1800" kern="1200" dirty="0"/>
        </a:p>
      </dsp:txBody>
      <dsp:txXfrm>
        <a:off x="0" y="2762203"/>
        <a:ext cx="5181600" cy="1381101"/>
      </dsp:txXfrm>
    </dsp:sp>
    <dsp:sp modelId="{C4BE842E-875A-483F-92FE-C1C6190685E4}">
      <dsp:nvSpPr>
        <dsp:cNvPr id="0" name=""/>
        <dsp:cNvSpPr/>
      </dsp:nvSpPr>
      <dsp:spPr>
        <a:xfrm>
          <a:off x="0" y="4143305"/>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E8C9C3-88D8-403F-94EF-B512B603F458}">
      <dsp:nvSpPr>
        <dsp:cNvPr id="0" name=""/>
        <dsp:cNvSpPr/>
      </dsp:nvSpPr>
      <dsp:spPr>
        <a:xfrm>
          <a:off x="0" y="4143305"/>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İki film de Western türünün karmaşık insan doğasını ve ahlaki belirsizliğini işleyen önemli örnekleridir. Western severler için, hem anlatım tarzları hem de temalarıyla birbirlerini tamamlayan yapımlardır</a:t>
          </a:r>
          <a:endParaRPr lang="en-US" sz="1800" kern="1200" dirty="0"/>
        </a:p>
      </dsp:txBody>
      <dsp:txXfrm>
        <a:off x="0" y="4143305"/>
        <a:ext cx="5181600" cy="138110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392A1-5129-46FA-B58B-3FC4145FBB43}">
      <dsp:nvSpPr>
        <dsp:cNvPr id="0" name=""/>
        <dsp:cNvSpPr/>
      </dsp:nvSpPr>
      <dsp:spPr>
        <a:xfrm>
          <a:off x="0" y="0"/>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4D44B8-6238-4F0F-87B8-79D8688C24B1}">
      <dsp:nvSpPr>
        <dsp:cNvPr id="0" name=""/>
        <dsp:cNvSpPr/>
      </dsp:nvSpPr>
      <dsp:spPr>
        <a:xfrm>
          <a:off x="0" y="0"/>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Meksika Devrimi sırasında geçer , karakterlerin yabancı bir toprakta çatışmalarını ve uyum sağlama çabalarını anlatır. </a:t>
          </a:r>
          <a:endParaRPr lang="en-US" sz="1800" kern="1200" dirty="0"/>
        </a:p>
      </dsp:txBody>
      <dsp:txXfrm>
        <a:off x="0" y="0"/>
        <a:ext cx="5181600" cy="1381101"/>
      </dsp:txXfrm>
    </dsp:sp>
    <dsp:sp modelId="{8F6F94FD-F145-4EE1-A0FA-EBA2F6636E53}">
      <dsp:nvSpPr>
        <dsp:cNvPr id="0" name=""/>
        <dsp:cNvSpPr/>
      </dsp:nvSpPr>
      <dsp:spPr>
        <a:xfrm>
          <a:off x="0" y="1381101"/>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657A5-7224-470C-9A0C-D75A4E37A0D7}">
      <dsp:nvSpPr>
        <dsp:cNvPr id="0" name=""/>
        <dsp:cNvSpPr/>
      </dsp:nvSpPr>
      <dsp:spPr>
        <a:xfrm>
          <a:off x="0" y="1381101"/>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Hikaye Anti – hero kişiler etrafında şekillenir. Karakterler ahlaki olarak karanlık motivasyonlarla hareket ederler.</a:t>
          </a:r>
          <a:endParaRPr lang="en-US" sz="1800" kern="1200" dirty="0"/>
        </a:p>
      </dsp:txBody>
      <dsp:txXfrm>
        <a:off x="0" y="1381101"/>
        <a:ext cx="5181600" cy="1381101"/>
      </dsp:txXfrm>
    </dsp:sp>
    <dsp:sp modelId="{3D71C110-8CDC-40DA-A1B2-609FA56ED8EF}">
      <dsp:nvSpPr>
        <dsp:cNvPr id="0" name=""/>
        <dsp:cNvSpPr/>
      </dsp:nvSpPr>
      <dsp:spPr>
        <a:xfrm>
          <a:off x="0" y="2762203"/>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0283A0-355B-475D-9852-818B4C1C102E}">
      <dsp:nvSpPr>
        <dsp:cNvPr id="0" name=""/>
        <dsp:cNvSpPr/>
      </dsp:nvSpPr>
      <dsp:spPr>
        <a:xfrm>
          <a:off x="0" y="2762203"/>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Vera Cruz’da Donnegan karakterini canlandıran Ernest Borgnine bu filmin başrollerinden Dutch’ı canlandırmaktadır.</a:t>
          </a:r>
          <a:endParaRPr lang="en-US" sz="1800" kern="1200" dirty="0"/>
        </a:p>
      </dsp:txBody>
      <dsp:txXfrm>
        <a:off x="0" y="2762203"/>
        <a:ext cx="5181600" cy="1381101"/>
      </dsp:txXfrm>
    </dsp:sp>
    <dsp:sp modelId="{C4BE842E-875A-483F-92FE-C1C6190685E4}">
      <dsp:nvSpPr>
        <dsp:cNvPr id="0" name=""/>
        <dsp:cNvSpPr/>
      </dsp:nvSpPr>
      <dsp:spPr>
        <a:xfrm>
          <a:off x="0" y="4143305"/>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E8C9C3-88D8-403F-94EF-B512B603F458}">
      <dsp:nvSpPr>
        <dsp:cNvPr id="0" name=""/>
        <dsp:cNvSpPr/>
      </dsp:nvSpPr>
      <dsp:spPr>
        <a:xfrm>
          <a:off x="0" y="4143305"/>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The Wild Bunch grafik, kanlı ve yoğun şiddet sahneleriyle , Vera Cruz’un ötesine geçmiştir.	</a:t>
          </a:r>
          <a:endParaRPr lang="en-US" sz="1800" kern="1200" dirty="0"/>
        </a:p>
      </dsp:txBody>
      <dsp:txXfrm>
        <a:off x="0" y="4143305"/>
        <a:ext cx="5181600" cy="138110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392A1-5129-46FA-B58B-3FC4145FBB43}">
      <dsp:nvSpPr>
        <dsp:cNvPr id="0" name=""/>
        <dsp:cNvSpPr/>
      </dsp:nvSpPr>
      <dsp:spPr>
        <a:xfrm>
          <a:off x="0" y="0"/>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4D44B8-6238-4F0F-87B8-79D8688C24B1}">
      <dsp:nvSpPr>
        <dsp:cNvPr id="0" name=""/>
        <dsp:cNvSpPr/>
      </dsp:nvSpPr>
      <dsp:spPr>
        <a:xfrm>
          <a:off x="0" y="0"/>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Her iki film de ahlaki açıdan sorgulanabilir, gri karakterleri işler.</a:t>
          </a:r>
          <a:endParaRPr lang="en-US" sz="1800" kern="1200" dirty="0"/>
        </a:p>
      </dsp:txBody>
      <dsp:txXfrm>
        <a:off x="0" y="0"/>
        <a:ext cx="5181600" cy="1381101"/>
      </dsp:txXfrm>
    </dsp:sp>
    <dsp:sp modelId="{8F6F94FD-F145-4EE1-A0FA-EBA2F6636E53}">
      <dsp:nvSpPr>
        <dsp:cNvPr id="0" name=""/>
        <dsp:cNvSpPr/>
      </dsp:nvSpPr>
      <dsp:spPr>
        <a:xfrm>
          <a:off x="0" y="1381101"/>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657A5-7224-470C-9A0C-D75A4E37A0D7}">
      <dsp:nvSpPr>
        <dsp:cNvPr id="0" name=""/>
        <dsp:cNvSpPr/>
      </dsp:nvSpPr>
      <dsp:spPr>
        <a:xfrm>
          <a:off x="0" y="1381101"/>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Sergio Leone’nin geniş, etkileyici mekan çekimleri konusunda Vera Cruz’dan esinlendiği söylenmektedir.</a:t>
          </a:r>
          <a:endParaRPr lang="en-US" sz="1800" kern="1200" dirty="0"/>
        </a:p>
      </dsp:txBody>
      <dsp:txXfrm>
        <a:off x="0" y="1381101"/>
        <a:ext cx="5181600" cy="1381101"/>
      </dsp:txXfrm>
    </dsp:sp>
    <dsp:sp modelId="{3D71C110-8CDC-40DA-A1B2-609FA56ED8EF}">
      <dsp:nvSpPr>
        <dsp:cNvPr id="0" name=""/>
        <dsp:cNvSpPr/>
      </dsp:nvSpPr>
      <dsp:spPr>
        <a:xfrm>
          <a:off x="0" y="2762203"/>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0283A0-355B-475D-9852-818B4C1C102E}">
      <dsp:nvSpPr>
        <dsp:cNvPr id="0" name=""/>
        <dsp:cNvSpPr/>
      </dsp:nvSpPr>
      <dsp:spPr>
        <a:xfrm>
          <a:off x="0" y="2762203"/>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İki filmde de şiddet, dönemlerine göre daha gerçekçi ve acımasız şekilde gösterilir..</a:t>
          </a:r>
          <a:endParaRPr lang="en-US" sz="1800" kern="1200" dirty="0"/>
        </a:p>
      </dsp:txBody>
      <dsp:txXfrm>
        <a:off x="0" y="2762203"/>
        <a:ext cx="5181600" cy="1381101"/>
      </dsp:txXfrm>
    </dsp:sp>
    <dsp:sp modelId="{C4BE842E-875A-483F-92FE-C1C6190685E4}">
      <dsp:nvSpPr>
        <dsp:cNvPr id="0" name=""/>
        <dsp:cNvSpPr/>
      </dsp:nvSpPr>
      <dsp:spPr>
        <a:xfrm>
          <a:off x="0" y="4143305"/>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E8C9C3-88D8-403F-94EF-B512B603F458}">
      <dsp:nvSpPr>
        <dsp:cNvPr id="0" name=""/>
        <dsp:cNvSpPr/>
      </dsp:nvSpPr>
      <dsp:spPr>
        <a:xfrm>
          <a:off x="0" y="4143305"/>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Aynı amaç doğrultusunda hareket eden insanların birbirlerine ihanetleri her iki filmde de önemli yer tutmaktadır.</a:t>
          </a:r>
          <a:endParaRPr lang="en-US" sz="1800" kern="1200" dirty="0"/>
        </a:p>
      </dsp:txBody>
      <dsp:txXfrm>
        <a:off x="0" y="4143305"/>
        <a:ext cx="5181600" cy="138110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0392A1-5129-46FA-B58B-3FC4145FBB43}">
      <dsp:nvSpPr>
        <dsp:cNvPr id="0" name=""/>
        <dsp:cNvSpPr/>
      </dsp:nvSpPr>
      <dsp:spPr>
        <a:xfrm>
          <a:off x="0" y="0"/>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C4D44B8-6238-4F0F-87B8-79D8688C24B1}">
      <dsp:nvSpPr>
        <dsp:cNvPr id="0" name=""/>
        <dsp:cNvSpPr/>
      </dsp:nvSpPr>
      <dsp:spPr>
        <a:xfrm>
          <a:off x="0" y="0"/>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Bu film de Vera Cruz gibi sıpagetti Western türünde çekilmiş bir film.</a:t>
          </a:r>
          <a:endParaRPr lang="en-US" sz="1800" kern="1200" dirty="0"/>
        </a:p>
      </dsp:txBody>
      <dsp:txXfrm>
        <a:off x="0" y="0"/>
        <a:ext cx="5181600" cy="1381101"/>
      </dsp:txXfrm>
    </dsp:sp>
    <dsp:sp modelId="{8F6F94FD-F145-4EE1-A0FA-EBA2F6636E53}">
      <dsp:nvSpPr>
        <dsp:cNvPr id="0" name=""/>
        <dsp:cNvSpPr/>
      </dsp:nvSpPr>
      <dsp:spPr>
        <a:xfrm>
          <a:off x="0" y="1381101"/>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657A5-7224-470C-9A0C-D75A4E37A0D7}">
      <dsp:nvSpPr>
        <dsp:cNvPr id="0" name=""/>
        <dsp:cNvSpPr/>
      </dsp:nvSpPr>
      <dsp:spPr>
        <a:xfrm>
          <a:off x="0" y="1381101"/>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Her iki film de bir sosyal adaletsizliği arka fon olarak kullanmakta; Vera Cruz filminde Meksika’daki sömürü düzeni, Zincirsiz’de ise kölelik anlatılıyor.</a:t>
          </a:r>
          <a:endParaRPr lang="en-US" sz="1800" kern="1200" dirty="0"/>
        </a:p>
      </dsp:txBody>
      <dsp:txXfrm>
        <a:off x="0" y="1381101"/>
        <a:ext cx="5181600" cy="1381101"/>
      </dsp:txXfrm>
    </dsp:sp>
    <dsp:sp modelId="{3D71C110-8CDC-40DA-A1B2-609FA56ED8EF}">
      <dsp:nvSpPr>
        <dsp:cNvPr id="0" name=""/>
        <dsp:cNvSpPr/>
      </dsp:nvSpPr>
      <dsp:spPr>
        <a:xfrm>
          <a:off x="0" y="2762203"/>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0283A0-355B-475D-9852-818B4C1C102E}">
      <dsp:nvSpPr>
        <dsp:cNvPr id="0" name=""/>
        <dsp:cNvSpPr/>
      </dsp:nvSpPr>
      <dsp:spPr>
        <a:xfrm>
          <a:off x="0" y="2762203"/>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Şiddet konusunda Vera Cruz, Tarantiono’nun filmlerine ilham vermiş filmlerden biri olarak kabul ediliyor.</a:t>
          </a:r>
          <a:endParaRPr lang="en-US" sz="1800" kern="1200" dirty="0"/>
        </a:p>
      </dsp:txBody>
      <dsp:txXfrm>
        <a:off x="0" y="2762203"/>
        <a:ext cx="5181600" cy="1381101"/>
      </dsp:txXfrm>
    </dsp:sp>
    <dsp:sp modelId="{C4BE842E-875A-483F-92FE-C1C6190685E4}">
      <dsp:nvSpPr>
        <dsp:cNvPr id="0" name=""/>
        <dsp:cNvSpPr/>
      </dsp:nvSpPr>
      <dsp:spPr>
        <a:xfrm>
          <a:off x="0" y="4143305"/>
          <a:ext cx="5181600"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E8C9C3-88D8-403F-94EF-B512B603F458}">
      <dsp:nvSpPr>
        <dsp:cNvPr id="0" name=""/>
        <dsp:cNvSpPr/>
      </dsp:nvSpPr>
      <dsp:spPr>
        <a:xfrm>
          <a:off x="0" y="4143305"/>
          <a:ext cx="5181600" cy="13811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lang="tr-TR" sz="1800" kern="1200" dirty="0"/>
            <a:t>Dr. King Schultz ile Django partnerliği de Joe ile Ben arasındaki ilişkide olduğu gibi hem dramatik, hem de mizahi öğeler barındırıyor.</a:t>
          </a:r>
          <a:endParaRPr lang="en-US" sz="1800" kern="1200" dirty="0"/>
        </a:p>
      </dsp:txBody>
      <dsp:txXfrm>
        <a:off x="0" y="4143305"/>
        <a:ext cx="5181600" cy="138110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12/7/2024</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12/7/2024</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12/7/2024</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12/7/2024</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12/7/2024</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12/7/2024</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6.jfif"/><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jfif"/><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7.jpg"/><Relationship Id="rId1" Type="http://schemas.openxmlformats.org/officeDocument/2006/relationships/slideLayout" Target="../slideLayouts/slideLayout8.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8.jfif"/><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8.jfif"/><Relationship Id="rId1" Type="http://schemas.openxmlformats.org/officeDocument/2006/relationships/slideLayout" Target="../slideLayouts/slideLayout8.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9.jfif"/><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9.jfif"/><Relationship Id="rId1" Type="http://schemas.openxmlformats.org/officeDocument/2006/relationships/slideLayout" Target="../slideLayouts/slideLayout8.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youtube.com/watch?v=97xx-p00htk" TargetMode="External"/><Relationship Id="rId2" Type="http://schemas.openxmlformats.org/officeDocument/2006/relationships/image" Target="../media/image10.jfif"/><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11.jfif"/><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image" Target="../media/image11.jfif"/><Relationship Id="rId1" Type="http://schemas.openxmlformats.org/officeDocument/2006/relationships/slideLayout" Target="../slideLayouts/slideLayout8.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jfif"/><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8EF2-7EEC-48F6-A4BC-E146501AF984}"/>
              </a:ext>
            </a:extLst>
          </p:cNvPr>
          <p:cNvSpPr>
            <a:spLocks noGrp="1"/>
          </p:cNvSpPr>
          <p:nvPr>
            <p:ph type="ctrTitle"/>
          </p:nvPr>
        </p:nvSpPr>
        <p:spPr/>
        <p:txBody>
          <a:bodyPr>
            <a:normAutofit/>
          </a:bodyPr>
          <a:lstStyle/>
          <a:p>
            <a:r>
              <a:rPr lang="tr-TR" dirty="0"/>
              <a:t>Vera Cruz Filminin Etkileri</a:t>
            </a:r>
            <a:br>
              <a:rPr lang="en-US" dirty="0"/>
            </a:br>
            <a:endParaRPr lang="en-US" dirty="0"/>
          </a:p>
        </p:txBody>
      </p:sp>
      <p:sp>
        <p:nvSpPr>
          <p:cNvPr id="3" name="Subtitle 2">
            <a:extLst>
              <a:ext uri="{FF2B5EF4-FFF2-40B4-BE49-F238E27FC236}">
                <a16:creationId xmlns:a16="http://schemas.microsoft.com/office/drawing/2014/main" id="{09EC3A90-E30A-4441-9C30-1DA01C58768F}"/>
              </a:ext>
            </a:extLst>
          </p:cNvPr>
          <p:cNvSpPr>
            <a:spLocks noGrp="1"/>
          </p:cNvSpPr>
          <p:nvPr>
            <p:ph type="subTitle" idx="1"/>
          </p:nvPr>
        </p:nvSpPr>
        <p:spPr/>
        <p:txBody>
          <a:bodyPr/>
          <a:lstStyle/>
          <a:p>
            <a:r>
              <a:rPr lang="en-US" dirty="0"/>
              <a:t>Dilek Özel , 20</a:t>
            </a:r>
            <a:r>
              <a:rPr lang="tr-TR" dirty="0"/>
              <a:t>24</a:t>
            </a:r>
            <a:endParaRPr lang="en-US" dirty="0"/>
          </a:p>
        </p:txBody>
      </p:sp>
    </p:spTree>
    <p:extLst>
      <p:ext uri="{BB962C8B-B14F-4D97-AF65-F5344CB8AC3E}">
        <p14:creationId xmlns:p14="http://schemas.microsoft.com/office/powerpoint/2010/main" val="2949406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E27B54-B3CA-CC95-D121-566182ABF72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27425F9-F560-50C7-19F5-DB0C818F18CD}"/>
              </a:ext>
            </a:extLst>
          </p:cNvPr>
          <p:cNvSpPr>
            <a:spLocks noGrp="1"/>
          </p:cNvSpPr>
          <p:nvPr>
            <p:ph type="title"/>
          </p:nvPr>
        </p:nvSpPr>
        <p:spPr>
          <a:xfrm>
            <a:off x="1592706" y="404473"/>
            <a:ext cx="4730306" cy="976312"/>
          </a:xfrm>
        </p:spPr>
        <p:txBody>
          <a:bodyPr>
            <a:noAutofit/>
          </a:bodyPr>
          <a:lstStyle/>
          <a:p>
            <a:r>
              <a:rPr lang="tr-TR" sz="3200" b="1" dirty="0"/>
              <a:t>The Magnificent Seven </a:t>
            </a:r>
            <a:br>
              <a:rPr lang="tr-TR" sz="3200" b="1" dirty="0"/>
            </a:br>
            <a:r>
              <a:rPr lang="tr-TR" sz="3200" b="1" dirty="0"/>
              <a:t>(Yedi Silahşörler) </a:t>
            </a:r>
          </a:p>
        </p:txBody>
      </p:sp>
      <p:graphicFrame>
        <p:nvGraphicFramePr>
          <p:cNvPr id="10" name="Content Placeholder 5">
            <a:extLst>
              <a:ext uri="{FF2B5EF4-FFF2-40B4-BE49-F238E27FC236}">
                <a16:creationId xmlns:a16="http://schemas.microsoft.com/office/drawing/2014/main" id="{46F4E055-0DC6-CA63-8454-E4698AA93ECE}"/>
              </a:ext>
            </a:extLst>
          </p:cNvPr>
          <p:cNvGraphicFramePr>
            <a:graphicFrameLocks noGrp="1"/>
          </p:cNvGraphicFramePr>
          <p:nvPr>
            <p:ph idx="1"/>
            <p:extLst>
              <p:ext uri="{D42A27DB-BD31-4B8C-83A1-F6EECF244321}">
                <p14:modId xmlns:p14="http://schemas.microsoft.com/office/powerpoint/2010/main" val="3946044628"/>
              </p:ext>
            </p:extLst>
          </p:nvPr>
        </p:nvGraphicFramePr>
        <p:xfrm>
          <a:off x="6351728" y="451738"/>
          <a:ext cx="5181600" cy="541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 Placeholder 1">
            <a:extLst>
              <a:ext uri="{FF2B5EF4-FFF2-40B4-BE49-F238E27FC236}">
                <a16:creationId xmlns:a16="http://schemas.microsoft.com/office/drawing/2014/main" id="{EC2795D8-601F-A34C-4E0A-FB0574098146}"/>
              </a:ext>
            </a:extLst>
          </p:cNvPr>
          <p:cNvSpPr>
            <a:spLocks noGrp="1"/>
          </p:cNvSpPr>
          <p:nvPr>
            <p:ph type="body" sz="half" idx="2"/>
          </p:nvPr>
        </p:nvSpPr>
        <p:spPr>
          <a:xfrm>
            <a:off x="912812" y="1598613"/>
            <a:ext cx="5181600" cy="4366758"/>
          </a:xfrm>
        </p:spPr>
        <p:txBody>
          <a:bodyPr/>
          <a:lstStyle/>
          <a:p>
            <a:endParaRPr lang="tr-TR" dirty="0"/>
          </a:p>
        </p:txBody>
      </p:sp>
      <p:sp>
        <p:nvSpPr>
          <p:cNvPr id="8" name="Rectangle 5">
            <a:extLst>
              <a:ext uri="{FF2B5EF4-FFF2-40B4-BE49-F238E27FC236}">
                <a16:creationId xmlns:a16="http://schemas.microsoft.com/office/drawing/2014/main" id="{F0F1FE09-10D0-2FB3-CAD4-7E8E08B7C583}"/>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descr="A group of men on horses&#10;&#10;Description automatically generated">
            <a:extLst>
              <a:ext uri="{FF2B5EF4-FFF2-40B4-BE49-F238E27FC236}">
                <a16:creationId xmlns:a16="http://schemas.microsoft.com/office/drawing/2014/main" id="{8E924984-BCD9-C231-F3D7-651FC175AA92}"/>
              </a:ext>
            </a:extLst>
          </p:cNvPr>
          <p:cNvPicPr>
            <a:picLocks noChangeAspect="1"/>
          </p:cNvPicPr>
          <p:nvPr/>
        </p:nvPicPr>
        <p:blipFill>
          <a:blip r:embed="rId7"/>
          <a:stretch>
            <a:fillRect/>
          </a:stretch>
        </p:blipFill>
        <p:spPr>
          <a:xfrm>
            <a:off x="798598" y="1598613"/>
            <a:ext cx="5403547" cy="4047444"/>
          </a:xfrm>
          <a:prstGeom prst="rect">
            <a:avLst/>
          </a:prstGeom>
        </p:spPr>
      </p:pic>
    </p:spTree>
    <p:extLst>
      <p:ext uri="{BB962C8B-B14F-4D97-AF65-F5344CB8AC3E}">
        <p14:creationId xmlns:p14="http://schemas.microsoft.com/office/powerpoint/2010/main" val="4268680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3EA6A5-6403-3F86-4E06-6837B32A477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FB697CC-8433-442C-0B28-816957DF756B}"/>
              </a:ext>
            </a:extLst>
          </p:cNvPr>
          <p:cNvSpPr>
            <a:spLocks noGrp="1"/>
          </p:cNvSpPr>
          <p:nvPr>
            <p:ph type="title"/>
          </p:nvPr>
        </p:nvSpPr>
        <p:spPr>
          <a:xfrm>
            <a:off x="1592706" y="404473"/>
            <a:ext cx="4730306" cy="976312"/>
          </a:xfrm>
        </p:spPr>
        <p:txBody>
          <a:bodyPr>
            <a:noAutofit/>
          </a:bodyPr>
          <a:lstStyle/>
          <a:p>
            <a:r>
              <a:rPr lang="tr-TR" sz="3200" b="1" dirty="0"/>
              <a:t>The Magnificent Seven </a:t>
            </a:r>
            <a:br>
              <a:rPr lang="tr-TR" sz="3200" b="1" dirty="0"/>
            </a:br>
            <a:r>
              <a:rPr lang="tr-TR" sz="3200" b="1" dirty="0"/>
              <a:t>(Yedi Silahşörler) </a:t>
            </a:r>
          </a:p>
        </p:txBody>
      </p:sp>
      <p:graphicFrame>
        <p:nvGraphicFramePr>
          <p:cNvPr id="10" name="Content Placeholder 5">
            <a:extLst>
              <a:ext uri="{FF2B5EF4-FFF2-40B4-BE49-F238E27FC236}">
                <a16:creationId xmlns:a16="http://schemas.microsoft.com/office/drawing/2014/main" id="{5D4952B7-0128-E5F7-6FC2-CBEDE4630855}"/>
              </a:ext>
            </a:extLst>
          </p:cNvPr>
          <p:cNvGraphicFramePr>
            <a:graphicFrameLocks noGrp="1"/>
          </p:cNvGraphicFramePr>
          <p:nvPr>
            <p:ph idx="1"/>
          </p:nvPr>
        </p:nvGraphicFramePr>
        <p:xfrm>
          <a:off x="6323012" y="446088"/>
          <a:ext cx="5181600" cy="5414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ext Placeholder 1">
            <a:extLst>
              <a:ext uri="{FF2B5EF4-FFF2-40B4-BE49-F238E27FC236}">
                <a16:creationId xmlns:a16="http://schemas.microsoft.com/office/drawing/2014/main" id="{1D50163E-319F-4D16-9795-D1983DB52CED}"/>
              </a:ext>
            </a:extLst>
          </p:cNvPr>
          <p:cNvSpPr>
            <a:spLocks noGrp="1"/>
          </p:cNvSpPr>
          <p:nvPr>
            <p:ph type="body" sz="half" idx="2"/>
          </p:nvPr>
        </p:nvSpPr>
        <p:spPr>
          <a:xfrm>
            <a:off x="912812" y="1598613"/>
            <a:ext cx="5181600" cy="4366758"/>
          </a:xfrm>
        </p:spPr>
        <p:txBody>
          <a:bodyPr/>
          <a:lstStyle/>
          <a:p>
            <a:endParaRPr lang="tr-TR" dirty="0"/>
          </a:p>
        </p:txBody>
      </p:sp>
      <p:sp>
        <p:nvSpPr>
          <p:cNvPr id="8" name="Rectangle 5">
            <a:extLst>
              <a:ext uri="{FF2B5EF4-FFF2-40B4-BE49-F238E27FC236}">
                <a16:creationId xmlns:a16="http://schemas.microsoft.com/office/drawing/2014/main" id="{905DF59E-D2E8-E15D-B987-E416CF9EDD74}"/>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descr="A group of men on horses&#10;&#10;Description automatically generated">
            <a:extLst>
              <a:ext uri="{FF2B5EF4-FFF2-40B4-BE49-F238E27FC236}">
                <a16:creationId xmlns:a16="http://schemas.microsoft.com/office/drawing/2014/main" id="{5570F490-B306-39BE-E391-96E479FA8EC4}"/>
              </a:ext>
            </a:extLst>
          </p:cNvPr>
          <p:cNvPicPr>
            <a:picLocks noChangeAspect="1"/>
          </p:cNvPicPr>
          <p:nvPr/>
        </p:nvPicPr>
        <p:blipFill>
          <a:blip r:embed="rId7"/>
          <a:stretch>
            <a:fillRect/>
          </a:stretch>
        </p:blipFill>
        <p:spPr>
          <a:xfrm>
            <a:off x="798598" y="1598613"/>
            <a:ext cx="5403547" cy="4047444"/>
          </a:xfrm>
          <a:prstGeom prst="rect">
            <a:avLst/>
          </a:prstGeom>
        </p:spPr>
      </p:pic>
    </p:spTree>
    <p:extLst>
      <p:ext uri="{BB962C8B-B14F-4D97-AF65-F5344CB8AC3E}">
        <p14:creationId xmlns:p14="http://schemas.microsoft.com/office/powerpoint/2010/main" val="4011590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7C3A62-304A-A020-6FF8-66410EB3754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491A520-0FE2-7834-0906-1EF91BBDD117}"/>
              </a:ext>
            </a:extLst>
          </p:cNvPr>
          <p:cNvSpPr>
            <a:spLocks noGrp="1"/>
          </p:cNvSpPr>
          <p:nvPr>
            <p:ph type="title"/>
          </p:nvPr>
        </p:nvSpPr>
        <p:spPr>
          <a:xfrm>
            <a:off x="1592705" y="404473"/>
            <a:ext cx="8600605" cy="976312"/>
          </a:xfrm>
        </p:spPr>
        <p:txBody>
          <a:bodyPr>
            <a:noAutofit/>
          </a:bodyPr>
          <a:lstStyle/>
          <a:p>
            <a:r>
              <a:rPr lang="tr-TR" sz="3200" b="1" dirty="0"/>
              <a:t>The Professionals  (Profesyoneller) </a:t>
            </a:r>
          </a:p>
        </p:txBody>
      </p:sp>
      <p:sp>
        <p:nvSpPr>
          <p:cNvPr id="8" name="Rectangle 5">
            <a:extLst>
              <a:ext uri="{FF2B5EF4-FFF2-40B4-BE49-F238E27FC236}">
                <a16:creationId xmlns:a16="http://schemas.microsoft.com/office/drawing/2014/main" id="{226EE06B-EF6B-6F5A-602A-7566D705FE57}"/>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24721A84-5C11-6638-E85F-C1BAF6427576}"/>
              </a:ext>
            </a:extLst>
          </p:cNvPr>
          <p:cNvPicPr>
            <a:picLocks noChangeAspect="1"/>
          </p:cNvPicPr>
          <p:nvPr/>
        </p:nvPicPr>
        <p:blipFill>
          <a:blip r:embed="rId2"/>
          <a:srcRect/>
          <a:stretch/>
        </p:blipFill>
        <p:spPr>
          <a:xfrm>
            <a:off x="912812" y="1597195"/>
            <a:ext cx="3659188" cy="5154683"/>
          </a:xfrm>
          <a:prstGeom prst="rect">
            <a:avLst/>
          </a:prstGeom>
        </p:spPr>
      </p:pic>
      <p:sp>
        <p:nvSpPr>
          <p:cNvPr id="6" name="Content Placeholder 5">
            <a:extLst>
              <a:ext uri="{FF2B5EF4-FFF2-40B4-BE49-F238E27FC236}">
                <a16:creationId xmlns:a16="http://schemas.microsoft.com/office/drawing/2014/main" id="{5CDE3FB0-29CC-06EB-1B1E-805BD88B1C29}"/>
              </a:ext>
            </a:extLst>
          </p:cNvPr>
          <p:cNvSpPr>
            <a:spLocks noGrp="1"/>
          </p:cNvSpPr>
          <p:nvPr>
            <p:ph idx="1"/>
          </p:nvPr>
        </p:nvSpPr>
        <p:spPr>
          <a:xfrm>
            <a:off x="5456419" y="1467054"/>
            <a:ext cx="6108153" cy="5414963"/>
          </a:xfrm>
        </p:spPr>
        <p:txBody>
          <a:bodyPr/>
          <a:lstStyle/>
          <a:p>
            <a:r>
              <a:rPr lang="tr-TR" dirty="0"/>
              <a:t>1966 yılında Richard Brooks tarafından çekilmiş , başrollerini Burt Lancaster, Lee Marvin ve Robert Ryan oynamışlardır.</a:t>
            </a:r>
          </a:p>
          <a:p>
            <a:r>
              <a:rPr lang="tr-TR" dirty="0"/>
              <a:t>Kibirli bir Teksas milyonerinin kaçırılan karısını kurtarmak için dört paralı askeri tutması ile başlayan olaylar anlatılır.</a:t>
            </a:r>
          </a:p>
        </p:txBody>
      </p:sp>
    </p:spTree>
    <p:extLst>
      <p:ext uri="{BB962C8B-B14F-4D97-AF65-F5344CB8AC3E}">
        <p14:creationId xmlns:p14="http://schemas.microsoft.com/office/powerpoint/2010/main" val="952064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E7D17-1D7B-1E7C-FB61-2EBF987C3CF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8FFF8B9-5501-677F-C1AD-25B0CE59B02F}"/>
              </a:ext>
            </a:extLst>
          </p:cNvPr>
          <p:cNvSpPr>
            <a:spLocks noGrp="1"/>
          </p:cNvSpPr>
          <p:nvPr>
            <p:ph type="title"/>
          </p:nvPr>
        </p:nvSpPr>
        <p:spPr>
          <a:xfrm>
            <a:off x="1592706" y="404473"/>
            <a:ext cx="4501641" cy="705984"/>
          </a:xfrm>
        </p:spPr>
        <p:txBody>
          <a:bodyPr>
            <a:noAutofit/>
          </a:bodyPr>
          <a:lstStyle/>
          <a:p>
            <a:r>
              <a:rPr lang="tr-TR" sz="3200" b="1" dirty="0"/>
              <a:t>The Professionals </a:t>
            </a:r>
          </a:p>
        </p:txBody>
      </p:sp>
      <p:sp>
        <p:nvSpPr>
          <p:cNvPr id="2" name="Text Placeholder 1">
            <a:extLst>
              <a:ext uri="{FF2B5EF4-FFF2-40B4-BE49-F238E27FC236}">
                <a16:creationId xmlns:a16="http://schemas.microsoft.com/office/drawing/2014/main" id="{3EAADDFF-803F-4925-D34C-F1C397EE7F82}"/>
              </a:ext>
            </a:extLst>
          </p:cNvPr>
          <p:cNvSpPr>
            <a:spLocks noGrp="1"/>
          </p:cNvSpPr>
          <p:nvPr>
            <p:ph type="body" sz="half" idx="2"/>
          </p:nvPr>
        </p:nvSpPr>
        <p:spPr>
          <a:xfrm>
            <a:off x="912812" y="1598613"/>
            <a:ext cx="5181600" cy="4366758"/>
          </a:xfrm>
        </p:spPr>
        <p:txBody>
          <a:bodyPr/>
          <a:lstStyle/>
          <a:p>
            <a:r>
              <a:rPr lang="tr-TR" dirty="0"/>
              <a:t> </a:t>
            </a:r>
          </a:p>
        </p:txBody>
      </p:sp>
      <p:sp>
        <p:nvSpPr>
          <p:cNvPr id="8" name="Rectangle 5">
            <a:extLst>
              <a:ext uri="{FF2B5EF4-FFF2-40B4-BE49-F238E27FC236}">
                <a16:creationId xmlns:a16="http://schemas.microsoft.com/office/drawing/2014/main" id="{DC24BBB5-B0AC-10D9-A1B9-F63B7C14321A}"/>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BB94A12F-2733-3AD7-BB95-DBDDA4DA4D73}"/>
              </a:ext>
            </a:extLst>
          </p:cNvPr>
          <p:cNvPicPr>
            <a:picLocks noChangeAspect="1"/>
          </p:cNvPicPr>
          <p:nvPr/>
        </p:nvPicPr>
        <p:blipFill>
          <a:blip r:embed="rId2"/>
          <a:srcRect/>
          <a:stretch/>
        </p:blipFill>
        <p:spPr>
          <a:xfrm>
            <a:off x="1592706" y="1110456"/>
            <a:ext cx="3803753" cy="5358331"/>
          </a:xfrm>
          <a:prstGeom prst="rect">
            <a:avLst/>
          </a:prstGeom>
        </p:spPr>
      </p:pic>
      <p:graphicFrame>
        <p:nvGraphicFramePr>
          <p:cNvPr id="10" name="Content Placeholder 5">
            <a:extLst>
              <a:ext uri="{FF2B5EF4-FFF2-40B4-BE49-F238E27FC236}">
                <a16:creationId xmlns:a16="http://schemas.microsoft.com/office/drawing/2014/main" id="{FD8019B8-2FBD-C065-9AE9-DCE98D6D084A}"/>
              </a:ext>
            </a:extLst>
          </p:cNvPr>
          <p:cNvGraphicFramePr>
            <a:graphicFrameLocks noGrp="1"/>
          </p:cNvGraphicFramePr>
          <p:nvPr>
            <p:ph idx="1"/>
            <p:extLst>
              <p:ext uri="{D42A27DB-BD31-4B8C-83A1-F6EECF244321}">
                <p14:modId xmlns:p14="http://schemas.microsoft.com/office/powerpoint/2010/main" val="1472001645"/>
              </p:ext>
            </p:extLst>
          </p:nvPr>
        </p:nvGraphicFramePr>
        <p:xfrm>
          <a:off x="6323012" y="944380"/>
          <a:ext cx="5181600" cy="55244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15313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905F89-46D4-3446-3133-21DADBAA1F6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BE9414F-66D8-F004-609C-9FC92ECC64A8}"/>
              </a:ext>
            </a:extLst>
          </p:cNvPr>
          <p:cNvSpPr>
            <a:spLocks noGrp="1"/>
          </p:cNvSpPr>
          <p:nvPr>
            <p:ph type="title"/>
          </p:nvPr>
        </p:nvSpPr>
        <p:spPr>
          <a:xfrm>
            <a:off x="1592705" y="404473"/>
            <a:ext cx="8600605" cy="976312"/>
          </a:xfrm>
        </p:spPr>
        <p:txBody>
          <a:bodyPr>
            <a:noAutofit/>
          </a:bodyPr>
          <a:lstStyle/>
          <a:p>
            <a:r>
              <a:rPr lang="tr-TR" sz="3200" b="1" dirty="0"/>
              <a:t>The Wild Bunch (Vahşi Belde) </a:t>
            </a:r>
          </a:p>
        </p:txBody>
      </p:sp>
      <p:sp>
        <p:nvSpPr>
          <p:cNvPr id="8" name="Rectangle 5">
            <a:extLst>
              <a:ext uri="{FF2B5EF4-FFF2-40B4-BE49-F238E27FC236}">
                <a16:creationId xmlns:a16="http://schemas.microsoft.com/office/drawing/2014/main" id="{A3B8BBBF-0DF5-CE83-A527-01EBF5AABA0D}"/>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9CA787A8-AD11-EF5C-7DDB-D3EC28059B7D}"/>
              </a:ext>
            </a:extLst>
          </p:cNvPr>
          <p:cNvPicPr>
            <a:picLocks noChangeAspect="1"/>
          </p:cNvPicPr>
          <p:nvPr/>
        </p:nvPicPr>
        <p:blipFill>
          <a:blip r:embed="rId2"/>
          <a:srcRect/>
          <a:stretch/>
        </p:blipFill>
        <p:spPr>
          <a:xfrm>
            <a:off x="1027302" y="1597195"/>
            <a:ext cx="3430207" cy="5154683"/>
          </a:xfrm>
          <a:prstGeom prst="rect">
            <a:avLst/>
          </a:prstGeom>
        </p:spPr>
      </p:pic>
      <p:sp>
        <p:nvSpPr>
          <p:cNvPr id="6" name="Content Placeholder 5">
            <a:extLst>
              <a:ext uri="{FF2B5EF4-FFF2-40B4-BE49-F238E27FC236}">
                <a16:creationId xmlns:a16="http://schemas.microsoft.com/office/drawing/2014/main" id="{EBF11527-4059-6DDD-ACF0-20DD0E9FE14D}"/>
              </a:ext>
            </a:extLst>
          </p:cNvPr>
          <p:cNvSpPr>
            <a:spLocks noGrp="1"/>
          </p:cNvSpPr>
          <p:nvPr>
            <p:ph idx="1"/>
          </p:nvPr>
        </p:nvSpPr>
        <p:spPr>
          <a:xfrm>
            <a:off x="5456419" y="1467054"/>
            <a:ext cx="6108153" cy="5414963"/>
          </a:xfrm>
        </p:spPr>
        <p:txBody>
          <a:bodyPr/>
          <a:lstStyle/>
          <a:p>
            <a:r>
              <a:rPr lang="tr-TR" dirty="0"/>
              <a:t>Senaryosunu Roy N. Sickner ve Walon Green’in yazdığı , Sam Peckinpah’ın yönettiği 1969 yapımı filmdir.</a:t>
            </a:r>
          </a:p>
          <a:p>
            <a:r>
              <a:rPr lang="tr-TR" b="0" i="0" dirty="0">
                <a:solidFill>
                  <a:srgbClr val="333333"/>
                </a:solidFill>
                <a:effectLst/>
                <a:latin typeface="montserrat" panose="00000500000000000000" pitchFamily="2" charset="-94"/>
              </a:rPr>
              <a:t>Dönemin değişen ve modernleşen dünya yapısı içerisinde varlığını sürdürmeye çalışan yaşlı haydutlardan kurulu bir çetenin mücadelesini anlatan film, Teksas ve Meksika arasındaki sınır çizgisinde geçer. Bir çete lideri olan Pike Bishop emekli olmadan önce son bir büyük vurgun yapmanın peşindedir. Her biri farklı suçlarda aktif olan bir grup çete üyesini de bu göreve dahil eder</a:t>
            </a:r>
            <a:r>
              <a:rPr lang="tr-TR" dirty="0">
                <a:solidFill>
                  <a:srgbClr val="333333"/>
                </a:solidFill>
                <a:latin typeface="montserrat" panose="00000500000000000000" pitchFamily="2" charset="-94"/>
              </a:rPr>
              <a:t> ancak </a:t>
            </a:r>
            <a:r>
              <a:rPr lang="tr-TR" b="0" i="0" dirty="0">
                <a:solidFill>
                  <a:srgbClr val="333333"/>
                </a:solidFill>
                <a:effectLst/>
                <a:latin typeface="montserrat" panose="00000500000000000000" pitchFamily="2" charset="-94"/>
              </a:rPr>
              <a:t>çete için işler beklendiği gibi gitmeyecek, soygun kanlı bir mücadeleye dönüşecektir.</a:t>
            </a:r>
            <a:endParaRPr lang="tr-TR" dirty="0"/>
          </a:p>
        </p:txBody>
      </p:sp>
    </p:spTree>
    <p:extLst>
      <p:ext uri="{BB962C8B-B14F-4D97-AF65-F5344CB8AC3E}">
        <p14:creationId xmlns:p14="http://schemas.microsoft.com/office/powerpoint/2010/main" val="2599677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EF2CB2-4E14-34CB-D6D8-0E1CB964699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D3A9084-E75D-A826-AD7F-B83CADD5678B}"/>
              </a:ext>
            </a:extLst>
          </p:cNvPr>
          <p:cNvSpPr>
            <a:spLocks noGrp="1"/>
          </p:cNvSpPr>
          <p:nvPr>
            <p:ph type="title"/>
          </p:nvPr>
        </p:nvSpPr>
        <p:spPr>
          <a:xfrm>
            <a:off x="1592706" y="404473"/>
            <a:ext cx="4501641" cy="705984"/>
          </a:xfrm>
        </p:spPr>
        <p:txBody>
          <a:bodyPr>
            <a:noAutofit/>
          </a:bodyPr>
          <a:lstStyle/>
          <a:p>
            <a:r>
              <a:rPr lang="tr-TR" sz="3200" b="1" dirty="0"/>
              <a:t>TheWild Bunch</a:t>
            </a:r>
          </a:p>
        </p:txBody>
      </p:sp>
      <p:sp>
        <p:nvSpPr>
          <p:cNvPr id="2" name="Text Placeholder 1">
            <a:extLst>
              <a:ext uri="{FF2B5EF4-FFF2-40B4-BE49-F238E27FC236}">
                <a16:creationId xmlns:a16="http://schemas.microsoft.com/office/drawing/2014/main" id="{80B7DA66-5D72-249D-A34D-8C2CBE810592}"/>
              </a:ext>
            </a:extLst>
          </p:cNvPr>
          <p:cNvSpPr>
            <a:spLocks noGrp="1"/>
          </p:cNvSpPr>
          <p:nvPr>
            <p:ph type="body" sz="half" idx="2"/>
          </p:nvPr>
        </p:nvSpPr>
        <p:spPr>
          <a:xfrm>
            <a:off x="912812" y="1598613"/>
            <a:ext cx="5181600" cy="4366758"/>
          </a:xfrm>
        </p:spPr>
        <p:txBody>
          <a:bodyPr/>
          <a:lstStyle/>
          <a:p>
            <a:r>
              <a:rPr lang="tr-TR" dirty="0"/>
              <a:t> </a:t>
            </a:r>
          </a:p>
        </p:txBody>
      </p:sp>
      <p:sp>
        <p:nvSpPr>
          <p:cNvPr id="8" name="Rectangle 5">
            <a:extLst>
              <a:ext uri="{FF2B5EF4-FFF2-40B4-BE49-F238E27FC236}">
                <a16:creationId xmlns:a16="http://schemas.microsoft.com/office/drawing/2014/main" id="{43D27CD0-28F9-EA89-6E9C-B5573E05F612}"/>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4141809A-2392-7165-C433-03A3BF103715}"/>
              </a:ext>
            </a:extLst>
          </p:cNvPr>
          <p:cNvPicPr>
            <a:picLocks noChangeAspect="1"/>
          </p:cNvPicPr>
          <p:nvPr/>
        </p:nvPicPr>
        <p:blipFill>
          <a:blip r:embed="rId2"/>
          <a:srcRect/>
          <a:stretch/>
        </p:blipFill>
        <p:spPr>
          <a:xfrm>
            <a:off x="1711720" y="1110456"/>
            <a:ext cx="3565725" cy="5358331"/>
          </a:xfrm>
          <a:prstGeom prst="rect">
            <a:avLst/>
          </a:prstGeom>
        </p:spPr>
      </p:pic>
      <p:graphicFrame>
        <p:nvGraphicFramePr>
          <p:cNvPr id="10" name="Content Placeholder 5">
            <a:extLst>
              <a:ext uri="{FF2B5EF4-FFF2-40B4-BE49-F238E27FC236}">
                <a16:creationId xmlns:a16="http://schemas.microsoft.com/office/drawing/2014/main" id="{A4E2340D-3032-FB1B-BFC3-2FF907C3F18B}"/>
              </a:ext>
            </a:extLst>
          </p:cNvPr>
          <p:cNvGraphicFramePr>
            <a:graphicFrameLocks noGrp="1"/>
          </p:cNvGraphicFramePr>
          <p:nvPr>
            <p:ph idx="1"/>
            <p:extLst>
              <p:ext uri="{D42A27DB-BD31-4B8C-83A1-F6EECF244321}">
                <p14:modId xmlns:p14="http://schemas.microsoft.com/office/powerpoint/2010/main" val="1311046854"/>
              </p:ext>
            </p:extLst>
          </p:nvPr>
        </p:nvGraphicFramePr>
        <p:xfrm>
          <a:off x="6323012" y="944380"/>
          <a:ext cx="5181600" cy="55244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428875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C34015-CEC4-868D-93FC-4712340C4AE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B1FDC8C-42EF-1F0A-3C01-EF14677B1F86}"/>
              </a:ext>
            </a:extLst>
          </p:cNvPr>
          <p:cNvSpPr>
            <a:spLocks noGrp="1"/>
          </p:cNvSpPr>
          <p:nvPr>
            <p:ph type="title"/>
          </p:nvPr>
        </p:nvSpPr>
        <p:spPr>
          <a:xfrm>
            <a:off x="1592705" y="404473"/>
            <a:ext cx="8600605" cy="976312"/>
          </a:xfrm>
        </p:spPr>
        <p:txBody>
          <a:bodyPr>
            <a:noAutofit/>
          </a:bodyPr>
          <a:lstStyle/>
          <a:p>
            <a:r>
              <a:rPr lang="tr-TR" sz="3200" b="1" dirty="0"/>
              <a:t>Once Upon a Time in The West </a:t>
            </a:r>
            <a:br>
              <a:rPr lang="tr-TR" sz="3200" b="1" dirty="0"/>
            </a:br>
            <a:r>
              <a:rPr lang="tr-TR" sz="3200" b="1" dirty="0"/>
              <a:t>(Bir Zamanlar Batıda)</a:t>
            </a:r>
          </a:p>
        </p:txBody>
      </p:sp>
      <p:sp>
        <p:nvSpPr>
          <p:cNvPr id="8" name="Rectangle 5">
            <a:extLst>
              <a:ext uri="{FF2B5EF4-FFF2-40B4-BE49-F238E27FC236}">
                <a16:creationId xmlns:a16="http://schemas.microsoft.com/office/drawing/2014/main" id="{DE175EDA-ECCA-18D9-9181-6A3D2A88287A}"/>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F40999AB-0ACD-B327-6199-4B841BC26D6E}"/>
              </a:ext>
            </a:extLst>
          </p:cNvPr>
          <p:cNvPicPr>
            <a:picLocks noChangeAspect="1"/>
          </p:cNvPicPr>
          <p:nvPr/>
        </p:nvPicPr>
        <p:blipFill>
          <a:blip r:embed="rId2"/>
          <a:srcRect/>
          <a:stretch/>
        </p:blipFill>
        <p:spPr>
          <a:xfrm>
            <a:off x="969245" y="1754859"/>
            <a:ext cx="3430207" cy="4698668"/>
          </a:xfrm>
          <a:prstGeom prst="rect">
            <a:avLst/>
          </a:prstGeom>
        </p:spPr>
      </p:pic>
      <p:sp>
        <p:nvSpPr>
          <p:cNvPr id="6" name="Content Placeholder 5">
            <a:extLst>
              <a:ext uri="{FF2B5EF4-FFF2-40B4-BE49-F238E27FC236}">
                <a16:creationId xmlns:a16="http://schemas.microsoft.com/office/drawing/2014/main" id="{E558D673-192A-52D6-F060-8DD17DA7E07D}"/>
              </a:ext>
            </a:extLst>
          </p:cNvPr>
          <p:cNvSpPr>
            <a:spLocks noGrp="1"/>
          </p:cNvSpPr>
          <p:nvPr>
            <p:ph idx="1"/>
          </p:nvPr>
        </p:nvSpPr>
        <p:spPr>
          <a:xfrm>
            <a:off x="5456419" y="1467054"/>
            <a:ext cx="6108153" cy="5414963"/>
          </a:xfrm>
        </p:spPr>
        <p:txBody>
          <a:bodyPr/>
          <a:lstStyle/>
          <a:p>
            <a:r>
              <a:rPr lang="tr-TR" dirty="0"/>
              <a:t>Sergio Leone’nin senaryosunu Sergio Donati ve Dario Argento ile birlikte yazıp yönettiği 1968 yapımı film Western türünün en bilinen örneklerindendir.</a:t>
            </a:r>
          </a:p>
          <a:p>
            <a:r>
              <a:rPr lang="tr-TR" b="0" i="0" dirty="0">
                <a:solidFill>
                  <a:srgbClr val="333333"/>
                </a:solidFill>
                <a:effectLst/>
                <a:latin typeface="montserrat" panose="00000500000000000000" pitchFamily="2" charset="-94"/>
              </a:rPr>
              <a:t>Başrollerini Henry Fonda, Charles Bronson ve Claudia Cardinale’nin oynadığı film Jill'in yeni evlendiği varlıklı bir İrlandalı olan kocası Brett'in yanına gitmek üzere yola çıkmasıyla başlar. Fakat maalesef, Jill'i, çiftlikte Frank'in adamları tarafından öldürülen kocasının cenazesi beklemektedir. Bunun üzerine,ne olursa olsun çiftlikte kalmaya karar veren Jill, kendisini, onu yok etmeye çalışan Frank ve korumaya çalışan iki erkek arasında bulur.</a:t>
            </a:r>
            <a:endParaRPr lang="tr-TR" dirty="0"/>
          </a:p>
        </p:txBody>
      </p:sp>
    </p:spTree>
    <p:extLst>
      <p:ext uri="{BB962C8B-B14F-4D97-AF65-F5344CB8AC3E}">
        <p14:creationId xmlns:p14="http://schemas.microsoft.com/office/powerpoint/2010/main" val="28933370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FD0AF6-8739-B1A1-9808-B41E5E0A501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63C2211-1D24-CCBA-4EDD-D65E70EA73C3}"/>
              </a:ext>
            </a:extLst>
          </p:cNvPr>
          <p:cNvSpPr>
            <a:spLocks noGrp="1"/>
          </p:cNvSpPr>
          <p:nvPr>
            <p:ph type="title"/>
          </p:nvPr>
        </p:nvSpPr>
        <p:spPr>
          <a:xfrm>
            <a:off x="1592706" y="404473"/>
            <a:ext cx="4501641" cy="705984"/>
          </a:xfrm>
        </p:spPr>
        <p:txBody>
          <a:bodyPr>
            <a:noAutofit/>
          </a:bodyPr>
          <a:lstStyle/>
          <a:p>
            <a:r>
              <a:rPr lang="tr-TR" sz="3200" b="1" dirty="0"/>
              <a:t>Once Upon a Time in The West</a:t>
            </a:r>
          </a:p>
        </p:txBody>
      </p:sp>
      <p:sp>
        <p:nvSpPr>
          <p:cNvPr id="2" name="Text Placeholder 1">
            <a:extLst>
              <a:ext uri="{FF2B5EF4-FFF2-40B4-BE49-F238E27FC236}">
                <a16:creationId xmlns:a16="http://schemas.microsoft.com/office/drawing/2014/main" id="{5E76650F-933B-AD78-536B-596E9DBE6FE0}"/>
              </a:ext>
            </a:extLst>
          </p:cNvPr>
          <p:cNvSpPr>
            <a:spLocks noGrp="1"/>
          </p:cNvSpPr>
          <p:nvPr>
            <p:ph type="body" sz="half" idx="2"/>
          </p:nvPr>
        </p:nvSpPr>
        <p:spPr>
          <a:xfrm>
            <a:off x="912812" y="1598613"/>
            <a:ext cx="5181600" cy="4366758"/>
          </a:xfrm>
        </p:spPr>
        <p:txBody>
          <a:bodyPr/>
          <a:lstStyle/>
          <a:p>
            <a:r>
              <a:rPr lang="tr-TR" dirty="0"/>
              <a:t> </a:t>
            </a:r>
          </a:p>
        </p:txBody>
      </p:sp>
      <p:sp>
        <p:nvSpPr>
          <p:cNvPr id="8" name="Rectangle 5">
            <a:extLst>
              <a:ext uri="{FF2B5EF4-FFF2-40B4-BE49-F238E27FC236}">
                <a16:creationId xmlns:a16="http://schemas.microsoft.com/office/drawing/2014/main" id="{7E8A5936-64E5-DC93-C540-5F6D198F2EBF}"/>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1D2DE9EE-0194-5AF4-A2CB-09EA5DC796A8}"/>
              </a:ext>
            </a:extLst>
          </p:cNvPr>
          <p:cNvPicPr>
            <a:picLocks noChangeAspect="1"/>
          </p:cNvPicPr>
          <p:nvPr/>
        </p:nvPicPr>
        <p:blipFill>
          <a:blip r:embed="rId2"/>
          <a:srcRect/>
          <a:stretch/>
        </p:blipFill>
        <p:spPr>
          <a:xfrm>
            <a:off x="1711720" y="1347471"/>
            <a:ext cx="3565725" cy="4884300"/>
          </a:xfrm>
          <a:prstGeom prst="rect">
            <a:avLst/>
          </a:prstGeom>
        </p:spPr>
      </p:pic>
      <p:graphicFrame>
        <p:nvGraphicFramePr>
          <p:cNvPr id="10" name="Content Placeholder 5">
            <a:extLst>
              <a:ext uri="{FF2B5EF4-FFF2-40B4-BE49-F238E27FC236}">
                <a16:creationId xmlns:a16="http://schemas.microsoft.com/office/drawing/2014/main" id="{71DA1A75-28BB-5794-C5C6-D8E2F1E549F9}"/>
              </a:ext>
            </a:extLst>
          </p:cNvPr>
          <p:cNvGraphicFramePr>
            <a:graphicFrameLocks noGrp="1"/>
          </p:cNvGraphicFramePr>
          <p:nvPr>
            <p:ph idx="1"/>
            <p:extLst>
              <p:ext uri="{D42A27DB-BD31-4B8C-83A1-F6EECF244321}">
                <p14:modId xmlns:p14="http://schemas.microsoft.com/office/powerpoint/2010/main" val="3952076762"/>
              </p:ext>
            </p:extLst>
          </p:nvPr>
        </p:nvGraphicFramePr>
        <p:xfrm>
          <a:off x="6323012" y="944380"/>
          <a:ext cx="5181600" cy="55244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623822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909A44-8B1A-4A06-A4A1-B55EC21D5BB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37CFBD9-B6DC-A5E7-85EE-871A1B540EC7}"/>
              </a:ext>
            </a:extLst>
          </p:cNvPr>
          <p:cNvSpPr>
            <a:spLocks noGrp="1"/>
          </p:cNvSpPr>
          <p:nvPr>
            <p:ph type="title"/>
          </p:nvPr>
        </p:nvSpPr>
        <p:spPr>
          <a:xfrm>
            <a:off x="1592706" y="404473"/>
            <a:ext cx="8436535" cy="705984"/>
          </a:xfrm>
        </p:spPr>
        <p:txBody>
          <a:bodyPr>
            <a:noAutofit/>
          </a:bodyPr>
          <a:lstStyle/>
          <a:p>
            <a:r>
              <a:rPr lang="tr-TR" sz="3200" b="1" dirty="0"/>
              <a:t>Once Upon a Time in The West  - Charles Bronson - Harmonica</a:t>
            </a:r>
          </a:p>
        </p:txBody>
      </p:sp>
      <p:sp>
        <p:nvSpPr>
          <p:cNvPr id="2" name="Text Placeholder 1">
            <a:extLst>
              <a:ext uri="{FF2B5EF4-FFF2-40B4-BE49-F238E27FC236}">
                <a16:creationId xmlns:a16="http://schemas.microsoft.com/office/drawing/2014/main" id="{357C0714-9D87-CD89-4AED-E5A35B5083D4}"/>
              </a:ext>
            </a:extLst>
          </p:cNvPr>
          <p:cNvSpPr>
            <a:spLocks noGrp="1"/>
          </p:cNvSpPr>
          <p:nvPr>
            <p:ph type="body" sz="half" idx="2"/>
          </p:nvPr>
        </p:nvSpPr>
        <p:spPr>
          <a:xfrm>
            <a:off x="912812" y="1598613"/>
            <a:ext cx="5181600" cy="4366758"/>
          </a:xfrm>
        </p:spPr>
        <p:txBody>
          <a:bodyPr/>
          <a:lstStyle/>
          <a:p>
            <a:r>
              <a:rPr lang="tr-TR" sz="2000" dirty="0"/>
              <a:t> </a:t>
            </a:r>
          </a:p>
        </p:txBody>
      </p:sp>
      <p:sp>
        <p:nvSpPr>
          <p:cNvPr id="8" name="Rectangle 5">
            <a:extLst>
              <a:ext uri="{FF2B5EF4-FFF2-40B4-BE49-F238E27FC236}">
                <a16:creationId xmlns:a16="http://schemas.microsoft.com/office/drawing/2014/main" id="{9F2C669A-3160-B5C4-3870-7F82B8D6B37F}"/>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
        <p:nvSpPr>
          <p:cNvPr id="11" name="Content Placeholder 10">
            <a:extLst>
              <a:ext uri="{FF2B5EF4-FFF2-40B4-BE49-F238E27FC236}">
                <a16:creationId xmlns:a16="http://schemas.microsoft.com/office/drawing/2014/main" id="{CD05864C-3FA3-E5D3-CC86-95EBF999E257}"/>
              </a:ext>
            </a:extLst>
          </p:cNvPr>
          <p:cNvSpPr>
            <a:spLocks noGrp="1"/>
          </p:cNvSpPr>
          <p:nvPr>
            <p:ph idx="1"/>
          </p:nvPr>
        </p:nvSpPr>
        <p:spPr/>
        <p:txBody>
          <a:bodyPr/>
          <a:lstStyle/>
          <a:p>
            <a:r>
              <a:rPr lang="tr-TR" dirty="0"/>
              <a:t> </a:t>
            </a:r>
          </a:p>
        </p:txBody>
      </p:sp>
      <p:pic>
        <p:nvPicPr>
          <p:cNvPr id="13" name="Picture 12" descr="A person in a hat with a whistle in his mouth&#10;&#10;Description automatically generated">
            <a:extLst>
              <a:ext uri="{FF2B5EF4-FFF2-40B4-BE49-F238E27FC236}">
                <a16:creationId xmlns:a16="http://schemas.microsoft.com/office/drawing/2014/main" id="{0A4D8777-36E6-612E-E51E-0E7C6A93F68C}"/>
              </a:ext>
            </a:extLst>
          </p:cNvPr>
          <p:cNvPicPr>
            <a:picLocks noChangeAspect="1"/>
          </p:cNvPicPr>
          <p:nvPr/>
        </p:nvPicPr>
        <p:blipFill>
          <a:blip r:embed="rId2"/>
          <a:stretch>
            <a:fillRect/>
          </a:stretch>
        </p:blipFill>
        <p:spPr>
          <a:xfrm>
            <a:off x="1592707" y="1461238"/>
            <a:ext cx="6723980" cy="2881706"/>
          </a:xfrm>
          <a:prstGeom prst="rect">
            <a:avLst/>
          </a:prstGeom>
        </p:spPr>
      </p:pic>
      <p:sp>
        <p:nvSpPr>
          <p:cNvPr id="15" name="TextBox 14">
            <a:extLst>
              <a:ext uri="{FF2B5EF4-FFF2-40B4-BE49-F238E27FC236}">
                <a16:creationId xmlns:a16="http://schemas.microsoft.com/office/drawing/2014/main" id="{FAA4A6C4-CE39-9040-5DF5-3BE3959FDDEB}"/>
              </a:ext>
            </a:extLst>
          </p:cNvPr>
          <p:cNvSpPr txBox="1"/>
          <p:nvPr/>
        </p:nvSpPr>
        <p:spPr>
          <a:xfrm>
            <a:off x="1592706" y="4549676"/>
            <a:ext cx="9911906" cy="1477328"/>
          </a:xfrm>
          <a:prstGeom prst="rect">
            <a:avLst/>
          </a:prstGeom>
          <a:noFill/>
        </p:spPr>
        <p:txBody>
          <a:bodyPr wrap="square">
            <a:spAutoFit/>
          </a:bodyPr>
          <a:lstStyle/>
          <a:p>
            <a:r>
              <a:rPr lang="tr-TR" dirty="0"/>
              <a:t> </a:t>
            </a:r>
            <a:r>
              <a:rPr lang="tr-TR" sz="1800" dirty="0"/>
              <a:t>Vera Cruz , Charles Bronson’un Charles Buchinsky adıyla oynadığı son film ve mızıka çaldığı ilk filmdir. Yıllar sonra çevirdiği ‘Bir Zamanlar Batıda’ filminde Harmonica takma isimli bir karakteri canlandırmış ve ağzından düşürmediği mızıkasıyla tanınmıştır. </a:t>
            </a:r>
          </a:p>
          <a:p>
            <a:endParaRPr lang="tr-TR" sz="1800" dirty="0"/>
          </a:p>
          <a:p>
            <a:r>
              <a:rPr lang="en-US" sz="1800" dirty="0">
                <a:hlinkClick r:id="rId3"/>
              </a:rPr>
              <a:t>Harmonica • Charles Bronson • Once Upon a Time in the West</a:t>
            </a:r>
            <a:endParaRPr lang="tr-TR" sz="1800" dirty="0"/>
          </a:p>
        </p:txBody>
      </p:sp>
    </p:spTree>
    <p:extLst>
      <p:ext uri="{BB962C8B-B14F-4D97-AF65-F5344CB8AC3E}">
        <p14:creationId xmlns:p14="http://schemas.microsoft.com/office/powerpoint/2010/main" val="802650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E1C3CA-4D88-E8DB-23BF-06990B8DD4A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6FAB95F3-D6A8-8D91-34DB-52BEABBA4DF7}"/>
              </a:ext>
            </a:extLst>
          </p:cNvPr>
          <p:cNvSpPr>
            <a:spLocks noGrp="1"/>
          </p:cNvSpPr>
          <p:nvPr>
            <p:ph type="title"/>
          </p:nvPr>
        </p:nvSpPr>
        <p:spPr>
          <a:xfrm>
            <a:off x="1592705" y="404473"/>
            <a:ext cx="8600605" cy="976312"/>
          </a:xfrm>
        </p:spPr>
        <p:txBody>
          <a:bodyPr>
            <a:noAutofit/>
          </a:bodyPr>
          <a:lstStyle/>
          <a:p>
            <a:r>
              <a:rPr lang="tr-TR" sz="3200" b="1" dirty="0"/>
              <a:t>Django Unchained</a:t>
            </a:r>
            <a:br>
              <a:rPr lang="tr-TR" sz="3200" b="1" dirty="0"/>
            </a:br>
            <a:r>
              <a:rPr lang="tr-TR" sz="3200" b="1" dirty="0"/>
              <a:t>(Zincirsiz)</a:t>
            </a:r>
          </a:p>
        </p:txBody>
      </p:sp>
      <p:sp>
        <p:nvSpPr>
          <p:cNvPr id="8" name="Rectangle 5">
            <a:extLst>
              <a:ext uri="{FF2B5EF4-FFF2-40B4-BE49-F238E27FC236}">
                <a16:creationId xmlns:a16="http://schemas.microsoft.com/office/drawing/2014/main" id="{92EA6A64-3BFC-D709-95BC-3196CE17B7DE}"/>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C08528D6-920F-10A1-0436-F328B272AA2D}"/>
              </a:ext>
            </a:extLst>
          </p:cNvPr>
          <p:cNvPicPr>
            <a:picLocks noChangeAspect="1"/>
          </p:cNvPicPr>
          <p:nvPr/>
        </p:nvPicPr>
        <p:blipFill>
          <a:blip r:embed="rId2"/>
          <a:srcRect/>
          <a:stretch/>
        </p:blipFill>
        <p:spPr>
          <a:xfrm>
            <a:off x="1357022" y="1467054"/>
            <a:ext cx="2944939" cy="4698668"/>
          </a:xfrm>
          <a:prstGeom prst="rect">
            <a:avLst/>
          </a:prstGeom>
        </p:spPr>
      </p:pic>
      <p:sp>
        <p:nvSpPr>
          <p:cNvPr id="6" name="Content Placeholder 5">
            <a:extLst>
              <a:ext uri="{FF2B5EF4-FFF2-40B4-BE49-F238E27FC236}">
                <a16:creationId xmlns:a16="http://schemas.microsoft.com/office/drawing/2014/main" id="{4DF18C2A-9DE3-FE72-1A4F-46F851BE1922}"/>
              </a:ext>
            </a:extLst>
          </p:cNvPr>
          <p:cNvSpPr>
            <a:spLocks noGrp="1"/>
          </p:cNvSpPr>
          <p:nvPr>
            <p:ph idx="1"/>
          </p:nvPr>
        </p:nvSpPr>
        <p:spPr>
          <a:xfrm>
            <a:off x="5456419" y="1467054"/>
            <a:ext cx="6108153" cy="5414963"/>
          </a:xfrm>
        </p:spPr>
        <p:txBody>
          <a:bodyPr/>
          <a:lstStyle/>
          <a:p>
            <a:r>
              <a:rPr lang="tr-TR" dirty="0"/>
              <a:t>Quentin Tarantino’nun yazıp yönettiği 2012 yapımlı filmde Jamie Foxx, Christopher Waltz ve Leonardo Di Caprio başrolleri paylaşmaktadırlar.</a:t>
            </a:r>
          </a:p>
          <a:p>
            <a:r>
              <a:rPr lang="tr-TR" b="0" i="0" dirty="0">
                <a:solidFill>
                  <a:srgbClr val="333333"/>
                </a:solidFill>
                <a:effectLst/>
                <a:latin typeface="montserrat" panose="00000500000000000000" pitchFamily="2" charset="-94"/>
              </a:rPr>
              <a:t>Zincirsiz, Köle Django’nun Alman asıllı ödül avcısı Dr. King Schultz ile yolunun kesişmesiyle başlıyor. Django, eski efendisini ölü ya da diri ele geçirmek isteyen Schultz ile anlaşmaya varır ve özgürlüğü karşısında Brittle kardeşleri kendisine getirme sözü verir</a:t>
            </a:r>
            <a:endParaRPr lang="tr-TR" dirty="0"/>
          </a:p>
        </p:txBody>
      </p:sp>
    </p:spTree>
    <p:extLst>
      <p:ext uri="{BB962C8B-B14F-4D97-AF65-F5344CB8AC3E}">
        <p14:creationId xmlns:p14="http://schemas.microsoft.com/office/powerpoint/2010/main" val="4227892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FF1A2119-CD15-4D73-174E-D38EA1E6E2D3}"/>
            </a:ext>
          </a:extLst>
        </p:cNvPr>
        <p:cNvGrpSpPr/>
        <p:nvPr/>
      </p:nvGrpSpPr>
      <p:grpSpPr>
        <a:xfrm>
          <a:off x="0" y="0"/>
          <a:ext cx="0" cy="0"/>
          <a:chOff x="0" y="0"/>
          <a:chExt cx="0" cy="0"/>
        </a:xfrm>
      </p:grpSpPr>
      <p:grpSp>
        <p:nvGrpSpPr>
          <p:cNvPr id="11" name="Group 10">
            <a:extLst>
              <a:ext uri="{FF2B5EF4-FFF2-40B4-BE49-F238E27FC236}">
                <a16:creationId xmlns:a16="http://schemas.microsoft.com/office/drawing/2014/main" id="{7398C59F-5A18-487B-91D6-B955AACF2E5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2" name="Freeform 11">
              <a:extLst>
                <a:ext uri="{FF2B5EF4-FFF2-40B4-BE49-F238E27FC236}">
                  <a16:creationId xmlns:a16="http://schemas.microsoft.com/office/drawing/2014/main" id="{0557FAFE-C7C3-47EC-A4F5-9B21663192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tr-TR"/>
            </a:p>
          </p:txBody>
        </p:sp>
        <p:sp>
          <p:nvSpPr>
            <p:cNvPr id="13" name="Freeform 12">
              <a:extLst>
                <a:ext uri="{FF2B5EF4-FFF2-40B4-BE49-F238E27FC236}">
                  <a16:creationId xmlns:a16="http://schemas.microsoft.com/office/drawing/2014/main" id="{95BC28FB-3882-4674-9D79-EA58BEB7CE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tr-TR"/>
            </a:p>
          </p:txBody>
        </p:sp>
        <p:sp>
          <p:nvSpPr>
            <p:cNvPr id="14" name="Freeform 13">
              <a:extLst>
                <a:ext uri="{FF2B5EF4-FFF2-40B4-BE49-F238E27FC236}">
                  <a16:creationId xmlns:a16="http://schemas.microsoft.com/office/drawing/2014/main" id="{9C6EC892-83F9-402F-8552-0AD7C0556E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tr-TR"/>
            </a:p>
          </p:txBody>
        </p:sp>
        <p:sp>
          <p:nvSpPr>
            <p:cNvPr id="15" name="Freeform 14">
              <a:extLst>
                <a:ext uri="{FF2B5EF4-FFF2-40B4-BE49-F238E27FC236}">
                  <a16:creationId xmlns:a16="http://schemas.microsoft.com/office/drawing/2014/main" id="{18387766-037C-4EF0-8471-D19CBF2A431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tr-TR"/>
            </a:p>
          </p:txBody>
        </p:sp>
        <p:sp>
          <p:nvSpPr>
            <p:cNvPr id="16" name="Freeform 15">
              <a:extLst>
                <a:ext uri="{FF2B5EF4-FFF2-40B4-BE49-F238E27FC236}">
                  <a16:creationId xmlns:a16="http://schemas.microsoft.com/office/drawing/2014/main" id="{1E364F38-6F3A-476A-93E6-962EA817C4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tr-TR"/>
            </a:p>
          </p:txBody>
        </p:sp>
        <p:sp>
          <p:nvSpPr>
            <p:cNvPr id="17" name="Freeform 16">
              <a:extLst>
                <a:ext uri="{FF2B5EF4-FFF2-40B4-BE49-F238E27FC236}">
                  <a16:creationId xmlns:a16="http://schemas.microsoft.com/office/drawing/2014/main" id="{35C335A4-1E67-4293-8BE2-DFB085D4FB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tr-TR"/>
            </a:p>
          </p:txBody>
        </p:sp>
        <p:sp>
          <p:nvSpPr>
            <p:cNvPr id="18" name="Freeform 17">
              <a:extLst>
                <a:ext uri="{FF2B5EF4-FFF2-40B4-BE49-F238E27FC236}">
                  <a16:creationId xmlns:a16="http://schemas.microsoft.com/office/drawing/2014/main" id="{9A8A0F10-2C98-4297-9F92-5D95533927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tr-TR"/>
            </a:p>
          </p:txBody>
        </p:sp>
        <p:sp>
          <p:nvSpPr>
            <p:cNvPr id="19" name="Freeform 18">
              <a:extLst>
                <a:ext uri="{FF2B5EF4-FFF2-40B4-BE49-F238E27FC236}">
                  <a16:creationId xmlns:a16="http://schemas.microsoft.com/office/drawing/2014/main" id="{C3B112A3-006E-4008-A778-DB5F6A09D51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tr-TR"/>
            </a:p>
          </p:txBody>
        </p:sp>
        <p:sp>
          <p:nvSpPr>
            <p:cNvPr id="20" name="Freeform 19">
              <a:extLst>
                <a:ext uri="{FF2B5EF4-FFF2-40B4-BE49-F238E27FC236}">
                  <a16:creationId xmlns:a16="http://schemas.microsoft.com/office/drawing/2014/main" id="{E5E62767-5C25-4C49-9568-432433A3C5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tr-TR"/>
            </a:p>
          </p:txBody>
        </p:sp>
        <p:sp>
          <p:nvSpPr>
            <p:cNvPr id="21" name="Freeform 20">
              <a:extLst>
                <a:ext uri="{FF2B5EF4-FFF2-40B4-BE49-F238E27FC236}">
                  <a16:creationId xmlns:a16="http://schemas.microsoft.com/office/drawing/2014/main" id="{598EC006-77B1-42BA-B815-66CCB9B170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tr-TR"/>
            </a:p>
          </p:txBody>
        </p:sp>
        <p:sp>
          <p:nvSpPr>
            <p:cNvPr id="22" name="Freeform 21">
              <a:extLst>
                <a:ext uri="{FF2B5EF4-FFF2-40B4-BE49-F238E27FC236}">
                  <a16:creationId xmlns:a16="http://schemas.microsoft.com/office/drawing/2014/main" id="{A144ED09-DA06-491D-95A8-AB3DED4329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tr-TR"/>
            </a:p>
          </p:txBody>
        </p:sp>
        <p:sp>
          <p:nvSpPr>
            <p:cNvPr id="23" name="Freeform 22">
              <a:extLst>
                <a:ext uri="{FF2B5EF4-FFF2-40B4-BE49-F238E27FC236}">
                  <a16:creationId xmlns:a16="http://schemas.microsoft.com/office/drawing/2014/main" id="{1CB00BD2-11CD-4A38-8F38-02B0D1105E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tr-TR"/>
            </a:p>
          </p:txBody>
        </p:sp>
      </p:grpSp>
      <p:grpSp>
        <p:nvGrpSpPr>
          <p:cNvPr id="25" name="Group 24">
            <a:extLst>
              <a:ext uri="{FF2B5EF4-FFF2-40B4-BE49-F238E27FC236}">
                <a16:creationId xmlns:a16="http://schemas.microsoft.com/office/drawing/2014/main" id="{520234FB-542E-4550-9C2F-1B56FD41A1C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6" name="Freeform 27">
              <a:extLst>
                <a:ext uri="{FF2B5EF4-FFF2-40B4-BE49-F238E27FC236}">
                  <a16:creationId xmlns:a16="http://schemas.microsoft.com/office/drawing/2014/main" id="{41FCE1F3-DEB3-47CD-90FF-7DABB4AF45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tr-TR"/>
            </a:p>
          </p:txBody>
        </p:sp>
        <p:sp>
          <p:nvSpPr>
            <p:cNvPr id="27" name="Freeform 28">
              <a:extLst>
                <a:ext uri="{FF2B5EF4-FFF2-40B4-BE49-F238E27FC236}">
                  <a16:creationId xmlns:a16="http://schemas.microsoft.com/office/drawing/2014/main" id="{5708E488-C19B-452C-B197-6F1C34F6E7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tr-TR"/>
            </a:p>
          </p:txBody>
        </p:sp>
        <p:sp>
          <p:nvSpPr>
            <p:cNvPr id="28" name="Freeform 29">
              <a:extLst>
                <a:ext uri="{FF2B5EF4-FFF2-40B4-BE49-F238E27FC236}">
                  <a16:creationId xmlns:a16="http://schemas.microsoft.com/office/drawing/2014/main" id="{89D3FD25-890E-4981-A71D-EE796873D7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tr-TR"/>
            </a:p>
          </p:txBody>
        </p:sp>
        <p:sp>
          <p:nvSpPr>
            <p:cNvPr id="29" name="Freeform 30">
              <a:extLst>
                <a:ext uri="{FF2B5EF4-FFF2-40B4-BE49-F238E27FC236}">
                  <a16:creationId xmlns:a16="http://schemas.microsoft.com/office/drawing/2014/main" id="{51B5414C-556A-47CB-8EE2-974A85A7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tr-TR"/>
            </a:p>
          </p:txBody>
        </p:sp>
        <p:sp>
          <p:nvSpPr>
            <p:cNvPr id="30" name="Freeform 31">
              <a:extLst>
                <a:ext uri="{FF2B5EF4-FFF2-40B4-BE49-F238E27FC236}">
                  <a16:creationId xmlns:a16="http://schemas.microsoft.com/office/drawing/2014/main" id="{1C02B20C-2B27-4B75-8AEE-A5D2E2674B8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tr-TR"/>
            </a:p>
          </p:txBody>
        </p:sp>
        <p:sp>
          <p:nvSpPr>
            <p:cNvPr id="31" name="Freeform 32">
              <a:extLst>
                <a:ext uri="{FF2B5EF4-FFF2-40B4-BE49-F238E27FC236}">
                  <a16:creationId xmlns:a16="http://schemas.microsoft.com/office/drawing/2014/main" id="{54427714-F9AA-4F93-BD1D-400F1EA93F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tr-TR"/>
            </a:p>
          </p:txBody>
        </p:sp>
        <p:sp>
          <p:nvSpPr>
            <p:cNvPr id="32" name="Freeform 33">
              <a:extLst>
                <a:ext uri="{FF2B5EF4-FFF2-40B4-BE49-F238E27FC236}">
                  <a16:creationId xmlns:a16="http://schemas.microsoft.com/office/drawing/2014/main" id="{28A77D6A-9E81-497F-ABCC-2695BB5ADD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tr-TR"/>
            </a:p>
          </p:txBody>
        </p:sp>
        <p:sp>
          <p:nvSpPr>
            <p:cNvPr id="33" name="Freeform 34">
              <a:extLst>
                <a:ext uri="{FF2B5EF4-FFF2-40B4-BE49-F238E27FC236}">
                  <a16:creationId xmlns:a16="http://schemas.microsoft.com/office/drawing/2014/main" id="{2A1533BA-1478-4F7C-8E24-3F3E905050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tr-TR"/>
            </a:p>
          </p:txBody>
        </p:sp>
        <p:sp>
          <p:nvSpPr>
            <p:cNvPr id="34" name="Freeform 35">
              <a:extLst>
                <a:ext uri="{FF2B5EF4-FFF2-40B4-BE49-F238E27FC236}">
                  <a16:creationId xmlns:a16="http://schemas.microsoft.com/office/drawing/2014/main" id="{39686201-E633-40FD-A80A-1E28AD52E3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tr-TR"/>
            </a:p>
          </p:txBody>
        </p:sp>
        <p:sp>
          <p:nvSpPr>
            <p:cNvPr id="35" name="Freeform 36">
              <a:extLst>
                <a:ext uri="{FF2B5EF4-FFF2-40B4-BE49-F238E27FC236}">
                  <a16:creationId xmlns:a16="http://schemas.microsoft.com/office/drawing/2014/main" id="{76A215C2-F590-4938-810B-F8A79366CE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tr-TR"/>
            </a:p>
          </p:txBody>
        </p:sp>
        <p:sp>
          <p:nvSpPr>
            <p:cNvPr id="36" name="Freeform 37">
              <a:extLst>
                <a:ext uri="{FF2B5EF4-FFF2-40B4-BE49-F238E27FC236}">
                  <a16:creationId xmlns:a16="http://schemas.microsoft.com/office/drawing/2014/main" id="{85F418E7-330D-4002-8EC8-33C1A897FF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tr-TR"/>
            </a:p>
          </p:txBody>
        </p:sp>
        <p:sp>
          <p:nvSpPr>
            <p:cNvPr id="37" name="Freeform 38">
              <a:extLst>
                <a:ext uri="{FF2B5EF4-FFF2-40B4-BE49-F238E27FC236}">
                  <a16:creationId xmlns:a16="http://schemas.microsoft.com/office/drawing/2014/main" id="{8FFE669A-54C9-4436-9566-C5A90F16DB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tr-TR"/>
            </a:p>
          </p:txBody>
        </p:sp>
      </p:grpSp>
      <p:sp>
        <p:nvSpPr>
          <p:cNvPr id="39" name="Rectangle 38">
            <a:extLst>
              <a:ext uri="{FF2B5EF4-FFF2-40B4-BE49-F238E27FC236}">
                <a16:creationId xmlns:a16="http://schemas.microsoft.com/office/drawing/2014/main" id="{DE91395A-2D18-4AF6-A0AC-AAA7189FE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41" name="Freeform 11">
            <a:extLst>
              <a:ext uri="{FF2B5EF4-FFF2-40B4-BE49-F238E27FC236}">
                <a16:creationId xmlns:a16="http://schemas.microsoft.com/office/drawing/2014/main" id="{A57352BE-A213-4040-BE8E-D4A925AD9D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sp useBgFill="1">
        <p:nvSpPr>
          <p:cNvPr id="43" name="Rectangle 42">
            <a:extLst>
              <a:ext uri="{FF2B5EF4-FFF2-40B4-BE49-F238E27FC236}">
                <a16:creationId xmlns:a16="http://schemas.microsoft.com/office/drawing/2014/main" id="{2B258D2B-6AC3-4B3A-A87C-FD7E65178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descr="A group of men in white with hats holding guns&#10;&#10;Description automatically generated">
            <a:extLst>
              <a:ext uri="{FF2B5EF4-FFF2-40B4-BE49-F238E27FC236}">
                <a16:creationId xmlns:a16="http://schemas.microsoft.com/office/drawing/2014/main" id="{644F212C-F2A4-4456-1553-B4C9700A8068}"/>
              </a:ext>
            </a:extLst>
          </p:cNvPr>
          <p:cNvPicPr>
            <a:picLocks noGrp="1" noChangeAspect="1"/>
          </p:cNvPicPr>
          <p:nvPr>
            <p:ph sz="half" idx="2"/>
          </p:nvPr>
        </p:nvPicPr>
        <p:blipFill>
          <a:blip r:embed="rId2"/>
          <a:srcRect l="36365" r="8135" b="-1"/>
          <a:stretch/>
        </p:blipFill>
        <p:spPr>
          <a:xfrm>
            <a:off x="1" y="10"/>
            <a:ext cx="6593575" cy="5969903"/>
          </a:xfrm>
          <a:prstGeom prst="rect">
            <a:avLst/>
          </a:prstGeom>
        </p:spPr>
      </p:pic>
      <p:sp>
        <p:nvSpPr>
          <p:cNvPr id="45" name="Freeform 5">
            <a:extLst>
              <a:ext uri="{FF2B5EF4-FFF2-40B4-BE49-F238E27FC236}">
                <a16:creationId xmlns:a16="http://schemas.microsoft.com/office/drawing/2014/main" id="{8D55DD8B-9BF9-4B91-A22D-2D3F2AEFF1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4C479377-B029-306D-E4F3-8BA2B6F36306}"/>
              </a:ext>
            </a:extLst>
          </p:cNvPr>
          <p:cNvSpPr>
            <a:spLocks noGrp="1"/>
          </p:cNvSpPr>
          <p:nvPr>
            <p:ph type="title"/>
          </p:nvPr>
        </p:nvSpPr>
        <p:spPr>
          <a:xfrm>
            <a:off x="541867" y="787400"/>
            <a:ext cx="7145866" cy="778933"/>
          </a:xfrm>
        </p:spPr>
        <p:txBody>
          <a:bodyPr vert="horz" lIns="91440" tIns="45720" rIns="91440" bIns="45720" rtlCol="0" anchor="ctr">
            <a:normAutofit/>
          </a:bodyPr>
          <a:lstStyle/>
          <a:p>
            <a:r>
              <a:rPr lang="en-US" sz="3200" dirty="0">
                <a:solidFill>
                  <a:srgbClr val="FEFFFF"/>
                </a:solidFill>
              </a:rPr>
              <a:t>Meksika </a:t>
            </a:r>
            <a:r>
              <a:rPr lang="en-US" sz="3200" dirty="0" err="1">
                <a:solidFill>
                  <a:srgbClr val="FEFFFF"/>
                </a:solidFill>
              </a:rPr>
              <a:t>İmajı</a:t>
            </a:r>
            <a:r>
              <a:rPr lang="tr-TR" sz="3200" dirty="0">
                <a:solidFill>
                  <a:srgbClr val="FEFFFF"/>
                </a:solidFill>
              </a:rPr>
              <a:t> Üzerine Tartışmalar</a:t>
            </a:r>
            <a:endParaRPr lang="en-US" sz="3200" dirty="0">
              <a:solidFill>
                <a:srgbClr val="FEFFFF"/>
              </a:solidFill>
            </a:endParaRPr>
          </a:p>
        </p:txBody>
      </p:sp>
      <p:sp>
        <p:nvSpPr>
          <p:cNvPr id="3" name="Content Placeholder 2">
            <a:extLst>
              <a:ext uri="{FF2B5EF4-FFF2-40B4-BE49-F238E27FC236}">
                <a16:creationId xmlns:a16="http://schemas.microsoft.com/office/drawing/2014/main" id="{99E433DE-A967-C759-0631-C92F0A799D5A}"/>
              </a:ext>
            </a:extLst>
          </p:cNvPr>
          <p:cNvSpPr>
            <a:spLocks noGrp="1"/>
          </p:cNvSpPr>
          <p:nvPr>
            <p:ph sz="half" idx="1"/>
          </p:nvPr>
        </p:nvSpPr>
        <p:spPr>
          <a:xfrm>
            <a:off x="7217706" y="1822552"/>
            <a:ext cx="4393270" cy="4052932"/>
          </a:xfrm>
        </p:spPr>
        <p:txBody>
          <a:bodyPr vert="horz" lIns="91440" tIns="45720" rIns="91440" bIns="45720" rtlCol="0">
            <a:normAutofit/>
          </a:bodyPr>
          <a:lstStyle/>
          <a:p>
            <a:pPr>
              <a:lnSpc>
                <a:spcPct val="90000"/>
              </a:lnSpc>
            </a:pPr>
            <a:r>
              <a:rPr lang="tr-TR" sz="2000" noProof="1">
                <a:solidFill>
                  <a:schemeClr val="tx1">
                    <a:lumMod val="95000"/>
                    <a:lumOff val="5000"/>
                  </a:schemeClr>
                </a:solidFill>
                <a:latin typeface="+mj-lt"/>
              </a:rPr>
              <a:t>Bazı görüşlere göre filmde basmakalıp ve klişe bir Meksika imajı vardır. İmparator ve çevresi Fransız kuklası ,  barbar ve lüks düşkünü; Juaristalar ise idealist ama çocuksu ve aptal olarak gösterilmiştir.</a:t>
            </a:r>
          </a:p>
          <a:p>
            <a:pPr>
              <a:lnSpc>
                <a:spcPct val="90000"/>
              </a:lnSpc>
            </a:pPr>
            <a:r>
              <a:rPr lang="tr-TR" sz="2000" dirty="0">
                <a:latin typeface="+mj-lt"/>
              </a:rPr>
              <a:t>Meksikalı yetkililerin bundan sonra çekilen ‘The Magnificent Seven’ (Yedi Silahşörler) filmine ancak Meksikalı gözlemciler eşliğinde izin verdiği söylenmektedir.</a:t>
            </a:r>
          </a:p>
          <a:p>
            <a:pPr>
              <a:lnSpc>
                <a:spcPct val="90000"/>
              </a:lnSpc>
            </a:pPr>
            <a:endParaRPr lang="tr-TR" sz="1900" noProof="1">
              <a:solidFill>
                <a:schemeClr val="tx1">
                  <a:lumMod val="95000"/>
                  <a:lumOff val="5000"/>
                </a:schemeClr>
              </a:solidFill>
            </a:endParaRPr>
          </a:p>
          <a:p>
            <a:pPr>
              <a:lnSpc>
                <a:spcPct val="90000"/>
              </a:lnSpc>
            </a:pPr>
            <a:endParaRPr lang="en-US" sz="1500" dirty="0">
              <a:solidFill>
                <a:schemeClr val="tx1">
                  <a:lumMod val="95000"/>
                  <a:lumOff val="5000"/>
                </a:schemeClr>
              </a:solidFill>
            </a:endParaRPr>
          </a:p>
        </p:txBody>
      </p:sp>
    </p:spTree>
    <p:extLst>
      <p:ext uri="{BB962C8B-B14F-4D97-AF65-F5344CB8AC3E}">
        <p14:creationId xmlns:p14="http://schemas.microsoft.com/office/powerpoint/2010/main" val="3108986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B6A5E9-AF70-719F-6E83-D547B2C0289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F0F77DA-8759-BAFB-A7BC-3A8FD6CA198D}"/>
              </a:ext>
            </a:extLst>
          </p:cNvPr>
          <p:cNvSpPr>
            <a:spLocks noGrp="1"/>
          </p:cNvSpPr>
          <p:nvPr>
            <p:ph type="title"/>
          </p:nvPr>
        </p:nvSpPr>
        <p:spPr>
          <a:xfrm>
            <a:off x="1592706" y="404473"/>
            <a:ext cx="4501641" cy="705984"/>
          </a:xfrm>
        </p:spPr>
        <p:txBody>
          <a:bodyPr>
            <a:noAutofit/>
          </a:bodyPr>
          <a:lstStyle/>
          <a:p>
            <a:r>
              <a:rPr lang="tr-TR" sz="3200" b="1" dirty="0"/>
              <a:t>Django Unchained</a:t>
            </a:r>
          </a:p>
        </p:txBody>
      </p:sp>
      <p:sp>
        <p:nvSpPr>
          <p:cNvPr id="2" name="Text Placeholder 1">
            <a:extLst>
              <a:ext uri="{FF2B5EF4-FFF2-40B4-BE49-F238E27FC236}">
                <a16:creationId xmlns:a16="http://schemas.microsoft.com/office/drawing/2014/main" id="{6B76EE8C-E64D-EAA1-D7ED-488BB2BB7E41}"/>
              </a:ext>
            </a:extLst>
          </p:cNvPr>
          <p:cNvSpPr>
            <a:spLocks noGrp="1"/>
          </p:cNvSpPr>
          <p:nvPr>
            <p:ph type="body" sz="half" idx="2"/>
          </p:nvPr>
        </p:nvSpPr>
        <p:spPr>
          <a:xfrm>
            <a:off x="912812" y="1598613"/>
            <a:ext cx="5181600" cy="4366758"/>
          </a:xfrm>
        </p:spPr>
        <p:txBody>
          <a:bodyPr/>
          <a:lstStyle/>
          <a:p>
            <a:r>
              <a:rPr lang="tr-TR" dirty="0"/>
              <a:t> </a:t>
            </a:r>
          </a:p>
        </p:txBody>
      </p:sp>
      <p:sp>
        <p:nvSpPr>
          <p:cNvPr id="8" name="Rectangle 5">
            <a:extLst>
              <a:ext uri="{FF2B5EF4-FFF2-40B4-BE49-F238E27FC236}">
                <a16:creationId xmlns:a16="http://schemas.microsoft.com/office/drawing/2014/main" id="{C67D2DD3-28A8-2910-AD38-AFAE4EAFB0EC}"/>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5CE4CCD9-70BF-2156-0B96-F33FFD4EB78C}"/>
              </a:ext>
            </a:extLst>
          </p:cNvPr>
          <p:cNvPicPr>
            <a:picLocks noChangeAspect="1"/>
          </p:cNvPicPr>
          <p:nvPr/>
        </p:nvPicPr>
        <p:blipFill>
          <a:blip r:embed="rId2"/>
          <a:srcRect/>
          <a:stretch/>
        </p:blipFill>
        <p:spPr>
          <a:xfrm>
            <a:off x="1963939" y="1347471"/>
            <a:ext cx="3061286" cy="4884300"/>
          </a:xfrm>
          <a:prstGeom prst="rect">
            <a:avLst/>
          </a:prstGeom>
        </p:spPr>
      </p:pic>
      <p:graphicFrame>
        <p:nvGraphicFramePr>
          <p:cNvPr id="10" name="Content Placeholder 5">
            <a:extLst>
              <a:ext uri="{FF2B5EF4-FFF2-40B4-BE49-F238E27FC236}">
                <a16:creationId xmlns:a16="http://schemas.microsoft.com/office/drawing/2014/main" id="{8B8D7655-ABC8-756A-70F2-CDD7B6897532}"/>
              </a:ext>
            </a:extLst>
          </p:cNvPr>
          <p:cNvGraphicFramePr>
            <a:graphicFrameLocks noGrp="1"/>
          </p:cNvGraphicFramePr>
          <p:nvPr>
            <p:ph idx="1"/>
            <p:extLst>
              <p:ext uri="{D42A27DB-BD31-4B8C-83A1-F6EECF244321}">
                <p14:modId xmlns:p14="http://schemas.microsoft.com/office/powerpoint/2010/main" val="4038977088"/>
              </p:ext>
            </p:extLst>
          </p:nvPr>
        </p:nvGraphicFramePr>
        <p:xfrm>
          <a:off x="6323012" y="944380"/>
          <a:ext cx="5181600" cy="552440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10074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75AD07-A7C9-D675-E34B-0F677715BB2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FC81AC8-56AD-158C-729F-531D347B71DB}"/>
              </a:ext>
            </a:extLst>
          </p:cNvPr>
          <p:cNvSpPr>
            <a:spLocks noGrp="1"/>
          </p:cNvSpPr>
          <p:nvPr>
            <p:ph type="title"/>
          </p:nvPr>
        </p:nvSpPr>
        <p:spPr>
          <a:xfrm>
            <a:off x="1592705" y="404473"/>
            <a:ext cx="4996583" cy="705984"/>
          </a:xfrm>
        </p:spPr>
        <p:txBody>
          <a:bodyPr>
            <a:noAutofit/>
          </a:bodyPr>
          <a:lstStyle/>
          <a:p>
            <a:r>
              <a:rPr lang="tr-TR" sz="3200" b="1" dirty="0"/>
              <a:t>İçinde Yaşadığım Deri</a:t>
            </a:r>
          </a:p>
        </p:txBody>
      </p:sp>
      <p:sp>
        <p:nvSpPr>
          <p:cNvPr id="2" name="Text Placeholder 1">
            <a:extLst>
              <a:ext uri="{FF2B5EF4-FFF2-40B4-BE49-F238E27FC236}">
                <a16:creationId xmlns:a16="http://schemas.microsoft.com/office/drawing/2014/main" id="{BB73AC4D-5534-213A-D587-6D7ECAD68DF2}"/>
              </a:ext>
            </a:extLst>
          </p:cNvPr>
          <p:cNvSpPr>
            <a:spLocks noGrp="1"/>
          </p:cNvSpPr>
          <p:nvPr>
            <p:ph type="body" sz="half" idx="2"/>
          </p:nvPr>
        </p:nvSpPr>
        <p:spPr>
          <a:xfrm>
            <a:off x="912812" y="1598613"/>
            <a:ext cx="5181600" cy="4366758"/>
          </a:xfrm>
        </p:spPr>
        <p:txBody>
          <a:bodyPr/>
          <a:lstStyle/>
          <a:p>
            <a:r>
              <a:rPr lang="tr-TR" dirty="0"/>
              <a:t> </a:t>
            </a:r>
          </a:p>
        </p:txBody>
      </p:sp>
      <p:sp>
        <p:nvSpPr>
          <p:cNvPr id="8" name="Rectangle 5">
            <a:extLst>
              <a:ext uri="{FF2B5EF4-FFF2-40B4-BE49-F238E27FC236}">
                <a16:creationId xmlns:a16="http://schemas.microsoft.com/office/drawing/2014/main" id="{0939E20B-32CE-87B2-B446-C1FAD02E1664}"/>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B1E1FDF2-1B42-B4C1-FACB-DBF09322C7E8}"/>
              </a:ext>
            </a:extLst>
          </p:cNvPr>
          <p:cNvPicPr>
            <a:picLocks noChangeAspect="1"/>
          </p:cNvPicPr>
          <p:nvPr/>
        </p:nvPicPr>
        <p:blipFill>
          <a:blip r:embed="rId2"/>
          <a:srcRect/>
          <a:stretch/>
        </p:blipFill>
        <p:spPr>
          <a:xfrm>
            <a:off x="235211" y="1834294"/>
            <a:ext cx="5873659" cy="3289249"/>
          </a:xfrm>
          <a:prstGeom prst="rect">
            <a:avLst/>
          </a:prstGeom>
        </p:spPr>
      </p:pic>
      <p:sp>
        <p:nvSpPr>
          <p:cNvPr id="9" name="Content Placeholder 8">
            <a:extLst>
              <a:ext uri="{FF2B5EF4-FFF2-40B4-BE49-F238E27FC236}">
                <a16:creationId xmlns:a16="http://schemas.microsoft.com/office/drawing/2014/main" id="{C1A5612B-1CC4-EC96-2F04-EA4810E4C836}"/>
              </a:ext>
            </a:extLst>
          </p:cNvPr>
          <p:cNvSpPr>
            <a:spLocks noGrp="1"/>
          </p:cNvSpPr>
          <p:nvPr>
            <p:ph idx="1"/>
          </p:nvPr>
        </p:nvSpPr>
        <p:spPr/>
        <p:txBody>
          <a:bodyPr/>
          <a:lstStyle/>
          <a:p>
            <a:r>
              <a:rPr lang="tr-TR" dirty="0"/>
              <a:t> 2011 yapımlı Pedro Almodovar’ın yazıp yönettiği , Antonio Banderas ve Elena Anaya’nın başrollerini paylaştığı filmde ana karakterin adı Vera Cruz’dur, bunu bir sahnede </a:t>
            </a:r>
            <a:r>
              <a:rPr lang="tr-TR" b="0" i="1" dirty="0">
                <a:solidFill>
                  <a:srgbClr val="000000"/>
                </a:solidFill>
                <a:effectLst/>
                <a:latin typeface="PT Serif" panose="020F0502020204030204" pitchFamily="18" charset="-94"/>
              </a:rPr>
              <a:t>“Benim adım Vicente değil, Vera, Vera Cruz. Ve ben her zaman bir kadındım! ” </a:t>
            </a:r>
            <a:r>
              <a:rPr lang="tr-TR" dirty="0"/>
              <a:t>diye haykırır.</a:t>
            </a:r>
          </a:p>
          <a:p>
            <a:r>
              <a:rPr lang="tr-TR" dirty="0"/>
              <a:t>Almodovar, filmlerinde sık sık eski filmlere ve klasik Hollywood sinemasına atıflar yaptığı için bu ismin bir tesadüf olmadığı düşünülmektedir.</a:t>
            </a:r>
          </a:p>
          <a:p>
            <a:r>
              <a:rPr lang="tr-TR" dirty="0"/>
              <a:t>Vera Cruz fiziksel şiddete ve çatışmalara odaklanırken , İçinde Yaşadığım Deri , içsel çatışmalar ve psikolojik şiddete yoğunlaşır. Bu isim tematik zıtlığı göstermeyi hedefliyor olabilir.</a:t>
            </a:r>
          </a:p>
          <a:p>
            <a:endParaRPr lang="tr-TR" dirty="0"/>
          </a:p>
        </p:txBody>
      </p:sp>
    </p:spTree>
    <p:extLst>
      <p:ext uri="{BB962C8B-B14F-4D97-AF65-F5344CB8AC3E}">
        <p14:creationId xmlns:p14="http://schemas.microsoft.com/office/powerpoint/2010/main" val="3066076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C488B-FF70-2EEC-6A68-1B33EAD90570}"/>
              </a:ext>
            </a:extLst>
          </p:cNvPr>
          <p:cNvSpPr>
            <a:spLocks noGrp="1"/>
          </p:cNvSpPr>
          <p:nvPr>
            <p:ph type="title"/>
          </p:nvPr>
        </p:nvSpPr>
        <p:spPr/>
        <p:txBody>
          <a:bodyPr/>
          <a:lstStyle/>
          <a:p>
            <a:r>
              <a:rPr lang="tr-TR" dirty="0"/>
              <a:t>Referanslar</a:t>
            </a:r>
          </a:p>
        </p:txBody>
      </p:sp>
      <p:sp>
        <p:nvSpPr>
          <p:cNvPr id="3" name="Content Placeholder 2">
            <a:extLst>
              <a:ext uri="{FF2B5EF4-FFF2-40B4-BE49-F238E27FC236}">
                <a16:creationId xmlns:a16="http://schemas.microsoft.com/office/drawing/2014/main" id="{1AF60115-7C1D-8901-C48A-9A1661FDF6C0}"/>
              </a:ext>
            </a:extLst>
          </p:cNvPr>
          <p:cNvSpPr>
            <a:spLocks noGrp="1"/>
          </p:cNvSpPr>
          <p:nvPr>
            <p:ph idx="1"/>
          </p:nvPr>
        </p:nvSpPr>
        <p:spPr>
          <a:xfrm>
            <a:off x="2235200" y="1306286"/>
            <a:ext cx="9269412" cy="4604936"/>
          </a:xfrm>
        </p:spPr>
        <p:txBody>
          <a:bodyPr>
            <a:noAutofit/>
          </a:bodyPr>
          <a:lstStyle/>
          <a:p>
            <a:r>
              <a:rPr lang="tr-TR" sz="1400" dirty="0"/>
              <a:t>https://www.academia.edu/86364636/_Filmed_Entirely_in_Mexico_Vera_Cruz_1954_and_the_Politics_of_Mexico_in_American_Cinema</a:t>
            </a:r>
          </a:p>
          <a:p>
            <a:r>
              <a:rPr lang="tr-TR" sz="1400" dirty="0"/>
              <a:t>https://www.combustiblecelluloid.com/classic/veracruz.shtml</a:t>
            </a:r>
          </a:p>
          <a:p>
            <a:r>
              <a:rPr lang="tr-TR" sz="1400" dirty="0"/>
              <a:t>https://westernsontheblog.blogspot.com/2013/06/vera-cruz-1954.html</a:t>
            </a:r>
          </a:p>
          <a:p>
            <a:r>
              <a:rPr lang="tr-TR" sz="1400" dirty="0"/>
              <a:t>http://www.screeningthepast.com/issue-10-first-release/aldrich-leone-and-vera-cruz-style-and-substance-over-the-border/   </a:t>
            </a:r>
          </a:p>
          <a:p>
            <a:r>
              <a:rPr lang="tr-TR" sz="1400" dirty="0"/>
              <a:t>http://www.imdb.com</a:t>
            </a:r>
          </a:p>
          <a:p>
            <a:r>
              <a:rPr lang="tr-TR" sz="1400" dirty="0"/>
              <a:t>https://www.rottentomatoes.com/</a:t>
            </a:r>
          </a:p>
          <a:p>
            <a:r>
              <a:rPr lang="tr-TR" sz="1400" dirty="0"/>
              <a:t>http://www.beyazperde.com</a:t>
            </a:r>
          </a:p>
          <a:p>
            <a:r>
              <a:rPr lang="tr-TR" sz="1400" dirty="0"/>
              <a:t>http://www.chatgpt.com</a:t>
            </a:r>
          </a:p>
          <a:p>
            <a:r>
              <a:rPr lang="tr-TR" sz="1400" dirty="0"/>
              <a:t>https://jeffarnoldswest.com/2019/02/vera-cruz-ua-1954/</a:t>
            </a:r>
          </a:p>
          <a:p>
            <a:r>
              <a:rPr lang="tr-TR" sz="1400" dirty="0"/>
              <a:t>https://en.wikipedia.org/wiki/Vera_Cruz_(film)</a:t>
            </a:r>
          </a:p>
          <a:p>
            <a:r>
              <a:rPr lang="tr-TR" sz="1400" dirty="0"/>
              <a:t>https://trailersfromhell.com/vera-cruz-2/</a:t>
            </a:r>
          </a:p>
          <a:p>
            <a:r>
              <a:rPr lang="tr-TR" sz="1400" dirty="0"/>
              <a:t>https://academic.oup.com/yale-scholarship-online/book/17584/chapter-abstract/175208749?redirectedFrom=fulltext</a:t>
            </a:r>
          </a:p>
        </p:txBody>
      </p:sp>
    </p:spTree>
    <p:extLst>
      <p:ext uri="{BB962C8B-B14F-4D97-AF65-F5344CB8AC3E}">
        <p14:creationId xmlns:p14="http://schemas.microsoft.com/office/powerpoint/2010/main" val="27116672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5901E-30D5-45FE-83DB-8BAB01E1368D}"/>
              </a:ext>
            </a:extLst>
          </p:cNvPr>
          <p:cNvSpPr>
            <a:spLocks noGrp="1"/>
          </p:cNvSpPr>
          <p:nvPr>
            <p:ph type="title"/>
          </p:nvPr>
        </p:nvSpPr>
        <p:spPr>
          <a:xfrm>
            <a:off x="2433898" y="2148110"/>
            <a:ext cx="8911687" cy="1280890"/>
          </a:xfrm>
        </p:spPr>
        <p:txBody>
          <a:bodyPr/>
          <a:lstStyle/>
          <a:p>
            <a:r>
              <a:rPr lang="en-US"/>
              <a:t> Teşekkürler …</a:t>
            </a:r>
          </a:p>
        </p:txBody>
      </p:sp>
    </p:spTree>
    <p:extLst>
      <p:ext uri="{BB962C8B-B14F-4D97-AF65-F5344CB8AC3E}">
        <p14:creationId xmlns:p14="http://schemas.microsoft.com/office/powerpoint/2010/main" val="9224343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750B0752-430E-F269-828C-0CC4D8B713CB}"/>
            </a:ext>
          </a:extLst>
        </p:cNvPr>
        <p:cNvGrpSpPr/>
        <p:nvPr/>
      </p:nvGrpSpPr>
      <p:grpSpPr>
        <a:xfrm>
          <a:off x="0" y="0"/>
          <a:ext cx="0" cy="0"/>
          <a:chOff x="0" y="0"/>
          <a:chExt cx="0" cy="0"/>
        </a:xfrm>
      </p:grpSpPr>
      <p:grpSp>
        <p:nvGrpSpPr>
          <p:cNvPr id="11" name="Group 10">
            <a:extLst>
              <a:ext uri="{FF2B5EF4-FFF2-40B4-BE49-F238E27FC236}">
                <a16:creationId xmlns:a16="http://schemas.microsoft.com/office/drawing/2014/main" id="{C23E0735-90DC-AB1F-939B-950D2E891A2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2" name="Freeform 11">
              <a:extLst>
                <a:ext uri="{FF2B5EF4-FFF2-40B4-BE49-F238E27FC236}">
                  <a16:creationId xmlns:a16="http://schemas.microsoft.com/office/drawing/2014/main" id="{D01C9457-3F31-F5EE-5FBF-58A969C145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tr-TR"/>
            </a:p>
          </p:txBody>
        </p:sp>
        <p:sp>
          <p:nvSpPr>
            <p:cNvPr id="13" name="Freeform 12">
              <a:extLst>
                <a:ext uri="{FF2B5EF4-FFF2-40B4-BE49-F238E27FC236}">
                  <a16:creationId xmlns:a16="http://schemas.microsoft.com/office/drawing/2014/main" id="{FFB7B8E8-7425-0132-0F08-57455882BF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tr-TR"/>
            </a:p>
          </p:txBody>
        </p:sp>
        <p:sp>
          <p:nvSpPr>
            <p:cNvPr id="14" name="Freeform 13">
              <a:extLst>
                <a:ext uri="{FF2B5EF4-FFF2-40B4-BE49-F238E27FC236}">
                  <a16:creationId xmlns:a16="http://schemas.microsoft.com/office/drawing/2014/main" id="{03500BBD-459C-40D0-8CAF-BA089181B4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tr-TR"/>
            </a:p>
          </p:txBody>
        </p:sp>
        <p:sp>
          <p:nvSpPr>
            <p:cNvPr id="15" name="Freeform 14">
              <a:extLst>
                <a:ext uri="{FF2B5EF4-FFF2-40B4-BE49-F238E27FC236}">
                  <a16:creationId xmlns:a16="http://schemas.microsoft.com/office/drawing/2014/main" id="{D3CCF686-7F5F-1BB0-5452-E0D37D0A14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tr-TR"/>
            </a:p>
          </p:txBody>
        </p:sp>
        <p:sp>
          <p:nvSpPr>
            <p:cNvPr id="16" name="Freeform 15">
              <a:extLst>
                <a:ext uri="{FF2B5EF4-FFF2-40B4-BE49-F238E27FC236}">
                  <a16:creationId xmlns:a16="http://schemas.microsoft.com/office/drawing/2014/main" id="{269F97B4-BB75-4A3F-BCC1-76999D327F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tr-TR"/>
            </a:p>
          </p:txBody>
        </p:sp>
        <p:sp>
          <p:nvSpPr>
            <p:cNvPr id="17" name="Freeform 16">
              <a:extLst>
                <a:ext uri="{FF2B5EF4-FFF2-40B4-BE49-F238E27FC236}">
                  <a16:creationId xmlns:a16="http://schemas.microsoft.com/office/drawing/2014/main" id="{47C6F66D-0A9D-4286-85B3-953FAB423D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tr-TR"/>
            </a:p>
          </p:txBody>
        </p:sp>
        <p:sp>
          <p:nvSpPr>
            <p:cNvPr id="18" name="Freeform 17">
              <a:extLst>
                <a:ext uri="{FF2B5EF4-FFF2-40B4-BE49-F238E27FC236}">
                  <a16:creationId xmlns:a16="http://schemas.microsoft.com/office/drawing/2014/main" id="{AC7B0C88-01E2-1AA9-6B0F-538FE36DB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tr-TR"/>
            </a:p>
          </p:txBody>
        </p:sp>
        <p:sp>
          <p:nvSpPr>
            <p:cNvPr id="19" name="Freeform 18">
              <a:extLst>
                <a:ext uri="{FF2B5EF4-FFF2-40B4-BE49-F238E27FC236}">
                  <a16:creationId xmlns:a16="http://schemas.microsoft.com/office/drawing/2014/main" id="{33B22BBA-8BB7-8E1C-CB8C-5B8C13FD20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tr-TR"/>
            </a:p>
          </p:txBody>
        </p:sp>
        <p:sp>
          <p:nvSpPr>
            <p:cNvPr id="20" name="Freeform 19">
              <a:extLst>
                <a:ext uri="{FF2B5EF4-FFF2-40B4-BE49-F238E27FC236}">
                  <a16:creationId xmlns:a16="http://schemas.microsoft.com/office/drawing/2014/main" id="{65B38B0C-578B-4BC8-994D-19E6443DC9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tr-TR"/>
            </a:p>
          </p:txBody>
        </p:sp>
        <p:sp>
          <p:nvSpPr>
            <p:cNvPr id="21" name="Freeform 20">
              <a:extLst>
                <a:ext uri="{FF2B5EF4-FFF2-40B4-BE49-F238E27FC236}">
                  <a16:creationId xmlns:a16="http://schemas.microsoft.com/office/drawing/2014/main" id="{D3DFE99E-E64E-D811-E1D9-52917B5FFC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tr-TR"/>
            </a:p>
          </p:txBody>
        </p:sp>
        <p:sp>
          <p:nvSpPr>
            <p:cNvPr id="22" name="Freeform 21">
              <a:extLst>
                <a:ext uri="{FF2B5EF4-FFF2-40B4-BE49-F238E27FC236}">
                  <a16:creationId xmlns:a16="http://schemas.microsoft.com/office/drawing/2014/main" id="{947E846B-6A4A-923F-99C3-B18CA76E3E0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tr-TR"/>
            </a:p>
          </p:txBody>
        </p:sp>
        <p:sp>
          <p:nvSpPr>
            <p:cNvPr id="23" name="Freeform 22">
              <a:extLst>
                <a:ext uri="{FF2B5EF4-FFF2-40B4-BE49-F238E27FC236}">
                  <a16:creationId xmlns:a16="http://schemas.microsoft.com/office/drawing/2014/main" id="{4437030B-1282-1010-A6BF-D3A2A786BC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tr-TR"/>
            </a:p>
          </p:txBody>
        </p:sp>
      </p:grpSp>
      <p:grpSp>
        <p:nvGrpSpPr>
          <p:cNvPr id="25" name="Group 24">
            <a:extLst>
              <a:ext uri="{FF2B5EF4-FFF2-40B4-BE49-F238E27FC236}">
                <a16:creationId xmlns:a16="http://schemas.microsoft.com/office/drawing/2014/main" id="{716940FC-0DB1-4237-3A61-D7B6681316BB}"/>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6" name="Freeform 27">
              <a:extLst>
                <a:ext uri="{FF2B5EF4-FFF2-40B4-BE49-F238E27FC236}">
                  <a16:creationId xmlns:a16="http://schemas.microsoft.com/office/drawing/2014/main" id="{BD73EFAD-6856-E30A-0378-8AF15E9A26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tr-TR"/>
            </a:p>
          </p:txBody>
        </p:sp>
        <p:sp>
          <p:nvSpPr>
            <p:cNvPr id="27" name="Freeform 28">
              <a:extLst>
                <a:ext uri="{FF2B5EF4-FFF2-40B4-BE49-F238E27FC236}">
                  <a16:creationId xmlns:a16="http://schemas.microsoft.com/office/drawing/2014/main" id="{76FB68C7-8D80-E865-B590-B3B6704D4E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tr-TR"/>
            </a:p>
          </p:txBody>
        </p:sp>
        <p:sp>
          <p:nvSpPr>
            <p:cNvPr id="28" name="Freeform 29">
              <a:extLst>
                <a:ext uri="{FF2B5EF4-FFF2-40B4-BE49-F238E27FC236}">
                  <a16:creationId xmlns:a16="http://schemas.microsoft.com/office/drawing/2014/main" id="{11EE4BBB-C15F-7824-1357-6F48F7CFC9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tr-TR"/>
            </a:p>
          </p:txBody>
        </p:sp>
        <p:sp>
          <p:nvSpPr>
            <p:cNvPr id="29" name="Freeform 30">
              <a:extLst>
                <a:ext uri="{FF2B5EF4-FFF2-40B4-BE49-F238E27FC236}">
                  <a16:creationId xmlns:a16="http://schemas.microsoft.com/office/drawing/2014/main" id="{2CAB9522-B5DB-1008-4BDA-5EFBC3DFDF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tr-TR"/>
            </a:p>
          </p:txBody>
        </p:sp>
        <p:sp>
          <p:nvSpPr>
            <p:cNvPr id="30" name="Freeform 31">
              <a:extLst>
                <a:ext uri="{FF2B5EF4-FFF2-40B4-BE49-F238E27FC236}">
                  <a16:creationId xmlns:a16="http://schemas.microsoft.com/office/drawing/2014/main" id="{1E093585-1724-BB6B-9B31-A8EAD7CAC6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tr-TR"/>
            </a:p>
          </p:txBody>
        </p:sp>
        <p:sp>
          <p:nvSpPr>
            <p:cNvPr id="31" name="Freeform 32">
              <a:extLst>
                <a:ext uri="{FF2B5EF4-FFF2-40B4-BE49-F238E27FC236}">
                  <a16:creationId xmlns:a16="http://schemas.microsoft.com/office/drawing/2014/main" id="{BA49ED2F-13E1-74E6-3DA9-E3381DC198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tr-TR"/>
            </a:p>
          </p:txBody>
        </p:sp>
        <p:sp>
          <p:nvSpPr>
            <p:cNvPr id="32" name="Freeform 33">
              <a:extLst>
                <a:ext uri="{FF2B5EF4-FFF2-40B4-BE49-F238E27FC236}">
                  <a16:creationId xmlns:a16="http://schemas.microsoft.com/office/drawing/2014/main" id="{3BB80123-80B7-567C-E1D1-381A7043E2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tr-TR"/>
            </a:p>
          </p:txBody>
        </p:sp>
        <p:sp>
          <p:nvSpPr>
            <p:cNvPr id="33" name="Freeform 34">
              <a:extLst>
                <a:ext uri="{FF2B5EF4-FFF2-40B4-BE49-F238E27FC236}">
                  <a16:creationId xmlns:a16="http://schemas.microsoft.com/office/drawing/2014/main" id="{B5A37D81-FB1F-51AC-E232-ADFCE5E5CA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tr-TR"/>
            </a:p>
          </p:txBody>
        </p:sp>
        <p:sp>
          <p:nvSpPr>
            <p:cNvPr id="34" name="Freeform 35">
              <a:extLst>
                <a:ext uri="{FF2B5EF4-FFF2-40B4-BE49-F238E27FC236}">
                  <a16:creationId xmlns:a16="http://schemas.microsoft.com/office/drawing/2014/main" id="{348F7CD3-BC5C-1999-D388-E33FD3D6B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tr-TR"/>
            </a:p>
          </p:txBody>
        </p:sp>
        <p:sp>
          <p:nvSpPr>
            <p:cNvPr id="35" name="Freeform 36">
              <a:extLst>
                <a:ext uri="{FF2B5EF4-FFF2-40B4-BE49-F238E27FC236}">
                  <a16:creationId xmlns:a16="http://schemas.microsoft.com/office/drawing/2014/main" id="{8BFA1ABE-5038-ADB0-D4BB-7E8691DBB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tr-TR"/>
            </a:p>
          </p:txBody>
        </p:sp>
        <p:sp>
          <p:nvSpPr>
            <p:cNvPr id="36" name="Freeform 37">
              <a:extLst>
                <a:ext uri="{FF2B5EF4-FFF2-40B4-BE49-F238E27FC236}">
                  <a16:creationId xmlns:a16="http://schemas.microsoft.com/office/drawing/2014/main" id="{84D746F5-53BB-9EF8-EBA0-1B52C6F48E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tr-TR"/>
            </a:p>
          </p:txBody>
        </p:sp>
        <p:sp>
          <p:nvSpPr>
            <p:cNvPr id="37" name="Freeform 38">
              <a:extLst>
                <a:ext uri="{FF2B5EF4-FFF2-40B4-BE49-F238E27FC236}">
                  <a16:creationId xmlns:a16="http://schemas.microsoft.com/office/drawing/2014/main" id="{410E5473-8213-DB76-DD64-16EFA64641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tr-TR"/>
            </a:p>
          </p:txBody>
        </p:sp>
      </p:grpSp>
      <p:sp>
        <p:nvSpPr>
          <p:cNvPr id="39" name="Rectangle 38">
            <a:extLst>
              <a:ext uri="{FF2B5EF4-FFF2-40B4-BE49-F238E27FC236}">
                <a16:creationId xmlns:a16="http://schemas.microsoft.com/office/drawing/2014/main" id="{EA3F4A0A-A1FC-6128-F02D-88004C7831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41" name="Freeform 11">
            <a:extLst>
              <a:ext uri="{FF2B5EF4-FFF2-40B4-BE49-F238E27FC236}">
                <a16:creationId xmlns:a16="http://schemas.microsoft.com/office/drawing/2014/main" id="{3B744FD4-DD56-5726-01F3-FF9CB1541F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sp useBgFill="1">
        <p:nvSpPr>
          <p:cNvPr id="43" name="Rectangle 42">
            <a:extLst>
              <a:ext uri="{FF2B5EF4-FFF2-40B4-BE49-F238E27FC236}">
                <a16:creationId xmlns:a16="http://schemas.microsoft.com/office/drawing/2014/main" id="{AD8C7DBC-6922-F37E-7B4B-EED43B3597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a:extLst>
              <a:ext uri="{FF2B5EF4-FFF2-40B4-BE49-F238E27FC236}">
                <a16:creationId xmlns:a16="http://schemas.microsoft.com/office/drawing/2014/main" id="{73C75656-0468-8183-B20C-551AE52A1783}"/>
              </a:ext>
            </a:extLst>
          </p:cNvPr>
          <p:cNvPicPr>
            <a:picLocks noGrp="1" noChangeAspect="1"/>
          </p:cNvPicPr>
          <p:nvPr>
            <p:ph sz="half" idx="2"/>
          </p:nvPr>
        </p:nvPicPr>
        <p:blipFill>
          <a:blip r:embed="rId2"/>
          <a:srcRect l="10570" r="10570"/>
          <a:stretch/>
        </p:blipFill>
        <p:spPr>
          <a:xfrm>
            <a:off x="24442" y="1427078"/>
            <a:ext cx="6593575" cy="5969903"/>
          </a:xfrm>
          <a:prstGeom prst="rect">
            <a:avLst/>
          </a:prstGeom>
        </p:spPr>
      </p:pic>
      <p:sp>
        <p:nvSpPr>
          <p:cNvPr id="45" name="Freeform 5">
            <a:extLst>
              <a:ext uri="{FF2B5EF4-FFF2-40B4-BE49-F238E27FC236}">
                <a16:creationId xmlns:a16="http://schemas.microsoft.com/office/drawing/2014/main" id="{4A52CF75-EB97-6CE7-A9DD-6B0AE11FD7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2ABFC0A-CE35-5927-02A5-222C65809A27}"/>
              </a:ext>
            </a:extLst>
          </p:cNvPr>
          <p:cNvSpPr>
            <a:spLocks noGrp="1"/>
          </p:cNvSpPr>
          <p:nvPr>
            <p:ph type="title"/>
          </p:nvPr>
        </p:nvSpPr>
        <p:spPr>
          <a:xfrm>
            <a:off x="277506" y="773002"/>
            <a:ext cx="7145866" cy="778933"/>
          </a:xfrm>
        </p:spPr>
        <p:txBody>
          <a:bodyPr vert="horz" lIns="91440" tIns="45720" rIns="91440" bIns="45720" rtlCol="0" anchor="ctr">
            <a:normAutofit/>
          </a:bodyPr>
          <a:lstStyle/>
          <a:p>
            <a:r>
              <a:rPr lang="en-US" sz="3200" dirty="0">
                <a:solidFill>
                  <a:srgbClr val="FEFFFF"/>
                </a:solidFill>
              </a:rPr>
              <a:t>Meksika </a:t>
            </a:r>
            <a:r>
              <a:rPr lang="en-US" sz="3200" dirty="0" err="1">
                <a:solidFill>
                  <a:srgbClr val="FEFFFF"/>
                </a:solidFill>
              </a:rPr>
              <a:t>İmajı</a:t>
            </a:r>
            <a:r>
              <a:rPr lang="tr-TR" sz="3200" dirty="0">
                <a:solidFill>
                  <a:srgbClr val="FEFFFF"/>
                </a:solidFill>
              </a:rPr>
              <a:t> Üzerine Tartışmalar</a:t>
            </a:r>
            <a:endParaRPr lang="en-US" sz="3200" dirty="0">
              <a:solidFill>
                <a:srgbClr val="FEFFFF"/>
              </a:solidFill>
            </a:endParaRPr>
          </a:p>
        </p:txBody>
      </p:sp>
      <p:sp>
        <p:nvSpPr>
          <p:cNvPr id="3" name="Content Placeholder 2">
            <a:extLst>
              <a:ext uri="{FF2B5EF4-FFF2-40B4-BE49-F238E27FC236}">
                <a16:creationId xmlns:a16="http://schemas.microsoft.com/office/drawing/2014/main" id="{46B98EA5-7564-186C-3EB4-0B73B34F15ED}"/>
              </a:ext>
            </a:extLst>
          </p:cNvPr>
          <p:cNvSpPr>
            <a:spLocks noGrp="1"/>
          </p:cNvSpPr>
          <p:nvPr>
            <p:ph sz="half" idx="1"/>
          </p:nvPr>
        </p:nvSpPr>
        <p:spPr>
          <a:xfrm>
            <a:off x="7225127" y="1717719"/>
            <a:ext cx="4393270" cy="4052932"/>
          </a:xfrm>
        </p:spPr>
        <p:txBody>
          <a:bodyPr vert="horz" lIns="91440" tIns="45720" rIns="91440" bIns="45720" rtlCol="0">
            <a:normAutofit fontScale="92500" lnSpcReduction="10000"/>
          </a:bodyPr>
          <a:lstStyle/>
          <a:p>
            <a:pPr>
              <a:lnSpc>
                <a:spcPct val="90000"/>
              </a:lnSpc>
            </a:pPr>
            <a:r>
              <a:rPr lang="tr-TR" sz="2000" noProof="1">
                <a:solidFill>
                  <a:schemeClr val="tx1">
                    <a:lumMod val="95000"/>
                    <a:lumOff val="5000"/>
                  </a:schemeClr>
                </a:solidFill>
                <a:latin typeface="+mj-lt"/>
              </a:rPr>
              <a:t>Stephanie Fuller ise , ‘Vera Cruz and the Politics of Mexico in American Cinema’ yazısında , filmin başarısının tamamen Meksika’da çekilmiş ve oranın mitolojik ve tarihi yapısını güzel bir şekilde yansıtmış olmasından kaynaklandığını iddia etmektedir.</a:t>
            </a:r>
          </a:p>
          <a:p>
            <a:pPr>
              <a:lnSpc>
                <a:spcPct val="90000"/>
              </a:lnSpc>
            </a:pPr>
            <a:r>
              <a:rPr lang="tr-TR" sz="2000" noProof="1">
                <a:solidFill>
                  <a:schemeClr val="tx1">
                    <a:lumMod val="95000"/>
                    <a:lumOff val="5000"/>
                  </a:schemeClr>
                </a:solidFill>
                <a:latin typeface="+mj-lt"/>
              </a:rPr>
              <a:t>Anti-komünist filmlerin desteklendiği Hollywood’a karşı, Anti-kapitalist bir yaklaşımla çıkarcı Amerikalılar ve idealist Meksikalıların çatışmasının anlatıldığını belirtmektedir.</a:t>
            </a:r>
            <a:endParaRPr lang="tr-TR" sz="2000" dirty="0">
              <a:latin typeface="+mj-lt"/>
            </a:endParaRPr>
          </a:p>
          <a:p>
            <a:pPr>
              <a:lnSpc>
                <a:spcPct val="90000"/>
              </a:lnSpc>
            </a:pPr>
            <a:endParaRPr lang="tr-TR" sz="1900" noProof="1">
              <a:solidFill>
                <a:schemeClr val="tx1">
                  <a:lumMod val="95000"/>
                  <a:lumOff val="5000"/>
                </a:schemeClr>
              </a:solidFill>
            </a:endParaRPr>
          </a:p>
          <a:p>
            <a:pPr>
              <a:lnSpc>
                <a:spcPct val="90000"/>
              </a:lnSpc>
            </a:pPr>
            <a:endParaRPr lang="en-US" sz="1500" dirty="0">
              <a:solidFill>
                <a:schemeClr val="tx1">
                  <a:lumMod val="95000"/>
                  <a:lumOff val="5000"/>
                </a:schemeClr>
              </a:solidFill>
            </a:endParaRPr>
          </a:p>
        </p:txBody>
      </p:sp>
    </p:spTree>
    <p:extLst>
      <p:ext uri="{BB962C8B-B14F-4D97-AF65-F5344CB8AC3E}">
        <p14:creationId xmlns:p14="http://schemas.microsoft.com/office/powerpoint/2010/main" val="2760685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2B041C08-3293-C62F-86E7-B3743DDBBF7E}"/>
            </a:ext>
          </a:extLst>
        </p:cNvPr>
        <p:cNvGrpSpPr/>
        <p:nvPr/>
      </p:nvGrpSpPr>
      <p:grpSpPr>
        <a:xfrm>
          <a:off x="0" y="0"/>
          <a:ext cx="0" cy="0"/>
          <a:chOff x="0" y="0"/>
          <a:chExt cx="0" cy="0"/>
        </a:xfrm>
      </p:grpSpPr>
      <p:grpSp>
        <p:nvGrpSpPr>
          <p:cNvPr id="11" name="Group 10">
            <a:extLst>
              <a:ext uri="{FF2B5EF4-FFF2-40B4-BE49-F238E27FC236}">
                <a16:creationId xmlns:a16="http://schemas.microsoft.com/office/drawing/2014/main" id="{E3A4A6ED-BF72-CD85-A7A3-F97D5CEC277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2" name="Freeform 11">
              <a:extLst>
                <a:ext uri="{FF2B5EF4-FFF2-40B4-BE49-F238E27FC236}">
                  <a16:creationId xmlns:a16="http://schemas.microsoft.com/office/drawing/2014/main" id="{7F233858-8733-E94C-EB50-6B60B7EC15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tr-TR"/>
            </a:p>
          </p:txBody>
        </p:sp>
        <p:sp>
          <p:nvSpPr>
            <p:cNvPr id="13" name="Freeform 12">
              <a:extLst>
                <a:ext uri="{FF2B5EF4-FFF2-40B4-BE49-F238E27FC236}">
                  <a16:creationId xmlns:a16="http://schemas.microsoft.com/office/drawing/2014/main" id="{C9A7F875-D315-14A2-276C-3E7EECDE95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tr-TR"/>
            </a:p>
          </p:txBody>
        </p:sp>
        <p:sp>
          <p:nvSpPr>
            <p:cNvPr id="14" name="Freeform 13">
              <a:extLst>
                <a:ext uri="{FF2B5EF4-FFF2-40B4-BE49-F238E27FC236}">
                  <a16:creationId xmlns:a16="http://schemas.microsoft.com/office/drawing/2014/main" id="{975436B4-8719-9F1C-4F17-575AD8CB2D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tr-TR"/>
            </a:p>
          </p:txBody>
        </p:sp>
        <p:sp>
          <p:nvSpPr>
            <p:cNvPr id="15" name="Freeform 14">
              <a:extLst>
                <a:ext uri="{FF2B5EF4-FFF2-40B4-BE49-F238E27FC236}">
                  <a16:creationId xmlns:a16="http://schemas.microsoft.com/office/drawing/2014/main" id="{F914D4DA-4F9E-1E76-4A75-E1DBF7FACD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tr-TR"/>
            </a:p>
          </p:txBody>
        </p:sp>
        <p:sp>
          <p:nvSpPr>
            <p:cNvPr id="16" name="Freeform 15">
              <a:extLst>
                <a:ext uri="{FF2B5EF4-FFF2-40B4-BE49-F238E27FC236}">
                  <a16:creationId xmlns:a16="http://schemas.microsoft.com/office/drawing/2014/main" id="{AC21D2EC-9C7E-4EC6-B6F6-F8C32CC21E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tr-TR"/>
            </a:p>
          </p:txBody>
        </p:sp>
        <p:sp>
          <p:nvSpPr>
            <p:cNvPr id="17" name="Freeform 16">
              <a:extLst>
                <a:ext uri="{FF2B5EF4-FFF2-40B4-BE49-F238E27FC236}">
                  <a16:creationId xmlns:a16="http://schemas.microsoft.com/office/drawing/2014/main" id="{DCDBABE6-2C59-F2D8-D430-C8FCF69295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tr-TR"/>
            </a:p>
          </p:txBody>
        </p:sp>
        <p:sp>
          <p:nvSpPr>
            <p:cNvPr id="18" name="Freeform 17">
              <a:extLst>
                <a:ext uri="{FF2B5EF4-FFF2-40B4-BE49-F238E27FC236}">
                  <a16:creationId xmlns:a16="http://schemas.microsoft.com/office/drawing/2014/main" id="{6ABDDE1D-53ED-68B2-6A04-6104BBA7A2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tr-TR"/>
            </a:p>
          </p:txBody>
        </p:sp>
        <p:sp>
          <p:nvSpPr>
            <p:cNvPr id="19" name="Freeform 18">
              <a:extLst>
                <a:ext uri="{FF2B5EF4-FFF2-40B4-BE49-F238E27FC236}">
                  <a16:creationId xmlns:a16="http://schemas.microsoft.com/office/drawing/2014/main" id="{CDEFA420-9AC1-A104-B257-5B42E0AB58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tr-TR"/>
            </a:p>
          </p:txBody>
        </p:sp>
        <p:sp>
          <p:nvSpPr>
            <p:cNvPr id="20" name="Freeform 19">
              <a:extLst>
                <a:ext uri="{FF2B5EF4-FFF2-40B4-BE49-F238E27FC236}">
                  <a16:creationId xmlns:a16="http://schemas.microsoft.com/office/drawing/2014/main" id="{47290D69-337D-4FB6-5B9E-0A5CB62549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tr-TR"/>
            </a:p>
          </p:txBody>
        </p:sp>
        <p:sp>
          <p:nvSpPr>
            <p:cNvPr id="21" name="Freeform 20">
              <a:extLst>
                <a:ext uri="{FF2B5EF4-FFF2-40B4-BE49-F238E27FC236}">
                  <a16:creationId xmlns:a16="http://schemas.microsoft.com/office/drawing/2014/main" id="{FBD28264-C77B-FF30-768F-997D0ABB6E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tr-TR"/>
            </a:p>
          </p:txBody>
        </p:sp>
        <p:sp>
          <p:nvSpPr>
            <p:cNvPr id="22" name="Freeform 21">
              <a:extLst>
                <a:ext uri="{FF2B5EF4-FFF2-40B4-BE49-F238E27FC236}">
                  <a16:creationId xmlns:a16="http://schemas.microsoft.com/office/drawing/2014/main" id="{B21B7C4E-AC7F-B48F-1127-0E7BA8C893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tr-TR"/>
            </a:p>
          </p:txBody>
        </p:sp>
        <p:sp>
          <p:nvSpPr>
            <p:cNvPr id="23" name="Freeform 22">
              <a:extLst>
                <a:ext uri="{FF2B5EF4-FFF2-40B4-BE49-F238E27FC236}">
                  <a16:creationId xmlns:a16="http://schemas.microsoft.com/office/drawing/2014/main" id="{FCD5605C-1D5F-7628-ED6C-AEF9D155AE1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tr-TR"/>
            </a:p>
          </p:txBody>
        </p:sp>
      </p:grpSp>
      <p:grpSp>
        <p:nvGrpSpPr>
          <p:cNvPr id="25" name="Group 24">
            <a:extLst>
              <a:ext uri="{FF2B5EF4-FFF2-40B4-BE49-F238E27FC236}">
                <a16:creationId xmlns:a16="http://schemas.microsoft.com/office/drawing/2014/main" id="{872B3CEA-7A20-CF80-AFC3-A2798B0348E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6" name="Freeform 27">
              <a:extLst>
                <a:ext uri="{FF2B5EF4-FFF2-40B4-BE49-F238E27FC236}">
                  <a16:creationId xmlns:a16="http://schemas.microsoft.com/office/drawing/2014/main" id="{766549C6-C935-F563-357B-643EFC2EF1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tr-TR"/>
            </a:p>
          </p:txBody>
        </p:sp>
        <p:sp>
          <p:nvSpPr>
            <p:cNvPr id="27" name="Freeform 28">
              <a:extLst>
                <a:ext uri="{FF2B5EF4-FFF2-40B4-BE49-F238E27FC236}">
                  <a16:creationId xmlns:a16="http://schemas.microsoft.com/office/drawing/2014/main" id="{A2944FB8-93D8-37A6-A523-E28C15B217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tr-TR"/>
            </a:p>
          </p:txBody>
        </p:sp>
        <p:sp>
          <p:nvSpPr>
            <p:cNvPr id="28" name="Freeform 29">
              <a:extLst>
                <a:ext uri="{FF2B5EF4-FFF2-40B4-BE49-F238E27FC236}">
                  <a16:creationId xmlns:a16="http://schemas.microsoft.com/office/drawing/2014/main" id="{D2F3609F-D698-B47B-91CE-564906E4111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tr-TR"/>
            </a:p>
          </p:txBody>
        </p:sp>
        <p:sp>
          <p:nvSpPr>
            <p:cNvPr id="29" name="Freeform 30">
              <a:extLst>
                <a:ext uri="{FF2B5EF4-FFF2-40B4-BE49-F238E27FC236}">
                  <a16:creationId xmlns:a16="http://schemas.microsoft.com/office/drawing/2014/main" id="{B1D47A44-12A6-7CB2-9D18-1F5C44C8D63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tr-TR"/>
            </a:p>
          </p:txBody>
        </p:sp>
        <p:sp>
          <p:nvSpPr>
            <p:cNvPr id="30" name="Freeform 31">
              <a:extLst>
                <a:ext uri="{FF2B5EF4-FFF2-40B4-BE49-F238E27FC236}">
                  <a16:creationId xmlns:a16="http://schemas.microsoft.com/office/drawing/2014/main" id="{898F74CF-D494-A89E-94B1-213DA0BF39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tr-TR"/>
            </a:p>
          </p:txBody>
        </p:sp>
        <p:sp>
          <p:nvSpPr>
            <p:cNvPr id="31" name="Freeform 32">
              <a:extLst>
                <a:ext uri="{FF2B5EF4-FFF2-40B4-BE49-F238E27FC236}">
                  <a16:creationId xmlns:a16="http://schemas.microsoft.com/office/drawing/2014/main" id="{595209CE-629C-F6FA-6C92-953B627777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tr-TR"/>
            </a:p>
          </p:txBody>
        </p:sp>
        <p:sp>
          <p:nvSpPr>
            <p:cNvPr id="32" name="Freeform 33">
              <a:extLst>
                <a:ext uri="{FF2B5EF4-FFF2-40B4-BE49-F238E27FC236}">
                  <a16:creationId xmlns:a16="http://schemas.microsoft.com/office/drawing/2014/main" id="{B8DD9A55-6A5E-D57D-7C94-52EAE7F6F4E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tr-TR"/>
            </a:p>
          </p:txBody>
        </p:sp>
        <p:sp>
          <p:nvSpPr>
            <p:cNvPr id="33" name="Freeform 34">
              <a:extLst>
                <a:ext uri="{FF2B5EF4-FFF2-40B4-BE49-F238E27FC236}">
                  <a16:creationId xmlns:a16="http://schemas.microsoft.com/office/drawing/2014/main" id="{168E22D8-152C-F06B-2EA3-4B6AC98821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tr-TR"/>
            </a:p>
          </p:txBody>
        </p:sp>
        <p:sp>
          <p:nvSpPr>
            <p:cNvPr id="34" name="Freeform 35">
              <a:extLst>
                <a:ext uri="{FF2B5EF4-FFF2-40B4-BE49-F238E27FC236}">
                  <a16:creationId xmlns:a16="http://schemas.microsoft.com/office/drawing/2014/main" id="{AE92938B-72CD-6CAF-4F6D-2A63C1DBCA6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tr-TR"/>
            </a:p>
          </p:txBody>
        </p:sp>
        <p:sp>
          <p:nvSpPr>
            <p:cNvPr id="35" name="Freeform 36">
              <a:extLst>
                <a:ext uri="{FF2B5EF4-FFF2-40B4-BE49-F238E27FC236}">
                  <a16:creationId xmlns:a16="http://schemas.microsoft.com/office/drawing/2014/main" id="{D190B852-67F9-A806-7D26-B288C42265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tr-TR"/>
            </a:p>
          </p:txBody>
        </p:sp>
        <p:sp>
          <p:nvSpPr>
            <p:cNvPr id="36" name="Freeform 37">
              <a:extLst>
                <a:ext uri="{FF2B5EF4-FFF2-40B4-BE49-F238E27FC236}">
                  <a16:creationId xmlns:a16="http://schemas.microsoft.com/office/drawing/2014/main" id="{0717EB23-9F0D-4160-CEF8-5463E7170B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tr-TR"/>
            </a:p>
          </p:txBody>
        </p:sp>
        <p:sp>
          <p:nvSpPr>
            <p:cNvPr id="37" name="Freeform 38">
              <a:extLst>
                <a:ext uri="{FF2B5EF4-FFF2-40B4-BE49-F238E27FC236}">
                  <a16:creationId xmlns:a16="http://schemas.microsoft.com/office/drawing/2014/main" id="{8472C0F9-861E-058D-EA58-62554D1247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tr-TR"/>
            </a:p>
          </p:txBody>
        </p:sp>
      </p:grpSp>
      <p:sp>
        <p:nvSpPr>
          <p:cNvPr id="39" name="Rectangle 38">
            <a:extLst>
              <a:ext uri="{FF2B5EF4-FFF2-40B4-BE49-F238E27FC236}">
                <a16:creationId xmlns:a16="http://schemas.microsoft.com/office/drawing/2014/main" id="{C3FE52D3-BF7D-65EC-1D61-E6BCD58ABB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41" name="Freeform 11">
            <a:extLst>
              <a:ext uri="{FF2B5EF4-FFF2-40B4-BE49-F238E27FC236}">
                <a16:creationId xmlns:a16="http://schemas.microsoft.com/office/drawing/2014/main" id="{B0B686B1-210C-12BC-84B8-ED164C6734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sp useBgFill="1">
        <p:nvSpPr>
          <p:cNvPr id="43" name="Rectangle 42">
            <a:extLst>
              <a:ext uri="{FF2B5EF4-FFF2-40B4-BE49-F238E27FC236}">
                <a16:creationId xmlns:a16="http://schemas.microsoft.com/office/drawing/2014/main" id="{DDD87C24-4EED-1850-B870-242A270C81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a:extLst>
              <a:ext uri="{FF2B5EF4-FFF2-40B4-BE49-F238E27FC236}">
                <a16:creationId xmlns:a16="http://schemas.microsoft.com/office/drawing/2014/main" id="{7322C8D5-9286-0EBE-66F5-8CFE65540DAE}"/>
              </a:ext>
            </a:extLst>
          </p:cNvPr>
          <p:cNvPicPr>
            <a:picLocks noGrp="1" noChangeAspect="1"/>
          </p:cNvPicPr>
          <p:nvPr>
            <p:ph sz="half" idx="2"/>
          </p:nvPr>
        </p:nvPicPr>
        <p:blipFill>
          <a:blip r:embed="rId2"/>
          <a:srcRect t="10285" b="10285"/>
          <a:stretch/>
        </p:blipFill>
        <p:spPr>
          <a:xfrm>
            <a:off x="24442" y="1427078"/>
            <a:ext cx="6593575" cy="5969903"/>
          </a:xfrm>
          <a:prstGeom prst="rect">
            <a:avLst/>
          </a:prstGeom>
        </p:spPr>
      </p:pic>
      <p:sp>
        <p:nvSpPr>
          <p:cNvPr id="45" name="Freeform 5">
            <a:extLst>
              <a:ext uri="{FF2B5EF4-FFF2-40B4-BE49-F238E27FC236}">
                <a16:creationId xmlns:a16="http://schemas.microsoft.com/office/drawing/2014/main" id="{90838A76-A029-4F9A-69D5-EDB4954523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D292562-8458-2BB0-38D1-C871C8EC94B4}"/>
              </a:ext>
            </a:extLst>
          </p:cNvPr>
          <p:cNvSpPr>
            <a:spLocks noGrp="1"/>
          </p:cNvSpPr>
          <p:nvPr>
            <p:ph type="title"/>
          </p:nvPr>
        </p:nvSpPr>
        <p:spPr>
          <a:xfrm>
            <a:off x="277506" y="773002"/>
            <a:ext cx="7145866" cy="778933"/>
          </a:xfrm>
        </p:spPr>
        <p:txBody>
          <a:bodyPr vert="horz" lIns="91440" tIns="45720" rIns="91440" bIns="45720" rtlCol="0" anchor="ctr">
            <a:normAutofit fontScale="90000"/>
          </a:bodyPr>
          <a:lstStyle/>
          <a:p>
            <a:r>
              <a:rPr lang="tr-TR" sz="3200" dirty="0">
                <a:solidFill>
                  <a:srgbClr val="FEFFFF"/>
                </a:solidFill>
              </a:rPr>
              <a:t>«Savaşlar Çocuklar Öldürülerek Kazanılmaz»</a:t>
            </a:r>
            <a:endParaRPr lang="en-US" sz="3200" dirty="0">
              <a:solidFill>
                <a:srgbClr val="FEFFFF"/>
              </a:solidFill>
            </a:endParaRPr>
          </a:p>
        </p:txBody>
      </p:sp>
      <p:sp>
        <p:nvSpPr>
          <p:cNvPr id="3" name="Content Placeholder 2">
            <a:extLst>
              <a:ext uri="{FF2B5EF4-FFF2-40B4-BE49-F238E27FC236}">
                <a16:creationId xmlns:a16="http://schemas.microsoft.com/office/drawing/2014/main" id="{371A831D-EA3C-6EA4-18DB-556722DDDD57}"/>
              </a:ext>
            </a:extLst>
          </p:cNvPr>
          <p:cNvSpPr>
            <a:spLocks noGrp="1"/>
          </p:cNvSpPr>
          <p:nvPr>
            <p:ph sz="half" idx="1"/>
          </p:nvPr>
        </p:nvSpPr>
        <p:spPr>
          <a:xfrm>
            <a:off x="7225127" y="1717719"/>
            <a:ext cx="4393270" cy="4052932"/>
          </a:xfrm>
        </p:spPr>
        <p:txBody>
          <a:bodyPr vert="horz" lIns="91440" tIns="45720" rIns="91440" bIns="45720" rtlCol="0">
            <a:normAutofit/>
          </a:bodyPr>
          <a:lstStyle/>
          <a:p>
            <a:pPr>
              <a:lnSpc>
                <a:spcPct val="90000"/>
              </a:lnSpc>
            </a:pPr>
            <a:r>
              <a:rPr lang="tr-TR" sz="2000" noProof="1">
                <a:solidFill>
                  <a:schemeClr val="tx1">
                    <a:lumMod val="95000"/>
                    <a:lumOff val="5000"/>
                  </a:schemeClr>
                </a:solidFill>
                <a:latin typeface="+mj-lt"/>
              </a:rPr>
              <a:t>Her ne kadar Trane karakteri isyancıların cesaretini övse de General Ramirez’in ‘savaşlar çocuklar öldürülerek kazanılmaz’ cümlesinin üstünde çok durulmamıştır.  Filmin çekildiği yıllarda, Malezya , Filistin, Endonezya , Kore ve Orta Afrika’da çocukların acımazsızca katledildiği pek çok savaş sürmekteydi. Filmin bu açıdan da Amerikan Dış Politikasını eleştirdiği öne sürülmektedir.</a:t>
            </a:r>
            <a:endParaRPr lang="tr-TR" sz="1900" noProof="1">
              <a:solidFill>
                <a:schemeClr val="tx1">
                  <a:lumMod val="95000"/>
                  <a:lumOff val="5000"/>
                </a:schemeClr>
              </a:solidFill>
            </a:endParaRPr>
          </a:p>
          <a:p>
            <a:pPr>
              <a:lnSpc>
                <a:spcPct val="90000"/>
              </a:lnSpc>
            </a:pPr>
            <a:endParaRPr lang="en-US" sz="1500" dirty="0">
              <a:solidFill>
                <a:schemeClr val="tx1">
                  <a:lumMod val="95000"/>
                  <a:lumOff val="5000"/>
                </a:schemeClr>
              </a:solidFill>
            </a:endParaRPr>
          </a:p>
        </p:txBody>
      </p:sp>
    </p:spTree>
    <p:extLst>
      <p:ext uri="{BB962C8B-B14F-4D97-AF65-F5344CB8AC3E}">
        <p14:creationId xmlns:p14="http://schemas.microsoft.com/office/powerpoint/2010/main" val="3631895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8C3B2740-B5FB-17EC-43E0-9801D831BCC8}"/>
            </a:ext>
          </a:extLst>
        </p:cNvPr>
        <p:cNvGrpSpPr/>
        <p:nvPr/>
      </p:nvGrpSpPr>
      <p:grpSpPr>
        <a:xfrm>
          <a:off x="0" y="0"/>
          <a:ext cx="0" cy="0"/>
          <a:chOff x="0" y="0"/>
          <a:chExt cx="0" cy="0"/>
        </a:xfrm>
      </p:grpSpPr>
      <p:grpSp>
        <p:nvGrpSpPr>
          <p:cNvPr id="11" name="Group 10">
            <a:extLst>
              <a:ext uri="{FF2B5EF4-FFF2-40B4-BE49-F238E27FC236}">
                <a16:creationId xmlns:a16="http://schemas.microsoft.com/office/drawing/2014/main" id="{586E9A3E-F587-0395-516D-3B8FBD5EBB2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2" name="Freeform 11">
              <a:extLst>
                <a:ext uri="{FF2B5EF4-FFF2-40B4-BE49-F238E27FC236}">
                  <a16:creationId xmlns:a16="http://schemas.microsoft.com/office/drawing/2014/main" id="{025D3711-CD9F-B54D-67A8-F02E2248D2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tr-TR"/>
            </a:p>
          </p:txBody>
        </p:sp>
        <p:sp>
          <p:nvSpPr>
            <p:cNvPr id="13" name="Freeform 12">
              <a:extLst>
                <a:ext uri="{FF2B5EF4-FFF2-40B4-BE49-F238E27FC236}">
                  <a16:creationId xmlns:a16="http://schemas.microsoft.com/office/drawing/2014/main" id="{4782B27F-DACB-D042-3692-59A1341F17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tr-TR"/>
            </a:p>
          </p:txBody>
        </p:sp>
        <p:sp>
          <p:nvSpPr>
            <p:cNvPr id="14" name="Freeform 13">
              <a:extLst>
                <a:ext uri="{FF2B5EF4-FFF2-40B4-BE49-F238E27FC236}">
                  <a16:creationId xmlns:a16="http://schemas.microsoft.com/office/drawing/2014/main" id="{9727E34E-1B41-FA63-2D16-05F2DEC133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tr-TR"/>
            </a:p>
          </p:txBody>
        </p:sp>
        <p:sp>
          <p:nvSpPr>
            <p:cNvPr id="15" name="Freeform 14">
              <a:extLst>
                <a:ext uri="{FF2B5EF4-FFF2-40B4-BE49-F238E27FC236}">
                  <a16:creationId xmlns:a16="http://schemas.microsoft.com/office/drawing/2014/main" id="{5FCEEB73-C8DA-A704-587D-840CEB1B79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tr-TR"/>
            </a:p>
          </p:txBody>
        </p:sp>
        <p:sp>
          <p:nvSpPr>
            <p:cNvPr id="16" name="Freeform 15">
              <a:extLst>
                <a:ext uri="{FF2B5EF4-FFF2-40B4-BE49-F238E27FC236}">
                  <a16:creationId xmlns:a16="http://schemas.microsoft.com/office/drawing/2014/main" id="{EF8E2F9E-BB56-EC85-0712-53D91B04F4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tr-TR"/>
            </a:p>
          </p:txBody>
        </p:sp>
        <p:sp>
          <p:nvSpPr>
            <p:cNvPr id="17" name="Freeform 16">
              <a:extLst>
                <a:ext uri="{FF2B5EF4-FFF2-40B4-BE49-F238E27FC236}">
                  <a16:creationId xmlns:a16="http://schemas.microsoft.com/office/drawing/2014/main" id="{BC93A9C2-4F48-002D-C307-0C4D410E97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tr-TR"/>
            </a:p>
          </p:txBody>
        </p:sp>
        <p:sp>
          <p:nvSpPr>
            <p:cNvPr id="18" name="Freeform 17">
              <a:extLst>
                <a:ext uri="{FF2B5EF4-FFF2-40B4-BE49-F238E27FC236}">
                  <a16:creationId xmlns:a16="http://schemas.microsoft.com/office/drawing/2014/main" id="{DCECC7D5-AF94-F60B-1A86-648F0E3A967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tr-TR"/>
            </a:p>
          </p:txBody>
        </p:sp>
        <p:sp>
          <p:nvSpPr>
            <p:cNvPr id="19" name="Freeform 18">
              <a:extLst>
                <a:ext uri="{FF2B5EF4-FFF2-40B4-BE49-F238E27FC236}">
                  <a16:creationId xmlns:a16="http://schemas.microsoft.com/office/drawing/2014/main" id="{C9CA7196-FA12-C523-673E-DB25D2026F8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tr-TR"/>
            </a:p>
          </p:txBody>
        </p:sp>
        <p:sp>
          <p:nvSpPr>
            <p:cNvPr id="20" name="Freeform 19">
              <a:extLst>
                <a:ext uri="{FF2B5EF4-FFF2-40B4-BE49-F238E27FC236}">
                  <a16:creationId xmlns:a16="http://schemas.microsoft.com/office/drawing/2014/main" id="{A8448448-CE15-F13A-B63E-14B22A2A32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tr-TR"/>
            </a:p>
          </p:txBody>
        </p:sp>
        <p:sp>
          <p:nvSpPr>
            <p:cNvPr id="21" name="Freeform 20">
              <a:extLst>
                <a:ext uri="{FF2B5EF4-FFF2-40B4-BE49-F238E27FC236}">
                  <a16:creationId xmlns:a16="http://schemas.microsoft.com/office/drawing/2014/main" id="{2641C7E2-FDA3-E3E8-7BBD-E08E37BEF3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tr-TR"/>
            </a:p>
          </p:txBody>
        </p:sp>
        <p:sp>
          <p:nvSpPr>
            <p:cNvPr id="22" name="Freeform 21">
              <a:extLst>
                <a:ext uri="{FF2B5EF4-FFF2-40B4-BE49-F238E27FC236}">
                  <a16:creationId xmlns:a16="http://schemas.microsoft.com/office/drawing/2014/main" id="{5205753C-1159-69E1-CD90-67C5B20D634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tr-TR"/>
            </a:p>
          </p:txBody>
        </p:sp>
        <p:sp>
          <p:nvSpPr>
            <p:cNvPr id="23" name="Freeform 22">
              <a:extLst>
                <a:ext uri="{FF2B5EF4-FFF2-40B4-BE49-F238E27FC236}">
                  <a16:creationId xmlns:a16="http://schemas.microsoft.com/office/drawing/2014/main" id="{B2DA7026-625E-0A58-02A4-D86225AE24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tr-TR"/>
            </a:p>
          </p:txBody>
        </p:sp>
      </p:grpSp>
      <p:grpSp>
        <p:nvGrpSpPr>
          <p:cNvPr id="25" name="Group 24">
            <a:extLst>
              <a:ext uri="{FF2B5EF4-FFF2-40B4-BE49-F238E27FC236}">
                <a16:creationId xmlns:a16="http://schemas.microsoft.com/office/drawing/2014/main" id="{1B2CFECE-3C9A-D7E8-5D1B-5EC3415224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6" name="Freeform 27">
              <a:extLst>
                <a:ext uri="{FF2B5EF4-FFF2-40B4-BE49-F238E27FC236}">
                  <a16:creationId xmlns:a16="http://schemas.microsoft.com/office/drawing/2014/main" id="{8C29D68E-7A2D-6443-5903-90FE578BD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tr-TR"/>
            </a:p>
          </p:txBody>
        </p:sp>
        <p:sp>
          <p:nvSpPr>
            <p:cNvPr id="27" name="Freeform 28">
              <a:extLst>
                <a:ext uri="{FF2B5EF4-FFF2-40B4-BE49-F238E27FC236}">
                  <a16:creationId xmlns:a16="http://schemas.microsoft.com/office/drawing/2014/main" id="{CA79F0E7-2972-1470-CFDC-CD968DA434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tr-TR"/>
            </a:p>
          </p:txBody>
        </p:sp>
        <p:sp>
          <p:nvSpPr>
            <p:cNvPr id="28" name="Freeform 29">
              <a:extLst>
                <a:ext uri="{FF2B5EF4-FFF2-40B4-BE49-F238E27FC236}">
                  <a16:creationId xmlns:a16="http://schemas.microsoft.com/office/drawing/2014/main" id="{0FCD2134-A8FB-A96D-6690-A4CF6C0CDD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tr-TR"/>
            </a:p>
          </p:txBody>
        </p:sp>
        <p:sp>
          <p:nvSpPr>
            <p:cNvPr id="29" name="Freeform 30">
              <a:extLst>
                <a:ext uri="{FF2B5EF4-FFF2-40B4-BE49-F238E27FC236}">
                  <a16:creationId xmlns:a16="http://schemas.microsoft.com/office/drawing/2014/main" id="{D7CEA12B-A689-5C29-7A7B-28B44025A1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tr-TR"/>
            </a:p>
          </p:txBody>
        </p:sp>
        <p:sp>
          <p:nvSpPr>
            <p:cNvPr id="30" name="Freeform 31">
              <a:extLst>
                <a:ext uri="{FF2B5EF4-FFF2-40B4-BE49-F238E27FC236}">
                  <a16:creationId xmlns:a16="http://schemas.microsoft.com/office/drawing/2014/main" id="{87AC1EE0-BF35-5A8B-2CDC-540685DBA9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tr-TR"/>
            </a:p>
          </p:txBody>
        </p:sp>
        <p:sp>
          <p:nvSpPr>
            <p:cNvPr id="31" name="Freeform 32">
              <a:extLst>
                <a:ext uri="{FF2B5EF4-FFF2-40B4-BE49-F238E27FC236}">
                  <a16:creationId xmlns:a16="http://schemas.microsoft.com/office/drawing/2014/main" id="{B513B680-8520-0A02-BA67-99F77B2162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tr-TR"/>
            </a:p>
          </p:txBody>
        </p:sp>
        <p:sp>
          <p:nvSpPr>
            <p:cNvPr id="32" name="Freeform 33">
              <a:extLst>
                <a:ext uri="{FF2B5EF4-FFF2-40B4-BE49-F238E27FC236}">
                  <a16:creationId xmlns:a16="http://schemas.microsoft.com/office/drawing/2014/main" id="{6264DBE7-4DCE-16D9-126B-F3A27001B1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tr-TR"/>
            </a:p>
          </p:txBody>
        </p:sp>
        <p:sp>
          <p:nvSpPr>
            <p:cNvPr id="33" name="Freeform 34">
              <a:extLst>
                <a:ext uri="{FF2B5EF4-FFF2-40B4-BE49-F238E27FC236}">
                  <a16:creationId xmlns:a16="http://schemas.microsoft.com/office/drawing/2014/main" id="{BEB47F04-1E38-8022-4098-24AB822C8C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tr-TR"/>
            </a:p>
          </p:txBody>
        </p:sp>
        <p:sp>
          <p:nvSpPr>
            <p:cNvPr id="34" name="Freeform 35">
              <a:extLst>
                <a:ext uri="{FF2B5EF4-FFF2-40B4-BE49-F238E27FC236}">
                  <a16:creationId xmlns:a16="http://schemas.microsoft.com/office/drawing/2014/main" id="{C57A0352-A5AF-1FFF-2035-5004E129AB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tr-TR"/>
            </a:p>
          </p:txBody>
        </p:sp>
        <p:sp>
          <p:nvSpPr>
            <p:cNvPr id="35" name="Freeform 36">
              <a:extLst>
                <a:ext uri="{FF2B5EF4-FFF2-40B4-BE49-F238E27FC236}">
                  <a16:creationId xmlns:a16="http://schemas.microsoft.com/office/drawing/2014/main" id="{9AB25587-3CEC-F622-2E37-A9F68527B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tr-TR"/>
            </a:p>
          </p:txBody>
        </p:sp>
        <p:sp>
          <p:nvSpPr>
            <p:cNvPr id="36" name="Freeform 37">
              <a:extLst>
                <a:ext uri="{FF2B5EF4-FFF2-40B4-BE49-F238E27FC236}">
                  <a16:creationId xmlns:a16="http://schemas.microsoft.com/office/drawing/2014/main" id="{7DD62D3D-18D3-1A74-25D8-8740B03F9F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tr-TR"/>
            </a:p>
          </p:txBody>
        </p:sp>
        <p:sp>
          <p:nvSpPr>
            <p:cNvPr id="37" name="Freeform 38">
              <a:extLst>
                <a:ext uri="{FF2B5EF4-FFF2-40B4-BE49-F238E27FC236}">
                  <a16:creationId xmlns:a16="http://schemas.microsoft.com/office/drawing/2014/main" id="{15A77AED-B2EF-D9E1-97D0-B0B79E100E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tr-TR"/>
            </a:p>
          </p:txBody>
        </p:sp>
      </p:grpSp>
      <p:sp>
        <p:nvSpPr>
          <p:cNvPr id="39" name="Rectangle 38">
            <a:extLst>
              <a:ext uri="{FF2B5EF4-FFF2-40B4-BE49-F238E27FC236}">
                <a16:creationId xmlns:a16="http://schemas.microsoft.com/office/drawing/2014/main" id="{240D172A-F20C-3CA1-F20F-A8712BDEC3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41" name="Freeform 11">
            <a:extLst>
              <a:ext uri="{FF2B5EF4-FFF2-40B4-BE49-F238E27FC236}">
                <a16:creationId xmlns:a16="http://schemas.microsoft.com/office/drawing/2014/main" id="{BDAE96C5-BF8C-E842-F307-1493A3B894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sp useBgFill="1">
        <p:nvSpPr>
          <p:cNvPr id="43" name="Rectangle 42">
            <a:extLst>
              <a:ext uri="{FF2B5EF4-FFF2-40B4-BE49-F238E27FC236}">
                <a16:creationId xmlns:a16="http://schemas.microsoft.com/office/drawing/2014/main" id="{F8AC2CAB-31A9-0C01-221B-819CF164D8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6" name="Content Placeholder 5">
            <a:extLst>
              <a:ext uri="{FF2B5EF4-FFF2-40B4-BE49-F238E27FC236}">
                <a16:creationId xmlns:a16="http://schemas.microsoft.com/office/drawing/2014/main" id="{63FF02AC-C9C5-83C7-6CFA-D0AF18FEAAFF}"/>
              </a:ext>
            </a:extLst>
          </p:cNvPr>
          <p:cNvPicPr>
            <a:picLocks noGrp="1" noChangeAspect="1"/>
          </p:cNvPicPr>
          <p:nvPr>
            <p:ph sz="half" idx="2"/>
          </p:nvPr>
        </p:nvPicPr>
        <p:blipFill>
          <a:blip r:embed="rId2"/>
          <a:srcRect l="22388" r="22388"/>
          <a:stretch/>
        </p:blipFill>
        <p:spPr>
          <a:xfrm>
            <a:off x="451966" y="1632186"/>
            <a:ext cx="5644033" cy="5110176"/>
          </a:xfrm>
          <a:prstGeom prst="rect">
            <a:avLst/>
          </a:prstGeom>
        </p:spPr>
      </p:pic>
      <p:sp>
        <p:nvSpPr>
          <p:cNvPr id="45" name="Freeform 5">
            <a:extLst>
              <a:ext uri="{FF2B5EF4-FFF2-40B4-BE49-F238E27FC236}">
                <a16:creationId xmlns:a16="http://schemas.microsoft.com/office/drawing/2014/main" id="{557314D1-CF20-BBFF-5DDA-57167A7906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9F07867F-3860-EBBF-589F-987A58814F02}"/>
              </a:ext>
            </a:extLst>
          </p:cNvPr>
          <p:cNvSpPr>
            <a:spLocks noGrp="1"/>
          </p:cNvSpPr>
          <p:nvPr>
            <p:ph type="title"/>
          </p:nvPr>
        </p:nvSpPr>
        <p:spPr>
          <a:xfrm>
            <a:off x="467903" y="713912"/>
            <a:ext cx="7145866" cy="778933"/>
          </a:xfrm>
        </p:spPr>
        <p:txBody>
          <a:bodyPr vert="horz" lIns="91440" tIns="45720" rIns="91440" bIns="45720" rtlCol="0" anchor="ctr">
            <a:normAutofit/>
          </a:bodyPr>
          <a:lstStyle/>
          <a:p>
            <a:r>
              <a:rPr lang="tr-TR" sz="3200" dirty="0">
                <a:solidFill>
                  <a:srgbClr val="FEFFFF"/>
                </a:solidFill>
              </a:rPr>
              <a:t>Kadın İmajı Üzerine Tartışmalar</a:t>
            </a:r>
            <a:endParaRPr lang="en-US" sz="3200" dirty="0">
              <a:solidFill>
                <a:srgbClr val="FEFFFF"/>
              </a:solidFill>
            </a:endParaRPr>
          </a:p>
        </p:txBody>
      </p:sp>
      <p:sp>
        <p:nvSpPr>
          <p:cNvPr id="3" name="Content Placeholder 2">
            <a:extLst>
              <a:ext uri="{FF2B5EF4-FFF2-40B4-BE49-F238E27FC236}">
                <a16:creationId xmlns:a16="http://schemas.microsoft.com/office/drawing/2014/main" id="{F745CE22-82C8-96FF-B280-AE8AC88E197A}"/>
              </a:ext>
            </a:extLst>
          </p:cNvPr>
          <p:cNvSpPr>
            <a:spLocks noGrp="1"/>
          </p:cNvSpPr>
          <p:nvPr>
            <p:ph sz="half" idx="1"/>
          </p:nvPr>
        </p:nvSpPr>
        <p:spPr>
          <a:xfrm>
            <a:off x="7217706" y="1822552"/>
            <a:ext cx="4393270" cy="4052932"/>
          </a:xfrm>
        </p:spPr>
        <p:txBody>
          <a:bodyPr vert="horz" lIns="91440" tIns="45720" rIns="91440" bIns="45720" rtlCol="0">
            <a:normAutofit lnSpcReduction="10000"/>
          </a:bodyPr>
          <a:lstStyle/>
          <a:p>
            <a:pPr>
              <a:lnSpc>
                <a:spcPct val="90000"/>
              </a:lnSpc>
            </a:pPr>
            <a:r>
              <a:rPr lang="tr-TR" sz="2400" noProof="1">
                <a:solidFill>
                  <a:schemeClr val="tx1">
                    <a:lumMod val="95000"/>
                    <a:lumOff val="5000"/>
                  </a:schemeClr>
                </a:solidFill>
                <a:latin typeface="+mj-lt"/>
              </a:rPr>
              <a:t>Kontes Marie Duverre , çekici ve manipülatif bir karakter olarak gösterilerek Hollywood’un klasik ‘Femme Fatale’ kadın kavramını güçlendirdiği için eleştirilmiştir.</a:t>
            </a:r>
          </a:p>
          <a:p>
            <a:pPr>
              <a:lnSpc>
                <a:spcPct val="90000"/>
              </a:lnSpc>
            </a:pPr>
            <a:r>
              <a:rPr lang="tr-TR" sz="2400" dirty="0">
                <a:latin typeface="+mj-lt"/>
              </a:rPr>
              <a:t>Kadınların güzellik ve zerafet ile toplumda yer bulabildiklerini ama yine de erkeklere bağımlı olduklarını göstermektedir.</a:t>
            </a:r>
          </a:p>
          <a:p>
            <a:pPr>
              <a:lnSpc>
                <a:spcPct val="90000"/>
              </a:lnSpc>
            </a:pPr>
            <a:endParaRPr lang="tr-TR" sz="1900" noProof="1">
              <a:solidFill>
                <a:schemeClr val="tx1">
                  <a:lumMod val="95000"/>
                  <a:lumOff val="5000"/>
                </a:schemeClr>
              </a:solidFill>
            </a:endParaRPr>
          </a:p>
          <a:p>
            <a:pPr>
              <a:lnSpc>
                <a:spcPct val="90000"/>
              </a:lnSpc>
            </a:pPr>
            <a:endParaRPr lang="en-US" sz="1500" dirty="0">
              <a:solidFill>
                <a:schemeClr val="tx1">
                  <a:lumMod val="95000"/>
                  <a:lumOff val="5000"/>
                </a:schemeClr>
              </a:solidFill>
            </a:endParaRPr>
          </a:p>
        </p:txBody>
      </p:sp>
    </p:spTree>
    <p:extLst>
      <p:ext uri="{BB962C8B-B14F-4D97-AF65-F5344CB8AC3E}">
        <p14:creationId xmlns:p14="http://schemas.microsoft.com/office/powerpoint/2010/main" val="1972786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a:extLst>
            <a:ext uri="{FF2B5EF4-FFF2-40B4-BE49-F238E27FC236}">
              <a16:creationId xmlns:a16="http://schemas.microsoft.com/office/drawing/2014/main" id="{9360C966-D2AF-4949-6998-D1100900ABE0}"/>
            </a:ext>
          </a:extLst>
        </p:cNvPr>
        <p:cNvGrpSpPr/>
        <p:nvPr/>
      </p:nvGrpSpPr>
      <p:grpSpPr>
        <a:xfrm>
          <a:off x="0" y="0"/>
          <a:ext cx="0" cy="0"/>
          <a:chOff x="0" y="0"/>
          <a:chExt cx="0" cy="0"/>
        </a:xfrm>
      </p:grpSpPr>
      <p:grpSp>
        <p:nvGrpSpPr>
          <p:cNvPr id="11" name="Group 10">
            <a:extLst>
              <a:ext uri="{FF2B5EF4-FFF2-40B4-BE49-F238E27FC236}">
                <a16:creationId xmlns:a16="http://schemas.microsoft.com/office/drawing/2014/main" id="{B8CD0A9E-4481-532A-30A7-8EE20891AA4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2" name="Freeform 11">
              <a:extLst>
                <a:ext uri="{FF2B5EF4-FFF2-40B4-BE49-F238E27FC236}">
                  <a16:creationId xmlns:a16="http://schemas.microsoft.com/office/drawing/2014/main" id="{C540760B-273D-CDA2-9824-D800CAC7180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a:endParaRPr lang="tr-TR"/>
            </a:p>
          </p:txBody>
        </p:sp>
        <p:sp>
          <p:nvSpPr>
            <p:cNvPr id="13" name="Freeform 12">
              <a:extLst>
                <a:ext uri="{FF2B5EF4-FFF2-40B4-BE49-F238E27FC236}">
                  <a16:creationId xmlns:a16="http://schemas.microsoft.com/office/drawing/2014/main" id="{151A800C-9F8C-5C12-EC7D-34A5BEED77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a:endParaRPr lang="tr-TR"/>
            </a:p>
          </p:txBody>
        </p:sp>
        <p:sp>
          <p:nvSpPr>
            <p:cNvPr id="14" name="Freeform 13">
              <a:extLst>
                <a:ext uri="{FF2B5EF4-FFF2-40B4-BE49-F238E27FC236}">
                  <a16:creationId xmlns:a16="http://schemas.microsoft.com/office/drawing/2014/main" id="{5D755DDD-41BF-BAB2-8D35-47F1C1DC975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a:endParaRPr lang="tr-TR"/>
            </a:p>
          </p:txBody>
        </p:sp>
        <p:sp>
          <p:nvSpPr>
            <p:cNvPr id="15" name="Freeform 14">
              <a:extLst>
                <a:ext uri="{FF2B5EF4-FFF2-40B4-BE49-F238E27FC236}">
                  <a16:creationId xmlns:a16="http://schemas.microsoft.com/office/drawing/2014/main" id="{D9AB7ADB-E12D-91F9-2EA5-867231B9B7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a:endParaRPr lang="tr-TR"/>
            </a:p>
          </p:txBody>
        </p:sp>
        <p:sp>
          <p:nvSpPr>
            <p:cNvPr id="16" name="Freeform 15">
              <a:extLst>
                <a:ext uri="{FF2B5EF4-FFF2-40B4-BE49-F238E27FC236}">
                  <a16:creationId xmlns:a16="http://schemas.microsoft.com/office/drawing/2014/main" id="{7D67E328-070D-A94C-A5B9-4B2EA61B4B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a:endParaRPr lang="tr-TR"/>
            </a:p>
          </p:txBody>
        </p:sp>
        <p:sp>
          <p:nvSpPr>
            <p:cNvPr id="17" name="Freeform 16">
              <a:extLst>
                <a:ext uri="{FF2B5EF4-FFF2-40B4-BE49-F238E27FC236}">
                  <a16:creationId xmlns:a16="http://schemas.microsoft.com/office/drawing/2014/main" id="{84F77376-D4C6-449F-0960-E60797168C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a:endParaRPr lang="tr-TR"/>
            </a:p>
          </p:txBody>
        </p:sp>
        <p:sp>
          <p:nvSpPr>
            <p:cNvPr id="18" name="Freeform 17">
              <a:extLst>
                <a:ext uri="{FF2B5EF4-FFF2-40B4-BE49-F238E27FC236}">
                  <a16:creationId xmlns:a16="http://schemas.microsoft.com/office/drawing/2014/main" id="{8C213EAD-112C-141C-31BF-C45535283A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a:endParaRPr lang="tr-TR"/>
            </a:p>
          </p:txBody>
        </p:sp>
        <p:sp>
          <p:nvSpPr>
            <p:cNvPr id="19" name="Freeform 18">
              <a:extLst>
                <a:ext uri="{FF2B5EF4-FFF2-40B4-BE49-F238E27FC236}">
                  <a16:creationId xmlns:a16="http://schemas.microsoft.com/office/drawing/2014/main" id="{81903B69-FE77-9081-F2B6-E9BED0F19E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a:endParaRPr lang="tr-TR"/>
            </a:p>
          </p:txBody>
        </p:sp>
        <p:sp>
          <p:nvSpPr>
            <p:cNvPr id="20" name="Freeform 19">
              <a:extLst>
                <a:ext uri="{FF2B5EF4-FFF2-40B4-BE49-F238E27FC236}">
                  <a16:creationId xmlns:a16="http://schemas.microsoft.com/office/drawing/2014/main" id="{1444CD44-C677-9D1E-4D53-C486B0A00C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a:endParaRPr lang="tr-TR"/>
            </a:p>
          </p:txBody>
        </p:sp>
        <p:sp>
          <p:nvSpPr>
            <p:cNvPr id="21" name="Freeform 20">
              <a:extLst>
                <a:ext uri="{FF2B5EF4-FFF2-40B4-BE49-F238E27FC236}">
                  <a16:creationId xmlns:a16="http://schemas.microsoft.com/office/drawing/2014/main" id="{05697D66-A58D-C67A-7439-DD57475BDC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a:endParaRPr lang="tr-TR"/>
            </a:p>
          </p:txBody>
        </p:sp>
        <p:sp>
          <p:nvSpPr>
            <p:cNvPr id="22" name="Freeform 21">
              <a:extLst>
                <a:ext uri="{FF2B5EF4-FFF2-40B4-BE49-F238E27FC236}">
                  <a16:creationId xmlns:a16="http://schemas.microsoft.com/office/drawing/2014/main" id="{49349483-2B58-EA3D-1E88-23AD5F39A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a:endParaRPr lang="tr-TR"/>
            </a:p>
          </p:txBody>
        </p:sp>
        <p:sp>
          <p:nvSpPr>
            <p:cNvPr id="23" name="Freeform 22">
              <a:extLst>
                <a:ext uri="{FF2B5EF4-FFF2-40B4-BE49-F238E27FC236}">
                  <a16:creationId xmlns:a16="http://schemas.microsoft.com/office/drawing/2014/main" id="{5BE07FB5-F581-90A3-8C69-B5243AE7DB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a:endParaRPr lang="tr-TR"/>
            </a:p>
          </p:txBody>
        </p:sp>
      </p:grpSp>
      <p:grpSp>
        <p:nvGrpSpPr>
          <p:cNvPr id="25" name="Group 24">
            <a:extLst>
              <a:ext uri="{FF2B5EF4-FFF2-40B4-BE49-F238E27FC236}">
                <a16:creationId xmlns:a16="http://schemas.microsoft.com/office/drawing/2014/main" id="{FFE22B99-20AD-7F24-1D45-24275306541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6" name="Freeform 27">
              <a:extLst>
                <a:ext uri="{FF2B5EF4-FFF2-40B4-BE49-F238E27FC236}">
                  <a16:creationId xmlns:a16="http://schemas.microsoft.com/office/drawing/2014/main" id="{58E32D0A-C474-E7E9-88D8-F9B1E310DD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a:endParaRPr lang="tr-TR"/>
            </a:p>
          </p:txBody>
        </p:sp>
        <p:sp>
          <p:nvSpPr>
            <p:cNvPr id="27" name="Freeform 28">
              <a:extLst>
                <a:ext uri="{FF2B5EF4-FFF2-40B4-BE49-F238E27FC236}">
                  <a16:creationId xmlns:a16="http://schemas.microsoft.com/office/drawing/2014/main" id="{96FAEFEB-0FFD-9091-54F0-82607EA0A8E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a:endParaRPr lang="tr-TR"/>
            </a:p>
          </p:txBody>
        </p:sp>
        <p:sp>
          <p:nvSpPr>
            <p:cNvPr id="28" name="Freeform 29">
              <a:extLst>
                <a:ext uri="{FF2B5EF4-FFF2-40B4-BE49-F238E27FC236}">
                  <a16:creationId xmlns:a16="http://schemas.microsoft.com/office/drawing/2014/main" id="{981A8B20-2728-673A-2EA3-90D3574F7B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a:endParaRPr lang="tr-TR"/>
            </a:p>
          </p:txBody>
        </p:sp>
        <p:sp>
          <p:nvSpPr>
            <p:cNvPr id="29" name="Freeform 30">
              <a:extLst>
                <a:ext uri="{FF2B5EF4-FFF2-40B4-BE49-F238E27FC236}">
                  <a16:creationId xmlns:a16="http://schemas.microsoft.com/office/drawing/2014/main" id="{A758E408-8EC3-5CEC-A53A-0C63D110BE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a:endParaRPr lang="tr-TR"/>
            </a:p>
          </p:txBody>
        </p:sp>
        <p:sp>
          <p:nvSpPr>
            <p:cNvPr id="30" name="Freeform 31">
              <a:extLst>
                <a:ext uri="{FF2B5EF4-FFF2-40B4-BE49-F238E27FC236}">
                  <a16:creationId xmlns:a16="http://schemas.microsoft.com/office/drawing/2014/main" id="{D28ADD92-8395-3E17-56EF-1DF37CB4584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a:endParaRPr lang="tr-TR"/>
            </a:p>
          </p:txBody>
        </p:sp>
        <p:sp>
          <p:nvSpPr>
            <p:cNvPr id="31" name="Freeform 32">
              <a:extLst>
                <a:ext uri="{FF2B5EF4-FFF2-40B4-BE49-F238E27FC236}">
                  <a16:creationId xmlns:a16="http://schemas.microsoft.com/office/drawing/2014/main" id="{B237CD5A-0D11-40FC-F04E-46A123C6FA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a:endParaRPr lang="tr-TR"/>
            </a:p>
          </p:txBody>
        </p:sp>
        <p:sp>
          <p:nvSpPr>
            <p:cNvPr id="32" name="Freeform 33">
              <a:extLst>
                <a:ext uri="{FF2B5EF4-FFF2-40B4-BE49-F238E27FC236}">
                  <a16:creationId xmlns:a16="http://schemas.microsoft.com/office/drawing/2014/main" id="{48AF6211-E0E1-B482-D878-DB72E0090D5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a:endParaRPr lang="tr-TR"/>
            </a:p>
          </p:txBody>
        </p:sp>
        <p:sp>
          <p:nvSpPr>
            <p:cNvPr id="33" name="Freeform 34">
              <a:extLst>
                <a:ext uri="{FF2B5EF4-FFF2-40B4-BE49-F238E27FC236}">
                  <a16:creationId xmlns:a16="http://schemas.microsoft.com/office/drawing/2014/main" id="{3C0479FA-DAD5-8BE9-C93F-545D82D7534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a:endParaRPr lang="tr-TR"/>
            </a:p>
          </p:txBody>
        </p:sp>
        <p:sp>
          <p:nvSpPr>
            <p:cNvPr id="34" name="Freeform 35">
              <a:extLst>
                <a:ext uri="{FF2B5EF4-FFF2-40B4-BE49-F238E27FC236}">
                  <a16:creationId xmlns:a16="http://schemas.microsoft.com/office/drawing/2014/main" id="{5F6D5AEA-9FEC-F341-AEF0-0CBC1BBEA7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a:endParaRPr lang="tr-TR"/>
            </a:p>
          </p:txBody>
        </p:sp>
        <p:sp>
          <p:nvSpPr>
            <p:cNvPr id="35" name="Freeform 36">
              <a:extLst>
                <a:ext uri="{FF2B5EF4-FFF2-40B4-BE49-F238E27FC236}">
                  <a16:creationId xmlns:a16="http://schemas.microsoft.com/office/drawing/2014/main" id="{77001BB3-FF2A-DB60-C8F3-A77913D65D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a:endParaRPr lang="tr-TR"/>
            </a:p>
          </p:txBody>
        </p:sp>
        <p:sp>
          <p:nvSpPr>
            <p:cNvPr id="36" name="Freeform 37">
              <a:extLst>
                <a:ext uri="{FF2B5EF4-FFF2-40B4-BE49-F238E27FC236}">
                  <a16:creationId xmlns:a16="http://schemas.microsoft.com/office/drawing/2014/main" id="{6411DDDC-E13C-36A0-590F-3F8547A829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a:endParaRPr lang="tr-TR"/>
            </a:p>
          </p:txBody>
        </p:sp>
        <p:sp>
          <p:nvSpPr>
            <p:cNvPr id="37" name="Freeform 38">
              <a:extLst>
                <a:ext uri="{FF2B5EF4-FFF2-40B4-BE49-F238E27FC236}">
                  <a16:creationId xmlns:a16="http://schemas.microsoft.com/office/drawing/2014/main" id="{34AE512F-D4A0-45A5-9483-4E244D37A66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a:endParaRPr lang="tr-TR"/>
            </a:p>
          </p:txBody>
        </p:sp>
      </p:grpSp>
      <p:sp>
        <p:nvSpPr>
          <p:cNvPr id="39" name="Rectangle 38">
            <a:extLst>
              <a:ext uri="{FF2B5EF4-FFF2-40B4-BE49-F238E27FC236}">
                <a16:creationId xmlns:a16="http://schemas.microsoft.com/office/drawing/2014/main" id="{8CD26BFF-388B-BAED-A627-233EDC9E96B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tr-TR"/>
          </a:p>
        </p:txBody>
      </p:sp>
      <p:sp>
        <p:nvSpPr>
          <p:cNvPr id="41" name="Freeform 11">
            <a:extLst>
              <a:ext uri="{FF2B5EF4-FFF2-40B4-BE49-F238E27FC236}">
                <a16:creationId xmlns:a16="http://schemas.microsoft.com/office/drawing/2014/main" id="{6C7DED95-FD2C-1FD4-3B8D-AD10F3DD02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a:endParaRPr lang="tr-TR"/>
          </a:p>
        </p:txBody>
      </p:sp>
      <p:sp useBgFill="1">
        <p:nvSpPr>
          <p:cNvPr id="43" name="Rectangle 42">
            <a:extLst>
              <a:ext uri="{FF2B5EF4-FFF2-40B4-BE49-F238E27FC236}">
                <a16:creationId xmlns:a16="http://schemas.microsoft.com/office/drawing/2014/main" id="{424FCD47-3865-2816-2C74-01FF85C6E2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5" name="Freeform 5">
            <a:extLst>
              <a:ext uri="{FF2B5EF4-FFF2-40B4-BE49-F238E27FC236}">
                <a16:creationId xmlns:a16="http://schemas.microsoft.com/office/drawing/2014/main" id="{189FBB24-9FDE-8CA2-720D-5DBD5F82EB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659027"/>
            <a:ext cx="9042690" cy="1035152"/>
          </a:xfrm>
          <a:custGeom>
            <a:avLst/>
            <a:gdLst>
              <a:gd name="T0" fmla="*/ 1900 w 1902"/>
              <a:gd name="T1" fmla="*/ 77 h 163"/>
              <a:gd name="T2" fmla="*/ 1826 w 1902"/>
              <a:gd name="T3" fmla="*/ 3 h 163"/>
              <a:gd name="T4" fmla="*/ 1825 w 1902"/>
              <a:gd name="T5" fmla="*/ 2 h 163"/>
              <a:gd name="T6" fmla="*/ 1819 w 1902"/>
              <a:gd name="T7" fmla="*/ 0 h 163"/>
              <a:gd name="T8" fmla="*/ 1363 w 1902"/>
              <a:gd name="T9" fmla="*/ 0 h 163"/>
              <a:gd name="T10" fmla="*/ 1348 w 1902"/>
              <a:gd name="T11" fmla="*/ 0 h 163"/>
              <a:gd name="T12" fmla="*/ 1225 w 1902"/>
              <a:gd name="T13" fmla="*/ 0 h 163"/>
              <a:gd name="T14" fmla="*/ 1033 w 1902"/>
              <a:gd name="T15" fmla="*/ 0 h 163"/>
              <a:gd name="T16" fmla="*/ 892 w 1902"/>
              <a:gd name="T17" fmla="*/ 0 h 163"/>
              <a:gd name="T18" fmla="*/ 786 w 1902"/>
              <a:gd name="T19" fmla="*/ 0 h 163"/>
              <a:gd name="T20" fmla="*/ 577 w 1902"/>
              <a:gd name="T21" fmla="*/ 0 h 163"/>
              <a:gd name="T22" fmla="*/ 562 w 1902"/>
              <a:gd name="T23" fmla="*/ 0 h 163"/>
              <a:gd name="T24" fmla="*/ 439 w 1902"/>
              <a:gd name="T25" fmla="*/ 0 h 163"/>
              <a:gd name="T26" fmla="*/ 106 w 1902"/>
              <a:gd name="T27" fmla="*/ 0 h 163"/>
              <a:gd name="T28" fmla="*/ 0 w 1902"/>
              <a:gd name="T29" fmla="*/ 0 h 163"/>
              <a:gd name="T30" fmla="*/ 0 w 1902"/>
              <a:gd name="T31" fmla="*/ 163 h 163"/>
              <a:gd name="T32" fmla="*/ 106 w 1902"/>
              <a:gd name="T33" fmla="*/ 163 h 163"/>
              <a:gd name="T34" fmla="*/ 439 w 1902"/>
              <a:gd name="T35" fmla="*/ 163 h 163"/>
              <a:gd name="T36" fmla="*/ 562 w 1902"/>
              <a:gd name="T37" fmla="*/ 163 h 163"/>
              <a:gd name="T38" fmla="*/ 577 w 1902"/>
              <a:gd name="T39" fmla="*/ 163 h 163"/>
              <a:gd name="T40" fmla="*/ 786 w 1902"/>
              <a:gd name="T41" fmla="*/ 163 h 163"/>
              <a:gd name="T42" fmla="*/ 892 w 1902"/>
              <a:gd name="T43" fmla="*/ 163 h 163"/>
              <a:gd name="T44" fmla="*/ 1033 w 1902"/>
              <a:gd name="T45" fmla="*/ 163 h 163"/>
              <a:gd name="T46" fmla="*/ 1225 w 1902"/>
              <a:gd name="T47" fmla="*/ 163 h 163"/>
              <a:gd name="T48" fmla="*/ 1348 w 1902"/>
              <a:gd name="T49" fmla="*/ 163 h 163"/>
              <a:gd name="T50" fmla="*/ 1363 w 1902"/>
              <a:gd name="T51" fmla="*/ 163 h 163"/>
              <a:gd name="T52" fmla="*/ 1819 w 1902"/>
              <a:gd name="T53" fmla="*/ 163 h 163"/>
              <a:gd name="T54" fmla="*/ 1825 w 1902"/>
              <a:gd name="T55" fmla="*/ 161 h 163"/>
              <a:gd name="T56" fmla="*/ 1826 w 1902"/>
              <a:gd name="T57" fmla="*/ 160 h 163"/>
              <a:gd name="T58" fmla="*/ 1900 w 1902"/>
              <a:gd name="T59" fmla="*/ 86 h 163"/>
              <a:gd name="T60" fmla="*/ 1900 w 1902"/>
              <a:gd name="T61" fmla="*/ 77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1902" h="163">
                <a:moveTo>
                  <a:pt x="1900" y="77"/>
                </a:moveTo>
                <a:cubicBezTo>
                  <a:pt x="1826" y="3"/>
                  <a:pt x="1826" y="3"/>
                  <a:pt x="1826" y="3"/>
                </a:cubicBezTo>
                <a:cubicBezTo>
                  <a:pt x="1825" y="2"/>
                  <a:pt x="1825" y="2"/>
                  <a:pt x="1825" y="2"/>
                </a:cubicBezTo>
                <a:cubicBezTo>
                  <a:pt x="1823" y="1"/>
                  <a:pt x="1821" y="0"/>
                  <a:pt x="1819" y="0"/>
                </a:cubicBezTo>
                <a:cubicBezTo>
                  <a:pt x="1363" y="0"/>
                  <a:pt x="1363" y="0"/>
                  <a:pt x="1363" y="0"/>
                </a:cubicBezTo>
                <a:cubicBezTo>
                  <a:pt x="1348" y="0"/>
                  <a:pt x="1348" y="0"/>
                  <a:pt x="1348" y="0"/>
                </a:cubicBezTo>
                <a:cubicBezTo>
                  <a:pt x="1225" y="0"/>
                  <a:pt x="1225" y="0"/>
                  <a:pt x="1225" y="0"/>
                </a:cubicBezTo>
                <a:cubicBezTo>
                  <a:pt x="1033" y="0"/>
                  <a:pt x="1033" y="0"/>
                  <a:pt x="1033" y="0"/>
                </a:cubicBezTo>
                <a:cubicBezTo>
                  <a:pt x="892" y="0"/>
                  <a:pt x="892" y="0"/>
                  <a:pt x="892" y="0"/>
                </a:cubicBezTo>
                <a:cubicBezTo>
                  <a:pt x="786" y="0"/>
                  <a:pt x="786" y="0"/>
                  <a:pt x="786" y="0"/>
                </a:cubicBezTo>
                <a:cubicBezTo>
                  <a:pt x="577" y="0"/>
                  <a:pt x="577" y="0"/>
                  <a:pt x="577" y="0"/>
                </a:cubicBezTo>
                <a:cubicBezTo>
                  <a:pt x="562" y="0"/>
                  <a:pt x="562" y="0"/>
                  <a:pt x="562" y="0"/>
                </a:cubicBezTo>
                <a:cubicBezTo>
                  <a:pt x="439" y="0"/>
                  <a:pt x="439" y="0"/>
                  <a:pt x="439" y="0"/>
                </a:cubicBezTo>
                <a:cubicBezTo>
                  <a:pt x="106" y="0"/>
                  <a:pt x="106" y="0"/>
                  <a:pt x="106" y="0"/>
                </a:cubicBezTo>
                <a:cubicBezTo>
                  <a:pt x="0" y="0"/>
                  <a:pt x="0" y="0"/>
                  <a:pt x="0" y="0"/>
                </a:cubicBezTo>
                <a:cubicBezTo>
                  <a:pt x="0" y="163"/>
                  <a:pt x="0" y="163"/>
                  <a:pt x="0" y="163"/>
                </a:cubicBezTo>
                <a:cubicBezTo>
                  <a:pt x="106" y="163"/>
                  <a:pt x="106" y="163"/>
                  <a:pt x="106" y="163"/>
                </a:cubicBezTo>
                <a:cubicBezTo>
                  <a:pt x="439" y="163"/>
                  <a:pt x="439" y="163"/>
                  <a:pt x="439" y="163"/>
                </a:cubicBezTo>
                <a:cubicBezTo>
                  <a:pt x="562" y="163"/>
                  <a:pt x="562" y="163"/>
                  <a:pt x="562" y="163"/>
                </a:cubicBezTo>
                <a:cubicBezTo>
                  <a:pt x="577" y="163"/>
                  <a:pt x="577" y="163"/>
                  <a:pt x="577" y="163"/>
                </a:cubicBezTo>
                <a:cubicBezTo>
                  <a:pt x="786" y="163"/>
                  <a:pt x="786" y="163"/>
                  <a:pt x="786" y="163"/>
                </a:cubicBezTo>
                <a:cubicBezTo>
                  <a:pt x="892" y="163"/>
                  <a:pt x="892" y="163"/>
                  <a:pt x="892" y="163"/>
                </a:cubicBezTo>
                <a:cubicBezTo>
                  <a:pt x="1033" y="163"/>
                  <a:pt x="1033" y="163"/>
                  <a:pt x="1033" y="163"/>
                </a:cubicBezTo>
                <a:cubicBezTo>
                  <a:pt x="1225" y="163"/>
                  <a:pt x="1225" y="163"/>
                  <a:pt x="1225" y="163"/>
                </a:cubicBezTo>
                <a:cubicBezTo>
                  <a:pt x="1348" y="163"/>
                  <a:pt x="1348" y="163"/>
                  <a:pt x="1348" y="163"/>
                </a:cubicBezTo>
                <a:cubicBezTo>
                  <a:pt x="1363" y="163"/>
                  <a:pt x="1363" y="163"/>
                  <a:pt x="1363" y="163"/>
                </a:cubicBezTo>
                <a:cubicBezTo>
                  <a:pt x="1819" y="163"/>
                  <a:pt x="1819" y="163"/>
                  <a:pt x="1819" y="163"/>
                </a:cubicBezTo>
                <a:cubicBezTo>
                  <a:pt x="1821" y="163"/>
                  <a:pt x="1823" y="162"/>
                  <a:pt x="1825" y="161"/>
                </a:cubicBezTo>
                <a:cubicBezTo>
                  <a:pt x="1825" y="160"/>
                  <a:pt x="1825" y="160"/>
                  <a:pt x="1826" y="160"/>
                </a:cubicBezTo>
                <a:cubicBezTo>
                  <a:pt x="1900" y="86"/>
                  <a:pt x="1900" y="86"/>
                  <a:pt x="1900" y="86"/>
                </a:cubicBezTo>
                <a:cubicBezTo>
                  <a:pt x="1902" y="83"/>
                  <a:pt x="1902" y="79"/>
                  <a:pt x="1900" y="77"/>
                </a:cubicBezTo>
                <a:close/>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2" name="Title 1">
            <a:extLst>
              <a:ext uri="{FF2B5EF4-FFF2-40B4-BE49-F238E27FC236}">
                <a16:creationId xmlns:a16="http://schemas.microsoft.com/office/drawing/2014/main" id="{51082564-4DD0-AB7A-7786-F7C1E712360E}"/>
              </a:ext>
            </a:extLst>
          </p:cNvPr>
          <p:cNvSpPr>
            <a:spLocks noGrp="1"/>
          </p:cNvSpPr>
          <p:nvPr>
            <p:ph type="title"/>
          </p:nvPr>
        </p:nvSpPr>
        <p:spPr>
          <a:xfrm>
            <a:off x="467903" y="713912"/>
            <a:ext cx="7145866" cy="778933"/>
          </a:xfrm>
        </p:spPr>
        <p:txBody>
          <a:bodyPr vert="horz" lIns="91440" tIns="45720" rIns="91440" bIns="45720" rtlCol="0" anchor="ctr">
            <a:normAutofit/>
          </a:bodyPr>
          <a:lstStyle/>
          <a:p>
            <a:r>
              <a:rPr lang="tr-TR" sz="3200" dirty="0">
                <a:solidFill>
                  <a:srgbClr val="FEFFFF"/>
                </a:solidFill>
              </a:rPr>
              <a:t>Kadın İmajı Üzerine Tartışmalar</a:t>
            </a:r>
            <a:endParaRPr lang="en-US" sz="3200" dirty="0">
              <a:solidFill>
                <a:srgbClr val="FEFFFF"/>
              </a:solidFill>
            </a:endParaRPr>
          </a:p>
        </p:txBody>
      </p:sp>
      <p:sp>
        <p:nvSpPr>
          <p:cNvPr id="3" name="Content Placeholder 2">
            <a:extLst>
              <a:ext uri="{FF2B5EF4-FFF2-40B4-BE49-F238E27FC236}">
                <a16:creationId xmlns:a16="http://schemas.microsoft.com/office/drawing/2014/main" id="{E7454CFD-65EF-2C04-3A7F-13E081448892}"/>
              </a:ext>
            </a:extLst>
          </p:cNvPr>
          <p:cNvSpPr>
            <a:spLocks noGrp="1"/>
          </p:cNvSpPr>
          <p:nvPr>
            <p:ph sz="half" idx="1"/>
          </p:nvPr>
        </p:nvSpPr>
        <p:spPr>
          <a:xfrm>
            <a:off x="4712071" y="1822552"/>
            <a:ext cx="7012025" cy="4681244"/>
          </a:xfrm>
        </p:spPr>
        <p:txBody>
          <a:bodyPr vert="horz" lIns="91440" tIns="45720" rIns="91440" bIns="45720" rtlCol="0">
            <a:normAutofit/>
          </a:bodyPr>
          <a:lstStyle/>
          <a:p>
            <a:pPr>
              <a:lnSpc>
                <a:spcPct val="90000"/>
              </a:lnSpc>
            </a:pPr>
            <a:r>
              <a:rPr lang="tr-TR" sz="2400" noProof="1">
                <a:solidFill>
                  <a:schemeClr val="tx1">
                    <a:lumMod val="95000"/>
                    <a:lumOff val="5000"/>
                  </a:schemeClr>
                </a:solidFill>
                <a:latin typeface="+mj-lt"/>
              </a:rPr>
              <a:t>Nina , yerlileri temsil eden bir karakterdir. Hırsız olmasına rağmen, Trane ile ilişkisi ve isyankarları destekliyor olması ile daha saf ve dürüst idealleri olan bir kadın olarak yansıtılmaktadır.</a:t>
            </a:r>
          </a:p>
          <a:p>
            <a:pPr>
              <a:lnSpc>
                <a:spcPct val="90000"/>
              </a:lnSpc>
            </a:pPr>
            <a:r>
              <a:rPr lang="tr-TR" sz="2400" noProof="1">
                <a:solidFill>
                  <a:schemeClr val="tx1">
                    <a:lumMod val="95000"/>
                    <a:lumOff val="5000"/>
                  </a:schemeClr>
                </a:solidFill>
                <a:latin typeface="+mj-lt"/>
              </a:rPr>
              <a:t>Kurtarılmak için erkeklere muhtaç biri ama yine de zekası ve gücünü kullanarak eylemleriyle dönüşüm yaratan biri olarak gösterilerek feminist okumalar için de bir alan yaratmıştır.</a:t>
            </a:r>
            <a:endParaRPr lang="tr-TR" sz="2400" dirty="0">
              <a:latin typeface="+mj-lt"/>
            </a:endParaRPr>
          </a:p>
          <a:p>
            <a:pPr>
              <a:lnSpc>
                <a:spcPct val="90000"/>
              </a:lnSpc>
            </a:pPr>
            <a:endParaRPr lang="tr-TR" sz="1900" noProof="1">
              <a:solidFill>
                <a:schemeClr val="tx1">
                  <a:lumMod val="95000"/>
                  <a:lumOff val="5000"/>
                </a:schemeClr>
              </a:solidFill>
            </a:endParaRPr>
          </a:p>
          <a:p>
            <a:pPr marL="0" indent="0">
              <a:lnSpc>
                <a:spcPct val="90000"/>
              </a:lnSpc>
              <a:buNone/>
            </a:pPr>
            <a:endParaRPr lang="en-US" sz="1500" dirty="0">
              <a:solidFill>
                <a:schemeClr val="tx1">
                  <a:lumMod val="95000"/>
                  <a:lumOff val="5000"/>
                </a:schemeClr>
              </a:solidFill>
            </a:endParaRPr>
          </a:p>
        </p:txBody>
      </p:sp>
      <p:pic>
        <p:nvPicPr>
          <p:cNvPr id="8" name="Content Placeholder 7" descr="A person and person looking at each other&#10;&#10;Description automatically generated">
            <a:extLst>
              <a:ext uri="{FF2B5EF4-FFF2-40B4-BE49-F238E27FC236}">
                <a16:creationId xmlns:a16="http://schemas.microsoft.com/office/drawing/2014/main" id="{C5185E6C-DA2B-DB73-627E-97C91914A43D}"/>
              </a:ext>
            </a:extLst>
          </p:cNvPr>
          <p:cNvPicPr>
            <a:picLocks noGrp="1" noChangeAspect="1"/>
          </p:cNvPicPr>
          <p:nvPr>
            <p:ph sz="half" idx="2"/>
          </p:nvPr>
        </p:nvPicPr>
        <p:blipFill>
          <a:blip r:embed="rId2"/>
          <a:stretch>
            <a:fillRect/>
          </a:stretch>
        </p:blipFill>
        <p:spPr>
          <a:xfrm>
            <a:off x="256307" y="1749064"/>
            <a:ext cx="3641136" cy="5003617"/>
          </a:xfrm>
        </p:spPr>
      </p:pic>
    </p:spTree>
    <p:extLst>
      <p:ext uri="{BB962C8B-B14F-4D97-AF65-F5344CB8AC3E}">
        <p14:creationId xmlns:p14="http://schemas.microsoft.com/office/powerpoint/2010/main" val="32479186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266C3FE-7DD5-B241-5F45-17908266D6C7}"/>
              </a:ext>
            </a:extLst>
          </p:cNvPr>
          <p:cNvSpPr>
            <a:spLocks noGrp="1"/>
          </p:cNvSpPr>
          <p:nvPr>
            <p:ph type="title"/>
          </p:nvPr>
        </p:nvSpPr>
        <p:spPr/>
        <p:txBody>
          <a:bodyPr/>
          <a:lstStyle/>
          <a:p>
            <a:r>
              <a:rPr lang="tr-TR" b="1" dirty="0"/>
              <a:t>Sinema Tarihindeki Önemi</a:t>
            </a:r>
          </a:p>
        </p:txBody>
      </p:sp>
      <p:sp>
        <p:nvSpPr>
          <p:cNvPr id="6" name="Content Placeholder 5">
            <a:extLst>
              <a:ext uri="{FF2B5EF4-FFF2-40B4-BE49-F238E27FC236}">
                <a16:creationId xmlns:a16="http://schemas.microsoft.com/office/drawing/2014/main" id="{36D9A773-5C87-C465-78D3-0FC2D208A55C}"/>
              </a:ext>
            </a:extLst>
          </p:cNvPr>
          <p:cNvSpPr>
            <a:spLocks noGrp="1"/>
          </p:cNvSpPr>
          <p:nvPr>
            <p:ph idx="1"/>
          </p:nvPr>
        </p:nvSpPr>
        <p:spPr>
          <a:xfrm>
            <a:off x="2592924" y="1756229"/>
            <a:ext cx="8911687" cy="4154993"/>
          </a:xfrm>
        </p:spPr>
        <p:txBody>
          <a:bodyPr>
            <a:normAutofit/>
          </a:bodyPr>
          <a:lstStyle/>
          <a:p>
            <a:r>
              <a:rPr lang="tr-TR" dirty="0"/>
              <a:t> İçerdiği mizah ve alaycı tonu ile ilk Sıpagetti Western’lerden biri kabul edilir.</a:t>
            </a:r>
          </a:p>
          <a:p>
            <a:r>
              <a:rPr lang="tr-TR" dirty="0"/>
              <a:t> Ben Trane karakteri Western filmlerindeki ilk gri karakterlerden biri olarak görülmektedir.</a:t>
            </a:r>
          </a:p>
          <a:p>
            <a:r>
              <a:rPr lang="tr-TR" dirty="0"/>
              <a:t>Şiddet sahneleri öncüllerinden çok daha yakından ve vurucu şekilde çekilmiştir.</a:t>
            </a:r>
          </a:p>
          <a:p>
            <a:r>
              <a:rPr lang="tr-TR" dirty="0"/>
              <a:t>Tecavüz girişimi sahnesi de hem cesur bulunmuş , hem de bir çeşit dans gibi gösterilerek estetize edildiği için eleştirilmiştir.	</a:t>
            </a:r>
          </a:p>
          <a:p>
            <a:r>
              <a:rPr lang="tr-TR" dirty="0"/>
              <a:t>Özellikle 1980’li yıllarda çekilen erkeklerin dostluğuna dayanan ‘buddy’ filmlerine de esin verdiği düşünülmektedir.</a:t>
            </a:r>
          </a:p>
          <a:p>
            <a:r>
              <a:rPr lang="tr-TR" dirty="0"/>
              <a:t>1963 yılında Robert Aldrich ‘There Really Was a Gold Mine’ adında bir devam filmi üzerine çalıştığını belirtmiştir ama bu film hiç çekilmedi.</a:t>
            </a:r>
          </a:p>
          <a:p>
            <a:pPr marL="0" indent="0">
              <a:buNone/>
            </a:pPr>
            <a:endParaRPr lang="tr-TR" dirty="0"/>
          </a:p>
        </p:txBody>
      </p:sp>
    </p:spTree>
    <p:extLst>
      <p:ext uri="{BB962C8B-B14F-4D97-AF65-F5344CB8AC3E}">
        <p14:creationId xmlns:p14="http://schemas.microsoft.com/office/powerpoint/2010/main" val="182119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0F9E33-CE66-27A1-A0FA-818ED6541CD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8DEF203F-4030-1CF2-3844-C9925D7F7F93}"/>
              </a:ext>
            </a:extLst>
          </p:cNvPr>
          <p:cNvSpPr>
            <a:spLocks noGrp="1"/>
          </p:cNvSpPr>
          <p:nvPr>
            <p:ph type="title"/>
          </p:nvPr>
        </p:nvSpPr>
        <p:spPr/>
        <p:txBody>
          <a:bodyPr/>
          <a:lstStyle/>
          <a:p>
            <a:r>
              <a:rPr lang="tr-TR" b="1" dirty="0"/>
              <a:t>François Truffaut’un Görüşleri</a:t>
            </a:r>
          </a:p>
        </p:txBody>
      </p:sp>
      <p:sp>
        <p:nvSpPr>
          <p:cNvPr id="6" name="Content Placeholder 5">
            <a:extLst>
              <a:ext uri="{FF2B5EF4-FFF2-40B4-BE49-F238E27FC236}">
                <a16:creationId xmlns:a16="http://schemas.microsoft.com/office/drawing/2014/main" id="{0FCDAFFD-27F6-E9D5-531E-DCBDD584DAC5}"/>
              </a:ext>
            </a:extLst>
          </p:cNvPr>
          <p:cNvSpPr>
            <a:spLocks noGrp="1"/>
          </p:cNvSpPr>
          <p:nvPr>
            <p:ph idx="1"/>
          </p:nvPr>
        </p:nvSpPr>
        <p:spPr/>
        <p:txBody>
          <a:bodyPr>
            <a:normAutofit/>
          </a:bodyPr>
          <a:lstStyle/>
          <a:p>
            <a:r>
              <a:rPr kumimoji="0" lang="tr-TR" altLang="tr-TR" sz="1800" b="0" i="0" u="none" strike="noStrike" cap="none" normalizeH="0" baseline="0" dirty="0">
                <a:ln>
                  <a:noFill/>
                </a:ln>
                <a:solidFill>
                  <a:srgbClr val="1F1F1F"/>
                </a:solidFill>
                <a:effectLst/>
                <a:latin typeface="+mj-lt"/>
                <a:cs typeface="Arial" panose="020B0604020202020204" pitchFamily="34" charset="0"/>
              </a:rPr>
              <a:t>François Truffaut 1955 tarihli yazısında  filmi ‘İlk İronik Western’ olarak tanımlamış ve özellikle filmin senaryosu üstünde durmuştur.  Senaryoyu "İsviçre saatleri gibi özenle oluşturulmuş bir ağırlık ve denge mekanizması" olarak tanımladı. Truffaut'nun hayran kaldığı şey, senaryonun klasik mükemmelliğiydi: parçalarının bütünle uyumu, anlatı simetrileri ve her sahnenin mutlaka daha sonraki bir sahneye bağlanıyor olması. Öte yandan filmin üslubu konusunda , "Aldrich'in yönetimi biraz gösterişli ve efektlerle dolu. Bazıları mükemmel, diğerleri gereksiz, ama hepsi hikayeye hizmet ediyor." demiştir.</a:t>
            </a:r>
            <a:endParaRPr kumimoji="0" lang="tr-TR" altLang="tr-TR" b="0" i="0" u="none" strike="noStrike" cap="none" normalizeH="0" baseline="0" dirty="0">
              <a:ln>
                <a:noFill/>
              </a:ln>
              <a:solidFill>
                <a:srgbClr val="1F1F1F"/>
              </a:solidFill>
              <a:effectLst/>
              <a:latin typeface="+mj-lt"/>
              <a:cs typeface="Arial" panose="020B0604020202020204" pitchFamily="34" charset="0"/>
            </a:endParaRPr>
          </a:p>
        </p:txBody>
      </p:sp>
      <p:sp>
        <p:nvSpPr>
          <p:cNvPr id="8" name="Rectangle 5">
            <a:extLst>
              <a:ext uri="{FF2B5EF4-FFF2-40B4-BE49-F238E27FC236}">
                <a16:creationId xmlns:a16="http://schemas.microsoft.com/office/drawing/2014/main" id="{9710B67B-CBBC-DD39-92A1-C820B6E20E11}"/>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65564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5D0612-A436-F0E1-BED9-E2896E2C1E3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BFAB38D-139B-54C2-0627-390432199CE0}"/>
              </a:ext>
            </a:extLst>
          </p:cNvPr>
          <p:cNvSpPr>
            <a:spLocks noGrp="1"/>
          </p:cNvSpPr>
          <p:nvPr>
            <p:ph type="title"/>
          </p:nvPr>
        </p:nvSpPr>
        <p:spPr/>
        <p:txBody>
          <a:bodyPr/>
          <a:lstStyle/>
          <a:p>
            <a:r>
              <a:rPr lang="tr-TR" b="1" dirty="0"/>
              <a:t>Etkilenen Yönetmenler ve Filmler</a:t>
            </a:r>
          </a:p>
        </p:txBody>
      </p:sp>
      <p:sp>
        <p:nvSpPr>
          <p:cNvPr id="6" name="Content Placeholder 5">
            <a:extLst>
              <a:ext uri="{FF2B5EF4-FFF2-40B4-BE49-F238E27FC236}">
                <a16:creationId xmlns:a16="http://schemas.microsoft.com/office/drawing/2014/main" id="{D2EEBC5D-B45C-CC8B-0B18-40D14DC5424C}"/>
              </a:ext>
            </a:extLst>
          </p:cNvPr>
          <p:cNvSpPr>
            <a:spLocks noGrp="1"/>
          </p:cNvSpPr>
          <p:nvPr>
            <p:ph idx="1"/>
          </p:nvPr>
        </p:nvSpPr>
        <p:spPr>
          <a:xfrm>
            <a:off x="2592924" y="1698171"/>
            <a:ext cx="8911688" cy="4213051"/>
          </a:xfrm>
        </p:spPr>
        <p:txBody>
          <a:bodyPr>
            <a:normAutofit/>
          </a:bodyPr>
          <a:lstStyle/>
          <a:p>
            <a:r>
              <a:rPr kumimoji="0" lang="tr-TR" altLang="tr-TR" sz="1800" b="0" i="0" u="none" strike="noStrike" cap="none" normalizeH="0" baseline="0" dirty="0">
                <a:ln>
                  <a:noFill/>
                </a:ln>
                <a:solidFill>
                  <a:srgbClr val="1F1F1F"/>
                </a:solidFill>
                <a:effectLst/>
                <a:latin typeface="+mj-lt"/>
                <a:cs typeface="Arial" panose="020B0604020202020204" pitchFamily="34" charset="0"/>
              </a:rPr>
              <a:t>‘Sınırın Güneyi’ (South of the Border) filmleri olarak anılan Vera Cruz, The Magnificent Seven ,  The Professionals ve The Wild Bunch filmlerinin ilkidir.</a:t>
            </a:r>
          </a:p>
          <a:p>
            <a:r>
              <a:rPr lang="tr-TR" altLang="tr-TR" dirty="0">
                <a:solidFill>
                  <a:srgbClr val="1F1F1F"/>
                </a:solidFill>
                <a:latin typeface="+mj-lt"/>
                <a:cs typeface="Arial" panose="020B0604020202020204" pitchFamily="34" charset="0"/>
              </a:rPr>
              <a:t>Sergio Leone , Vera Cruz’dan en çok etkilenen yönetmenlerden biri olarak görülmektedir.  Özellike A Fistfull of Dollars (Bir Avuç Dolar) ve Once Upon a Time in the West (Bir Zamanlar Batı’da)  filmlerinde kahramanlar çok boyutlu, ahlaki açıdan belirsiz karakterler olarak vurgulanmışlardır.</a:t>
            </a:r>
          </a:p>
          <a:p>
            <a:r>
              <a:rPr kumimoji="0" lang="tr-TR" altLang="tr-TR" b="0" i="0" u="none" strike="noStrike" cap="none" normalizeH="0" baseline="0" dirty="0">
                <a:ln>
                  <a:noFill/>
                </a:ln>
                <a:solidFill>
                  <a:srgbClr val="1F1F1F"/>
                </a:solidFill>
                <a:effectLst/>
                <a:latin typeface="+mj-lt"/>
                <a:cs typeface="Arial" panose="020B0604020202020204" pitchFamily="34" charset="0"/>
              </a:rPr>
              <a:t>Robert Rodriguez ve Quentin Tarantino da özellikle şiddet ve mizahın bir arada kullanılması yönüyle Vera Cruz’a benzetilmektedir.</a:t>
            </a:r>
            <a:r>
              <a:rPr lang="tr-TR" altLang="tr-TR" dirty="0">
                <a:solidFill>
                  <a:srgbClr val="1F1F1F"/>
                </a:solidFill>
                <a:latin typeface="+mj-lt"/>
                <a:cs typeface="Arial" panose="020B0604020202020204" pitchFamily="34" charset="0"/>
              </a:rPr>
              <a:t> Bunun en belirgin olduğu film Django Unchained (2012) dir.</a:t>
            </a:r>
          </a:p>
          <a:p>
            <a:r>
              <a:rPr kumimoji="0" lang="tr-TR" altLang="tr-TR" b="0" i="0" u="none" strike="noStrike" cap="none" normalizeH="0" baseline="0" dirty="0">
                <a:ln>
                  <a:noFill/>
                </a:ln>
                <a:solidFill>
                  <a:srgbClr val="1F1F1F"/>
                </a:solidFill>
                <a:effectLst/>
                <a:latin typeface="+mj-lt"/>
                <a:cs typeface="Arial" panose="020B0604020202020204" pitchFamily="34" charset="0"/>
              </a:rPr>
              <a:t>Ped</a:t>
            </a:r>
            <a:r>
              <a:rPr lang="tr-TR" altLang="tr-TR" dirty="0">
                <a:solidFill>
                  <a:srgbClr val="1F1F1F"/>
                </a:solidFill>
                <a:latin typeface="+mj-lt"/>
                <a:cs typeface="Arial" panose="020B0604020202020204" pitchFamily="34" charset="0"/>
              </a:rPr>
              <a:t>ro Almodovar’ın 2011 yılında çektiği İçinde Yaşadığım Deri (La piel que habito) filmindeki baş karakterin adının Vera Cruz olmasının da bu filme bir atıf olabileceği düşünülmektedir.</a:t>
            </a:r>
            <a:endParaRPr kumimoji="0" lang="tr-TR" altLang="tr-TR" b="0" i="0" u="none" strike="noStrike" cap="none" normalizeH="0" baseline="0" dirty="0">
              <a:ln>
                <a:noFill/>
              </a:ln>
              <a:solidFill>
                <a:srgbClr val="1F1F1F"/>
              </a:solidFill>
              <a:effectLst/>
              <a:latin typeface="+mj-lt"/>
              <a:cs typeface="Arial" panose="020B0604020202020204" pitchFamily="34" charset="0"/>
            </a:endParaRPr>
          </a:p>
        </p:txBody>
      </p:sp>
      <p:sp>
        <p:nvSpPr>
          <p:cNvPr id="8" name="Rectangle 5">
            <a:extLst>
              <a:ext uri="{FF2B5EF4-FFF2-40B4-BE49-F238E27FC236}">
                <a16:creationId xmlns:a16="http://schemas.microsoft.com/office/drawing/2014/main" id="{8C973699-3FD5-5457-6D17-479F765BA0A0}"/>
              </a:ext>
            </a:extLst>
          </p:cNvPr>
          <p:cNvSpPr>
            <a:spLocks noChangeArrowheads="1"/>
          </p:cNvSpPr>
          <p:nvPr/>
        </p:nvSpPr>
        <p:spPr bwMode="auto">
          <a:xfrm>
            <a:off x="0" y="5462"/>
            <a:ext cx="65" cy="44627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tr-TR" altLang="tr-TR" sz="1100" b="0" i="0" u="none" strike="noStrike" cap="none" normalizeH="0" baseline="0" dirty="0">
                <a:ln>
                  <a:noFill/>
                </a:ln>
                <a:solidFill>
                  <a:srgbClr val="1F1F1F"/>
                </a:solidFill>
                <a:effectLst/>
                <a:latin typeface="Arial" panose="020B0604020202020204" pitchFamily="34" charset="0"/>
                <a:cs typeface="Arial" panose="020B0604020202020204" pitchFamily="34" charset="0"/>
              </a:rPr>
            </a:br>
            <a:endParaRPr kumimoji="0" lang="tr-TR" altLang="tr-T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752529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659</TotalTime>
  <Words>1698</Words>
  <Application>Microsoft Office PowerPoint</Application>
  <PresentationFormat>Widescreen</PresentationFormat>
  <Paragraphs>113</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Century Gothic</vt:lpstr>
      <vt:lpstr>montserrat</vt:lpstr>
      <vt:lpstr>PT Serif</vt:lpstr>
      <vt:lpstr>Wingdings 3</vt:lpstr>
      <vt:lpstr>Wisp</vt:lpstr>
      <vt:lpstr>Vera Cruz Filminin Etkileri </vt:lpstr>
      <vt:lpstr>Meksika İmajı Üzerine Tartışmalar</vt:lpstr>
      <vt:lpstr>Meksika İmajı Üzerine Tartışmalar</vt:lpstr>
      <vt:lpstr>«Savaşlar Çocuklar Öldürülerek Kazanılmaz»</vt:lpstr>
      <vt:lpstr>Kadın İmajı Üzerine Tartışmalar</vt:lpstr>
      <vt:lpstr>Kadın İmajı Üzerine Tartışmalar</vt:lpstr>
      <vt:lpstr>Sinema Tarihindeki Önemi</vt:lpstr>
      <vt:lpstr>François Truffaut’un Görüşleri</vt:lpstr>
      <vt:lpstr>Etkilenen Yönetmenler ve Filmler</vt:lpstr>
      <vt:lpstr>The Magnificent Seven  (Yedi Silahşörler) </vt:lpstr>
      <vt:lpstr>The Magnificent Seven  (Yedi Silahşörler) </vt:lpstr>
      <vt:lpstr>The Professionals  (Profesyoneller) </vt:lpstr>
      <vt:lpstr>The Professionals </vt:lpstr>
      <vt:lpstr>The Wild Bunch (Vahşi Belde) </vt:lpstr>
      <vt:lpstr>TheWild Bunch</vt:lpstr>
      <vt:lpstr>Once Upon a Time in The West  (Bir Zamanlar Batıda)</vt:lpstr>
      <vt:lpstr>Once Upon a Time in The West</vt:lpstr>
      <vt:lpstr>Once Upon a Time in The West  - Charles Bronson - Harmonica</vt:lpstr>
      <vt:lpstr>Django Unchained (Zincirsiz)</vt:lpstr>
      <vt:lpstr>Django Unchained</vt:lpstr>
      <vt:lpstr>İçinde Yaşadığım Deri</vt:lpstr>
      <vt:lpstr>Referanslar</vt:lpstr>
      <vt:lpstr> Teşekkürler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Fransa’da Kadın Hakları</dc:title>
  <dc:creator>Dilek O</dc:creator>
  <cp:lastModifiedBy>Nihat Berker</cp:lastModifiedBy>
  <cp:revision>57</cp:revision>
  <dcterms:created xsi:type="dcterms:W3CDTF">2018-11-05T07:23:28Z</dcterms:created>
  <dcterms:modified xsi:type="dcterms:W3CDTF">2024-12-07T07:36:34Z</dcterms:modified>
</cp:coreProperties>
</file>