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17"/>
  </p:notesMasterIdLst>
  <p:sldIdLst>
    <p:sldId id="256" r:id="rId2"/>
    <p:sldId id="257" r:id="rId3"/>
    <p:sldId id="258" r:id="rId4"/>
    <p:sldId id="261" r:id="rId5"/>
    <p:sldId id="259" r:id="rId6"/>
    <p:sldId id="262" r:id="rId7"/>
    <p:sldId id="263" r:id="rId8"/>
    <p:sldId id="264" r:id="rId9"/>
    <p:sldId id="267" r:id="rId10"/>
    <p:sldId id="268" r:id="rId11"/>
    <p:sldId id="270" r:id="rId12"/>
    <p:sldId id="273" r:id="rId13"/>
    <p:sldId id="274" r:id="rId14"/>
    <p:sldId id="275" r:id="rId15"/>
    <p:sldId id="276"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4"/>
    <p:restoredTop sz="94650"/>
  </p:normalViewPr>
  <p:slideViewPr>
    <p:cSldViewPr snapToGrid="0">
      <p:cViewPr varScale="1">
        <p:scale>
          <a:sx n="74" d="100"/>
          <a:sy n="74" d="100"/>
        </p:scale>
        <p:origin x="38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6T21:26:49.736"/>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1FDB3F-C2CE-7D40-8573-2F3225840565}" type="datetimeFigureOut">
              <a:rPr lang="tr-TR" smtClean="0"/>
              <a:t>3.01.2025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98D677-7A81-8143-BD9D-BAA327EA142E}" type="slidenum">
              <a:rPr lang="tr-TR" smtClean="0"/>
              <a:t>‹#›</a:t>
            </a:fld>
            <a:endParaRPr lang="tr-TR"/>
          </a:p>
        </p:txBody>
      </p:sp>
    </p:spTree>
    <p:extLst>
      <p:ext uri="{BB962C8B-B14F-4D97-AF65-F5344CB8AC3E}">
        <p14:creationId xmlns:p14="http://schemas.microsoft.com/office/powerpoint/2010/main" val="1295177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098D677-7A81-8143-BD9D-BAA327EA142E}" type="slidenum">
              <a:rPr lang="tr-TR" smtClean="0"/>
              <a:t>8</a:t>
            </a:fld>
            <a:endParaRPr lang="tr-TR"/>
          </a:p>
        </p:txBody>
      </p:sp>
    </p:spTree>
    <p:extLst>
      <p:ext uri="{BB962C8B-B14F-4D97-AF65-F5344CB8AC3E}">
        <p14:creationId xmlns:p14="http://schemas.microsoft.com/office/powerpoint/2010/main" val="2602619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03-Jan-25</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799378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03-Jan-25</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73383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03-Jan-25</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73691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03-Jan-25</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4652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03-Jan-25</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67337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03-Jan-25</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43516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03-Jan-25</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21616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03-Jan-25</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39409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03-Jan-25</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30178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03-Jan-25</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496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03-Jan-25</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4388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03-Jan-25</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98414589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24" r:id="rId6"/>
    <p:sldLayoutId id="2147483719" r:id="rId7"/>
    <p:sldLayoutId id="2147483720" r:id="rId8"/>
    <p:sldLayoutId id="2147483721" r:id="rId9"/>
    <p:sldLayoutId id="2147483723" r:id="rId10"/>
    <p:sldLayoutId id="2147483722"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imdb.com/title/tt0065088/?ref_=nv_sr_srsg_2_tt_5_nm_2_in_0_q_the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2306AB6-9D65-4F8E-9FD7-C3F3A3DE3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sim 6" descr="insan yüzü, giyim, kişi, şahıs, adam, insan içeren bir resim&#10;&#10;Açıklama otomatik olarak oluşturuldu">
            <a:extLst>
              <a:ext uri="{FF2B5EF4-FFF2-40B4-BE49-F238E27FC236}">
                <a16:creationId xmlns:a16="http://schemas.microsoft.com/office/drawing/2014/main" id="{1C0C0FA9-0D96-FA6D-A9BF-152B5A44D03D}"/>
              </a:ext>
            </a:extLst>
          </p:cNvPr>
          <p:cNvPicPr>
            <a:picLocks noChangeAspect="1"/>
          </p:cNvPicPr>
          <p:nvPr/>
        </p:nvPicPr>
        <p:blipFill>
          <a:blip r:embed="rId2"/>
          <a:srcRect/>
          <a:stretch/>
        </p:blipFill>
        <p:spPr>
          <a:xfrm>
            <a:off x="20" y="10"/>
            <a:ext cx="12191980" cy="6857990"/>
          </a:xfrm>
          <a:prstGeom prst="rect">
            <a:avLst/>
          </a:prstGeom>
        </p:spPr>
      </p:pic>
      <p:sp>
        <p:nvSpPr>
          <p:cNvPr id="22" name="Freeform: Shape 13">
            <a:extLst>
              <a:ext uri="{FF2B5EF4-FFF2-40B4-BE49-F238E27FC236}">
                <a16:creationId xmlns:a16="http://schemas.microsoft.com/office/drawing/2014/main" id="{284C940E-7A1D-418E-A9E8-C9852CA8E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1255" y="2996261"/>
            <a:ext cx="6310745" cy="3861739"/>
          </a:xfrm>
          <a:custGeom>
            <a:avLst/>
            <a:gdLst>
              <a:gd name="connsiteX0" fmla="*/ 5172027 w 6310745"/>
              <a:gd name="connsiteY0" fmla="*/ 351902 h 3861739"/>
              <a:gd name="connsiteX1" fmla="*/ 5173047 w 6310745"/>
              <a:gd name="connsiteY1" fmla="*/ 352987 h 3861739"/>
              <a:gd name="connsiteX2" fmla="*/ 5177471 w 6310745"/>
              <a:gd name="connsiteY2" fmla="*/ 352581 h 3861739"/>
              <a:gd name="connsiteX3" fmla="*/ 2969865 w 6310745"/>
              <a:gd name="connsiteY3" fmla="*/ 91462 h 3861739"/>
              <a:gd name="connsiteX4" fmla="*/ 2918830 w 6310745"/>
              <a:gd name="connsiteY4" fmla="*/ 95401 h 3861739"/>
              <a:gd name="connsiteX5" fmla="*/ 1957331 w 6310745"/>
              <a:gd name="connsiteY5" fmla="*/ 323658 h 3861739"/>
              <a:gd name="connsiteX6" fmla="*/ 413011 w 6310745"/>
              <a:gd name="connsiteY6" fmla="*/ 1429370 h 3861739"/>
              <a:gd name="connsiteX7" fmla="*/ 88087 w 6310745"/>
              <a:gd name="connsiteY7" fmla="*/ 2204577 h 3861739"/>
              <a:gd name="connsiteX8" fmla="*/ 109862 w 6310745"/>
              <a:gd name="connsiteY8" fmla="*/ 2159496 h 3861739"/>
              <a:gd name="connsiteX9" fmla="*/ 566286 w 6310745"/>
              <a:gd name="connsiteY9" fmla="*/ 1369352 h 3861739"/>
              <a:gd name="connsiteX10" fmla="*/ 1648059 w 6310745"/>
              <a:gd name="connsiteY10" fmla="*/ 484837 h 3861739"/>
              <a:gd name="connsiteX11" fmla="*/ 2969865 w 6310745"/>
              <a:gd name="connsiteY11" fmla="*/ 91462 h 3861739"/>
              <a:gd name="connsiteX12" fmla="*/ 3495357 w 6310745"/>
              <a:gd name="connsiteY12" fmla="*/ 893 h 3861739"/>
              <a:gd name="connsiteX13" fmla="*/ 3941913 w 6310745"/>
              <a:gd name="connsiteY13" fmla="*/ 37963 h 3861739"/>
              <a:gd name="connsiteX14" fmla="*/ 5299614 w 6310745"/>
              <a:gd name="connsiteY14" fmla="*/ 324201 h 3861739"/>
              <a:gd name="connsiteX15" fmla="*/ 6213700 w 6310745"/>
              <a:gd name="connsiteY15" fmla="*/ 666307 h 3861739"/>
              <a:gd name="connsiteX16" fmla="*/ 6310745 w 6310745"/>
              <a:gd name="connsiteY16" fmla="*/ 718092 h 3861739"/>
              <a:gd name="connsiteX17" fmla="*/ 6310745 w 6310745"/>
              <a:gd name="connsiteY17" fmla="*/ 786964 h 3861739"/>
              <a:gd name="connsiteX18" fmla="*/ 6223734 w 6310745"/>
              <a:gd name="connsiteY18" fmla="*/ 739515 h 3861739"/>
              <a:gd name="connsiteX19" fmla="*/ 5436559 w 6310745"/>
              <a:gd name="connsiteY19" fmla="*/ 427942 h 3861739"/>
              <a:gd name="connsiteX20" fmla="*/ 5314925 w 6310745"/>
              <a:gd name="connsiteY20" fmla="*/ 390465 h 3861739"/>
              <a:gd name="connsiteX21" fmla="*/ 5198564 w 6310745"/>
              <a:gd name="connsiteY21" fmla="*/ 357468 h 3861739"/>
              <a:gd name="connsiteX22" fmla="*/ 5826636 w 6310745"/>
              <a:gd name="connsiteY22" fmla="*/ 619266 h 3861739"/>
              <a:gd name="connsiteX23" fmla="*/ 6125359 w 6310745"/>
              <a:gd name="connsiteY23" fmla="*/ 778370 h 3861739"/>
              <a:gd name="connsiteX24" fmla="*/ 6310745 w 6310745"/>
              <a:gd name="connsiteY24" fmla="*/ 896973 h 3861739"/>
              <a:gd name="connsiteX25" fmla="*/ 6310745 w 6310745"/>
              <a:gd name="connsiteY25" fmla="*/ 3861739 h 3861739"/>
              <a:gd name="connsiteX26" fmla="*/ 974639 w 6310745"/>
              <a:gd name="connsiteY26" fmla="*/ 3861739 h 3861739"/>
              <a:gd name="connsiteX27" fmla="*/ 719986 w 6310745"/>
              <a:gd name="connsiteY27" fmla="*/ 3659957 h 3861739"/>
              <a:gd name="connsiteX28" fmla="*/ 299202 w 6310745"/>
              <a:gd name="connsiteY28" fmla="*/ 3177626 h 3861739"/>
              <a:gd name="connsiteX29" fmla="*/ 52873 w 6310745"/>
              <a:gd name="connsiteY29" fmla="*/ 2564820 h 3861739"/>
              <a:gd name="connsiteX30" fmla="*/ 21743 w 6310745"/>
              <a:gd name="connsiteY30" fmla="*/ 2457276 h 3861739"/>
              <a:gd name="connsiteX31" fmla="*/ 15788 w 6310745"/>
              <a:gd name="connsiteY31" fmla="*/ 2193035 h 3861739"/>
              <a:gd name="connsiteX32" fmla="*/ 1087523 w 6310745"/>
              <a:gd name="connsiteY32" fmla="*/ 695306 h 3861739"/>
              <a:gd name="connsiteX33" fmla="*/ 2765215 w 6310745"/>
              <a:gd name="connsiteY33" fmla="*/ 56158 h 3861739"/>
              <a:gd name="connsiteX34" fmla="*/ 3120078 w 6310745"/>
              <a:gd name="connsiteY34" fmla="*/ 15422 h 3861739"/>
              <a:gd name="connsiteX35" fmla="*/ 3495357 w 6310745"/>
              <a:gd name="connsiteY35" fmla="*/ 893 h 386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10745" h="3861739">
                <a:moveTo>
                  <a:pt x="5172027" y="351902"/>
                </a:moveTo>
                <a:cubicBezTo>
                  <a:pt x="5172027" y="351902"/>
                  <a:pt x="5172027" y="352852"/>
                  <a:pt x="5173047" y="352987"/>
                </a:cubicBezTo>
                <a:lnTo>
                  <a:pt x="5177471" y="352581"/>
                </a:lnTo>
                <a:close/>
                <a:moveTo>
                  <a:pt x="2969865" y="91462"/>
                </a:moveTo>
                <a:cubicBezTo>
                  <a:pt x="2952701" y="89711"/>
                  <a:pt x="2935264" y="91055"/>
                  <a:pt x="2918830" y="95401"/>
                </a:cubicBezTo>
                <a:cubicBezTo>
                  <a:pt x="2586081" y="133611"/>
                  <a:pt x="2262146" y="210506"/>
                  <a:pt x="1957331" y="323658"/>
                </a:cubicBezTo>
                <a:cubicBezTo>
                  <a:pt x="1300170" y="565494"/>
                  <a:pt x="773488" y="924243"/>
                  <a:pt x="413011" y="1429370"/>
                </a:cubicBezTo>
                <a:cubicBezTo>
                  <a:pt x="241125" y="1667934"/>
                  <a:pt x="130650" y="1931482"/>
                  <a:pt x="88087" y="2204577"/>
                </a:cubicBezTo>
                <a:cubicBezTo>
                  <a:pt x="96253" y="2189777"/>
                  <a:pt x="103398" y="2174704"/>
                  <a:pt x="109862" y="2159496"/>
                </a:cubicBezTo>
                <a:cubicBezTo>
                  <a:pt x="227584" y="1883441"/>
                  <a:pt x="374053" y="1617978"/>
                  <a:pt x="566286" y="1369352"/>
                </a:cubicBezTo>
                <a:cubicBezTo>
                  <a:pt x="843916" y="1009789"/>
                  <a:pt x="1197929" y="710108"/>
                  <a:pt x="1648059" y="484837"/>
                </a:cubicBezTo>
                <a:cubicBezTo>
                  <a:pt x="2053957" y="281700"/>
                  <a:pt x="2497621" y="159899"/>
                  <a:pt x="2969865" y="91462"/>
                </a:cubicBezTo>
                <a:close/>
                <a:moveTo>
                  <a:pt x="3495357" y="893"/>
                </a:moveTo>
                <a:cubicBezTo>
                  <a:pt x="3633661" y="-4539"/>
                  <a:pt x="3787957" y="15693"/>
                  <a:pt x="3941913" y="37963"/>
                </a:cubicBezTo>
                <a:cubicBezTo>
                  <a:pt x="4403949" y="104770"/>
                  <a:pt x="4858161" y="195339"/>
                  <a:pt x="5299614" y="324201"/>
                </a:cubicBezTo>
                <a:cubicBezTo>
                  <a:pt x="5617945" y="417079"/>
                  <a:pt x="5925559" y="526685"/>
                  <a:pt x="6213700" y="666307"/>
                </a:cubicBezTo>
                <a:lnTo>
                  <a:pt x="6310745" y="718092"/>
                </a:lnTo>
                <a:lnTo>
                  <a:pt x="6310745" y="786964"/>
                </a:lnTo>
                <a:lnTo>
                  <a:pt x="6223734" y="739515"/>
                </a:lnTo>
                <a:cubicBezTo>
                  <a:pt x="5975170" y="615379"/>
                  <a:pt x="5710361" y="515015"/>
                  <a:pt x="5436559" y="427942"/>
                </a:cubicBezTo>
                <a:cubicBezTo>
                  <a:pt x="5396292" y="415002"/>
                  <a:pt x="5355753" y="402509"/>
                  <a:pt x="5314925" y="390465"/>
                </a:cubicBezTo>
                <a:cubicBezTo>
                  <a:pt x="5276307" y="379059"/>
                  <a:pt x="5237351" y="368468"/>
                  <a:pt x="5198564" y="357468"/>
                </a:cubicBezTo>
                <a:cubicBezTo>
                  <a:pt x="5414393" y="434473"/>
                  <a:pt x="5624129" y="521907"/>
                  <a:pt x="5826636" y="619266"/>
                </a:cubicBezTo>
                <a:cubicBezTo>
                  <a:pt x="5929344" y="669507"/>
                  <a:pt x="6029097" y="722388"/>
                  <a:pt x="6125359" y="778370"/>
                </a:cubicBezTo>
                <a:lnTo>
                  <a:pt x="6310745" y="896973"/>
                </a:lnTo>
                <a:lnTo>
                  <a:pt x="6310745" y="3861739"/>
                </a:lnTo>
                <a:lnTo>
                  <a:pt x="974639" y="3861739"/>
                </a:lnTo>
                <a:lnTo>
                  <a:pt x="719986" y="3659957"/>
                </a:lnTo>
                <a:cubicBezTo>
                  <a:pt x="556844" y="3515259"/>
                  <a:pt x="415052" y="3355506"/>
                  <a:pt x="299202" y="3177626"/>
                </a:cubicBezTo>
                <a:cubicBezTo>
                  <a:pt x="173197" y="2986301"/>
                  <a:pt x="89840" y="2778941"/>
                  <a:pt x="52873" y="2564820"/>
                </a:cubicBezTo>
                <a:cubicBezTo>
                  <a:pt x="46170" y="2528361"/>
                  <a:pt x="35760" y="2492390"/>
                  <a:pt x="21743" y="2457276"/>
                </a:cubicBezTo>
                <a:cubicBezTo>
                  <a:pt x="-12282" y="2369287"/>
                  <a:pt x="-34" y="2280753"/>
                  <a:pt x="15788" y="2193035"/>
                </a:cubicBezTo>
                <a:cubicBezTo>
                  <a:pt x="125343" y="1581179"/>
                  <a:pt x="505554" y="1091397"/>
                  <a:pt x="1087523" y="695306"/>
                </a:cubicBezTo>
                <a:cubicBezTo>
                  <a:pt x="1574397" y="363308"/>
                  <a:pt x="2138335" y="155961"/>
                  <a:pt x="2765215" y="56158"/>
                </a:cubicBezTo>
                <a:cubicBezTo>
                  <a:pt x="2882595" y="37419"/>
                  <a:pt x="3000997" y="24655"/>
                  <a:pt x="3120078" y="15422"/>
                </a:cubicBezTo>
                <a:cubicBezTo>
                  <a:pt x="3239161" y="6188"/>
                  <a:pt x="3356711" y="2250"/>
                  <a:pt x="3495357" y="893"/>
                </a:cubicBezTo>
                <a:close/>
              </a:path>
            </a:pathLst>
          </a:custGeom>
          <a:solidFill>
            <a:srgbClr val="907448">
              <a:alpha val="91000"/>
            </a:srgbClr>
          </a:solidFill>
          <a:ln w="12700" cap="flat">
            <a:noFill/>
            <a:prstDash val="solid"/>
            <a:miter/>
          </a:ln>
        </p:spPr>
        <p:txBody>
          <a:bodyPr wrap="square" rtlCol="0" anchor="ctr">
            <a:noAutofit/>
          </a:bodyPr>
          <a:lstStyle/>
          <a:p>
            <a:endParaRPr lang="en-US"/>
          </a:p>
        </p:txBody>
      </p:sp>
      <p:sp>
        <p:nvSpPr>
          <p:cNvPr id="2" name="Başlık 1">
            <a:extLst>
              <a:ext uri="{FF2B5EF4-FFF2-40B4-BE49-F238E27FC236}">
                <a16:creationId xmlns:a16="http://schemas.microsoft.com/office/drawing/2014/main" id="{B06767F2-0A88-7BB3-C7D9-CDA8B562673A}"/>
              </a:ext>
            </a:extLst>
          </p:cNvPr>
          <p:cNvSpPr>
            <a:spLocks noGrp="1"/>
          </p:cNvSpPr>
          <p:nvPr>
            <p:ph type="ctrTitle"/>
          </p:nvPr>
        </p:nvSpPr>
        <p:spPr>
          <a:xfrm>
            <a:off x="7004878" y="3732208"/>
            <a:ext cx="4574851" cy="1390218"/>
          </a:xfrm>
        </p:spPr>
        <p:txBody>
          <a:bodyPr anchor="b">
            <a:normAutofit fontScale="90000"/>
          </a:bodyPr>
          <a:lstStyle/>
          <a:p>
            <a:pPr algn="ctr"/>
            <a:r>
              <a:rPr lang="tr-TR" sz="5200" dirty="0">
                <a:solidFill>
                  <a:schemeClr val="bg1"/>
                </a:solidFill>
              </a:rPr>
              <a:t>THEY SHOOT THE HORSES DON’T THEY ?</a:t>
            </a:r>
          </a:p>
        </p:txBody>
      </p:sp>
      <p:sp>
        <p:nvSpPr>
          <p:cNvPr id="3" name="Alt Başlık 2">
            <a:extLst>
              <a:ext uri="{FF2B5EF4-FFF2-40B4-BE49-F238E27FC236}">
                <a16:creationId xmlns:a16="http://schemas.microsoft.com/office/drawing/2014/main" id="{176D6461-46D7-1384-C275-B1D714DC2958}"/>
              </a:ext>
            </a:extLst>
          </p:cNvPr>
          <p:cNvSpPr>
            <a:spLocks noGrp="1"/>
          </p:cNvSpPr>
          <p:nvPr>
            <p:ph type="subTitle" idx="1"/>
          </p:nvPr>
        </p:nvSpPr>
        <p:spPr>
          <a:xfrm>
            <a:off x="7010481" y="5586497"/>
            <a:ext cx="4569248" cy="555608"/>
          </a:xfrm>
        </p:spPr>
        <p:txBody>
          <a:bodyPr>
            <a:normAutofit/>
          </a:bodyPr>
          <a:lstStyle/>
          <a:p>
            <a:pPr algn="ctr"/>
            <a:r>
              <a:rPr lang="tr-TR" dirty="0">
                <a:solidFill>
                  <a:schemeClr val="bg1"/>
                </a:solidFill>
              </a:rPr>
              <a:t>ETKİLERİ </a:t>
            </a:r>
          </a:p>
        </p:txBody>
      </p:sp>
      <p:sp>
        <p:nvSpPr>
          <p:cNvPr id="16" name="Rectangle 6">
            <a:extLst>
              <a:ext uri="{FF2B5EF4-FFF2-40B4-BE49-F238E27FC236}">
                <a16:creationId xmlns:a16="http://schemas.microsoft.com/office/drawing/2014/main" id="{72E0F698-EDF5-464C-B466-8D34B8AF1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9179" y="5344820"/>
            <a:ext cx="3994793" cy="27432"/>
          </a:xfrm>
          <a:custGeom>
            <a:avLst/>
            <a:gdLst>
              <a:gd name="connsiteX0" fmla="*/ 0 w 3994793"/>
              <a:gd name="connsiteY0" fmla="*/ 0 h 27432"/>
              <a:gd name="connsiteX1" fmla="*/ 745695 w 3994793"/>
              <a:gd name="connsiteY1" fmla="*/ 0 h 27432"/>
              <a:gd name="connsiteX2" fmla="*/ 1451441 w 3994793"/>
              <a:gd name="connsiteY2" fmla="*/ 0 h 27432"/>
              <a:gd name="connsiteX3" fmla="*/ 2157188 w 3994793"/>
              <a:gd name="connsiteY3" fmla="*/ 0 h 27432"/>
              <a:gd name="connsiteX4" fmla="*/ 2703143 w 3994793"/>
              <a:gd name="connsiteY4" fmla="*/ 0 h 27432"/>
              <a:gd name="connsiteX5" fmla="*/ 3289046 w 3994793"/>
              <a:gd name="connsiteY5" fmla="*/ 0 h 27432"/>
              <a:gd name="connsiteX6" fmla="*/ 3994793 w 3994793"/>
              <a:gd name="connsiteY6" fmla="*/ 0 h 27432"/>
              <a:gd name="connsiteX7" fmla="*/ 3994793 w 3994793"/>
              <a:gd name="connsiteY7" fmla="*/ 27432 h 27432"/>
              <a:gd name="connsiteX8" fmla="*/ 3328994 w 3994793"/>
              <a:gd name="connsiteY8" fmla="*/ 27432 h 27432"/>
              <a:gd name="connsiteX9" fmla="*/ 2783039 w 3994793"/>
              <a:gd name="connsiteY9" fmla="*/ 27432 h 27432"/>
              <a:gd name="connsiteX10" fmla="*/ 2237084 w 3994793"/>
              <a:gd name="connsiteY10" fmla="*/ 27432 h 27432"/>
              <a:gd name="connsiteX11" fmla="*/ 1531337 w 3994793"/>
              <a:gd name="connsiteY11" fmla="*/ 27432 h 27432"/>
              <a:gd name="connsiteX12" fmla="*/ 945434 w 3994793"/>
              <a:gd name="connsiteY12" fmla="*/ 27432 h 27432"/>
              <a:gd name="connsiteX13" fmla="*/ 0 w 3994793"/>
              <a:gd name="connsiteY13" fmla="*/ 27432 h 27432"/>
              <a:gd name="connsiteX14" fmla="*/ 0 w 3994793"/>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4793" h="27432" fill="none" extrusionOk="0">
                <a:moveTo>
                  <a:pt x="0" y="0"/>
                </a:moveTo>
                <a:cubicBezTo>
                  <a:pt x="285474" y="-22732"/>
                  <a:pt x="421546" y="-1893"/>
                  <a:pt x="745695" y="0"/>
                </a:cubicBezTo>
                <a:cubicBezTo>
                  <a:pt x="1069844" y="1893"/>
                  <a:pt x="1267051" y="4066"/>
                  <a:pt x="1451441" y="0"/>
                </a:cubicBezTo>
                <a:cubicBezTo>
                  <a:pt x="1635831" y="-4066"/>
                  <a:pt x="1865269" y="3287"/>
                  <a:pt x="2157188" y="0"/>
                </a:cubicBezTo>
                <a:cubicBezTo>
                  <a:pt x="2449107" y="-3287"/>
                  <a:pt x="2473776" y="-12720"/>
                  <a:pt x="2703143" y="0"/>
                </a:cubicBezTo>
                <a:cubicBezTo>
                  <a:pt x="2932510" y="12720"/>
                  <a:pt x="3023998" y="17286"/>
                  <a:pt x="3289046" y="0"/>
                </a:cubicBezTo>
                <a:cubicBezTo>
                  <a:pt x="3554094" y="-17286"/>
                  <a:pt x="3836668" y="10296"/>
                  <a:pt x="3994793" y="0"/>
                </a:cubicBezTo>
                <a:cubicBezTo>
                  <a:pt x="3993836" y="8431"/>
                  <a:pt x="3994444" y="14612"/>
                  <a:pt x="3994793" y="27432"/>
                </a:cubicBezTo>
                <a:cubicBezTo>
                  <a:pt x="3751330" y="45147"/>
                  <a:pt x="3618521" y="7232"/>
                  <a:pt x="3328994" y="27432"/>
                </a:cubicBezTo>
                <a:cubicBezTo>
                  <a:pt x="3039467" y="47632"/>
                  <a:pt x="2908653" y="25202"/>
                  <a:pt x="2783039" y="27432"/>
                </a:cubicBezTo>
                <a:cubicBezTo>
                  <a:pt x="2657426" y="29662"/>
                  <a:pt x="2373985" y="40038"/>
                  <a:pt x="2237084" y="27432"/>
                </a:cubicBezTo>
                <a:cubicBezTo>
                  <a:pt x="2100183" y="14826"/>
                  <a:pt x="1862145" y="31781"/>
                  <a:pt x="1531337" y="27432"/>
                </a:cubicBezTo>
                <a:cubicBezTo>
                  <a:pt x="1200529" y="23083"/>
                  <a:pt x="1153029" y="12124"/>
                  <a:pt x="945434" y="27432"/>
                </a:cubicBezTo>
                <a:cubicBezTo>
                  <a:pt x="737839" y="42740"/>
                  <a:pt x="371500" y="-18970"/>
                  <a:pt x="0" y="27432"/>
                </a:cubicBezTo>
                <a:cubicBezTo>
                  <a:pt x="226" y="18208"/>
                  <a:pt x="-648" y="12891"/>
                  <a:pt x="0" y="0"/>
                </a:cubicBezTo>
                <a:close/>
              </a:path>
              <a:path w="3994793" h="27432" stroke="0" extrusionOk="0">
                <a:moveTo>
                  <a:pt x="0" y="0"/>
                </a:moveTo>
                <a:cubicBezTo>
                  <a:pt x="233202" y="14567"/>
                  <a:pt x="387388" y="28518"/>
                  <a:pt x="625851" y="0"/>
                </a:cubicBezTo>
                <a:cubicBezTo>
                  <a:pt x="864314" y="-28518"/>
                  <a:pt x="1027047" y="-26118"/>
                  <a:pt x="1171806" y="0"/>
                </a:cubicBezTo>
                <a:cubicBezTo>
                  <a:pt x="1316566" y="26118"/>
                  <a:pt x="1639655" y="-2490"/>
                  <a:pt x="1917501" y="0"/>
                </a:cubicBezTo>
                <a:cubicBezTo>
                  <a:pt x="2195348" y="2490"/>
                  <a:pt x="2328758" y="19053"/>
                  <a:pt x="2543352" y="0"/>
                </a:cubicBezTo>
                <a:cubicBezTo>
                  <a:pt x="2757946" y="-19053"/>
                  <a:pt x="3028913" y="23876"/>
                  <a:pt x="3169202" y="0"/>
                </a:cubicBezTo>
                <a:cubicBezTo>
                  <a:pt x="3309491" y="-23876"/>
                  <a:pt x="3706249" y="-31775"/>
                  <a:pt x="3994793" y="0"/>
                </a:cubicBezTo>
                <a:cubicBezTo>
                  <a:pt x="3993438" y="9524"/>
                  <a:pt x="3993591" y="13975"/>
                  <a:pt x="3994793" y="27432"/>
                </a:cubicBezTo>
                <a:cubicBezTo>
                  <a:pt x="3717302" y="841"/>
                  <a:pt x="3475105" y="20835"/>
                  <a:pt x="3328994" y="27432"/>
                </a:cubicBezTo>
                <a:cubicBezTo>
                  <a:pt x="3182883" y="34029"/>
                  <a:pt x="3048913" y="25304"/>
                  <a:pt x="2783039" y="27432"/>
                </a:cubicBezTo>
                <a:cubicBezTo>
                  <a:pt x="2517165" y="29560"/>
                  <a:pt x="2371663" y="19960"/>
                  <a:pt x="2117240" y="27432"/>
                </a:cubicBezTo>
                <a:cubicBezTo>
                  <a:pt x="1862817" y="34904"/>
                  <a:pt x="1771642" y="53179"/>
                  <a:pt x="1451441" y="27432"/>
                </a:cubicBezTo>
                <a:cubicBezTo>
                  <a:pt x="1131240" y="1685"/>
                  <a:pt x="1013354" y="33667"/>
                  <a:pt x="825591" y="27432"/>
                </a:cubicBezTo>
                <a:cubicBezTo>
                  <a:pt x="637828" y="21198"/>
                  <a:pt x="270465" y="28145"/>
                  <a:pt x="0" y="27432"/>
                </a:cubicBezTo>
                <a:cubicBezTo>
                  <a:pt x="-800" y="16780"/>
                  <a:pt x="-583" y="1291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4708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7" name="Rectangle 513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5C85E85-4D59-D593-7B4F-B7F4F613103E}"/>
              </a:ext>
            </a:extLst>
          </p:cNvPr>
          <p:cNvSpPr>
            <a:spLocks noGrp="1"/>
          </p:cNvSpPr>
          <p:nvPr>
            <p:ph type="title"/>
          </p:nvPr>
        </p:nvSpPr>
        <p:spPr>
          <a:xfrm>
            <a:off x="4654296" y="329184"/>
            <a:ext cx="6894576" cy="1783080"/>
          </a:xfrm>
        </p:spPr>
        <p:txBody>
          <a:bodyPr anchor="b">
            <a:normAutofit/>
          </a:bodyPr>
          <a:lstStyle/>
          <a:p>
            <a:pPr>
              <a:lnSpc>
                <a:spcPct val="90000"/>
              </a:lnSpc>
            </a:pPr>
            <a:br>
              <a:rPr lang="tr-TR" sz="4000" b="1" kern="0" dirty="0">
                <a:effectLst/>
                <a:ea typeface="Times New Roman" panose="02020603050405020304" pitchFamily="18" charset="0"/>
                <a:cs typeface="Times New Roman" panose="02020603050405020304" pitchFamily="18" charset="0"/>
              </a:rPr>
            </a:br>
            <a:r>
              <a:rPr lang="tr-TR" sz="4000" b="1" kern="0" dirty="0">
                <a:effectLst/>
                <a:ea typeface="Times New Roman" panose="02020603050405020304" pitchFamily="18" charset="0"/>
                <a:cs typeface="Times New Roman" panose="02020603050405020304" pitchFamily="18" charset="0"/>
              </a:rPr>
              <a:t>B. Kamera </a:t>
            </a:r>
            <a:r>
              <a:rPr lang="tr-TR" sz="4000" b="1" kern="0" dirty="0" err="1">
                <a:effectLst/>
                <a:ea typeface="Times New Roman" panose="02020603050405020304" pitchFamily="18" charset="0"/>
                <a:cs typeface="Times New Roman" panose="02020603050405020304" pitchFamily="18" charset="0"/>
              </a:rPr>
              <a:t>KullanImI</a:t>
            </a:r>
            <a:br>
              <a:rPr lang="tr-TR" sz="4000" kern="100" dirty="0">
                <a:effectLst/>
                <a:latin typeface="Aptos" panose="020B0004020202020204" pitchFamily="34" charset="0"/>
                <a:ea typeface="Aptos" panose="020B0004020202020204" pitchFamily="34" charset="0"/>
                <a:cs typeface="Times New Roman" panose="02020603050405020304" pitchFamily="18" charset="0"/>
              </a:rPr>
            </a:br>
            <a:endParaRPr lang="tr-TR" sz="4000" dirty="0"/>
          </a:p>
        </p:txBody>
      </p:sp>
      <p:pic>
        <p:nvPicPr>
          <p:cNvPr id="5122" name="Picture 2" descr="Atları da Vururlar: Sydney Pollack">
            <a:extLst>
              <a:ext uri="{FF2B5EF4-FFF2-40B4-BE49-F238E27FC236}">
                <a16:creationId xmlns:a16="http://schemas.microsoft.com/office/drawing/2014/main" id="{0EE3FC75-E650-19B4-B8B5-F5A3CD75D7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960" r="30958" b="-2"/>
          <a:stretch/>
        </p:blipFill>
        <p:spPr bwMode="auto">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13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BB8A48"/>
          </a:solidFill>
          <a:ln w="38100" cap="rnd">
            <a:solidFill>
              <a:srgbClr val="BB8A4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34A956F6-F02C-4330-A95B-5AFD1F962DE8}"/>
              </a:ext>
            </a:extLst>
          </p:cNvPr>
          <p:cNvSpPr>
            <a:spLocks noGrp="1"/>
          </p:cNvSpPr>
          <p:nvPr>
            <p:ph idx="1"/>
          </p:nvPr>
        </p:nvSpPr>
        <p:spPr>
          <a:xfrm>
            <a:off x="4654296" y="2706624"/>
            <a:ext cx="6894576" cy="3483864"/>
          </a:xfrm>
        </p:spPr>
        <p:txBody>
          <a:bodyPr>
            <a:normAutofit/>
          </a:bodyPr>
          <a:lstStyle/>
          <a:p>
            <a:pPr marL="342900" lvl="0" indent="-342900">
              <a:lnSpc>
                <a:spcPct val="100000"/>
              </a:lnSpc>
              <a:buSzPts val="1000"/>
              <a:buFont typeface="Symbol" pitchFamily="2" charset="2"/>
              <a:buChar char=""/>
              <a:tabLst>
                <a:tab pos="457200" algn="l"/>
              </a:tabLst>
            </a:pPr>
            <a:r>
              <a:rPr lang="tr-TR" sz="1500" b="1" kern="0" dirty="0">
                <a:effectLst/>
                <a:latin typeface="Times New Roman" panose="02020603050405020304" pitchFamily="18" charset="0"/>
                <a:ea typeface="Times New Roman" panose="02020603050405020304" pitchFamily="18" charset="0"/>
                <a:cs typeface="Times New Roman" panose="02020603050405020304" pitchFamily="18" charset="0"/>
              </a:rPr>
              <a:t>Hareketli Kameralar ve Yakın Planlar</a:t>
            </a:r>
            <a:r>
              <a:rPr lang="tr-TR" sz="1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500" kern="0" dirty="0" err="1">
                <a:effectLst/>
                <a:latin typeface="Times New Roman" panose="02020603050405020304" pitchFamily="18" charset="0"/>
                <a:ea typeface="Times New Roman" panose="02020603050405020304" pitchFamily="18" charset="0"/>
                <a:cs typeface="Times New Roman" panose="02020603050405020304" pitchFamily="18" charset="0"/>
              </a:rPr>
              <a:t>Pollack</a:t>
            </a:r>
            <a:r>
              <a:rPr lang="tr-TR" sz="1500" kern="0" dirty="0">
                <a:effectLst/>
                <a:latin typeface="Times New Roman" panose="02020603050405020304" pitchFamily="18" charset="0"/>
                <a:ea typeface="Times New Roman" panose="02020603050405020304" pitchFamily="18" charset="0"/>
                <a:cs typeface="Times New Roman" panose="02020603050405020304" pitchFamily="18" charset="0"/>
              </a:rPr>
              <a:t>, yarışmacıların maratondaki fiziksel ve duygusal yıpranışlarını izleyiciye hissettirmek için sürekli hareket halinde olan kameralar kullanmıştır. Özellikle dans sahnelerindeki sürekli dönen kamera hareketleri, karakterlerin içine düştüğü bitmek bilmeyen döngüyü simgeler.</a:t>
            </a:r>
            <a:endParaRPr lang="tr-T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00000"/>
              </a:lnSpc>
              <a:buSzPts val="1000"/>
              <a:buNone/>
              <a:tabLst>
                <a:tab pos="457200" algn="l"/>
              </a:tabLst>
            </a:pPr>
            <a:endParaRPr lang="tr-TR"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buSzPts val="1000"/>
              <a:buFont typeface="Symbol" pitchFamily="2" charset="2"/>
              <a:buChar char=""/>
              <a:tabLst>
                <a:tab pos="457200" algn="l"/>
              </a:tabLst>
            </a:pPr>
            <a:r>
              <a:rPr lang="tr-TR" sz="1500" b="1" kern="0" dirty="0">
                <a:effectLst/>
                <a:latin typeface="Times New Roman" panose="02020603050405020304" pitchFamily="18" charset="0"/>
                <a:ea typeface="Times New Roman" panose="02020603050405020304" pitchFamily="18" charset="0"/>
                <a:cs typeface="Times New Roman" panose="02020603050405020304" pitchFamily="18" charset="0"/>
              </a:rPr>
              <a:t>Çerçeveleme</a:t>
            </a:r>
            <a:r>
              <a:rPr lang="tr-TR" sz="1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500" kern="0" dirty="0" err="1">
                <a:effectLst/>
                <a:latin typeface="Times New Roman" panose="02020603050405020304" pitchFamily="18" charset="0"/>
                <a:ea typeface="Times New Roman" panose="02020603050405020304" pitchFamily="18" charset="0"/>
                <a:cs typeface="Times New Roman" panose="02020603050405020304" pitchFamily="18" charset="0"/>
              </a:rPr>
              <a:t>Pollack</a:t>
            </a:r>
            <a:r>
              <a:rPr lang="tr-TR" sz="1500" kern="0" dirty="0">
                <a:effectLst/>
                <a:latin typeface="Times New Roman" panose="02020603050405020304" pitchFamily="18" charset="0"/>
                <a:ea typeface="Times New Roman" panose="02020603050405020304" pitchFamily="18" charset="0"/>
                <a:cs typeface="Times New Roman" panose="02020603050405020304" pitchFamily="18" charset="0"/>
              </a:rPr>
              <a:t>, karakterlerin yalnızlıklarını ve çaresizliklerini göstermek için geniş açılı çekimlerle kalabalığın içinde kaybolmuş bireyler yaratır. Aynı zamanda, </a:t>
            </a:r>
            <a:r>
              <a:rPr lang="tr-TR" sz="1500" b="1" kern="0" dirty="0">
                <a:effectLst/>
                <a:latin typeface="Times New Roman" panose="02020603050405020304" pitchFamily="18" charset="0"/>
                <a:ea typeface="Times New Roman" panose="02020603050405020304" pitchFamily="18" charset="0"/>
                <a:cs typeface="Times New Roman" panose="02020603050405020304" pitchFamily="18" charset="0"/>
              </a:rPr>
              <a:t>yakın plan</a:t>
            </a:r>
            <a:r>
              <a:rPr lang="tr-TR" sz="1500" kern="0" dirty="0">
                <a:effectLst/>
                <a:latin typeface="Times New Roman" panose="02020603050405020304" pitchFamily="18" charset="0"/>
                <a:ea typeface="Times New Roman" panose="02020603050405020304" pitchFamily="18" charset="0"/>
                <a:cs typeface="Times New Roman" panose="02020603050405020304" pitchFamily="18" charset="0"/>
              </a:rPr>
              <a:t> çekimlerle karakterlerin yüz ifadelerindeki gerilimi ve acıyı güçlü bir şekilde vurgular.</a:t>
            </a:r>
            <a:endParaRPr lang="tr-TR" sz="15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pPr>
            <a:endParaRPr lang="tr-TR" sz="1500" dirty="0"/>
          </a:p>
        </p:txBody>
      </p:sp>
    </p:spTree>
    <p:extLst>
      <p:ext uri="{BB962C8B-B14F-4D97-AF65-F5344CB8AC3E}">
        <p14:creationId xmlns:p14="http://schemas.microsoft.com/office/powerpoint/2010/main" val="1881160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2" name="Rectangle 718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3FD7DC6-F9C0-A138-E64B-845860826274}"/>
              </a:ext>
            </a:extLst>
          </p:cNvPr>
          <p:cNvSpPr>
            <a:spLocks noGrp="1"/>
          </p:cNvSpPr>
          <p:nvPr>
            <p:ph type="title"/>
          </p:nvPr>
        </p:nvSpPr>
        <p:spPr>
          <a:xfrm>
            <a:off x="5297762" y="329184"/>
            <a:ext cx="6251110" cy="1783080"/>
          </a:xfrm>
        </p:spPr>
        <p:txBody>
          <a:bodyPr anchor="b">
            <a:normAutofit/>
          </a:bodyPr>
          <a:lstStyle/>
          <a:p>
            <a:pPr>
              <a:lnSpc>
                <a:spcPct val="90000"/>
              </a:lnSpc>
            </a:pPr>
            <a:br>
              <a:rPr lang="tr-TR" sz="4000" kern="0" dirty="0">
                <a:effectLst/>
                <a:ea typeface="Times New Roman" panose="02020603050405020304" pitchFamily="18" charset="0"/>
                <a:cs typeface="Times New Roman" panose="02020603050405020304" pitchFamily="18" charset="0"/>
              </a:rPr>
            </a:br>
            <a:r>
              <a:rPr lang="tr-TR" sz="4000" kern="0" dirty="0">
                <a:effectLst/>
                <a:ea typeface="Times New Roman" panose="02020603050405020304" pitchFamily="18" charset="0"/>
                <a:cs typeface="Times New Roman" panose="02020603050405020304" pitchFamily="18" charset="0"/>
              </a:rPr>
              <a:t>6)</a:t>
            </a:r>
            <a:r>
              <a:rPr lang="tr-TR" sz="4000" kern="0" dirty="0" err="1">
                <a:effectLst/>
                <a:ea typeface="Times New Roman" panose="02020603050405020304" pitchFamily="18" charset="0"/>
                <a:cs typeface="Times New Roman" panose="02020603050405020304" pitchFamily="18" charset="0"/>
              </a:rPr>
              <a:t>Fİlm</a:t>
            </a:r>
            <a:r>
              <a:rPr lang="tr-TR" sz="4000" b="1" kern="0" dirty="0">
                <a:effectLst/>
                <a:ea typeface="Times New Roman" panose="02020603050405020304" pitchFamily="18" charset="0"/>
                <a:cs typeface="Times New Roman" panose="02020603050405020304" pitchFamily="18" charset="0"/>
              </a:rPr>
              <a:t> </a:t>
            </a:r>
            <a:r>
              <a:rPr lang="tr-TR" sz="4000" b="1" kern="0" dirty="0" err="1">
                <a:effectLst/>
                <a:ea typeface="Times New Roman" panose="02020603050405020304" pitchFamily="18" charset="0"/>
                <a:cs typeface="Times New Roman" panose="02020603050405020304" pitchFamily="18" charset="0"/>
              </a:rPr>
              <a:t>Endüstr</a:t>
            </a:r>
            <a:r>
              <a:rPr lang="tr-TR" sz="4000" kern="0" dirty="0" err="1">
                <a:effectLst/>
                <a:ea typeface="Times New Roman" panose="02020603050405020304" pitchFamily="18" charset="0"/>
                <a:cs typeface="Times New Roman" panose="02020603050405020304" pitchFamily="18" charset="0"/>
              </a:rPr>
              <a:t>İSİ</a:t>
            </a:r>
            <a:r>
              <a:rPr lang="tr-TR" sz="4000" b="1" kern="0" dirty="0">
                <a:effectLst/>
                <a:ea typeface="Times New Roman" panose="02020603050405020304" pitchFamily="18" charset="0"/>
                <a:cs typeface="Times New Roman" panose="02020603050405020304" pitchFamily="18" charset="0"/>
              </a:rPr>
              <a:t> ve Toplumsal </a:t>
            </a:r>
            <a:r>
              <a:rPr lang="tr-TR" sz="4000" kern="0" dirty="0" err="1">
                <a:effectLst/>
                <a:ea typeface="Times New Roman" panose="02020603050405020304" pitchFamily="18" charset="0"/>
                <a:cs typeface="Times New Roman" panose="02020603050405020304" pitchFamily="18" charset="0"/>
              </a:rPr>
              <a:t>Etkİlerİ</a:t>
            </a:r>
            <a:br>
              <a:rPr lang="tr-TR" sz="4000" kern="100" dirty="0">
                <a:effectLst/>
                <a:latin typeface="Aptos" panose="020B0004020202020204" pitchFamily="34" charset="0"/>
                <a:ea typeface="Aptos" panose="020B0004020202020204" pitchFamily="34" charset="0"/>
                <a:cs typeface="Times New Roman" panose="02020603050405020304" pitchFamily="18" charset="0"/>
              </a:rPr>
            </a:br>
            <a:endParaRPr lang="tr-TR" sz="4000" dirty="0"/>
          </a:p>
        </p:txBody>
      </p:sp>
      <p:sp>
        <p:nvSpPr>
          <p:cNvPr id="718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7EA5CF"/>
          </a:solidFill>
          <a:ln w="38100" cap="rnd">
            <a:solidFill>
              <a:srgbClr val="7EA5C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6D55C346-014A-49D0-2441-F1172A7A894B}"/>
              </a:ext>
            </a:extLst>
          </p:cNvPr>
          <p:cNvSpPr>
            <a:spLocks noGrp="1"/>
          </p:cNvSpPr>
          <p:nvPr>
            <p:ph idx="1"/>
          </p:nvPr>
        </p:nvSpPr>
        <p:spPr>
          <a:xfrm>
            <a:off x="5297762" y="2706624"/>
            <a:ext cx="6251110" cy="3483864"/>
          </a:xfrm>
        </p:spPr>
        <p:txBody>
          <a:bodyPr>
            <a:normAutofit/>
          </a:bodyPr>
          <a:lstStyle/>
          <a:p>
            <a:pPr marL="0" indent="0">
              <a:lnSpc>
                <a:spcPct val="100000"/>
              </a:lnSpc>
              <a:buNone/>
            </a:pPr>
            <a:r>
              <a:rPr lang="tr-TR" sz="1500" b="0" i="0" u="none" strike="noStrike" dirty="0">
                <a:effectLst/>
                <a:latin typeface="+mj-lt"/>
              </a:rPr>
              <a:t>1. </a:t>
            </a:r>
            <a:r>
              <a:rPr lang="tr-TR" sz="1500" b="0" i="0" u="none" strike="noStrike" dirty="0" err="1">
                <a:effectLst/>
                <a:latin typeface="+mj-lt"/>
              </a:rPr>
              <a:t>Fİlm</a:t>
            </a:r>
            <a:r>
              <a:rPr lang="tr-TR" sz="1500" b="0" i="0" u="none" strike="noStrike" dirty="0">
                <a:effectLst/>
                <a:latin typeface="+mj-lt"/>
              </a:rPr>
              <a:t> </a:t>
            </a:r>
            <a:r>
              <a:rPr lang="tr-TR" sz="1500" b="0" i="0" u="none" strike="noStrike" dirty="0" err="1">
                <a:effectLst/>
                <a:latin typeface="+mj-lt"/>
              </a:rPr>
              <a:t>Endüstrİsİne</a:t>
            </a:r>
            <a:r>
              <a:rPr lang="tr-TR" sz="1500" b="0" i="0" u="none" strike="noStrike" dirty="0">
                <a:effectLst/>
                <a:latin typeface="+mj-lt"/>
              </a:rPr>
              <a:t> </a:t>
            </a:r>
            <a:r>
              <a:rPr lang="tr-TR" sz="1500" b="0" i="0" u="none" strike="noStrike" dirty="0" err="1">
                <a:effectLst/>
                <a:latin typeface="+mj-lt"/>
              </a:rPr>
              <a:t>Etkİler</a:t>
            </a:r>
            <a:endParaRPr lang="tr-TR" sz="1500" b="0" i="0" u="none" strike="noStrike" dirty="0">
              <a:effectLst/>
              <a:latin typeface="+mj-lt"/>
            </a:endParaRPr>
          </a:p>
          <a:p>
            <a:pPr>
              <a:lnSpc>
                <a:spcPct val="100000"/>
              </a:lnSpc>
            </a:pPr>
            <a:r>
              <a:rPr lang="tr-TR" sz="1500" b="1" i="0" u="none" strike="noStrike" dirty="0">
                <a:effectLst/>
                <a:latin typeface="Times New Roman" panose="02020603050405020304" pitchFamily="18" charset="0"/>
                <a:cs typeface="Times New Roman" panose="02020603050405020304" pitchFamily="18" charset="0"/>
              </a:rPr>
              <a:t>Hollywood’un Yeni Dalga Dönemi (New Hollywood):</a:t>
            </a:r>
            <a:br>
              <a:rPr lang="tr-TR" sz="1500" b="0" i="0" u="none" strike="noStrike" dirty="0">
                <a:effectLst/>
                <a:latin typeface="Times New Roman" panose="02020603050405020304" pitchFamily="18" charset="0"/>
                <a:cs typeface="Times New Roman" panose="02020603050405020304" pitchFamily="18" charset="0"/>
              </a:rPr>
            </a:br>
            <a:r>
              <a:rPr lang="tr-TR" sz="1500" b="0" i="0" u="none" strike="noStrike" dirty="0">
                <a:effectLst/>
                <a:latin typeface="Times New Roman" panose="02020603050405020304" pitchFamily="18" charset="0"/>
                <a:cs typeface="Times New Roman" panose="02020603050405020304" pitchFamily="18" charset="0"/>
              </a:rPr>
              <a:t>"</a:t>
            </a:r>
            <a:r>
              <a:rPr lang="tr-TR" sz="1500" b="0" i="0" u="none" strike="noStrike" dirty="0" err="1">
                <a:effectLst/>
                <a:latin typeface="Times New Roman" panose="02020603050405020304" pitchFamily="18" charset="0"/>
                <a:cs typeface="Times New Roman" panose="02020603050405020304" pitchFamily="18" charset="0"/>
              </a:rPr>
              <a:t>They</a:t>
            </a:r>
            <a:r>
              <a:rPr lang="tr-TR" sz="1500" b="0" i="0" u="none" strike="noStrike" dirty="0">
                <a:effectLst/>
                <a:latin typeface="Times New Roman" panose="02020603050405020304" pitchFamily="18" charset="0"/>
                <a:cs typeface="Times New Roman" panose="02020603050405020304" pitchFamily="18" charset="0"/>
              </a:rPr>
              <a:t> </a:t>
            </a:r>
            <a:r>
              <a:rPr lang="tr-TR" sz="1500" b="0" i="0" u="none" strike="noStrike" dirty="0" err="1">
                <a:effectLst/>
                <a:latin typeface="Times New Roman" panose="02020603050405020304" pitchFamily="18" charset="0"/>
                <a:cs typeface="Times New Roman" panose="02020603050405020304" pitchFamily="18" charset="0"/>
              </a:rPr>
              <a:t>Shoot</a:t>
            </a:r>
            <a:r>
              <a:rPr lang="tr-TR" sz="1500" b="0" i="0" u="none" strike="noStrike" dirty="0">
                <a:effectLst/>
                <a:latin typeface="Times New Roman" panose="02020603050405020304" pitchFamily="18" charset="0"/>
                <a:cs typeface="Times New Roman" panose="02020603050405020304" pitchFamily="18" charset="0"/>
              </a:rPr>
              <a:t> </a:t>
            </a:r>
            <a:r>
              <a:rPr lang="tr-TR" sz="1500" b="0" i="0" u="none" strike="noStrike" dirty="0" err="1">
                <a:effectLst/>
                <a:latin typeface="Times New Roman" panose="02020603050405020304" pitchFamily="18" charset="0"/>
                <a:cs typeface="Times New Roman" panose="02020603050405020304" pitchFamily="18" charset="0"/>
              </a:rPr>
              <a:t>Horses</a:t>
            </a:r>
            <a:r>
              <a:rPr lang="tr-TR" sz="1500" b="0" i="0" u="none" strike="noStrike" dirty="0">
                <a:effectLst/>
                <a:latin typeface="Times New Roman" panose="02020603050405020304" pitchFamily="18" charset="0"/>
                <a:cs typeface="Times New Roman" panose="02020603050405020304" pitchFamily="18" charset="0"/>
              </a:rPr>
              <a:t>, </a:t>
            </a:r>
            <a:r>
              <a:rPr lang="tr-TR" sz="1500" b="0" i="0" u="none" strike="noStrike" dirty="0" err="1">
                <a:effectLst/>
                <a:latin typeface="Times New Roman" panose="02020603050405020304" pitchFamily="18" charset="0"/>
                <a:cs typeface="Times New Roman" panose="02020603050405020304" pitchFamily="18" charset="0"/>
              </a:rPr>
              <a:t>Don’t</a:t>
            </a:r>
            <a:r>
              <a:rPr lang="tr-TR" sz="1500" b="0" i="0" u="none" strike="noStrike" dirty="0">
                <a:effectLst/>
                <a:latin typeface="Times New Roman" panose="02020603050405020304" pitchFamily="18" charset="0"/>
                <a:cs typeface="Times New Roman" panose="02020603050405020304" pitchFamily="18" charset="0"/>
              </a:rPr>
              <a:t> </a:t>
            </a:r>
            <a:r>
              <a:rPr lang="tr-TR" sz="1500" b="0" i="0" u="none" strike="noStrike" dirty="0" err="1">
                <a:effectLst/>
                <a:latin typeface="Times New Roman" panose="02020603050405020304" pitchFamily="18" charset="0"/>
                <a:cs typeface="Times New Roman" panose="02020603050405020304" pitchFamily="18" charset="0"/>
              </a:rPr>
              <a:t>They</a:t>
            </a:r>
            <a:r>
              <a:rPr lang="tr-TR" sz="1500" b="0" i="0" u="none" strike="noStrike" dirty="0">
                <a:effectLst/>
                <a:latin typeface="Times New Roman" panose="02020603050405020304" pitchFamily="18" charset="0"/>
                <a:cs typeface="Times New Roman" panose="02020603050405020304" pitchFamily="18" charset="0"/>
              </a:rPr>
              <a:t>?", 1960’ların sonlarında ortaya çıkan </a:t>
            </a:r>
            <a:r>
              <a:rPr lang="tr-TR" sz="1500" b="1" i="0" u="none" strike="noStrike" dirty="0">
                <a:effectLst/>
                <a:latin typeface="Times New Roman" panose="02020603050405020304" pitchFamily="18" charset="0"/>
                <a:cs typeface="Times New Roman" panose="02020603050405020304" pitchFamily="18" charset="0"/>
              </a:rPr>
              <a:t>New Hollywood</a:t>
            </a:r>
            <a:r>
              <a:rPr lang="tr-TR" sz="1500" b="0" i="0" u="none" strike="noStrike" dirty="0">
                <a:effectLst/>
                <a:latin typeface="Times New Roman" panose="02020603050405020304" pitchFamily="18" charset="0"/>
                <a:cs typeface="Times New Roman" panose="02020603050405020304" pitchFamily="18" charset="0"/>
              </a:rPr>
              <a:t> sinema hareketinin bir örneğidir. Bu dönemde, klasik Hollywood formüllerinden uzaklaşan yönetmenler daha karanlık, toplumsal ve eleştirel filmler yapmaya başlamıştır. Sydney </a:t>
            </a:r>
            <a:r>
              <a:rPr lang="tr-TR" sz="1500" b="0" i="0" u="none" strike="noStrike" dirty="0" err="1">
                <a:effectLst/>
                <a:latin typeface="Times New Roman" panose="02020603050405020304" pitchFamily="18" charset="0"/>
                <a:cs typeface="Times New Roman" panose="02020603050405020304" pitchFamily="18" charset="0"/>
              </a:rPr>
              <a:t>Pollack</a:t>
            </a:r>
            <a:r>
              <a:rPr lang="tr-TR" sz="1500" b="0" i="0" u="none" strike="noStrike" dirty="0">
                <a:effectLst/>
                <a:latin typeface="Times New Roman" panose="02020603050405020304" pitchFamily="18" charset="0"/>
                <a:cs typeface="Times New Roman" panose="02020603050405020304" pitchFamily="18" charset="0"/>
              </a:rPr>
              <a:t>, bu yeni akımın önemli isimlerinden biri olarak kabul edilir.</a:t>
            </a:r>
          </a:p>
          <a:p>
            <a:pPr>
              <a:lnSpc>
                <a:spcPct val="100000"/>
              </a:lnSpc>
              <a:buFont typeface="Arial" panose="020B0604020202020204" pitchFamily="34" charset="0"/>
              <a:buChar char="•"/>
            </a:pPr>
            <a:endParaRPr lang="tr-TR" sz="1500" b="0" i="0" u="none" strike="noStrike" dirty="0">
              <a:effectLst/>
              <a:latin typeface="Times New Roman" panose="02020603050405020304" pitchFamily="18" charset="0"/>
              <a:cs typeface="Times New Roman" panose="02020603050405020304" pitchFamily="18" charset="0"/>
            </a:endParaRPr>
          </a:p>
          <a:p>
            <a:pPr>
              <a:lnSpc>
                <a:spcPct val="100000"/>
              </a:lnSpc>
              <a:buFont typeface="Arial" panose="020B0604020202020204" pitchFamily="34" charset="0"/>
              <a:buChar char="•"/>
            </a:pPr>
            <a:r>
              <a:rPr lang="tr-TR" sz="1500" b="0" i="0" u="none" strike="noStrike" dirty="0">
                <a:effectLst/>
                <a:latin typeface="Times New Roman" panose="02020603050405020304" pitchFamily="18" charset="0"/>
                <a:cs typeface="Times New Roman" panose="02020603050405020304" pitchFamily="18" charset="0"/>
              </a:rPr>
              <a:t>Film, stüdyo sistemine meydan okuyan bağımsız ruhuyla dikkat çeker. Klasik "kahraman" figürleri yerine kusurlu ve çaresiz karakterleri merkeze alır.</a:t>
            </a:r>
          </a:p>
          <a:p>
            <a:pPr marL="0" indent="0">
              <a:lnSpc>
                <a:spcPct val="100000"/>
              </a:lnSpc>
              <a:buNone/>
            </a:pPr>
            <a:endParaRPr lang="tr-TR" sz="1500" dirty="0">
              <a:latin typeface="+mj-lt"/>
            </a:endParaRPr>
          </a:p>
        </p:txBody>
      </p:sp>
      <p:pic>
        <p:nvPicPr>
          <p:cNvPr id="7170" name="Picture 2" descr="Atları da Vururlar: Sydney Pollack">
            <a:extLst>
              <a:ext uri="{FF2B5EF4-FFF2-40B4-BE49-F238E27FC236}">
                <a16:creationId xmlns:a16="http://schemas.microsoft.com/office/drawing/2014/main" id="{10E14246-2DAB-8567-E37A-5C59C7863D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39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928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A creative cross dissolve placing Fonda inside the film’s ever-present mirrorball">
            <a:extLst>
              <a:ext uri="{FF2B5EF4-FFF2-40B4-BE49-F238E27FC236}">
                <a16:creationId xmlns:a16="http://schemas.microsoft.com/office/drawing/2014/main" id="{C8DF49C0-0AA8-B326-F1CD-CA63E3B8CD5F}"/>
              </a:ext>
            </a:extLst>
          </p:cNvPr>
          <p:cNvPicPr>
            <a:picLocks noChangeAspect="1" noChangeArrowheads="1"/>
          </p:cNvPicPr>
          <p:nvPr/>
        </p:nvPicPr>
        <p:blipFill>
          <a:blip r:embed="rId2">
            <a:alphaModFix amt="40000"/>
            <a:extLst>
              <a:ext uri="{28A0092B-C50C-407E-A947-70E740481C1C}">
                <a14:useLocalDpi xmlns:a14="http://schemas.microsoft.com/office/drawing/2010/main" val="0"/>
              </a:ext>
            </a:extLst>
          </a:blip>
          <a:srcRect l="17909" r="6535"/>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a:extLst>
              <a:ext uri="{FF2B5EF4-FFF2-40B4-BE49-F238E27FC236}">
                <a16:creationId xmlns:a16="http://schemas.microsoft.com/office/drawing/2014/main" id="{5E64A8DE-BCD5-37CC-E16E-7AFB806BF26C}"/>
              </a:ext>
            </a:extLst>
          </p:cNvPr>
          <p:cNvSpPr>
            <a:spLocks noGrp="1"/>
          </p:cNvSpPr>
          <p:nvPr>
            <p:ph type="title"/>
          </p:nvPr>
        </p:nvSpPr>
        <p:spPr>
          <a:xfrm>
            <a:off x="838200" y="365125"/>
            <a:ext cx="10515600" cy="1325563"/>
          </a:xfrm>
        </p:spPr>
        <p:txBody>
          <a:bodyPr>
            <a:normAutofit/>
          </a:bodyPr>
          <a:lstStyle/>
          <a:p>
            <a:pPr>
              <a:lnSpc>
                <a:spcPct val="90000"/>
              </a:lnSpc>
            </a:pPr>
            <a:br>
              <a:rPr lang="tr-TR" sz="2900" b="1" kern="0" dirty="0">
                <a:effectLst/>
                <a:ea typeface="Times New Roman" panose="02020603050405020304" pitchFamily="18" charset="0"/>
                <a:cs typeface="Times New Roman" panose="02020603050405020304" pitchFamily="18" charset="0"/>
              </a:rPr>
            </a:br>
            <a:r>
              <a:rPr lang="tr-TR" sz="2900" b="1" kern="0" dirty="0">
                <a:effectLst/>
                <a:ea typeface="Times New Roman" panose="02020603050405020304" pitchFamily="18" charset="0"/>
                <a:cs typeface="Times New Roman" panose="02020603050405020304" pitchFamily="18" charset="0"/>
              </a:rPr>
              <a:t>8)</a:t>
            </a:r>
            <a:r>
              <a:rPr lang="tr-TR" sz="2900" kern="0" dirty="0" err="1">
                <a:effectLst/>
                <a:ea typeface="Times New Roman" panose="02020603050405020304" pitchFamily="18" charset="0"/>
                <a:cs typeface="Times New Roman" panose="02020603050405020304" pitchFamily="18" charset="0"/>
              </a:rPr>
              <a:t>Fİlm</a:t>
            </a:r>
            <a:r>
              <a:rPr lang="tr-TR" sz="2900" b="1" kern="0" dirty="0">
                <a:effectLst/>
                <a:ea typeface="Times New Roman" panose="02020603050405020304" pitchFamily="18" charset="0"/>
                <a:cs typeface="Times New Roman" panose="02020603050405020304" pitchFamily="18" charset="0"/>
              </a:rPr>
              <a:t> </a:t>
            </a:r>
            <a:r>
              <a:rPr lang="tr-TR" sz="2900" kern="0" dirty="0" err="1">
                <a:effectLst/>
                <a:ea typeface="Times New Roman" panose="02020603050405020304" pitchFamily="18" charset="0"/>
                <a:cs typeface="Times New Roman" panose="02020603050405020304" pitchFamily="18" charset="0"/>
              </a:rPr>
              <a:t>Endüstrİsİ</a:t>
            </a:r>
            <a:r>
              <a:rPr lang="tr-TR" sz="2900" b="1" kern="0" dirty="0">
                <a:effectLst/>
                <a:ea typeface="Times New Roman" panose="02020603050405020304" pitchFamily="18" charset="0"/>
                <a:cs typeface="Times New Roman" panose="02020603050405020304" pitchFamily="18" charset="0"/>
              </a:rPr>
              <a:t> ve Toplumsal </a:t>
            </a:r>
            <a:r>
              <a:rPr lang="tr-TR" sz="2900" kern="0" dirty="0" err="1">
                <a:effectLst/>
                <a:ea typeface="Times New Roman" panose="02020603050405020304" pitchFamily="18" charset="0"/>
                <a:cs typeface="Times New Roman" panose="02020603050405020304" pitchFamily="18" charset="0"/>
              </a:rPr>
              <a:t>Etkİlerİ</a:t>
            </a:r>
            <a:br>
              <a:rPr lang="tr-TR" sz="2900" kern="100" dirty="0">
                <a:effectLst/>
                <a:latin typeface="Aptos" panose="020B0004020202020204" pitchFamily="34" charset="0"/>
                <a:ea typeface="Aptos" panose="020B0004020202020204" pitchFamily="34" charset="0"/>
                <a:cs typeface="Times New Roman" panose="02020603050405020304" pitchFamily="18" charset="0"/>
              </a:rPr>
            </a:br>
            <a:endParaRPr lang="tr-TR" sz="2900" dirty="0"/>
          </a:p>
        </p:txBody>
      </p:sp>
      <p:sp>
        <p:nvSpPr>
          <p:cNvPr id="10249" name="Rectangle 6">
            <a:extLst>
              <a:ext uri="{FF2B5EF4-FFF2-40B4-BE49-F238E27FC236}">
                <a16:creationId xmlns:a16="http://schemas.microsoft.com/office/drawing/2014/main" id="{1CA8A97F-67F0-4D5F-A850-0C30727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578" y="1802192"/>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63693191-6581-D39D-A713-B29283F6A1E2}"/>
              </a:ext>
            </a:extLst>
          </p:cNvPr>
          <p:cNvSpPr>
            <a:spLocks noGrp="1"/>
          </p:cNvSpPr>
          <p:nvPr>
            <p:ph idx="1"/>
          </p:nvPr>
        </p:nvSpPr>
        <p:spPr>
          <a:xfrm>
            <a:off x="838200" y="2004446"/>
            <a:ext cx="10515600" cy="4176897"/>
          </a:xfrm>
        </p:spPr>
        <p:txBody>
          <a:bodyPr>
            <a:normAutofit/>
          </a:bodyPr>
          <a:lstStyle/>
          <a:p>
            <a:pPr marL="342900" lvl="0" indent="-342900">
              <a:lnSpc>
                <a:spcPct val="100000"/>
              </a:lnSpc>
              <a:buSzPts val="1000"/>
              <a:buFont typeface="Symbol" pitchFamily="2" charset="2"/>
              <a:buChar char=""/>
              <a:tabLst>
                <a:tab pos="457200" algn="l"/>
              </a:tabLst>
            </a:pPr>
            <a:endParaRPr lang="tr-TR"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0000"/>
              </a:lnSpc>
              <a:buSzPts val="1000"/>
              <a:buFont typeface="Symbol" pitchFamily="2" charset="2"/>
              <a:buChar char=""/>
              <a:tabLst>
                <a:tab pos="457200" algn="l"/>
              </a:tabLst>
            </a:pPr>
            <a:r>
              <a:rPr lang="tr-TR" b="1" kern="0" dirty="0">
                <a:effectLst/>
                <a:latin typeface="Times New Roman" panose="02020603050405020304" pitchFamily="18" charset="0"/>
                <a:ea typeface="Times New Roman" panose="02020603050405020304" pitchFamily="18" charset="0"/>
                <a:cs typeface="Times New Roman" panose="02020603050405020304" pitchFamily="18" charset="0"/>
              </a:rPr>
              <a:t>Akademik Başarılar:</a:t>
            </a:r>
            <a:r>
              <a:rPr lang="tr-TR" kern="0" dirty="0">
                <a:effectLst/>
                <a:latin typeface="Times New Roman" panose="02020603050405020304" pitchFamily="18" charset="0"/>
                <a:ea typeface="Times New Roman" panose="02020603050405020304" pitchFamily="18" charset="0"/>
                <a:cs typeface="Times New Roman" panose="02020603050405020304" pitchFamily="18" charset="0"/>
              </a:rPr>
              <a:t> Film, 9 Oscar adaylığı almış ve </a:t>
            </a:r>
            <a:r>
              <a:rPr lang="tr-TR" kern="0" dirty="0" err="1">
                <a:effectLst/>
                <a:latin typeface="Times New Roman" panose="02020603050405020304" pitchFamily="18" charset="0"/>
                <a:ea typeface="Times New Roman" panose="02020603050405020304" pitchFamily="18" charset="0"/>
                <a:cs typeface="Times New Roman" panose="02020603050405020304" pitchFamily="18" charset="0"/>
              </a:rPr>
              <a:t>Gig</a:t>
            </a:r>
            <a:r>
              <a:rPr lang="tr-TR"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kern="0" dirty="0" err="1">
                <a:effectLst/>
                <a:latin typeface="Times New Roman" panose="02020603050405020304" pitchFamily="18" charset="0"/>
                <a:ea typeface="Times New Roman" panose="02020603050405020304" pitchFamily="18" charset="0"/>
                <a:cs typeface="Times New Roman" panose="02020603050405020304" pitchFamily="18" charset="0"/>
              </a:rPr>
              <a:t>Young</a:t>
            </a:r>
            <a:r>
              <a:rPr lang="tr-TR" kern="0" dirty="0">
                <a:effectLst/>
                <a:latin typeface="Times New Roman" panose="02020603050405020304" pitchFamily="18" charset="0"/>
                <a:ea typeface="Times New Roman" panose="02020603050405020304" pitchFamily="18" charset="0"/>
                <a:cs typeface="Times New Roman" panose="02020603050405020304" pitchFamily="18" charset="0"/>
              </a:rPr>
              <a:t> "En İyi Yardımcı Erkek Oyuncu" ödülünü kazanmıştır.</a:t>
            </a:r>
            <a:endParaRPr lang="tr-TR"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buSzPts val="1000"/>
              <a:buFont typeface="Symbol" pitchFamily="2" charset="2"/>
              <a:buChar char=""/>
              <a:tabLst>
                <a:tab pos="457200" algn="l"/>
              </a:tabLst>
            </a:pPr>
            <a:r>
              <a:rPr lang="tr-TR" b="1" kern="0" dirty="0">
                <a:effectLst/>
                <a:latin typeface="Times New Roman" panose="02020603050405020304" pitchFamily="18" charset="0"/>
                <a:ea typeface="Times New Roman" panose="02020603050405020304" pitchFamily="18" charset="0"/>
                <a:cs typeface="Times New Roman" panose="02020603050405020304" pitchFamily="18" charset="0"/>
              </a:rPr>
              <a:t>Toplumsal Eleştirinin Gücü:</a:t>
            </a:r>
            <a:r>
              <a:rPr lang="tr-TR" kern="0" dirty="0">
                <a:effectLst/>
                <a:latin typeface="Times New Roman" panose="02020603050405020304" pitchFamily="18" charset="0"/>
                <a:ea typeface="Times New Roman" panose="02020603050405020304" pitchFamily="18" charset="0"/>
                <a:cs typeface="Times New Roman" panose="02020603050405020304" pitchFamily="18" charset="0"/>
              </a:rPr>
              <a:t> Film, kapitalizm, sömürü, bireyin yalnızlaşması ve hayatta kalma içgüdüsü gibi evrensel temaları ele aldığı için, günümüzde de geçerliliğini korumaktadır.</a:t>
            </a:r>
            <a:endParaRPr lang="tr-TR"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buSzPts val="1000"/>
              <a:buFont typeface="Symbol" pitchFamily="2" charset="2"/>
              <a:buChar char=""/>
              <a:tabLst>
                <a:tab pos="457200" algn="l"/>
              </a:tabLst>
            </a:pPr>
            <a:r>
              <a:rPr lang="tr-TR" b="1" kern="0" dirty="0">
                <a:effectLst/>
                <a:latin typeface="Times New Roman" panose="02020603050405020304" pitchFamily="18" charset="0"/>
                <a:ea typeface="Times New Roman" panose="02020603050405020304" pitchFamily="18" charset="0"/>
                <a:cs typeface="Times New Roman" panose="02020603050405020304" pitchFamily="18" charset="0"/>
              </a:rPr>
              <a:t>Sonraki Filmlere Etkisi:</a:t>
            </a:r>
            <a:r>
              <a:rPr lang="tr-TR" kern="0" dirty="0">
                <a:effectLst/>
                <a:latin typeface="Times New Roman" panose="02020603050405020304" pitchFamily="18" charset="0"/>
                <a:ea typeface="Times New Roman" panose="02020603050405020304" pitchFamily="18" charset="0"/>
                <a:cs typeface="Times New Roman" panose="02020603050405020304" pitchFamily="18" charset="0"/>
              </a:rPr>
              <a:t> Umutsuzluk ve hayatta kalma mücadelesini işleyen pek çok filme ilham olmuştur.</a:t>
            </a:r>
            <a:endParaRPr lang="tr-TR"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pPr>
            <a:endParaRPr lang="tr-TR" dirty="0"/>
          </a:p>
        </p:txBody>
      </p:sp>
    </p:spTree>
    <p:extLst>
      <p:ext uri="{BB962C8B-B14F-4D97-AF65-F5344CB8AC3E}">
        <p14:creationId xmlns:p14="http://schemas.microsoft.com/office/powerpoint/2010/main" val="195886972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5" name="Rectangle 11270">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A man leans on a woman, both exhausted">
            <a:extLst>
              <a:ext uri="{FF2B5EF4-FFF2-40B4-BE49-F238E27FC236}">
                <a16:creationId xmlns:a16="http://schemas.microsoft.com/office/drawing/2014/main" id="{D66783C0-E412-C59B-C250-30F2A780B419}"/>
              </a:ext>
            </a:extLst>
          </p:cNvPr>
          <p:cNvPicPr>
            <a:picLocks noChangeAspect="1" noChangeArrowheads="1"/>
          </p:cNvPicPr>
          <p:nvPr/>
        </p:nvPicPr>
        <p:blipFill>
          <a:blip r:embed="rId2">
            <a:alphaModFix amt="40000"/>
            <a:extLst>
              <a:ext uri="{28A0092B-C50C-407E-A947-70E740481C1C}">
                <a14:useLocalDpi xmlns:a14="http://schemas.microsoft.com/office/drawing/2010/main" val="0"/>
              </a:ext>
            </a:extLst>
          </a:blip>
          <a:srcRect l="736" r="23708"/>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a:extLst>
              <a:ext uri="{FF2B5EF4-FFF2-40B4-BE49-F238E27FC236}">
                <a16:creationId xmlns:a16="http://schemas.microsoft.com/office/drawing/2014/main" id="{6DD4D3EF-11B2-6585-16AD-ECCBE956D94B}"/>
              </a:ext>
            </a:extLst>
          </p:cNvPr>
          <p:cNvSpPr>
            <a:spLocks noGrp="1"/>
          </p:cNvSpPr>
          <p:nvPr>
            <p:ph type="title"/>
          </p:nvPr>
        </p:nvSpPr>
        <p:spPr>
          <a:xfrm>
            <a:off x="640080" y="853673"/>
            <a:ext cx="4023360" cy="5004794"/>
          </a:xfrm>
        </p:spPr>
        <p:txBody>
          <a:bodyPr>
            <a:normAutofit/>
          </a:bodyPr>
          <a:lstStyle/>
          <a:p>
            <a:pPr>
              <a:lnSpc>
                <a:spcPct val="90000"/>
              </a:lnSpc>
            </a:pPr>
            <a:br>
              <a:rPr lang="tr-TR" sz="6700" kern="100">
                <a:effectLst/>
                <a:ea typeface="Aptos" panose="020B0004020202020204" pitchFamily="34" charset="0"/>
                <a:cs typeface="Times New Roman" panose="02020603050405020304" pitchFamily="18" charset="0"/>
              </a:rPr>
            </a:br>
            <a:r>
              <a:rPr lang="tr-TR" sz="6700" kern="100">
                <a:effectLst/>
                <a:ea typeface="Aptos" panose="020B0004020202020204" pitchFamily="34" charset="0"/>
                <a:cs typeface="Times New Roman" panose="02020603050405020304" pitchFamily="18" charset="0"/>
              </a:rPr>
              <a:t>Ana Mesaj ve İzleyicilere EtkİSİ</a:t>
            </a:r>
            <a:br>
              <a:rPr lang="tr-TR" sz="6700" kern="100">
                <a:effectLst/>
                <a:latin typeface="Aptos" panose="020B0004020202020204" pitchFamily="34" charset="0"/>
                <a:ea typeface="Aptos" panose="020B0004020202020204" pitchFamily="34" charset="0"/>
                <a:cs typeface="Times New Roman" panose="02020603050405020304" pitchFamily="18" charset="0"/>
              </a:rPr>
            </a:br>
            <a:endParaRPr lang="tr-TR" sz="6700"/>
          </a:p>
        </p:txBody>
      </p:sp>
      <p:sp>
        <p:nvSpPr>
          <p:cNvPr id="3" name="İçerik Yer Tutucusu 2">
            <a:extLst>
              <a:ext uri="{FF2B5EF4-FFF2-40B4-BE49-F238E27FC236}">
                <a16:creationId xmlns:a16="http://schemas.microsoft.com/office/drawing/2014/main" id="{C076B55B-1220-FC4B-D08E-BC3E0CB40DE6}"/>
              </a:ext>
            </a:extLst>
          </p:cNvPr>
          <p:cNvSpPr>
            <a:spLocks noGrp="1"/>
          </p:cNvSpPr>
          <p:nvPr>
            <p:ph idx="1"/>
          </p:nvPr>
        </p:nvSpPr>
        <p:spPr>
          <a:xfrm>
            <a:off x="5599083" y="853673"/>
            <a:ext cx="5715000" cy="5004794"/>
          </a:xfrm>
        </p:spPr>
        <p:txBody>
          <a:bodyPr anchor="ctr">
            <a:normAutofit/>
          </a:bodyPr>
          <a:lstStyle/>
          <a:p>
            <a:pPr indent="0">
              <a:lnSpc>
                <a:spcPct val="100000"/>
              </a:lnSpc>
              <a:buNone/>
            </a:pPr>
            <a:endParaRPr lang="tr-TR" sz="2400" kern="0">
              <a:effectLst/>
              <a:latin typeface="Symbol" pitchFamily="2" charset="2"/>
              <a:ea typeface="Times New Roman" panose="02020603050405020304" pitchFamily="18" charset="0"/>
              <a:cs typeface="Times New Roman" panose="02020603050405020304" pitchFamily="18" charset="0"/>
            </a:endParaRPr>
          </a:p>
          <a:p>
            <a:pPr indent="0">
              <a:lnSpc>
                <a:spcPct val="100000"/>
              </a:lnSpc>
              <a:buNone/>
            </a:pPr>
            <a:endParaRPr lang="tr-TR" sz="2400" kern="0">
              <a:latin typeface="Symbol" pitchFamily="2" charset="2"/>
              <a:ea typeface="Times New Roman" panose="02020603050405020304" pitchFamily="18" charset="0"/>
              <a:cs typeface="Times New Roman" panose="02020603050405020304" pitchFamily="18" charset="0"/>
            </a:endParaRPr>
          </a:p>
          <a:p>
            <a:pPr indent="0">
              <a:lnSpc>
                <a:spcPct val="100000"/>
              </a:lnSpc>
              <a:buNone/>
            </a:pPr>
            <a:r>
              <a:rPr lang="tr-TR" sz="2400" kern="0">
                <a:effectLst/>
                <a:latin typeface="Symbol" pitchFamily="2" charset="2"/>
                <a:ea typeface="Times New Roman" panose="02020603050405020304" pitchFamily="18" charset="0"/>
                <a:cs typeface="Times New Roman" panose="02020603050405020304" pitchFamily="18" charset="0"/>
              </a:rPr>
              <a:t>·</a:t>
            </a:r>
            <a:r>
              <a:rPr lang="tr-TR" sz="2400" ker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b="1" kern="0">
                <a:effectLst/>
                <a:latin typeface="Times New Roman" panose="02020603050405020304" pitchFamily="18" charset="0"/>
                <a:ea typeface="Times New Roman" panose="02020603050405020304" pitchFamily="18" charset="0"/>
                <a:cs typeface="Times New Roman" panose="02020603050405020304" pitchFamily="18" charset="0"/>
              </a:rPr>
              <a:t>Hayatta Kalma Mücadelesi:</a:t>
            </a:r>
            <a:r>
              <a:rPr lang="tr-TR" sz="2400" kern="0">
                <a:effectLst/>
                <a:latin typeface="Times New Roman" panose="02020603050405020304" pitchFamily="18" charset="0"/>
                <a:ea typeface="Times New Roman" panose="02020603050405020304" pitchFamily="18" charset="0"/>
                <a:cs typeface="Times New Roman" panose="02020603050405020304" pitchFamily="18" charset="0"/>
              </a:rPr>
              <a:t> Film, insanların hayatta kalmak için ne kadar ileri gidebileceğini sorgular.</a:t>
            </a:r>
            <a:endParaRPr lang="tr-TR" sz="2400" kern="100">
              <a:effectLst/>
              <a:latin typeface="Aptos" panose="020B0004020202020204" pitchFamily="34" charset="0"/>
              <a:ea typeface="Aptos" panose="020B0004020202020204" pitchFamily="34" charset="0"/>
              <a:cs typeface="Times New Roman" panose="02020603050405020304" pitchFamily="18" charset="0"/>
            </a:endParaRPr>
          </a:p>
          <a:p>
            <a:pPr indent="0">
              <a:lnSpc>
                <a:spcPct val="100000"/>
              </a:lnSpc>
              <a:buNone/>
            </a:pPr>
            <a:r>
              <a:rPr lang="tr-TR" sz="2400" kern="0">
                <a:effectLst/>
                <a:latin typeface="Symbol" pitchFamily="2" charset="2"/>
                <a:ea typeface="Times New Roman" panose="02020603050405020304" pitchFamily="18" charset="0"/>
                <a:cs typeface="Times New Roman" panose="02020603050405020304" pitchFamily="18" charset="0"/>
              </a:rPr>
              <a:t>·</a:t>
            </a:r>
            <a:r>
              <a:rPr lang="tr-TR" sz="2400" ker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b="1" kern="0">
                <a:effectLst/>
                <a:latin typeface="Times New Roman" panose="02020603050405020304" pitchFamily="18" charset="0"/>
                <a:ea typeface="Times New Roman" panose="02020603050405020304" pitchFamily="18" charset="0"/>
                <a:cs typeface="Times New Roman" panose="02020603050405020304" pitchFamily="18" charset="0"/>
              </a:rPr>
              <a:t>Modern Dünyada Yansıması:</a:t>
            </a:r>
            <a:r>
              <a:rPr lang="tr-TR" sz="2400" kern="0">
                <a:effectLst/>
                <a:latin typeface="Times New Roman" panose="02020603050405020304" pitchFamily="18" charset="0"/>
                <a:ea typeface="Times New Roman" panose="02020603050405020304" pitchFamily="18" charset="0"/>
                <a:cs typeface="Times New Roman" panose="02020603050405020304" pitchFamily="18" charset="0"/>
              </a:rPr>
              <a:t> Bugün de medya ve eğlence sektörünün insanları nasıl tükettiği ve sömürdüğü açısından güncelliğini koruyan bir tema.</a:t>
            </a:r>
            <a:endParaRPr lang="tr-TR" sz="2400" kern="100">
              <a:effectLst/>
              <a:latin typeface="Aptos" panose="020B0004020202020204" pitchFamily="34" charset="0"/>
              <a:ea typeface="Aptos" panose="020B0004020202020204" pitchFamily="34" charset="0"/>
              <a:cs typeface="Times New Roman" panose="02020603050405020304" pitchFamily="18" charset="0"/>
            </a:endParaRPr>
          </a:p>
          <a:p>
            <a:pPr indent="0">
              <a:lnSpc>
                <a:spcPct val="100000"/>
              </a:lnSpc>
              <a:buNone/>
            </a:pPr>
            <a:r>
              <a:rPr lang="tr-TR" sz="2400" kern="0">
                <a:effectLst/>
                <a:latin typeface="Symbol" pitchFamily="2" charset="2"/>
                <a:ea typeface="Times New Roman" panose="02020603050405020304" pitchFamily="18" charset="0"/>
                <a:cs typeface="Times New Roman" panose="02020603050405020304" pitchFamily="18" charset="0"/>
              </a:rPr>
              <a:t>·</a:t>
            </a:r>
            <a:r>
              <a:rPr lang="tr-TR" sz="2400" ker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b="1" kern="0">
                <a:effectLst/>
                <a:latin typeface="Times New Roman" panose="02020603050405020304" pitchFamily="18" charset="0"/>
                <a:ea typeface="Times New Roman" panose="02020603050405020304" pitchFamily="18" charset="0"/>
                <a:cs typeface="Times New Roman" panose="02020603050405020304" pitchFamily="18" charset="0"/>
              </a:rPr>
              <a:t>Duygusal Etki:</a:t>
            </a:r>
            <a:r>
              <a:rPr lang="tr-TR" sz="2400" kern="0">
                <a:effectLst/>
                <a:latin typeface="Times New Roman" panose="02020603050405020304" pitchFamily="18" charset="0"/>
                <a:ea typeface="Times New Roman" panose="02020603050405020304" pitchFamily="18" charset="0"/>
                <a:cs typeface="Times New Roman" panose="02020603050405020304" pitchFamily="18" charset="0"/>
              </a:rPr>
              <a:t> Seyirciyi rahatsız eden, düşündüren ve eleştirel bir bakış açısı kazandıran bir yapım</a:t>
            </a:r>
            <a:endParaRPr lang="tr-TR" sz="2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pPr>
            <a:endParaRPr lang="tr-TR" sz="2400"/>
          </a:p>
        </p:txBody>
      </p:sp>
      <p:sp>
        <p:nvSpPr>
          <p:cNvPr id="11276" name="sketchy content container">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25400">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674857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9" name="Rectangle 1229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CCAFE89-C9E0-77CB-94EA-53F419E262A6}"/>
              </a:ext>
            </a:extLst>
          </p:cNvPr>
          <p:cNvSpPr>
            <a:spLocks noGrp="1"/>
          </p:cNvSpPr>
          <p:nvPr>
            <p:ph type="title"/>
          </p:nvPr>
        </p:nvSpPr>
        <p:spPr>
          <a:xfrm>
            <a:off x="5297762" y="329184"/>
            <a:ext cx="6251110" cy="1783080"/>
          </a:xfrm>
        </p:spPr>
        <p:txBody>
          <a:bodyPr anchor="b">
            <a:normAutofit/>
          </a:bodyPr>
          <a:lstStyle/>
          <a:p>
            <a:pPr>
              <a:lnSpc>
                <a:spcPct val="90000"/>
              </a:lnSpc>
            </a:pPr>
            <a:br>
              <a:rPr lang="tr-TR" sz="3400" b="1" kern="0">
                <a:effectLst/>
                <a:ea typeface="Times New Roman" panose="02020603050405020304" pitchFamily="18" charset="0"/>
                <a:cs typeface="Times New Roman" panose="02020603050405020304" pitchFamily="18" charset="0"/>
              </a:rPr>
            </a:br>
            <a:r>
              <a:rPr lang="tr-TR" sz="3400" b="1" kern="0">
                <a:effectLst/>
                <a:ea typeface="Times New Roman" panose="02020603050405020304" pitchFamily="18" charset="0"/>
                <a:cs typeface="Times New Roman" panose="02020603050405020304" pitchFamily="18" charset="0"/>
              </a:rPr>
              <a:t>"</a:t>
            </a:r>
            <a:r>
              <a:rPr lang="tr-TR" sz="3400" kern="0">
                <a:effectLst/>
                <a:ea typeface="Times New Roman" panose="02020603050405020304" pitchFamily="18" charset="0"/>
                <a:cs typeface="Times New Roman" panose="02020603050405020304" pitchFamily="18" charset="0"/>
              </a:rPr>
              <a:t>EleŞtİrmenlerİn</a:t>
            </a:r>
            <a:r>
              <a:rPr lang="tr-TR" sz="3400" b="1" kern="0">
                <a:effectLst/>
                <a:ea typeface="Times New Roman" panose="02020603050405020304" pitchFamily="18" charset="0"/>
                <a:cs typeface="Times New Roman" panose="02020603050405020304" pitchFamily="18" charset="0"/>
              </a:rPr>
              <a:t> Gözünden </a:t>
            </a:r>
            <a:r>
              <a:rPr lang="tr-TR" sz="3400" kern="0">
                <a:effectLst/>
                <a:ea typeface="Times New Roman" panose="02020603050405020304" pitchFamily="18" charset="0"/>
                <a:cs typeface="Times New Roman" panose="02020603050405020304" pitchFamily="18" charset="0"/>
              </a:rPr>
              <a:t>Bİr</a:t>
            </a:r>
            <a:r>
              <a:rPr lang="tr-TR" sz="3400" b="1" kern="0">
                <a:effectLst/>
                <a:ea typeface="Times New Roman" panose="02020603050405020304" pitchFamily="18" charset="0"/>
                <a:cs typeface="Times New Roman" panose="02020603050405020304" pitchFamily="18" charset="0"/>
              </a:rPr>
              <a:t> </a:t>
            </a:r>
            <a:r>
              <a:rPr lang="tr-TR" sz="3400" kern="0">
                <a:effectLst/>
                <a:ea typeface="Times New Roman" panose="02020603050405020304" pitchFamily="18" charset="0"/>
                <a:cs typeface="Times New Roman" panose="02020603050405020304" pitchFamily="18" charset="0"/>
              </a:rPr>
              <a:t>BaŞyapIt</a:t>
            </a:r>
            <a:r>
              <a:rPr lang="tr-TR" sz="3400" b="1" kern="0">
                <a:effectLst/>
                <a:ea typeface="Times New Roman" panose="02020603050405020304" pitchFamily="18" charset="0"/>
                <a:cs typeface="Times New Roman" panose="02020603050405020304" pitchFamily="18" charset="0"/>
              </a:rPr>
              <a:t>"</a:t>
            </a:r>
            <a:br>
              <a:rPr lang="tr-TR" sz="3400" kern="100">
                <a:effectLst/>
                <a:ea typeface="Aptos" panose="020B0004020202020204" pitchFamily="34" charset="0"/>
                <a:cs typeface="Times New Roman" panose="02020603050405020304" pitchFamily="18" charset="0"/>
              </a:rPr>
            </a:br>
            <a:endParaRPr lang="tr-TR" sz="3400"/>
          </a:p>
        </p:txBody>
      </p:sp>
      <p:sp>
        <p:nvSpPr>
          <p:cNvPr id="12300"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AB8342"/>
          </a:solidFill>
          <a:ln w="38100" cap="rnd">
            <a:solidFill>
              <a:srgbClr val="AB834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E44AE486-2AD6-AA18-EA7F-94836F3F256D}"/>
              </a:ext>
            </a:extLst>
          </p:cNvPr>
          <p:cNvSpPr>
            <a:spLocks noGrp="1"/>
          </p:cNvSpPr>
          <p:nvPr>
            <p:ph idx="1"/>
          </p:nvPr>
        </p:nvSpPr>
        <p:spPr>
          <a:xfrm>
            <a:off x="5297762" y="2706624"/>
            <a:ext cx="6251110" cy="3483864"/>
          </a:xfrm>
        </p:spPr>
        <p:txBody>
          <a:bodyPr>
            <a:normAutofit/>
          </a:bodyPr>
          <a:lstStyle/>
          <a:p>
            <a:pPr marL="342900" lvl="0" indent="-342900">
              <a:lnSpc>
                <a:spcPct val="100000"/>
              </a:lnSpc>
              <a:buSzPts val="1000"/>
              <a:buFont typeface="Symbol" pitchFamily="2" charset="2"/>
              <a:buChar char=""/>
              <a:tabLst>
                <a:tab pos="457200" algn="l"/>
              </a:tabLst>
            </a:pPr>
            <a:endPar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0000"/>
              </a:lnSpc>
              <a:buSzPts val="1000"/>
              <a:buFont typeface="Symbol" pitchFamily="2" charset="2"/>
              <a:buChar char=""/>
              <a:tabLst>
                <a:tab pos="457200" algn="l"/>
              </a:tabLst>
            </a:pPr>
            <a:endParaRPr lang="tr-TR" sz="1800" b="1" kern="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0000"/>
              </a:lnSpc>
              <a:buSzPts val="1000"/>
              <a:buFont typeface="Symbol" pitchFamily="2" charset="2"/>
              <a:buChar char=""/>
              <a:tabLst>
                <a:tab pos="457200" algn="l"/>
              </a:tabLst>
            </a:pPr>
            <a:r>
              <a:rPr lang="tr-TR" sz="1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Roger</a:t>
            </a: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 Ebert:</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Filmin nihilist tonunu över ve "insanlığın tüketim toplumundaki çaresizliği üzerine derin bir gözlem" olarak tanımlar. Özellikle </a:t>
            </a:r>
            <a:r>
              <a:rPr lang="tr-TR"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Jane</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Fonda’nın performansının, filmin duygusal etkisini güçlendirdiğini belirtir.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buSzPts val="1000"/>
              <a:buFont typeface="Symbol" pitchFamily="2" charset="2"/>
              <a:buChar char=""/>
              <a:tabLst>
                <a:tab pos="457200" algn="l"/>
              </a:tabLst>
            </a:pPr>
            <a:r>
              <a:rPr lang="tr-TR" sz="1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Pauline</a:t>
            </a: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Kael</a:t>
            </a: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Kael</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filmin ahlaki alt tonlarını ve kapitalizmin insan psikolojisi üzerindeki etkisini vurgular. Dans maratonunu "acımasız bir toplumun </a:t>
            </a:r>
            <a:r>
              <a:rPr lang="tr-TR"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mikrokozmosu</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olarak tanımlar.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pPr>
            <a:endParaRPr lang="tr-TR" sz="1800" dirty="0"/>
          </a:p>
        </p:txBody>
      </p:sp>
      <p:pic>
        <p:nvPicPr>
          <p:cNvPr id="12290" name="Picture 2" descr="Atları da Vururlar: Sydney Pollack, Jane Fonda">
            <a:extLst>
              <a:ext uri="{FF2B5EF4-FFF2-40B4-BE49-F238E27FC236}">
                <a16:creationId xmlns:a16="http://schemas.microsoft.com/office/drawing/2014/main" id="{1144E6F5-E752-5760-AA6A-AEAF4ABD0D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952" r="27890"/>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589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333330-6A68-1C39-0B1F-8E6141EB17DE}"/>
              </a:ext>
            </a:extLst>
          </p:cNvPr>
          <p:cNvSpPr>
            <a:spLocks noGrp="1"/>
          </p:cNvSpPr>
          <p:nvPr>
            <p:ph type="title"/>
          </p:nvPr>
        </p:nvSpPr>
        <p:spPr/>
        <p:txBody>
          <a:bodyPr/>
          <a:lstStyle/>
          <a:p>
            <a:r>
              <a:rPr lang="tr-TR" dirty="0"/>
              <a:t>referanslar</a:t>
            </a:r>
          </a:p>
        </p:txBody>
      </p:sp>
      <p:sp>
        <p:nvSpPr>
          <p:cNvPr id="3" name="İçerik Yer Tutucusu 2">
            <a:extLst>
              <a:ext uri="{FF2B5EF4-FFF2-40B4-BE49-F238E27FC236}">
                <a16:creationId xmlns:a16="http://schemas.microsoft.com/office/drawing/2014/main" id="{4A7CA8C4-4322-4F11-738F-1E74960F7823}"/>
              </a:ext>
            </a:extLst>
          </p:cNvPr>
          <p:cNvSpPr>
            <a:spLocks noGrp="1"/>
          </p:cNvSpPr>
          <p:nvPr>
            <p:ph idx="1"/>
          </p:nvPr>
        </p:nvSpPr>
        <p:spPr/>
        <p:txBody>
          <a:bodyPr>
            <a:normAutofit/>
          </a:bodyPr>
          <a:lstStyle/>
          <a:p>
            <a:pPr marL="0" indent="0">
              <a:buNone/>
            </a:pPr>
            <a:r>
              <a:rPr lang="tr-TR" sz="1600" dirty="0">
                <a:latin typeface="Times New Roman" panose="02020603050405020304" pitchFamily="18" charset="0"/>
                <a:cs typeface="Times New Roman" panose="02020603050405020304" pitchFamily="18" charset="0"/>
              </a:rPr>
              <a:t>1)Terzioğlu, O., &amp; Çağla, C. (2021). Büyük Buhran ve Amerika’da sosyal politika. Uludağ Üniversitesi Fen-Edebiyat Fakültesi Sosyal Bilimler Dergisi, 22(41), 871-926.</a:t>
            </a:r>
          </a:p>
          <a:p>
            <a:pPr marL="0" indent="0">
              <a:buNone/>
            </a:pPr>
            <a:r>
              <a:rPr lang="tr-TR" sz="1600" dirty="0">
                <a:latin typeface="Times New Roman" panose="02020603050405020304" pitchFamily="18" charset="0"/>
                <a:cs typeface="Times New Roman" panose="02020603050405020304" pitchFamily="18" charset="0"/>
              </a:rPr>
              <a:t>2)</a:t>
            </a:r>
            <a:r>
              <a:rPr lang="tr-TR" sz="1600" dirty="0" err="1">
                <a:latin typeface="Times New Roman" panose="02020603050405020304" pitchFamily="18" charset="0"/>
                <a:cs typeface="Times New Roman" panose="02020603050405020304" pitchFamily="18" charset="0"/>
              </a:rPr>
              <a:t>Noripcord</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n.d</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They</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Shoot</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Horses</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Don’t</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They</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Retrieved</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December</a:t>
            </a:r>
            <a:r>
              <a:rPr lang="tr-TR" sz="1600" dirty="0">
                <a:latin typeface="Times New Roman" panose="02020603050405020304" pitchFamily="18" charset="0"/>
                <a:cs typeface="Times New Roman" panose="02020603050405020304" pitchFamily="18" charset="0"/>
              </a:rPr>
              <a:t> 17, 2024</a:t>
            </a:r>
          </a:p>
          <a:p>
            <a:pPr marL="0" indent="0">
              <a:buNone/>
            </a:pPr>
            <a:r>
              <a:rPr lang="tr-TR" sz="1600" dirty="0">
                <a:latin typeface="Times New Roman" panose="02020603050405020304" pitchFamily="18" charset="0"/>
                <a:cs typeface="Times New Roman" panose="02020603050405020304" pitchFamily="18" charset="0"/>
              </a:rPr>
              <a:t>3)</a:t>
            </a:r>
            <a:r>
              <a:rPr lang="tr-TR" sz="1600" dirty="0" err="1">
                <a:latin typeface="Times New Roman" panose="02020603050405020304" pitchFamily="18" charset="0"/>
                <a:cs typeface="Times New Roman" panose="02020603050405020304" pitchFamily="18" charset="0"/>
              </a:rPr>
              <a:t>Richmond</a:t>
            </a:r>
            <a:r>
              <a:rPr lang="tr-TR" sz="1600" dirty="0">
                <a:latin typeface="Times New Roman" panose="02020603050405020304" pitchFamily="18" charset="0"/>
                <a:cs typeface="Times New Roman" panose="02020603050405020304" pitchFamily="18" charset="0"/>
              </a:rPr>
              <a:t>, Lee J. “A Time </a:t>
            </a:r>
            <a:r>
              <a:rPr lang="tr-TR" sz="1600" dirty="0" err="1">
                <a:latin typeface="Times New Roman" panose="02020603050405020304" pitchFamily="18" charset="0"/>
                <a:cs typeface="Times New Roman" panose="02020603050405020304" pitchFamily="18" charset="0"/>
              </a:rPr>
              <a:t>to</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Mourn</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and</a:t>
            </a:r>
            <a:r>
              <a:rPr lang="tr-TR" sz="1600" dirty="0">
                <a:latin typeface="Times New Roman" panose="02020603050405020304" pitchFamily="18" charset="0"/>
                <a:cs typeface="Times New Roman" panose="02020603050405020304" pitchFamily="18" charset="0"/>
              </a:rPr>
              <a:t> a Time </a:t>
            </a:r>
            <a:r>
              <a:rPr lang="tr-TR" sz="1600" dirty="0" err="1">
                <a:latin typeface="Times New Roman" panose="02020603050405020304" pitchFamily="18" charset="0"/>
                <a:cs typeface="Times New Roman" panose="02020603050405020304" pitchFamily="18" charset="0"/>
              </a:rPr>
              <a:t>to</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Dance</a:t>
            </a:r>
            <a:r>
              <a:rPr lang="tr-TR" sz="1600" dirty="0">
                <a:latin typeface="Times New Roman" panose="02020603050405020304" pitchFamily="18" charset="0"/>
                <a:cs typeface="Times New Roman" panose="02020603050405020304" pitchFamily="18" charset="0"/>
              </a:rPr>
              <a:t>: Horace </a:t>
            </a:r>
            <a:r>
              <a:rPr lang="tr-TR" sz="1600" dirty="0" err="1">
                <a:latin typeface="Times New Roman" panose="02020603050405020304" pitchFamily="18" charset="0"/>
                <a:cs typeface="Times New Roman" panose="02020603050405020304" pitchFamily="18" charset="0"/>
              </a:rPr>
              <a:t>McCoy’s</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They</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Shoot</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Horses</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Don’t</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They</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Twentieth</a:t>
            </a:r>
            <a:r>
              <a:rPr lang="tr-TR" sz="1600" dirty="0">
                <a:latin typeface="Times New Roman" panose="02020603050405020304" pitchFamily="18" charset="0"/>
                <a:cs typeface="Times New Roman" panose="02020603050405020304" pitchFamily="18" charset="0"/>
              </a:rPr>
              <a:t> Century Literature17.2 (1971):91-100.</a:t>
            </a:r>
          </a:p>
          <a:p>
            <a:pPr marL="0" indent="0">
              <a:buNone/>
            </a:pPr>
            <a:r>
              <a:rPr lang="tr-TR" sz="1600" dirty="0">
                <a:latin typeface="Times New Roman" panose="02020603050405020304" pitchFamily="18" charset="0"/>
                <a:cs typeface="Times New Roman" panose="02020603050405020304" pitchFamily="18" charset="0"/>
              </a:rPr>
              <a:t>4)</a:t>
            </a:r>
            <a:r>
              <a:rPr lang="tr-TR" sz="1600" dirty="0" err="1">
                <a:latin typeface="Times New Roman" panose="02020603050405020304" pitchFamily="18" charset="0"/>
                <a:cs typeface="Times New Roman" panose="02020603050405020304" pitchFamily="18" charset="0"/>
              </a:rPr>
              <a:t>They</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shoot</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horses</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don’t</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they</a:t>
            </a:r>
            <a:r>
              <a:rPr lang="tr-TR" sz="1600" dirty="0">
                <a:latin typeface="Times New Roman" panose="02020603050405020304" pitchFamily="18" charset="0"/>
                <a:cs typeface="Times New Roman" panose="02020603050405020304" pitchFamily="18" charset="0"/>
              </a:rPr>
              <a:t>? (1969) ⭐ 7.8 | Drama. (1970, </a:t>
            </a:r>
            <a:r>
              <a:rPr lang="tr-TR" sz="1600" dirty="0" err="1">
                <a:latin typeface="Times New Roman" panose="02020603050405020304" pitchFamily="18" charset="0"/>
                <a:cs typeface="Times New Roman" panose="02020603050405020304" pitchFamily="18" charset="0"/>
              </a:rPr>
              <a:t>August</a:t>
            </a:r>
            <a:r>
              <a:rPr lang="tr-TR" sz="1600" dirty="0">
                <a:latin typeface="Times New Roman" panose="02020603050405020304" pitchFamily="18" charset="0"/>
                <a:cs typeface="Times New Roman" panose="02020603050405020304" pitchFamily="18" charset="0"/>
              </a:rPr>
              <a:t> 20). </a:t>
            </a:r>
            <a:r>
              <a:rPr lang="tr-TR" sz="1600" dirty="0" err="1">
                <a:latin typeface="Times New Roman" panose="02020603050405020304" pitchFamily="18" charset="0"/>
                <a:cs typeface="Times New Roman" panose="02020603050405020304" pitchFamily="18" charset="0"/>
              </a:rPr>
              <a:t>IMDb</a:t>
            </a:r>
            <a:r>
              <a:rPr lang="tr-TR" sz="1600" dirty="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hlinkClick r:id="rId2"/>
              </a:rPr>
              <a:t>https://www.imdb.com/title/tt0065088/?ref_=nv_sr_srsg_2_tt_5_nm_2_in_0_q_they</a:t>
            </a:r>
            <a:endParaRPr lang="tr-TR" sz="1600" dirty="0">
              <a:latin typeface="Times New Roman" panose="02020603050405020304" pitchFamily="18" charset="0"/>
              <a:cs typeface="Times New Roman" panose="02020603050405020304" pitchFamily="18" charset="0"/>
            </a:endParaRPr>
          </a:p>
          <a:p>
            <a:pPr marL="0" indent="0">
              <a:buNone/>
            </a:pPr>
            <a:r>
              <a:rPr lang="tr-TR" sz="1600" dirty="0">
                <a:latin typeface="Times New Roman" panose="02020603050405020304" pitchFamily="18" charset="0"/>
                <a:cs typeface="Times New Roman" panose="02020603050405020304" pitchFamily="18" charset="0"/>
              </a:rPr>
              <a:t>5)</a:t>
            </a:r>
            <a:r>
              <a:rPr lang="tr-TR" sz="1600" dirty="0" err="1">
                <a:latin typeface="Times New Roman" panose="02020603050405020304" pitchFamily="18" charset="0"/>
                <a:cs typeface="Times New Roman" panose="02020603050405020304" pitchFamily="18" charset="0"/>
              </a:rPr>
              <a:t>Warshow</a:t>
            </a:r>
            <a:r>
              <a:rPr lang="tr-TR" sz="1600" dirty="0">
                <a:latin typeface="Times New Roman" panose="02020603050405020304" pitchFamily="18" charset="0"/>
                <a:cs typeface="Times New Roman" panose="02020603050405020304" pitchFamily="18" charset="0"/>
              </a:rPr>
              <a:t>, P. (1970). [</a:t>
            </a:r>
            <a:r>
              <a:rPr lang="tr-TR" sz="1600" dirty="0" err="1">
                <a:latin typeface="Times New Roman" panose="02020603050405020304" pitchFamily="18" charset="0"/>
                <a:cs typeface="Times New Roman" panose="02020603050405020304" pitchFamily="18" charset="0"/>
              </a:rPr>
              <a:t>Review</a:t>
            </a:r>
            <a:r>
              <a:rPr lang="tr-TR" sz="1600" dirty="0">
                <a:latin typeface="Times New Roman" panose="02020603050405020304" pitchFamily="18" charset="0"/>
                <a:cs typeface="Times New Roman" panose="02020603050405020304" pitchFamily="18" charset="0"/>
              </a:rPr>
              <a:t> of </a:t>
            </a:r>
            <a:r>
              <a:rPr lang="tr-TR" sz="1600" dirty="0" err="1">
                <a:latin typeface="Times New Roman" panose="02020603050405020304" pitchFamily="18" charset="0"/>
                <a:cs typeface="Times New Roman" panose="02020603050405020304" pitchFamily="18" charset="0"/>
              </a:rPr>
              <a:t>They</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Shoot</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Horses</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Don’t</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They</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by</a:t>
            </a:r>
            <a:r>
              <a:rPr lang="tr-TR" sz="1600" dirty="0">
                <a:latin typeface="Times New Roman" panose="02020603050405020304" pitchFamily="18" charset="0"/>
                <a:cs typeface="Times New Roman" panose="02020603050405020304" pitchFamily="18" charset="0"/>
              </a:rPr>
              <a:t> Sydney </a:t>
            </a:r>
            <a:r>
              <a:rPr lang="tr-TR" sz="1600" dirty="0" err="1">
                <a:latin typeface="Times New Roman" panose="02020603050405020304" pitchFamily="18" charset="0"/>
                <a:cs typeface="Times New Roman" panose="02020603050405020304" pitchFamily="18" charset="0"/>
              </a:rPr>
              <a:t>Pollack</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Irwin</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Winkler</a:t>
            </a:r>
            <a:r>
              <a:rPr lang="tr-TR" sz="1600" dirty="0">
                <a:latin typeface="Times New Roman" panose="02020603050405020304" pitchFamily="18" charset="0"/>
                <a:cs typeface="Times New Roman" panose="02020603050405020304" pitchFamily="18" charset="0"/>
              </a:rPr>
              <a:t>, &amp; Robert </a:t>
            </a:r>
            <a:r>
              <a:rPr lang="tr-TR" sz="1600" dirty="0" err="1">
                <a:latin typeface="Times New Roman" panose="02020603050405020304" pitchFamily="18" charset="0"/>
                <a:cs typeface="Times New Roman" panose="02020603050405020304" pitchFamily="18" charset="0"/>
              </a:rPr>
              <a:t>Chartoff</a:t>
            </a:r>
            <a:r>
              <a:rPr lang="tr-TR" sz="1600" dirty="0">
                <a:latin typeface="Times New Roman" panose="02020603050405020304" pitchFamily="18" charset="0"/>
                <a:cs typeface="Times New Roman" panose="02020603050405020304" pitchFamily="18" charset="0"/>
              </a:rPr>
              <a:t>]. Film </a:t>
            </a:r>
            <a:r>
              <a:rPr lang="tr-TR" sz="1600" dirty="0" err="1">
                <a:latin typeface="Times New Roman" panose="02020603050405020304" pitchFamily="18" charset="0"/>
                <a:cs typeface="Times New Roman" panose="02020603050405020304" pitchFamily="18" charset="0"/>
              </a:rPr>
              <a:t>Quarterly</a:t>
            </a:r>
            <a:r>
              <a:rPr lang="tr-TR" sz="1600" dirty="0">
                <a:latin typeface="Times New Roman" panose="02020603050405020304" pitchFamily="18" charset="0"/>
                <a:cs typeface="Times New Roman" panose="02020603050405020304" pitchFamily="18" charset="0"/>
              </a:rPr>
              <a:t>, 23(4), 42–47.</a:t>
            </a:r>
          </a:p>
          <a:p>
            <a:pPr marL="0" indent="0">
              <a:buNone/>
            </a:pPr>
            <a:r>
              <a:rPr lang="tr-TR" sz="1600" dirty="0">
                <a:latin typeface="Times New Roman" panose="02020603050405020304" pitchFamily="18" charset="0"/>
                <a:cs typeface="Times New Roman" panose="02020603050405020304" pitchFamily="18" charset="0"/>
              </a:rPr>
              <a:t>6)</a:t>
            </a:r>
            <a:r>
              <a:rPr lang="tr-TR" sz="1600" b="0" i="0" u="none" strike="noStrike" dirty="0">
                <a:solidFill>
                  <a:srgbClr val="05103E"/>
                </a:solidFill>
                <a:effectLst/>
                <a:latin typeface="Times New Roman" panose="02020603050405020304" pitchFamily="18" charset="0"/>
              </a:rPr>
              <a:t> Library of </a:t>
            </a:r>
            <a:r>
              <a:rPr lang="tr-TR" sz="1600" b="0" i="0" u="none" strike="noStrike" dirty="0" err="1">
                <a:solidFill>
                  <a:srgbClr val="05103E"/>
                </a:solidFill>
                <a:effectLst/>
                <a:latin typeface="Times New Roman" panose="02020603050405020304" pitchFamily="18" charset="0"/>
              </a:rPr>
              <a:t>America</a:t>
            </a:r>
            <a:r>
              <a:rPr lang="tr-TR" sz="1600" b="0" i="0" u="none" strike="noStrike" dirty="0">
                <a:solidFill>
                  <a:srgbClr val="05103E"/>
                </a:solidFill>
                <a:effectLst/>
                <a:latin typeface="Times New Roman" panose="02020603050405020304" pitchFamily="18" charset="0"/>
              </a:rPr>
              <a:t>. (2023, </a:t>
            </a:r>
            <a:r>
              <a:rPr lang="tr-TR" sz="1600" b="0" i="0" u="none" strike="noStrike" dirty="0" err="1">
                <a:solidFill>
                  <a:srgbClr val="05103E"/>
                </a:solidFill>
                <a:effectLst/>
                <a:latin typeface="Times New Roman" panose="02020603050405020304" pitchFamily="18" charset="0"/>
              </a:rPr>
              <a:t>October</a:t>
            </a:r>
            <a:r>
              <a:rPr lang="tr-TR" sz="1600" b="0" i="0" u="none" strike="noStrike" dirty="0">
                <a:solidFill>
                  <a:srgbClr val="05103E"/>
                </a:solidFill>
                <a:effectLst/>
                <a:latin typeface="Times New Roman" panose="02020603050405020304" pitchFamily="18" charset="0"/>
              </a:rPr>
              <a:t> 17). </a:t>
            </a:r>
            <a:r>
              <a:rPr lang="tr-TR" sz="1600" b="0" i="1" u="none" strike="noStrike" dirty="0" err="1">
                <a:solidFill>
                  <a:srgbClr val="05103E"/>
                </a:solidFill>
                <a:effectLst/>
                <a:latin typeface="Times New Roman" panose="02020603050405020304" pitchFamily="18" charset="0"/>
              </a:rPr>
              <a:t>Dance</a:t>
            </a:r>
            <a:r>
              <a:rPr lang="tr-TR" sz="1600" b="0" i="1" u="none" strike="noStrike" dirty="0">
                <a:solidFill>
                  <a:srgbClr val="05103E"/>
                </a:solidFill>
                <a:effectLst/>
                <a:latin typeface="Times New Roman" panose="02020603050405020304" pitchFamily="18" charset="0"/>
              </a:rPr>
              <a:t> of </a:t>
            </a:r>
            <a:r>
              <a:rPr lang="tr-TR" sz="1600" b="0" i="1" u="none" strike="noStrike" dirty="0" err="1">
                <a:solidFill>
                  <a:srgbClr val="05103E"/>
                </a:solidFill>
                <a:effectLst/>
                <a:latin typeface="Times New Roman" panose="02020603050405020304" pitchFamily="18" charset="0"/>
              </a:rPr>
              <a:t>the</a:t>
            </a:r>
            <a:r>
              <a:rPr lang="tr-TR" sz="1600" b="0" i="1" u="none" strike="noStrike" dirty="0">
                <a:solidFill>
                  <a:srgbClr val="05103E"/>
                </a:solidFill>
                <a:effectLst/>
                <a:latin typeface="Times New Roman" panose="02020603050405020304" pitchFamily="18" charset="0"/>
              </a:rPr>
              <a:t> </a:t>
            </a:r>
            <a:r>
              <a:rPr lang="tr-TR" sz="1600" b="0" i="1" u="none" strike="noStrike" dirty="0" err="1">
                <a:solidFill>
                  <a:srgbClr val="05103E"/>
                </a:solidFill>
                <a:effectLst/>
                <a:latin typeface="Times New Roman" panose="02020603050405020304" pitchFamily="18" charset="0"/>
              </a:rPr>
              <a:t>damned</a:t>
            </a:r>
            <a:r>
              <a:rPr lang="tr-TR" sz="1600" b="0" i="1" u="none" strike="noStrike" dirty="0">
                <a:solidFill>
                  <a:srgbClr val="05103E"/>
                </a:solidFill>
                <a:effectLst/>
                <a:latin typeface="Times New Roman" panose="02020603050405020304" pitchFamily="18" charset="0"/>
              </a:rPr>
              <a:t>: </a:t>
            </a:r>
            <a:r>
              <a:rPr lang="tr-TR" sz="1600" b="0" i="1" u="none" strike="noStrike" dirty="0" err="1">
                <a:solidFill>
                  <a:srgbClr val="05103E"/>
                </a:solidFill>
                <a:effectLst/>
                <a:latin typeface="Times New Roman" panose="02020603050405020304" pitchFamily="18" charset="0"/>
              </a:rPr>
              <a:t>They</a:t>
            </a:r>
            <a:r>
              <a:rPr lang="tr-TR" sz="1600" b="0" i="1" u="none" strike="noStrike" dirty="0">
                <a:solidFill>
                  <a:srgbClr val="05103E"/>
                </a:solidFill>
                <a:effectLst/>
                <a:latin typeface="Times New Roman" panose="02020603050405020304" pitchFamily="18" charset="0"/>
              </a:rPr>
              <a:t> </a:t>
            </a:r>
            <a:r>
              <a:rPr lang="tr-TR" sz="1600" b="0" i="1" u="none" strike="noStrike" dirty="0" err="1">
                <a:solidFill>
                  <a:srgbClr val="05103E"/>
                </a:solidFill>
                <a:effectLst/>
                <a:latin typeface="Times New Roman" panose="02020603050405020304" pitchFamily="18" charset="0"/>
              </a:rPr>
              <a:t>Shoot</a:t>
            </a:r>
            <a:r>
              <a:rPr lang="tr-TR" sz="1600" b="0" i="1" u="none" strike="noStrike" dirty="0">
                <a:solidFill>
                  <a:srgbClr val="05103E"/>
                </a:solidFill>
                <a:effectLst/>
                <a:latin typeface="Times New Roman" panose="02020603050405020304" pitchFamily="18" charset="0"/>
              </a:rPr>
              <a:t> </a:t>
            </a:r>
            <a:r>
              <a:rPr lang="tr-TR" sz="1600" b="0" i="1" u="none" strike="noStrike" dirty="0" err="1">
                <a:solidFill>
                  <a:srgbClr val="05103E"/>
                </a:solidFill>
                <a:effectLst/>
                <a:latin typeface="Times New Roman" panose="02020603050405020304" pitchFamily="18" charset="0"/>
              </a:rPr>
              <a:t>Horses</a:t>
            </a:r>
            <a:r>
              <a:rPr lang="tr-TR" sz="1600" b="0" i="1" u="none" strike="noStrike" dirty="0">
                <a:solidFill>
                  <a:srgbClr val="05103E"/>
                </a:solidFill>
                <a:effectLst/>
                <a:latin typeface="Times New Roman" panose="02020603050405020304" pitchFamily="18" charset="0"/>
              </a:rPr>
              <a:t>, </a:t>
            </a:r>
            <a:r>
              <a:rPr lang="tr-TR" sz="1600" b="0" i="1" u="none" strike="noStrike" dirty="0" err="1">
                <a:solidFill>
                  <a:srgbClr val="05103E"/>
                </a:solidFill>
                <a:effectLst/>
                <a:latin typeface="Times New Roman" panose="02020603050405020304" pitchFamily="18" charset="0"/>
              </a:rPr>
              <a:t>Don’t</a:t>
            </a:r>
            <a:r>
              <a:rPr lang="tr-TR" sz="1600" b="0" i="1" u="none" strike="noStrike" dirty="0">
                <a:solidFill>
                  <a:srgbClr val="05103E"/>
                </a:solidFill>
                <a:effectLst/>
                <a:latin typeface="Times New Roman" panose="02020603050405020304" pitchFamily="18" charset="0"/>
              </a:rPr>
              <a:t> </a:t>
            </a:r>
            <a:r>
              <a:rPr lang="tr-TR" sz="1600" b="0" i="1" u="none" strike="noStrike" dirty="0" err="1">
                <a:solidFill>
                  <a:srgbClr val="05103E"/>
                </a:solidFill>
                <a:effectLst/>
                <a:latin typeface="Times New Roman" panose="02020603050405020304" pitchFamily="18" charset="0"/>
              </a:rPr>
              <a:t>They</a:t>
            </a:r>
            <a:r>
              <a:rPr lang="tr-TR" sz="1600" b="0" i="1" u="none" strike="noStrike" dirty="0">
                <a:solidFill>
                  <a:srgbClr val="05103E"/>
                </a:solidFill>
                <a:effectLst/>
                <a:latin typeface="Times New Roman" panose="02020603050405020304" pitchFamily="18" charset="0"/>
              </a:rPr>
              <a:t>? - Library of </a:t>
            </a:r>
            <a:r>
              <a:rPr lang="tr-TR" sz="1600" b="0" i="1" u="none" strike="noStrike" dirty="0" err="1">
                <a:solidFill>
                  <a:srgbClr val="05103E"/>
                </a:solidFill>
                <a:effectLst/>
                <a:latin typeface="Times New Roman" panose="02020603050405020304" pitchFamily="18" charset="0"/>
              </a:rPr>
              <a:t>America</a:t>
            </a:r>
            <a:r>
              <a:rPr lang="tr-TR" sz="1600" b="0" i="0" u="none" strike="noStrike" dirty="0">
                <a:solidFill>
                  <a:srgbClr val="05103E"/>
                </a:solidFill>
                <a:effectLst/>
                <a:latin typeface="Times New Roman" panose="02020603050405020304" pitchFamily="18" charset="0"/>
              </a:rPr>
              <a:t>. </a:t>
            </a:r>
            <a:r>
              <a:rPr lang="tr-TR" sz="1600" b="0" i="0" u="none" strike="noStrike" dirty="0" err="1">
                <a:solidFill>
                  <a:srgbClr val="05103E"/>
                </a:solidFill>
                <a:effectLst/>
                <a:latin typeface="Times New Roman" panose="02020603050405020304" pitchFamily="18" charset="0"/>
              </a:rPr>
              <a:t>https</a:t>
            </a:r>
            <a:r>
              <a:rPr lang="tr-TR" sz="1600" b="0" i="0" u="none" strike="noStrike" dirty="0">
                <a:solidFill>
                  <a:srgbClr val="05103E"/>
                </a:solidFill>
                <a:effectLst/>
                <a:latin typeface="Times New Roman" panose="02020603050405020304" pitchFamily="18" charset="0"/>
              </a:rPr>
              <a:t>://</a:t>
            </a:r>
            <a:r>
              <a:rPr lang="tr-TR" sz="1600" b="0" i="0" u="none" strike="noStrike" dirty="0" err="1">
                <a:solidFill>
                  <a:srgbClr val="05103E"/>
                </a:solidFill>
                <a:effectLst/>
                <a:latin typeface="Times New Roman" panose="02020603050405020304" pitchFamily="18" charset="0"/>
              </a:rPr>
              <a:t>www.loa.org</a:t>
            </a:r>
            <a:r>
              <a:rPr lang="tr-TR" sz="1600" b="0" i="0" u="none" strike="noStrike" dirty="0">
                <a:solidFill>
                  <a:srgbClr val="05103E"/>
                </a:solidFill>
                <a:effectLst/>
                <a:latin typeface="Times New Roman" panose="02020603050405020304" pitchFamily="18" charset="0"/>
              </a:rPr>
              <a:t>/</a:t>
            </a:r>
            <a:r>
              <a:rPr lang="tr-TR" sz="1600" b="0" i="0" u="none" strike="noStrike" dirty="0" err="1">
                <a:solidFill>
                  <a:srgbClr val="05103E"/>
                </a:solidFill>
                <a:effectLst/>
                <a:latin typeface="Times New Roman" panose="02020603050405020304" pitchFamily="18" charset="0"/>
              </a:rPr>
              <a:t>news-and-views</a:t>
            </a:r>
            <a:r>
              <a:rPr lang="tr-TR" sz="1600" b="0" i="0" u="none" strike="noStrike" dirty="0">
                <a:solidFill>
                  <a:srgbClr val="05103E"/>
                </a:solidFill>
                <a:effectLst/>
                <a:latin typeface="Times New Roman" panose="02020603050405020304" pitchFamily="18" charset="0"/>
              </a:rPr>
              <a:t>/1227-dance-of-the-damned-they-shoot-horses-don8217t-they/?</a:t>
            </a:r>
            <a:r>
              <a:rPr lang="tr-TR" sz="1600" b="0" i="0" u="none" strike="noStrike" dirty="0" err="1">
                <a:solidFill>
                  <a:srgbClr val="05103E"/>
                </a:solidFill>
                <a:effectLst/>
                <a:latin typeface="Times New Roman" panose="02020603050405020304" pitchFamily="18" charset="0"/>
              </a:rPr>
              <a:t>utm_source</a:t>
            </a:r>
            <a:endParaRPr lang="tr-TR" sz="1600" b="0" i="0" u="none" strike="noStrike" dirty="0">
              <a:solidFill>
                <a:srgbClr val="05103E"/>
              </a:solidFill>
              <a:effectLst/>
              <a:latin typeface="Times New Roman" panose="02020603050405020304" pitchFamily="18" charset="0"/>
            </a:endParaRPr>
          </a:p>
          <a:p>
            <a:pPr marL="0" indent="0">
              <a:buNone/>
            </a:pPr>
            <a:r>
              <a:rPr lang="tr-TR" sz="1600" dirty="0">
                <a:solidFill>
                  <a:srgbClr val="05103E"/>
                </a:solidFill>
                <a:latin typeface="Times New Roman" panose="02020603050405020304" pitchFamily="18" charset="0"/>
                <a:cs typeface="Times New Roman" panose="02020603050405020304" pitchFamily="18" charset="0"/>
              </a:rPr>
              <a:t>7) </a:t>
            </a:r>
            <a:r>
              <a:rPr lang="tr-TR" sz="1600" b="0" i="0" u="none" strike="noStrike" dirty="0" err="1">
                <a:solidFill>
                  <a:srgbClr val="05103E"/>
                </a:solidFill>
                <a:effectLst/>
                <a:latin typeface="Times New Roman" panose="02020603050405020304" pitchFamily="18" charset="0"/>
              </a:rPr>
              <a:t>Shot</a:t>
            </a:r>
            <a:r>
              <a:rPr lang="tr-TR" sz="1600" b="0" i="0" u="none" strike="noStrike" dirty="0">
                <a:solidFill>
                  <a:srgbClr val="05103E"/>
                </a:solidFill>
                <a:effectLst/>
                <a:latin typeface="Times New Roman" panose="02020603050405020304" pitchFamily="18" charset="0"/>
              </a:rPr>
              <a:t>, P. B. E. S. (2023, </a:t>
            </a:r>
            <a:r>
              <a:rPr lang="tr-TR" sz="1600" b="0" i="0" u="none" strike="noStrike" dirty="0" err="1">
                <a:solidFill>
                  <a:srgbClr val="05103E"/>
                </a:solidFill>
                <a:effectLst/>
                <a:latin typeface="Times New Roman" panose="02020603050405020304" pitchFamily="18" charset="0"/>
              </a:rPr>
              <a:t>February</a:t>
            </a:r>
            <a:r>
              <a:rPr lang="tr-TR" sz="1600" b="0" i="0" u="none" strike="noStrike" dirty="0">
                <a:solidFill>
                  <a:srgbClr val="05103E"/>
                </a:solidFill>
                <a:effectLst/>
                <a:latin typeface="Times New Roman" panose="02020603050405020304" pitchFamily="18" charset="0"/>
              </a:rPr>
              <a:t> 23). </a:t>
            </a:r>
            <a:r>
              <a:rPr lang="tr-TR" sz="1600" b="0" i="1" u="none" strike="noStrike" dirty="0" err="1">
                <a:solidFill>
                  <a:srgbClr val="05103E"/>
                </a:solidFill>
                <a:effectLst/>
                <a:latin typeface="Times New Roman" panose="02020603050405020304" pitchFamily="18" charset="0"/>
              </a:rPr>
              <a:t>Survivalism</a:t>
            </a:r>
            <a:r>
              <a:rPr lang="tr-TR" sz="1600" b="0" i="1" u="none" strike="noStrike" dirty="0">
                <a:solidFill>
                  <a:srgbClr val="05103E"/>
                </a:solidFill>
                <a:effectLst/>
                <a:latin typeface="Times New Roman" panose="02020603050405020304" pitchFamily="18" charset="0"/>
              </a:rPr>
              <a:t> as </a:t>
            </a:r>
            <a:r>
              <a:rPr lang="tr-TR" sz="1600" b="0" i="1" u="none" strike="noStrike" dirty="0" err="1">
                <a:solidFill>
                  <a:srgbClr val="05103E"/>
                </a:solidFill>
                <a:effectLst/>
                <a:latin typeface="Times New Roman" panose="02020603050405020304" pitchFamily="18" charset="0"/>
              </a:rPr>
              <a:t>tragic</a:t>
            </a:r>
            <a:r>
              <a:rPr lang="tr-TR" sz="1600" b="0" i="1" u="none" strike="noStrike" dirty="0">
                <a:solidFill>
                  <a:srgbClr val="05103E"/>
                </a:solidFill>
                <a:effectLst/>
                <a:latin typeface="Times New Roman" panose="02020603050405020304" pitchFamily="18" charset="0"/>
              </a:rPr>
              <a:t> </a:t>
            </a:r>
            <a:r>
              <a:rPr lang="tr-TR" sz="1600" b="0" i="1" u="none" strike="noStrike" dirty="0" err="1">
                <a:solidFill>
                  <a:srgbClr val="05103E"/>
                </a:solidFill>
                <a:effectLst/>
                <a:latin typeface="Times New Roman" panose="02020603050405020304" pitchFamily="18" charset="0"/>
              </a:rPr>
              <a:t>spectacle</a:t>
            </a:r>
            <a:r>
              <a:rPr lang="tr-TR" sz="1600" b="0" i="1" u="none" strike="noStrike" dirty="0">
                <a:solidFill>
                  <a:srgbClr val="05103E"/>
                </a:solidFill>
                <a:effectLst/>
                <a:latin typeface="Times New Roman" panose="02020603050405020304" pitchFamily="18" charset="0"/>
              </a:rPr>
              <a:t> in </a:t>
            </a:r>
            <a:r>
              <a:rPr lang="tr-TR" sz="1600" b="0" i="1" u="none" strike="noStrike" dirty="0" err="1">
                <a:solidFill>
                  <a:srgbClr val="05103E"/>
                </a:solidFill>
                <a:effectLst/>
                <a:latin typeface="Times New Roman" panose="02020603050405020304" pitchFamily="18" charset="0"/>
              </a:rPr>
              <a:t>They</a:t>
            </a:r>
            <a:r>
              <a:rPr lang="tr-TR" sz="1600" b="0" i="1" u="none" strike="noStrike" dirty="0">
                <a:solidFill>
                  <a:srgbClr val="05103E"/>
                </a:solidFill>
                <a:effectLst/>
                <a:latin typeface="Times New Roman" panose="02020603050405020304" pitchFamily="18" charset="0"/>
              </a:rPr>
              <a:t> </a:t>
            </a:r>
            <a:r>
              <a:rPr lang="tr-TR" sz="1600" b="0" i="1" u="none" strike="noStrike" dirty="0" err="1">
                <a:solidFill>
                  <a:srgbClr val="05103E"/>
                </a:solidFill>
                <a:effectLst/>
                <a:latin typeface="Times New Roman" panose="02020603050405020304" pitchFamily="18" charset="0"/>
              </a:rPr>
              <a:t>shoot</a:t>
            </a:r>
            <a:r>
              <a:rPr lang="tr-TR" sz="1600" b="0" i="1" u="none" strike="noStrike" dirty="0">
                <a:solidFill>
                  <a:srgbClr val="05103E"/>
                </a:solidFill>
                <a:effectLst/>
                <a:latin typeface="Times New Roman" panose="02020603050405020304" pitchFamily="18" charset="0"/>
              </a:rPr>
              <a:t> </a:t>
            </a:r>
            <a:r>
              <a:rPr lang="tr-TR" sz="1600" b="0" i="1" u="none" strike="noStrike" dirty="0" err="1">
                <a:solidFill>
                  <a:srgbClr val="05103E"/>
                </a:solidFill>
                <a:effectLst/>
                <a:latin typeface="Times New Roman" panose="02020603050405020304" pitchFamily="18" charset="0"/>
              </a:rPr>
              <a:t>horses</a:t>
            </a:r>
            <a:r>
              <a:rPr lang="tr-TR" sz="1600" b="0" i="1" u="none" strike="noStrike" dirty="0">
                <a:solidFill>
                  <a:srgbClr val="05103E"/>
                </a:solidFill>
                <a:effectLst/>
                <a:latin typeface="Times New Roman" panose="02020603050405020304" pitchFamily="18" charset="0"/>
              </a:rPr>
              <a:t>, </a:t>
            </a:r>
            <a:r>
              <a:rPr lang="tr-TR" sz="1600" b="0" i="1" u="none" strike="noStrike" dirty="0" err="1">
                <a:solidFill>
                  <a:srgbClr val="05103E"/>
                </a:solidFill>
                <a:effectLst/>
                <a:latin typeface="Times New Roman" panose="02020603050405020304" pitchFamily="18" charset="0"/>
              </a:rPr>
              <a:t>don’t</a:t>
            </a:r>
            <a:r>
              <a:rPr lang="tr-TR" sz="1600" b="0" i="1" u="none" strike="noStrike" dirty="0">
                <a:solidFill>
                  <a:srgbClr val="05103E"/>
                </a:solidFill>
                <a:effectLst/>
                <a:latin typeface="Times New Roman" panose="02020603050405020304" pitchFamily="18" charset="0"/>
              </a:rPr>
              <a:t> </a:t>
            </a:r>
            <a:r>
              <a:rPr lang="tr-TR" sz="1600" b="0" i="1" u="none" strike="noStrike" dirty="0" err="1">
                <a:solidFill>
                  <a:srgbClr val="05103E"/>
                </a:solidFill>
                <a:effectLst/>
                <a:latin typeface="Times New Roman" panose="02020603050405020304" pitchFamily="18" charset="0"/>
              </a:rPr>
              <a:t>they</a:t>
            </a:r>
            <a:r>
              <a:rPr lang="tr-TR" sz="1600" b="0" i="1" u="none" strike="noStrike" dirty="0">
                <a:solidFill>
                  <a:srgbClr val="05103E"/>
                </a:solidFill>
                <a:effectLst/>
                <a:latin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5603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C70BFB9-3C8F-BB44-CCF4-87451842ED4E}"/>
              </a:ext>
            </a:extLst>
          </p:cNvPr>
          <p:cNvSpPr>
            <a:spLocks noGrp="1"/>
          </p:cNvSpPr>
          <p:nvPr>
            <p:ph type="title"/>
          </p:nvPr>
        </p:nvSpPr>
        <p:spPr>
          <a:xfrm>
            <a:off x="4654296" y="329184"/>
            <a:ext cx="6894576" cy="1783080"/>
          </a:xfrm>
        </p:spPr>
        <p:txBody>
          <a:bodyPr anchor="b">
            <a:normAutofit fontScale="90000"/>
          </a:bodyPr>
          <a:lstStyle/>
          <a:p>
            <a:pPr>
              <a:lnSpc>
                <a:spcPct val="90000"/>
              </a:lnSpc>
            </a:pPr>
            <a:r>
              <a:rPr lang="tr-TR" sz="2900" kern="100" dirty="0">
                <a:effectLst/>
                <a:latin typeface="Times New Roman" panose="02020603050405020304" pitchFamily="18" charset="0"/>
                <a:ea typeface="Aptos" panose="020B0004020202020204" pitchFamily="34" charset="0"/>
                <a:cs typeface="Times New Roman" panose="02020603050405020304" pitchFamily="18" charset="0"/>
              </a:rPr>
              <a:t>          </a:t>
            </a:r>
            <a:br>
              <a:rPr lang="tr-TR" sz="2900" kern="100" dirty="0">
                <a:latin typeface="Times New Roman" panose="02020603050405020304" pitchFamily="18" charset="0"/>
                <a:ea typeface="Aptos" panose="020B0004020202020204" pitchFamily="34" charset="0"/>
                <a:cs typeface="Times New Roman" panose="02020603050405020304" pitchFamily="18" charset="0"/>
              </a:rPr>
            </a:br>
            <a:br>
              <a:rPr lang="tr-TR" sz="2900" kern="100" dirty="0">
                <a:latin typeface="Times New Roman" panose="02020603050405020304" pitchFamily="18" charset="0"/>
                <a:ea typeface="Aptos" panose="020B0004020202020204" pitchFamily="34" charset="0"/>
                <a:cs typeface="Times New Roman" panose="02020603050405020304" pitchFamily="18" charset="0"/>
              </a:rPr>
            </a:br>
            <a:r>
              <a:rPr lang="tr-TR" sz="29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4000" kern="100" dirty="0">
                <a:effectLst/>
                <a:ea typeface="Aptos" panose="020B0004020202020204" pitchFamily="34" charset="0"/>
                <a:cs typeface="Times New Roman" panose="02020603050405020304" pitchFamily="18" charset="0"/>
              </a:rPr>
              <a:t>1-Tarİhsel ve Toplumsal Arka Plan</a:t>
            </a:r>
            <a:br>
              <a:rPr lang="tr-TR" sz="2900" kern="100" dirty="0">
                <a:effectLst/>
                <a:latin typeface="Times New Roman" panose="02020603050405020304" pitchFamily="18" charset="0"/>
                <a:ea typeface="Aptos" panose="020B0004020202020204" pitchFamily="34" charset="0"/>
                <a:cs typeface="Times New Roman" panose="02020603050405020304" pitchFamily="18" charset="0"/>
              </a:rPr>
            </a:br>
            <a:endParaRPr lang="tr-TR" sz="2900" dirty="0">
              <a:latin typeface="Times New Roman" panose="02020603050405020304" pitchFamily="18" charset="0"/>
              <a:cs typeface="Times New Roman" panose="02020603050405020304" pitchFamily="18" charset="0"/>
            </a:endParaRPr>
          </a:p>
        </p:txBody>
      </p:sp>
      <p:pic>
        <p:nvPicPr>
          <p:cNvPr id="4" name="Resim 3" descr="kişi, şahıs, insan yüzü, giyim, oğlan içeren bir resim&#10;&#10;Açıklama otomatik olarak oluşturuldu">
            <a:extLst>
              <a:ext uri="{FF2B5EF4-FFF2-40B4-BE49-F238E27FC236}">
                <a16:creationId xmlns:a16="http://schemas.microsoft.com/office/drawing/2014/main" id="{DA744D47-8AC2-0D98-AB8A-26B37C291F14}"/>
              </a:ext>
            </a:extLst>
          </p:cNvPr>
          <p:cNvPicPr>
            <a:picLocks noChangeAspect="1"/>
          </p:cNvPicPr>
          <p:nvPr/>
        </p:nvPicPr>
        <p:blipFill>
          <a:blip r:embed="rId2">
            <a:extLst>
              <a:ext uri="{28A0092B-C50C-407E-A947-70E740481C1C}">
                <a14:useLocalDpi xmlns:a14="http://schemas.microsoft.com/office/drawing/2010/main" val="0"/>
              </a:ext>
            </a:extLst>
          </a:blip>
          <a:srcRect l="1143" r="10330"/>
          <a:stretch/>
        </p:blipFill>
        <p:spPr>
          <a:xfrm>
            <a:off x="0" y="11"/>
            <a:ext cx="4053550" cy="6857989"/>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3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06853"/>
          </a:solidFill>
          <a:ln w="38100" cap="rnd">
            <a:solidFill>
              <a:srgbClr val="C0685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69203117-D5B3-1193-83A0-968163B9262F}"/>
              </a:ext>
            </a:extLst>
          </p:cNvPr>
          <p:cNvSpPr>
            <a:spLocks noGrp="1"/>
          </p:cNvSpPr>
          <p:nvPr>
            <p:ph idx="1"/>
          </p:nvPr>
        </p:nvSpPr>
        <p:spPr>
          <a:xfrm>
            <a:off x="4654296" y="2706624"/>
            <a:ext cx="6894576" cy="3483864"/>
          </a:xfrm>
        </p:spPr>
        <p:txBody>
          <a:bodyPr>
            <a:normAutofit/>
          </a:bodyPr>
          <a:lstStyle/>
          <a:p>
            <a:pPr marL="0" lvl="0" indent="0">
              <a:lnSpc>
                <a:spcPct val="100000"/>
              </a:lnSpc>
              <a:buClr>
                <a:srgbClr val="000000"/>
              </a:buClr>
              <a:buSzPts val="1350"/>
              <a:buNone/>
            </a:pPr>
            <a:r>
              <a:rPr lang="tr-TR" sz="1300" dirty="0" err="1">
                <a:effectLst/>
                <a:latin typeface="Times New Roman" panose="02020603050405020304" pitchFamily="18" charset="0"/>
                <a:ea typeface="Aptos" panose="020B0004020202020204" pitchFamily="34" charset="0"/>
                <a:cs typeface="Times New Roman" panose="02020603050405020304" pitchFamily="18" charset="0"/>
              </a:rPr>
              <a:t>They</a:t>
            </a:r>
            <a:r>
              <a:rPr lang="tr-TR" sz="13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1300" dirty="0" err="1">
                <a:effectLst/>
                <a:latin typeface="Times New Roman" panose="02020603050405020304" pitchFamily="18" charset="0"/>
                <a:ea typeface="Aptos" panose="020B0004020202020204" pitchFamily="34" charset="0"/>
                <a:cs typeface="Times New Roman" panose="02020603050405020304" pitchFamily="18" charset="0"/>
              </a:rPr>
              <a:t>Shoot</a:t>
            </a:r>
            <a:r>
              <a:rPr lang="tr-TR" sz="13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1300" dirty="0" err="1">
                <a:effectLst/>
                <a:latin typeface="Times New Roman" panose="02020603050405020304" pitchFamily="18" charset="0"/>
                <a:ea typeface="Aptos" panose="020B0004020202020204" pitchFamily="34" charset="0"/>
                <a:cs typeface="Times New Roman" panose="02020603050405020304" pitchFamily="18" charset="0"/>
              </a:rPr>
              <a:t>Horses</a:t>
            </a:r>
            <a:r>
              <a:rPr lang="tr-TR" sz="13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1300" dirty="0" err="1">
                <a:effectLst/>
                <a:latin typeface="Times New Roman" panose="02020603050405020304" pitchFamily="18" charset="0"/>
                <a:ea typeface="Aptos" panose="020B0004020202020204" pitchFamily="34" charset="0"/>
                <a:cs typeface="Times New Roman" panose="02020603050405020304" pitchFamily="18" charset="0"/>
              </a:rPr>
              <a:t>Don’t</a:t>
            </a:r>
            <a:r>
              <a:rPr lang="tr-TR" sz="13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1300" dirty="0" err="1">
                <a:effectLst/>
                <a:latin typeface="Times New Roman" panose="02020603050405020304" pitchFamily="18" charset="0"/>
                <a:ea typeface="Aptos" panose="020B0004020202020204" pitchFamily="34" charset="0"/>
                <a:cs typeface="Times New Roman" panose="02020603050405020304" pitchFamily="18" charset="0"/>
              </a:rPr>
              <a:t>They</a:t>
            </a:r>
            <a:r>
              <a:rPr lang="tr-TR" sz="1300" dirty="0">
                <a:effectLst/>
                <a:latin typeface="Times New Roman" panose="02020603050405020304" pitchFamily="18" charset="0"/>
                <a:ea typeface="Aptos" panose="020B0004020202020204" pitchFamily="34" charset="0"/>
                <a:cs typeface="Times New Roman" panose="02020603050405020304" pitchFamily="18" charset="0"/>
              </a:rPr>
              <a:t>?</a:t>
            </a:r>
            <a:r>
              <a:rPr lang="tr-TR" sz="13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tr-TR" sz="1300" dirty="0">
                <a:effectLst/>
                <a:latin typeface="Times New Roman" panose="02020603050405020304" pitchFamily="18" charset="0"/>
                <a:ea typeface="Aptos" panose="020B0004020202020204" pitchFamily="34" charset="0"/>
                <a:cs typeface="Times New Roman" panose="02020603050405020304" pitchFamily="18" charset="0"/>
              </a:rPr>
              <a:t>" filmi, Büyük Buhran döneminin ekonomik ve toplumsal zorluklarını anlamak için etkileyici bir zemin sunuyor .</a:t>
            </a:r>
            <a:r>
              <a:rPr lang="tr-TR" sz="13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tr-TR" sz="1300" dirty="0">
                <a:effectLst/>
                <a:latin typeface="Times New Roman" panose="02020603050405020304" pitchFamily="18" charset="0"/>
                <a:ea typeface="Aptos" panose="020B0004020202020204" pitchFamily="34" charset="0"/>
                <a:cs typeface="Times New Roman" panose="02020603050405020304" pitchFamily="18" charset="0"/>
              </a:rPr>
              <a:t>Sydney </a:t>
            </a:r>
            <a:r>
              <a:rPr lang="tr-TR" sz="1300" dirty="0" err="1">
                <a:effectLst/>
                <a:latin typeface="Times New Roman" panose="02020603050405020304" pitchFamily="18" charset="0"/>
                <a:ea typeface="Aptos" panose="020B0004020202020204" pitchFamily="34" charset="0"/>
                <a:cs typeface="Times New Roman" panose="02020603050405020304" pitchFamily="18" charset="0"/>
              </a:rPr>
              <a:t>Pollack’ın</a:t>
            </a:r>
            <a:r>
              <a:rPr lang="tr-TR" sz="1300" dirty="0">
                <a:effectLst/>
                <a:latin typeface="Times New Roman" panose="02020603050405020304" pitchFamily="18" charset="0"/>
                <a:ea typeface="Aptos" panose="020B0004020202020204" pitchFamily="34" charset="0"/>
                <a:cs typeface="Times New Roman" panose="02020603050405020304" pitchFamily="18" charset="0"/>
              </a:rPr>
              <a:t> bu döneme ilişkin oluşturduğu hikaye, bireylerin ekonomik ve sosyal mücadelelerini dans maratonu metaforu aracılığıyla yansıtarak, o dönemde Amerikan toplumunun ruh halini çarpıcı bir şekilde ortaya koyuyor.</a:t>
            </a:r>
          </a:p>
          <a:p>
            <a:pPr marL="0" lvl="0" indent="0">
              <a:lnSpc>
                <a:spcPct val="100000"/>
              </a:lnSpc>
              <a:buClr>
                <a:srgbClr val="000000"/>
              </a:buClr>
              <a:buSzPts val="1350"/>
              <a:buNone/>
            </a:pPr>
            <a:r>
              <a:rPr lang="tr-TR" sz="1300" b="1" kern="0" dirty="0">
                <a:effectLst/>
                <a:latin typeface="Times New Roman" panose="02020603050405020304" pitchFamily="18" charset="0"/>
                <a:ea typeface="Times New Roman" panose="02020603050405020304" pitchFamily="18" charset="0"/>
                <a:cs typeface="Times New Roman" panose="02020603050405020304" pitchFamily="18" charset="0"/>
              </a:rPr>
              <a:t>Büyük </a:t>
            </a:r>
            <a:r>
              <a:rPr lang="tr-TR" sz="1300" b="1" kern="0" dirty="0" err="1">
                <a:effectLst/>
                <a:latin typeface="Times New Roman" panose="02020603050405020304" pitchFamily="18" charset="0"/>
                <a:ea typeface="Times New Roman" panose="02020603050405020304" pitchFamily="18" charset="0"/>
                <a:cs typeface="Times New Roman" panose="02020603050405020304" pitchFamily="18" charset="0"/>
              </a:rPr>
              <a:t>Buhran’ın</a:t>
            </a:r>
            <a:r>
              <a:rPr lang="tr-TR" sz="1300" b="1" kern="0" dirty="0">
                <a:effectLst/>
                <a:latin typeface="Times New Roman" panose="02020603050405020304" pitchFamily="18" charset="0"/>
                <a:ea typeface="Times New Roman" panose="02020603050405020304" pitchFamily="18" charset="0"/>
                <a:cs typeface="Times New Roman" panose="02020603050405020304" pitchFamily="18" charset="0"/>
              </a:rPr>
              <a:t> Amerika’daki Etkileri</a:t>
            </a:r>
            <a:r>
              <a:rPr lang="tr-TR" sz="1300" dirty="0">
                <a:effectLst/>
                <a:latin typeface="Times New Roman" panose="02020603050405020304" pitchFamily="18" charset="0"/>
                <a:cs typeface="Times New Roman" panose="02020603050405020304" pitchFamily="18" charset="0"/>
              </a:rPr>
              <a:t> :</a:t>
            </a:r>
          </a:p>
          <a:p>
            <a:pPr marL="0" indent="0">
              <a:lnSpc>
                <a:spcPct val="100000"/>
              </a:lnSpc>
              <a:buClr>
                <a:srgbClr val="000000"/>
              </a:buClr>
              <a:buSzPts val="1350"/>
              <a:buNone/>
            </a:pPr>
            <a:r>
              <a:rPr lang="tr-TR" sz="1300" b="1" kern="0" dirty="0">
                <a:effectLst/>
                <a:latin typeface="Times New Roman" panose="02020603050405020304" pitchFamily="18" charset="0"/>
                <a:ea typeface="Times New Roman" panose="02020603050405020304" pitchFamily="18" charset="0"/>
                <a:cs typeface="Times New Roman" panose="02020603050405020304" pitchFamily="18" charset="0"/>
              </a:rPr>
              <a:t>Ekonomik Çöküş</a:t>
            </a:r>
            <a:r>
              <a:rPr lang="tr-TR" sz="1300" b="1" kern="0" dirty="0">
                <a:effectLst/>
                <a:latin typeface="+mj-lt"/>
                <a:ea typeface="Times New Roman" panose="02020603050405020304" pitchFamily="18" charset="0"/>
                <a:cs typeface="Times New Roman" panose="02020603050405020304" pitchFamily="18" charset="0"/>
              </a:rPr>
              <a:t>: </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1929’da başlayan Büyük Buhran, tarih boyunca yaşanan en derin ekonomik krizlerden biri olarak, milyonlarca Amerikalıyı işsiz ve evsiz bıraktı. Sanayi üretimindeki düşüşler, banka iflasları ve geniş çaplı iş kayıpları halkı yoksullukla yüz yüze getirdi.</a:t>
            </a:r>
          </a:p>
          <a:p>
            <a:pPr marL="0" indent="0">
              <a:lnSpc>
                <a:spcPct val="100000"/>
              </a:lnSpc>
              <a:buClr>
                <a:srgbClr val="000000"/>
              </a:buClr>
              <a:buSzPts val="1350"/>
              <a:buNone/>
            </a:pPr>
            <a:r>
              <a:rPr lang="tr-TR" sz="1300" b="1" kern="0" dirty="0">
                <a:effectLst/>
                <a:latin typeface="Times New Roman" panose="02020603050405020304" pitchFamily="18" charset="0"/>
                <a:ea typeface="Times New Roman" panose="02020603050405020304" pitchFamily="18" charset="0"/>
                <a:cs typeface="Times New Roman" panose="02020603050405020304" pitchFamily="18" charset="0"/>
              </a:rPr>
              <a:t>Toplumsal Çaresizlik:</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Büyük Buhran, ekonomik yıkımla birlikte sosyal dayanışmayı da </a:t>
            </a:r>
            <a:r>
              <a:rPr lang="tr-TR" sz="1300" kern="0" dirty="0">
                <a:latin typeface="Times New Roman" panose="02020603050405020304" pitchFamily="18" charset="0"/>
                <a:ea typeface="Times New Roman" panose="02020603050405020304" pitchFamily="18" charset="0"/>
                <a:cs typeface="Times New Roman" panose="02020603050405020304" pitchFamily="18" charset="0"/>
              </a:rPr>
              <a:t>etkiledi</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İnsanlar, hayatta kalmak için yollar ararken, </a:t>
            </a:r>
            <a:r>
              <a:rPr lang="tr-TR" sz="1300" kern="0" dirty="0">
                <a:latin typeface="Times New Roman" panose="02020603050405020304" pitchFamily="18" charset="0"/>
                <a:ea typeface="Times New Roman" panose="02020603050405020304" pitchFamily="18" charset="0"/>
                <a:cs typeface="Times New Roman" panose="02020603050405020304" pitchFamily="18" charset="0"/>
              </a:rPr>
              <a:t>insanlar</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arasındaki rekabet ve güvensizlik arttı.</a:t>
            </a:r>
          </a:p>
          <a:p>
            <a:pPr marL="0" indent="0">
              <a:lnSpc>
                <a:spcPct val="100000"/>
              </a:lnSpc>
              <a:buClr>
                <a:srgbClr val="000000"/>
              </a:buClr>
              <a:buSzPts val="1350"/>
              <a:buNone/>
            </a:pPr>
            <a:r>
              <a:rPr lang="tr-TR" sz="1300" b="1" kern="0" dirty="0">
                <a:effectLst/>
                <a:latin typeface="Times New Roman" panose="02020603050405020304" pitchFamily="18" charset="0"/>
                <a:ea typeface="Times New Roman" panose="02020603050405020304" pitchFamily="18" charset="0"/>
                <a:cs typeface="Times New Roman" panose="02020603050405020304" pitchFamily="18" charset="0"/>
              </a:rPr>
              <a:t>Göç ve Yer Değiştirme:</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Yoksulluk </a:t>
            </a:r>
            <a:r>
              <a:rPr lang="tr-TR" sz="1300" kern="0" dirty="0">
                <a:latin typeface="Times New Roman" panose="02020603050405020304" pitchFamily="18" charset="0"/>
                <a:ea typeface="Times New Roman" panose="02020603050405020304" pitchFamily="18" charset="0"/>
                <a:cs typeface="Times New Roman" panose="02020603050405020304" pitchFamily="18" charset="0"/>
              </a:rPr>
              <a:t>sebebiyle</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milyonlarca insan, iş ve yaşam fırsatları arayışıyla ülkenin farklı bölgelerine göç etti. Bu, toplumsal bağların git gide zayıflamasına neden oldu.</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0000"/>
              </a:lnSpc>
              <a:buClr>
                <a:srgbClr val="000000"/>
              </a:buClr>
              <a:buSzPts val="1350"/>
              <a:buNone/>
            </a:pP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0000"/>
              </a:lnSpc>
              <a:buClr>
                <a:srgbClr val="000000"/>
              </a:buClr>
              <a:buSzPts val="1350"/>
              <a:buNone/>
            </a:pPr>
            <a:endParaRPr lang="tr-TR" sz="13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lvl="0" indent="0">
              <a:lnSpc>
                <a:spcPct val="100000"/>
              </a:lnSpc>
              <a:buClr>
                <a:srgbClr val="000000"/>
              </a:buClr>
              <a:buSzPts val="1350"/>
              <a:buNone/>
            </a:pPr>
            <a:endParaRPr lang="tr-TR" sz="1300" dirty="0">
              <a:effectLst/>
              <a:latin typeface="+mj-lt"/>
            </a:endParaRPr>
          </a:p>
          <a:p>
            <a:pPr marL="0" lvl="0" indent="0">
              <a:lnSpc>
                <a:spcPct val="100000"/>
              </a:lnSpc>
              <a:buClr>
                <a:srgbClr val="000000"/>
              </a:buClr>
              <a:buSzPts val="1350"/>
              <a:buNone/>
            </a:pPr>
            <a:endParaRPr lang="tr-TR" sz="1300" kern="100" dirty="0">
              <a:effectLst/>
              <a:latin typeface="+mj-lt"/>
              <a:ea typeface="Aptos" panose="020B0004020202020204" pitchFamily="34" charset="0"/>
              <a:cs typeface="Times New Roman" panose="02020603050405020304" pitchFamily="18" charset="0"/>
            </a:endParaRPr>
          </a:p>
          <a:p>
            <a:pPr marL="0" indent="0">
              <a:lnSpc>
                <a:spcPct val="100000"/>
              </a:lnSpc>
              <a:buNone/>
            </a:pPr>
            <a:endParaRPr lang="tr-TR" sz="1300" dirty="0"/>
          </a:p>
        </p:txBody>
      </p:sp>
    </p:spTree>
    <p:extLst>
      <p:ext uri="{BB962C8B-B14F-4D97-AF65-F5344CB8AC3E}">
        <p14:creationId xmlns:p14="http://schemas.microsoft.com/office/powerpoint/2010/main" val="1839955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95DC6D5-A7B0-4D09-A7A5-62869A0D2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Resim 7" descr="giyim, adam, insan, dans, zemin içeren bir resim&#10;&#10;Açıklama otomatik olarak oluşturuldu">
            <a:extLst>
              <a:ext uri="{FF2B5EF4-FFF2-40B4-BE49-F238E27FC236}">
                <a16:creationId xmlns:a16="http://schemas.microsoft.com/office/drawing/2014/main" id="{37F236C9-5592-FC6D-B877-432B9904DC11}"/>
              </a:ext>
            </a:extLst>
          </p:cNvPr>
          <p:cNvPicPr>
            <a:picLocks noChangeAspect="1"/>
          </p:cNvPicPr>
          <p:nvPr/>
        </p:nvPicPr>
        <p:blipFill>
          <a:blip r:embed="rId2">
            <a:alphaModFix amt="50000"/>
          </a:blip>
          <a:srcRect t="3323" b="18822"/>
          <a:stretch/>
        </p:blipFill>
        <p:spPr>
          <a:xfrm>
            <a:off x="21" y="10"/>
            <a:ext cx="12191979" cy="6857990"/>
          </a:xfrm>
          <a:prstGeom prst="rect">
            <a:avLst/>
          </a:prstGeom>
        </p:spPr>
      </p:pic>
      <p:sp>
        <p:nvSpPr>
          <p:cNvPr id="2" name="Başlık 1">
            <a:extLst>
              <a:ext uri="{FF2B5EF4-FFF2-40B4-BE49-F238E27FC236}">
                <a16:creationId xmlns:a16="http://schemas.microsoft.com/office/drawing/2014/main" id="{92E033C7-9B50-BDD3-8793-488BB59A2A8D}"/>
              </a:ext>
            </a:extLst>
          </p:cNvPr>
          <p:cNvSpPr>
            <a:spLocks noGrp="1"/>
          </p:cNvSpPr>
          <p:nvPr>
            <p:ph type="title"/>
          </p:nvPr>
        </p:nvSpPr>
        <p:spPr>
          <a:xfrm>
            <a:off x="841248" y="847082"/>
            <a:ext cx="3803904" cy="5123950"/>
          </a:xfrm>
        </p:spPr>
        <p:txBody>
          <a:bodyPr anchor="t">
            <a:normAutofit/>
          </a:bodyPr>
          <a:lstStyle/>
          <a:p>
            <a:r>
              <a:rPr lang="tr-TR" sz="6600" b="1" kern="0" dirty="0">
                <a:effectLst/>
                <a:ea typeface="Times New Roman" panose="02020603050405020304" pitchFamily="18" charset="0"/>
                <a:cs typeface="Times New Roman" panose="02020603050405020304" pitchFamily="18" charset="0"/>
              </a:rPr>
              <a:t>   </a:t>
            </a:r>
            <a:br>
              <a:rPr lang="tr-TR" sz="6600" b="1" kern="0" dirty="0">
                <a:effectLst/>
                <a:ea typeface="Times New Roman" panose="02020603050405020304" pitchFamily="18" charset="0"/>
                <a:cs typeface="Times New Roman" panose="02020603050405020304" pitchFamily="18" charset="0"/>
              </a:rPr>
            </a:br>
            <a:r>
              <a:rPr lang="tr-TR" sz="6600" kern="0" dirty="0" err="1">
                <a:effectLst/>
                <a:ea typeface="Times New Roman" panose="02020603050405020304" pitchFamily="18" charset="0"/>
                <a:cs typeface="Times New Roman" panose="02020603050405020304" pitchFamily="18" charset="0"/>
              </a:rPr>
              <a:t>Fİlmde</a:t>
            </a:r>
            <a:r>
              <a:rPr lang="tr-TR" sz="6600" b="1" kern="0" dirty="0">
                <a:effectLst/>
                <a:ea typeface="Times New Roman" panose="02020603050405020304" pitchFamily="18" charset="0"/>
                <a:cs typeface="Times New Roman" panose="02020603050405020304" pitchFamily="18" charset="0"/>
              </a:rPr>
              <a:t> Büyük </a:t>
            </a:r>
            <a:r>
              <a:rPr lang="tr-TR" sz="6600" b="1" kern="0" dirty="0" err="1">
                <a:effectLst/>
                <a:ea typeface="Times New Roman" panose="02020603050405020304" pitchFamily="18" charset="0"/>
                <a:cs typeface="Times New Roman" panose="02020603050405020304" pitchFamily="18" charset="0"/>
              </a:rPr>
              <a:t>Buhran’In</a:t>
            </a:r>
            <a:r>
              <a:rPr lang="tr-TR" sz="6600" b="1" kern="0" dirty="0">
                <a:effectLst/>
                <a:ea typeface="Times New Roman" panose="02020603050405020304" pitchFamily="18" charset="0"/>
                <a:cs typeface="Times New Roman" panose="02020603050405020304" pitchFamily="18" charset="0"/>
              </a:rPr>
              <a:t> </a:t>
            </a:r>
            <a:r>
              <a:rPr lang="tr-TR" sz="6600" kern="0" dirty="0" err="1">
                <a:effectLst/>
                <a:ea typeface="Times New Roman" panose="02020603050405020304" pitchFamily="18" charset="0"/>
                <a:cs typeface="Times New Roman" panose="02020603050405020304" pitchFamily="18" charset="0"/>
              </a:rPr>
              <a:t>Temsİlİ</a:t>
            </a:r>
            <a:br>
              <a:rPr lang="tr-TR" sz="6600" kern="100" dirty="0">
                <a:effectLst/>
                <a:latin typeface="Aptos" panose="020B0004020202020204" pitchFamily="34" charset="0"/>
                <a:ea typeface="Aptos" panose="020B0004020202020204" pitchFamily="34" charset="0"/>
                <a:cs typeface="Times New Roman" panose="02020603050405020304" pitchFamily="18" charset="0"/>
              </a:rPr>
            </a:br>
            <a:endParaRPr lang="tr-TR" sz="6600" dirty="0"/>
          </a:p>
        </p:txBody>
      </p:sp>
      <p:sp>
        <p:nvSpPr>
          <p:cNvPr id="30" name="sketchy rectangle">
            <a:extLst>
              <a:ext uri="{FF2B5EF4-FFF2-40B4-BE49-F238E27FC236}">
                <a16:creationId xmlns:a16="http://schemas.microsoft.com/office/drawing/2014/main" id="{E72C4BCF-DD12-4745-97A9-F340887E1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0453" y="563667"/>
            <a:ext cx="6570918" cy="5579082"/>
          </a:xfrm>
          <a:custGeom>
            <a:avLst/>
            <a:gdLst>
              <a:gd name="connsiteX0" fmla="*/ 0 w 6570918"/>
              <a:gd name="connsiteY0" fmla="*/ 0 h 5579082"/>
              <a:gd name="connsiteX1" fmla="*/ 525673 w 6570918"/>
              <a:gd name="connsiteY1" fmla="*/ 0 h 5579082"/>
              <a:gd name="connsiteX2" fmla="*/ 1182765 w 6570918"/>
              <a:gd name="connsiteY2" fmla="*/ 0 h 5579082"/>
              <a:gd name="connsiteX3" fmla="*/ 1905566 w 6570918"/>
              <a:gd name="connsiteY3" fmla="*/ 0 h 5579082"/>
              <a:gd name="connsiteX4" fmla="*/ 2365530 w 6570918"/>
              <a:gd name="connsiteY4" fmla="*/ 0 h 5579082"/>
              <a:gd name="connsiteX5" fmla="*/ 2825495 w 6570918"/>
              <a:gd name="connsiteY5" fmla="*/ 0 h 5579082"/>
              <a:gd name="connsiteX6" fmla="*/ 3614005 w 6570918"/>
              <a:gd name="connsiteY6" fmla="*/ 0 h 5579082"/>
              <a:gd name="connsiteX7" fmla="*/ 4271097 w 6570918"/>
              <a:gd name="connsiteY7" fmla="*/ 0 h 5579082"/>
              <a:gd name="connsiteX8" fmla="*/ 4731061 w 6570918"/>
              <a:gd name="connsiteY8" fmla="*/ 0 h 5579082"/>
              <a:gd name="connsiteX9" fmla="*/ 5388153 w 6570918"/>
              <a:gd name="connsiteY9" fmla="*/ 0 h 5579082"/>
              <a:gd name="connsiteX10" fmla="*/ 6570918 w 6570918"/>
              <a:gd name="connsiteY10" fmla="*/ 0 h 5579082"/>
              <a:gd name="connsiteX11" fmla="*/ 6570918 w 6570918"/>
              <a:gd name="connsiteY11" fmla="*/ 641594 h 5579082"/>
              <a:gd name="connsiteX12" fmla="*/ 6570918 w 6570918"/>
              <a:gd name="connsiteY12" fmla="*/ 1338980 h 5579082"/>
              <a:gd name="connsiteX13" fmla="*/ 6570918 w 6570918"/>
              <a:gd name="connsiteY13" fmla="*/ 1868992 h 5579082"/>
              <a:gd name="connsiteX14" fmla="*/ 6570918 w 6570918"/>
              <a:gd name="connsiteY14" fmla="*/ 2677959 h 5579082"/>
              <a:gd name="connsiteX15" fmla="*/ 6570918 w 6570918"/>
              <a:gd name="connsiteY15" fmla="*/ 3375345 h 5579082"/>
              <a:gd name="connsiteX16" fmla="*/ 6570918 w 6570918"/>
              <a:gd name="connsiteY16" fmla="*/ 4184312 h 5579082"/>
              <a:gd name="connsiteX17" fmla="*/ 6570918 w 6570918"/>
              <a:gd name="connsiteY17" fmla="*/ 4825906 h 5579082"/>
              <a:gd name="connsiteX18" fmla="*/ 6570918 w 6570918"/>
              <a:gd name="connsiteY18" fmla="*/ 5579082 h 5579082"/>
              <a:gd name="connsiteX19" fmla="*/ 5913826 w 6570918"/>
              <a:gd name="connsiteY19" fmla="*/ 5579082 h 5579082"/>
              <a:gd name="connsiteX20" fmla="*/ 5256734 w 6570918"/>
              <a:gd name="connsiteY20" fmla="*/ 5579082 h 5579082"/>
              <a:gd name="connsiteX21" fmla="*/ 4796770 w 6570918"/>
              <a:gd name="connsiteY21" fmla="*/ 5579082 h 5579082"/>
              <a:gd name="connsiteX22" fmla="*/ 4139678 w 6570918"/>
              <a:gd name="connsiteY22" fmla="*/ 5579082 h 5579082"/>
              <a:gd name="connsiteX23" fmla="*/ 3548296 w 6570918"/>
              <a:gd name="connsiteY23" fmla="*/ 5579082 h 5579082"/>
              <a:gd name="connsiteX24" fmla="*/ 2956913 w 6570918"/>
              <a:gd name="connsiteY24" fmla="*/ 5579082 h 5579082"/>
              <a:gd name="connsiteX25" fmla="*/ 2365530 w 6570918"/>
              <a:gd name="connsiteY25" fmla="*/ 5579082 h 5579082"/>
              <a:gd name="connsiteX26" fmla="*/ 1774148 w 6570918"/>
              <a:gd name="connsiteY26" fmla="*/ 5579082 h 5579082"/>
              <a:gd name="connsiteX27" fmla="*/ 1051347 w 6570918"/>
              <a:gd name="connsiteY27" fmla="*/ 5579082 h 5579082"/>
              <a:gd name="connsiteX28" fmla="*/ 0 w 6570918"/>
              <a:gd name="connsiteY28" fmla="*/ 5579082 h 5579082"/>
              <a:gd name="connsiteX29" fmla="*/ 0 w 6570918"/>
              <a:gd name="connsiteY29" fmla="*/ 5049069 h 5579082"/>
              <a:gd name="connsiteX30" fmla="*/ 0 w 6570918"/>
              <a:gd name="connsiteY30" fmla="*/ 4407475 h 5579082"/>
              <a:gd name="connsiteX31" fmla="*/ 0 w 6570918"/>
              <a:gd name="connsiteY31" fmla="*/ 3654299 h 5579082"/>
              <a:gd name="connsiteX32" fmla="*/ 0 w 6570918"/>
              <a:gd name="connsiteY32" fmla="*/ 2845332 h 5579082"/>
              <a:gd name="connsiteX33" fmla="*/ 0 w 6570918"/>
              <a:gd name="connsiteY33" fmla="*/ 2315319 h 5579082"/>
              <a:gd name="connsiteX34" fmla="*/ 0 w 6570918"/>
              <a:gd name="connsiteY34" fmla="*/ 1785306 h 5579082"/>
              <a:gd name="connsiteX35" fmla="*/ 0 w 6570918"/>
              <a:gd name="connsiteY35" fmla="*/ 976339 h 5579082"/>
              <a:gd name="connsiteX36" fmla="*/ 0 w 6570918"/>
              <a:gd name="connsiteY36" fmla="*/ 0 h 55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570918" h="5579082" fill="none" extrusionOk="0">
                <a:moveTo>
                  <a:pt x="0" y="0"/>
                </a:moveTo>
                <a:cubicBezTo>
                  <a:pt x="243958" y="-12943"/>
                  <a:pt x="320490" y="5069"/>
                  <a:pt x="525673" y="0"/>
                </a:cubicBezTo>
                <a:cubicBezTo>
                  <a:pt x="730856" y="-5069"/>
                  <a:pt x="894885" y="-31124"/>
                  <a:pt x="1182765" y="0"/>
                </a:cubicBezTo>
                <a:cubicBezTo>
                  <a:pt x="1470645" y="31124"/>
                  <a:pt x="1749273" y="-34665"/>
                  <a:pt x="1905566" y="0"/>
                </a:cubicBezTo>
                <a:cubicBezTo>
                  <a:pt x="2061859" y="34665"/>
                  <a:pt x="2197988" y="-9109"/>
                  <a:pt x="2365530" y="0"/>
                </a:cubicBezTo>
                <a:cubicBezTo>
                  <a:pt x="2533072" y="9109"/>
                  <a:pt x="2717818" y="14270"/>
                  <a:pt x="2825495" y="0"/>
                </a:cubicBezTo>
                <a:cubicBezTo>
                  <a:pt x="2933173" y="-14270"/>
                  <a:pt x="3325797" y="34931"/>
                  <a:pt x="3614005" y="0"/>
                </a:cubicBezTo>
                <a:cubicBezTo>
                  <a:pt x="3902213" y="-34931"/>
                  <a:pt x="4022668" y="20046"/>
                  <a:pt x="4271097" y="0"/>
                </a:cubicBezTo>
                <a:cubicBezTo>
                  <a:pt x="4519526" y="-20046"/>
                  <a:pt x="4513512" y="-11694"/>
                  <a:pt x="4731061" y="0"/>
                </a:cubicBezTo>
                <a:cubicBezTo>
                  <a:pt x="4948610" y="11694"/>
                  <a:pt x="5198372" y="9165"/>
                  <a:pt x="5388153" y="0"/>
                </a:cubicBezTo>
                <a:cubicBezTo>
                  <a:pt x="5577934" y="-9165"/>
                  <a:pt x="6151380" y="40199"/>
                  <a:pt x="6570918" y="0"/>
                </a:cubicBezTo>
                <a:cubicBezTo>
                  <a:pt x="6551036" y="203561"/>
                  <a:pt x="6580818" y="383315"/>
                  <a:pt x="6570918" y="641594"/>
                </a:cubicBezTo>
                <a:cubicBezTo>
                  <a:pt x="6561018" y="899873"/>
                  <a:pt x="6567176" y="1128287"/>
                  <a:pt x="6570918" y="1338980"/>
                </a:cubicBezTo>
                <a:cubicBezTo>
                  <a:pt x="6574660" y="1549673"/>
                  <a:pt x="6585356" y="1654385"/>
                  <a:pt x="6570918" y="1868992"/>
                </a:cubicBezTo>
                <a:cubicBezTo>
                  <a:pt x="6556480" y="2083599"/>
                  <a:pt x="6556432" y="2483858"/>
                  <a:pt x="6570918" y="2677959"/>
                </a:cubicBezTo>
                <a:cubicBezTo>
                  <a:pt x="6585404" y="2872060"/>
                  <a:pt x="6594779" y="3123863"/>
                  <a:pt x="6570918" y="3375345"/>
                </a:cubicBezTo>
                <a:cubicBezTo>
                  <a:pt x="6547057" y="3626827"/>
                  <a:pt x="6570936" y="3958160"/>
                  <a:pt x="6570918" y="4184312"/>
                </a:cubicBezTo>
                <a:cubicBezTo>
                  <a:pt x="6570900" y="4410464"/>
                  <a:pt x="6547287" y="4544723"/>
                  <a:pt x="6570918" y="4825906"/>
                </a:cubicBezTo>
                <a:cubicBezTo>
                  <a:pt x="6594549" y="5107089"/>
                  <a:pt x="6602036" y="5410476"/>
                  <a:pt x="6570918" y="5579082"/>
                </a:cubicBezTo>
                <a:cubicBezTo>
                  <a:pt x="6298110" y="5570936"/>
                  <a:pt x="6115328" y="5586054"/>
                  <a:pt x="5913826" y="5579082"/>
                </a:cubicBezTo>
                <a:cubicBezTo>
                  <a:pt x="5712324" y="5572110"/>
                  <a:pt x="5388485" y="5595536"/>
                  <a:pt x="5256734" y="5579082"/>
                </a:cubicBezTo>
                <a:cubicBezTo>
                  <a:pt x="5124983" y="5562628"/>
                  <a:pt x="4935790" y="5558095"/>
                  <a:pt x="4796770" y="5579082"/>
                </a:cubicBezTo>
                <a:cubicBezTo>
                  <a:pt x="4657750" y="5600069"/>
                  <a:pt x="4406133" y="5565422"/>
                  <a:pt x="4139678" y="5579082"/>
                </a:cubicBezTo>
                <a:cubicBezTo>
                  <a:pt x="3873223" y="5592742"/>
                  <a:pt x="3680595" y="5550657"/>
                  <a:pt x="3548296" y="5579082"/>
                </a:cubicBezTo>
                <a:cubicBezTo>
                  <a:pt x="3415997" y="5607507"/>
                  <a:pt x="3154943" y="5582453"/>
                  <a:pt x="2956913" y="5579082"/>
                </a:cubicBezTo>
                <a:cubicBezTo>
                  <a:pt x="2758883" y="5575711"/>
                  <a:pt x="2616161" y="5608318"/>
                  <a:pt x="2365530" y="5579082"/>
                </a:cubicBezTo>
                <a:cubicBezTo>
                  <a:pt x="2114899" y="5549846"/>
                  <a:pt x="2015415" y="5589111"/>
                  <a:pt x="1774148" y="5579082"/>
                </a:cubicBezTo>
                <a:cubicBezTo>
                  <a:pt x="1532881" y="5569053"/>
                  <a:pt x="1276772" y="5614025"/>
                  <a:pt x="1051347" y="5579082"/>
                </a:cubicBezTo>
                <a:cubicBezTo>
                  <a:pt x="825922" y="5544139"/>
                  <a:pt x="317006" y="5579887"/>
                  <a:pt x="0" y="5579082"/>
                </a:cubicBezTo>
                <a:cubicBezTo>
                  <a:pt x="647" y="5359793"/>
                  <a:pt x="-19331" y="5263540"/>
                  <a:pt x="0" y="5049069"/>
                </a:cubicBezTo>
                <a:cubicBezTo>
                  <a:pt x="19331" y="4834598"/>
                  <a:pt x="-28451" y="4599178"/>
                  <a:pt x="0" y="4407475"/>
                </a:cubicBezTo>
                <a:cubicBezTo>
                  <a:pt x="28451" y="4215772"/>
                  <a:pt x="-6879" y="3851595"/>
                  <a:pt x="0" y="3654299"/>
                </a:cubicBezTo>
                <a:cubicBezTo>
                  <a:pt x="6879" y="3457003"/>
                  <a:pt x="-13361" y="3153430"/>
                  <a:pt x="0" y="2845332"/>
                </a:cubicBezTo>
                <a:cubicBezTo>
                  <a:pt x="13361" y="2537234"/>
                  <a:pt x="-16264" y="2440224"/>
                  <a:pt x="0" y="2315319"/>
                </a:cubicBezTo>
                <a:cubicBezTo>
                  <a:pt x="16264" y="2190414"/>
                  <a:pt x="-4326" y="1972406"/>
                  <a:pt x="0" y="1785306"/>
                </a:cubicBezTo>
                <a:cubicBezTo>
                  <a:pt x="4326" y="1598206"/>
                  <a:pt x="36209" y="1149228"/>
                  <a:pt x="0" y="976339"/>
                </a:cubicBezTo>
                <a:cubicBezTo>
                  <a:pt x="-36209" y="803450"/>
                  <a:pt x="-26312" y="313518"/>
                  <a:pt x="0" y="0"/>
                </a:cubicBezTo>
                <a:close/>
              </a:path>
              <a:path w="6570918" h="5579082" stroke="0" extrusionOk="0">
                <a:moveTo>
                  <a:pt x="0" y="0"/>
                </a:moveTo>
                <a:cubicBezTo>
                  <a:pt x="278313" y="27288"/>
                  <a:pt x="431280" y="2299"/>
                  <a:pt x="591383" y="0"/>
                </a:cubicBezTo>
                <a:cubicBezTo>
                  <a:pt x="751486" y="-2299"/>
                  <a:pt x="864229" y="-10501"/>
                  <a:pt x="1051347" y="0"/>
                </a:cubicBezTo>
                <a:cubicBezTo>
                  <a:pt x="1238465" y="10501"/>
                  <a:pt x="1656622" y="-8810"/>
                  <a:pt x="1839857" y="0"/>
                </a:cubicBezTo>
                <a:cubicBezTo>
                  <a:pt x="2023092" y="8810"/>
                  <a:pt x="2169087" y="15350"/>
                  <a:pt x="2431240" y="0"/>
                </a:cubicBezTo>
                <a:cubicBezTo>
                  <a:pt x="2693393" y="-15350"/>
                  <a:pt x="2900257" y="27267"/>
                  <a:pt x="3022622" y="0"/>
                </a:cubicBezTo>
                <a:cubicBezTo>
                  <a:pt x="3144987" y="-27267"/>
                  <a:pt x="3447181" y="14689"/>
                  <a:pt x="3811132" y="0"/>
                </a:cubicBezTo>
                <a:cubicBezTo>
                  <a:pt x="4175083" y="-14689"/>
                  <a:pt x="4141184" y="1416"/>
                  <a:pt x="4336806" y="0"/>
                </a:cubicBezTo>
                <a:cubicBezTo>
                  <a:pt x="4532428" y="-1416"/>
                  <a:pt x="4953156" y="21134"/>
                  <a:pt x="5125316" y="0"/>
                </a:cubicBezTo>
                <a:cubicBezTo>
                  <a:pt x="5297476" y="-21134"/>
                  <a:pt x="5588322" y="-4504"/>
                  <a:pt x="5913826" y="0"/>
                </a:cubicBezTo>
                <a:cubicBezTo>
                  <a:pt x="6239330" y="4504"/>
                  <a:pt x="6420523" y="-5260"/>
                  <a:pt x="6570918" y="0"/>
                </a:cubicBezTo>
                <a:cubicBezTo>
                  <a:pt x="6591445" y="372376"/>
                  <a:pt x="6574842" y="632430"/>
                  <a:pt x="6570918" y="808967"/>
                </a:cubicBezTo>
                <a:cubicBezTo>
                  <a:pt x="6566994" y="985504"/>
                  <a:pt x="6590171" y="1307889"/>
                  <a:pt x="6570918" y="1562143"/>
                </a:cubicBezTo>
                <a:cubicBezTo>
                  <a:pt x="6551665" y="1816397"/>
                  <a:pt x="6555438" y="1963128"/>
                  <a:pt x="6570918" y="2092156"/>
                </a:cubicBezTo>
                <a:cubicBezTo>
                  <a:pt x="6586398" y="2221184"/>
                  <a:pt x="6566210" y="2620933"/>
                  <a:pt x="6570918" y="2789541"/>
                </a:cubicBezTo>
                <a:cubicBezTo>
                  <a:pt x="6575626" y="2958149"/>
                  <a:pt x="6544837" y="3183433"/>
                  <a:pt x="6570918" y="3486926"/>
                </a:cubicBezTo>
                <a:cubicBezTo>
                  <a:pt x="6596999" y="3790419"/>
                  <a:pt x="6605308" y="3845885"/>
                  <a:pt x="6570918" y="4184312"/>
                </a:cubicBezTo>
                <a:cubicBezTo>
                  <a:pt x="6536528" y="4522739"/>
                  <a:pt x="6608082" y="4624099"/>
                  <a:pt x="6570918" y="4937488"/>
                </a:cubicBezTo>
                <a:cubicBezTo>
                  <a:pt x="6533754" y="5250877"/>
                  <a:pt x="6586964" y="5431073"/>
                  <a:pt x="6570918" y="5579082"/>
                </a:cubicBezTo>
                <a:cubicBezTo>
                  <a:pt x="6289892" y="5586213"/>
                  <a:pt x="6205354" y="5547724"/>
                  <a:pt x="5848117" y="5579082"/>
                </a:cubicBezTo>
                <a:cubicBezTo>
                  <a:pt x="5490880" y="5610440"/>
                  <a:pt x="5430172" y="5600685"/>
                  <a:pt x="5322444" y="5579082"/>
                </a:cubicBezTo>
                <a:cubicBezTo>
                  <a:pt x="5214716" y="5557479"/>
                  <a:pt x="4791298" y="5604209"/>
                  <a:pt x="4533933" y="5579082"/>
                </a:cubicBezTo>
                <a:cubicBezTo>
                  <a:pt x="4276568" y="5553955"/>
                  <a:pt x="4194834" y="5592381"/>
                  <a:pt x="3876842" y="5579082"/>
                </a:cubicBezTo>
                <a:cubicBezTo>
                  <a:pt x="3558850" y="5565783"/>
                  <a:pt x="3592122" y="5581860"/>
                  <a:pt x="3351168" y="5579082"/>
                </a:cubicBezTo>
                <a:cubicBezTo>
                  <a:pt x="3110214" y="5576304"/>
                  <a:pt x="2934023" y="5584193"/>
                  <a:pt x="2694076" y="5579082"/>
                </a:cubicBezTo>
                <a:cubicBezTo>
                  <a:pt x="2454129" y="5573971"/>
                  <a:pt x="2428702" y="5591803"/>
                  <a:pt x="2234112" y="5579082"/>
                </a:cubicBezTo>
                <a:cubicBezTo>
                  <a:pt x="2039522" y="5566361"/>
                  <a:pt x="1981009" y="5601189"/>
                  <a:pt x="1774148" y="5579082"/>
                </a:cubicBezTo>
                <a:cubicBezTo>
                  <a:pt x="1567287" y="5556975"/>
                  <a:pt x="1275481" y="5606317"/>
                  <a:pt x="1117056" y="5579082"/>
                </a:cubicBezTo>
                <a:cubicBezTo>
                  <a:pt x="958631" y="5551847"/>
                  <a:pt x="755477" y="5572254"/>
                  <a:pt x="591383" y="5579082"/>
                </a:cubicBezTo>
                <a:cubicBezTo>
                  <a:pt x="427289" y="5585910"/>
                  <a:pt x="187330" y="5591515"/>
                  <a:pt x="0" y="5579082"/>
                </a:cubicBezTo>
                <a:cubicBezTo>
                  <a:pt x="-26479" y="5461734"/>
                  <a:pt x="-8007" y="5136203"/>
                  <a:pt x="0" y="4993278"/>
                </a:cubicBezTo>
                <a:cubicBezTo>
                  <a:pt x="8007" y="4850353"/>
                  <a:pt x="-866" y="4711104"/>
                  <a:pt x="0" y="4463266"/>
                </a:cubicBezTo>
                <a:cubicBezTo>
                  <a:pt x="866" y="4215428"/>
                  <a:pt x="32773" y="4051281"/>
                  <a:pt x="0" y="3710090"/>
                </a:cubicBezTo>
                <a:cubicBezTo>
                  <a:pt x="-32773" y="3368899"/>
                  <a:pt x="-4467" y="3247332"/>
                  <a:pt x="0" y="3124286"/>
                </a:cubicBezTo>
                <a:cubicBezTo>
                  <a:pt x="4467" y="3001240"/>
                  <a:pt x="-19954" y="2606861"/>
                  <a:pt x="0" y="2371110"/>
                </a:cubicBezTo>
                <a:cubicBezTo>
                  <a:pt x="19954" y="2135359"/>
                  <a:pt x="32823" y="1730214"/>
                  <a:pt x="0" y="1562143"/>
                </a:cubicBezTo>
                <a:cubicBezTo>
                  <a:pt x="-32823" y="1394072"/>
                  <a:pt x="31174" y="1196398"/>
                  <a:pt x="0" y="920549"/>
                </a:cubicBezTo>
                <a:cubicBezTo>
                  <a:pt x="-31174" y="644700"/>
                  <a:pt x="-12315" y="369594"/>
                  <a:pt x="0" y="0"/>
                </a:cubicBezTo>
                <a:close/>
              </a:path>
            </a:pathLst>
          </a:custGeom>
          <a:solidFill>
            <a:schemeClr val="tx1"/>
          </a:solidFill>
          <a:ln w="95250">
            <a:solidFill>
              <a:schemeClr val="tx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35E7A85-5A05-F6E7-F2F4-0A87D25FCA93}"/>
              </a:ext>
            </a:extLst>
          </p:cNvPr>
          <p:cNvSpPr>
            <a:spLocks noGrp="1"/>
          </p:cNvSpPr>
          <p:nvPr>
            <p:ph idx="1"/>
          </p:nvPr>
        </p:nvSpPr>
        <p:spPr>
          <a:xfrm>
            <a:off x="5404104" y="847082"/>
            <a:ext cx="5946648" cy="4988412"/>
          </a:xfrm>
        </p:spPr>
        <p:txBody>
          <a:bodyPr>
            <a:normAutofit/>
          </a:bodyPr>
          <a:lstStyle/>
          <a:p>
            <a:pPr>
              <a:lnSpc>
                <a:spcPct val="100000"/>
              </a:lnSpc>
            </a:pPr>
            <a:r>
              <a:rPr lang="tr-TR" sz="18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Büyük Buhran döneminde popüler hale gelen dans maratonları, insanların yoksulluktan kaçış arzusunu simgeler. Dans yarışmaları, yarışmacılar için hayatta kalma </a:t>
            </a:r>
            <a:r>
              <a:rPr lang="tr-TR" sz="1800"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savaşını ifade ederken</a:t>
            </a:r>
            <a:r>
              <a:rPr lang="tr-TR" sz="18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organizatörler ve izleyiciler için ise  acımasız bir eğlence aracıydı. Filmde, dans maratonunun bir hayatta kalma mücadelesine dönüşmesi, dönemin ekonomik eşitsizliklerini gözler önüne seriyor. Büyük ödül (1500 $) kazanılsa da , kazanan yarışmacılar için yapılan masraflar ödülden kesilmektedir.</a:t>
            </a:r>
          </a:p>
          <a:p>
            <a:pPr marL="0" indent="0">
              <a:lnSpc>
                <a:spcPct val="100000"/>
              </a:lnSpc>
              <a:buNone/>
            </a:pPr>
            <a:endParaRPr lang="tr-TR" sz="1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00000"/>
              </a:lnSpc>
            </a:pPr>
            <a:r>
              <a:rPr lang="tr-TR" sz="1800" kern="0" dirty="0">
                <a:solidFill>
                  <a:schemeClr val="bg1"/>
                </a:solidFill>
                <a:effectLst/>
                <a:latin typeface="Times New Roman" panose="02020603050405020304" pitchFamily="18" charset="0"/>
                <a:ea typeface="Times New Roman" panose="02020603050405020304" pitchFamily="18" charset="0"/>
              </a:rPr>
              <a:t>Yarışmaya katılan karakterler, Büyük </a:t>
            </a:r>
            <a:r>
              <a:rPr lang="tr-TR" sz="1800" kern="0" dirty="0" err="1">
                <a:solidFill>
                  <a:schemeClr val="bg1"/>
                </a:solidFill>
                <a:effectLst/>
                <a:latin typeface="Times New Roman" panose="02020603050405020304" pitchFamily="18" charset="0"/>
                <a:ea typeface="Times New Roman" panose="02020603050405020304" pitchFamily="18" charset="0"/>
              </a:rPr>
              <a:t>Buhran’ın</a:t>
            </a:r>
            <a:r>
              <a:rPr lang="tr-TR" sz="1800" kern="0" dirty="0">
                <a:solidFill>
                  <a:schemeClr val="bg1"/>
                </a:solidFill>
                <a:effectLst/>
                <a:latin typeface="Times New Roman" panose="02020603050405020304" pitchFamily="18" charset="0"/>
                <a:ea typeface="Times New Roman" panose="02020603050405020304" pitchFamily="18" charset="0"/>
              </a:rPr>
              <a:t> zorunlu kıldığı hayatta kalma mücadelesini temsil eder. </a:t>
            </a:r>
            <a:r>
              <a:rPr lang="tr-TR" sz="1800" kern="0" dirty="0" err="1">
                <a:solidFill>
                  <a:schemeClr val="bg1"/>
                </a:solidFill>
                <a:effectLst/>
                <a:latin typeface="Times New Roman" panose="02020603050405020304" pitchFamily="18" charset="0"/>
                <a:ea typeface="Times New Roman" panose="02020603050405020304" pitchFamily="18" charset="0"/>
              </a:rPr>
              <a:t>Gloria</a:t>
            </a:r>
            <a:r>
              <a:rPr lang="tr-TR" sz="1800" kern="0" dirty="0">
                <a:solidFill>
                  <a:schemeClr val="bg1"/>
                </a:solidFill>
                <a:effectLst/>
                <a:latin typeface="Times New Roman" panose="02020603050405020304" pitchFamily="18" charset="0"/>
                <a:ea typeface="Times New Roman" panose="02020603050405020304" pitchFamily="18" charset="0"/>
              </a:rPr>
              <a:t>, Robert ve diğer yarışmacılar, ekonomik baskılar </a:t>
            </a:r>
            <a:r>
              <a:rPr lang="tr-TR" sz="1800" kern="0" dirty="0">
                <a:solidFill>
                  <a:schemeClr val="bg1"/>
                </a:solidFill>
                <a:latin typeface="Times New Roman" panose="02020603050405020304" pitchFamily="18" charset="0"/>
                <a:ea typeface="Times New Roman" panose="02020603050405020304" pitchFamily="18" charset="0"/>
              </a:rPr>
              <a:t>altında</a:t>
            </a:r>
            <a:r>
              <a:rPr lang="tr-TR" sz="1800" kern="0" dirty="0">
                <a:solidFill>
                  <a:schemeClr val="bg1"/>
                </a:solidFill>
                <a:effectLst/>
                <a:latin typeface="Times New Roman" panose="02020603050405020304" pitchFamily="18" charset="0"/>
                <a:ea typeface="Times New Roman" panose="02020603050405020304" pitchFamily="18" charset="0"/>
              </a:rPr>
              <a:t> insanlıklarını </a:t>
            </a:r>
            <a:r>
              <a:rPr lang="tr-TR" sz="1800" kern="0" dirty="0">
                <a:solidFill>
                  <a:schemeClr val="bg1"/>
                </a:solidFill>
                <a:latin typeface="Times New Roman" panose="02020603050405020304" pitchFamily="18" charset="0"/>
                <a:ea typeface="Times New Roman" panose="02020603050405020304" pitchFamily="18" charset="0"/>
              </a:rPr>
              <a:t>yitirme</a:t>
            </a:r>
            <a:r>
              <a:rPr lang="tr-TR" sz="1800" kern="0" dirty="0">
                <a:solidFill>
                  <a:schemeClr val="bg1"/>
                </a:solidFill>
                <a:effectLst/>
                <a:latin typeface="Times New Roman" panose="02020603050405020304" pitchFamily="18" charset="0"/>
                <a:ea typeface="Times New Roman" panose="02020603050405020304" pitchFamily="18" charset="0"/>
              </a:rPr>
              <a:t> noktasına gelir.</a:t>
            </a:r>
            <a:endParaRPr lang="tr-TR" sz="1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73838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4E650B0-0146-924F-29A3-83B8FB79FA92}"/>
              </a:ext>
            </a:extLst>
          </p:cNvPr>
          <p:cNvSpPr>
            <a:spLocks noGrp="1"/>
          </p:cNvSpPr>
          <p:nvPr>
            <p:ph type="title"/>
          </p:nvPr>
        </p:nvSpPr>
        <p:spPr>
          <a:xfrm>
            <a:off x="6739128" y="638089"/>
            <a:ext cx="4818888" cy="1476801"/>
          </a:xfrm>
        </p:spPr>
        <p:txBody>
          <a:bodyPr anchor="b">
            <a:normAutofit/>
          </a:bodyPr>
          <a:lstStyle/>
          <a:p>
            <a:pPr>
              <a:lnSpc>
                <a:spcPct val="90000"/>
              </a:lnSpc>
            </a:pPr>
            <a:br>
              <a:rPr lang="tr-TR" sz="2200" b="1" kern="0">
                <a:effectLst/>
                <a:latin typeface="Times New Roman" panose="02020603050405020304" pitchFamily="18" charset="0"/>
                <a:ea typeface="Times New Roman" panose="02020603050405020304" pitchFamily="18" charset="0"/>
                <a:cs typeface="Times New Roman" panose="02020603050405020304" pitchFamily="18" charset="0"/>
              </a:rPr>
            </a:br>
            <a:br>
              <a:rPr lang="tr-TR" sz="2200" b="1" kern="0">
                <a:effectLst/>
                <a:latin typeface="Times New Roman" panose="02020603050405020304" pitchFamily="18" charset="0"/>
                <a:ea typeface="Times New Roman" panose="02020603050405020304" pitchFamily="18" charset="0"/>
                <a:cs typeface="Times New Roman" panose="02020603050405020304" pitchFamily="18" charset="0"/>
              </a:rPr>
            </a:br>
            <a:r>
              <a:rPr lang="tr-TR" sz="2200" b="1" ker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200" b="1" kern="0">
                <a:effectLst/>
                <a:ea typeface="Times New Roman" panose="02020603050405020304" pitchFamily="18" charset="0"/>
                <a:cs typeface="Times New Roman" panose="02020603050405020304" pitchFamily="18" charset="0"/>
              </a:rPr>
              <a:t>Büyük Buhran Döneminin Sanatsal ve Kültürel Etk</a:t>
            </a:r>
            <a:r>
              <a:rPr lang="tr-TR" sz="2200" kern="0">
                <a:effectLst/>
                <a:ea typeface="Times New Roman" panose="02020603050405020304" pitchFamily="18" charset="0"/>
                <a:cs typeface="Times New Roman" panose="02020603050405020304" pitchFamily="18" charset="0"/>
              </a:rPr>
              <a:t>İLERİ</a:t>
            </a:r>
            <a:br>
              <a:rPr lang="tr-TR" sz="2200" kern="100">
                <a:effectLst/>
                <a:latin typeface="Aptos" panose="020B0004020202020204" pitchFamily="34" charset="0"/>
                <a:ea typeface="Aptos" panose="020B0004020202020204" pitchFamily="34" charset="0"/>
                <a:cs typeface="Times New Roman" panose="02020603050405020304" pitchFamily="18" charset="0"/>
              </a:rPr>
            </a:br>
            <a:endParaRPr lang="tr-TR" sz="2200"/>
          </a:p>
        </p:txBody>
      </p:sp>
      <p:sp>
        <p:nvSpPr>
          <p:cNvPr id="1037"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81825"/>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2BC80"/>
          </a:solidFill>
          <a:ln w="38100" cap="rnd">
            <a:solidFill>
              <a:srgbClr val="F2BC8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4F1965A2-B53E-926A-EE4E-13629293B47D}"/>
              </a:ext>
            </a:extLst>
          </p:cNvPr>
          <p:cNvSpPr>
            <a:spLocks noGrp="1"/>
          </p:cNvSpPr>
          <p:nvPr>
            <p:ph idx="1"/>
          </p:nvPr>
        </p:nvSpPr>
        <p:spPr>
          <a:xfrm>
            <a:off x="6739128" y="2664886"/>
            <a:ext cx="4818888" cy="3550789"/>
          </a:xfrm>
        </p:spPr>
        <p:txBody>
          <a:bodyPr anchor="t">
            <a:normAutofit/>
          </a:bodyPr>
          <a:lstStyle/>
          <a:p>
            <a:pPr marL="342900" lvl="0" indent="-342900">
              <a:lnSpc>
                <a:spcPct val="100000"/>
              </a:lnSpc>
              <a:buSzPts val="1000"/>
              <a:buFont typeface="Symbol" pitchFamily="2" charset="2"/>
              <a:buChar char=""/>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Roman ve Sinema:</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Büyük Buhran dönemi, edebiyat ve sinemada toplumun alt tabakalarının yaşamlarını merkeze alan eserlerin </a:t>
            </a:r>
            <a:r>
              <a:rPr lang="tr-TR" sz="1800" kern="0" dirty="0">
                <a:latin typeface="Times New Roman" panose="02020603050405020304" pitchFamily="18" charset="0"/>
                <a:ea typeface="Times New Roman" panose="02020603050405020304" pitchFamily="18" charset="0"/>
                <a:cs typeface="Times New Roman" panose="02020603050405020304" pitchFamily="18" charset="0"/>
              </a:rPr>
              <a:t>ortaya çıkmasına zemin hazırladı.</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Bu tür eserlerin öncülerinden biri ise Horace </a:t>
            </a:r>
            <a:r>
              <a:rPr lang="tr-TR"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McCoy</a:t>
            </a:r>
            <a:r>
              <a:rPr lang="tr-TR" sz="1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un romanı ve onun film uyarlaması olan </a:t>
            </a:r>
            <a:r>
              <a:rPr lang="tr-TR"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They</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shoot</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the</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horse</a:t>
            </a:r>
            <a:r>
              <a:rPr lang="tr-TR" sz="1800" kern="0" dirty="0" err="1">
                <a:latin typeface="Times New Roman" panose="02020603050405020304" pitchFamily="18" charset="0"/>
                <a:ea typeface="Times New Roman" panose="02020603050405020304" pitchFamily="18" charset="0"/>
                <a:cs typeface="Times New Roman" panose="02020603050405020304" pitchFamily="18" charset="0"/>
              </a:rPr>
              <a:t>s</a:t>
            </a:r>
            <a:r>
              <a:rPr lang="tr-TR" sz="1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800" kern="0" dirty="0" err="1">
                <a:latin typeface="Times New Roman" panose="02020603050405020304" pitchFamily="18" charset="0"/>
                <a:ea typeface="Times New Roman" panose="02020603050405020304" pitchFamily="18" charset="0"/>
                <a:cs typeface="Times New Roman" panose="02020603050405020304" pitchFamily="18" charset="0"/>
              </a:rPr>
              <a:t>don’t</a:t>
            </a:r>
            <a:r>
              <a:rPr lang="tr-TR" sz="1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800" kern="0" dirty="0" err="1">
                <a:latin typeface="Times New Roman" panose="02020603050405020304" pitchFamily="18" charset="0"/>
                <a:ea typeface="Times New Roman" panose="02020603050405020304" pitchFamily="18" charset="0"/>
                <a:cs typeface="Times New Roman" panose="02020603050405020304" pitchFamily="18" charset="0"/>
              </a:rPr>
              <a:t>they</a:t>
            </a:r>
            <a:r>
              <a:rPr lang="tr-TR" sz="1800" kern="0" dirty="0">
                <a:latin typeface="Times New Roman" panose="02020603050405020304" pitchFamily="18" charset="0"/>
                <a:ea typeface="Times New Roman" panose="02020603050405020304" pitchFamily="18" charset="0"/>
                <a:cs typeface="Times New Roman" panose="02020603050405020304" pitchFamily="18" charset="0"/>
              </a:rPr>
              <a:t> ? ‘</a:t>
            </a:r>
            <a:r>
              <a:rPr lang="tr-TR" sz="1800" kern="0" dirty="0" err="1">
                <a:latin typeface="Times New Roman" panose="02020603050405020304" pitchFamily="18" charset="0"/>
                <a:ea typeface="Times New Roman" panose="02020603050405020304" pitchFamily="18" charset="0"/>
                <a:cs typeface="Times New Roman" panose="02020603050405020304" pitchFamily="18" charset="0"/>
              </a:rPr>
              <a:t>dir</a:t>
            </a:r>
            <a:r>
              <a:rPr lang="tr-TR" sz="1800" kern="0" dirty="0">
                <a:latin typeface="Times New Roman" panose="02020603050405020304" pitchFamily="18" charset="0"/>
                <a:ea typeface="Times New Roman" panose="02020603050405020304" pitchFamily="18" charset="0"/>
                <a:cs typeface="Times New Roman" panose="02020603050405020304" pitchFamily="18" charset="0"/>
              </a:rPr>
              <a:t>.</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ct val="100000"/>
              </a:lnSpc>
              <a:buSzPts val="1000"/>
              <a:buFont typeface="Symbol" pitchFamily="2" charset="2"/>
              <a:buChar char=""/>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Toplumun Yeniden İnşası:</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Büyük Buhran, New </a:t>
            </a:r>
            <a:r>
              <a:rPr lang="tr-TR"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Deal</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gibi programlarla Amerikan toplumunun ekonomik ve sosyal yapısını değiştirdi</a:t>
            </a:r>
            <a:r>
              <a:rPr lang="tr-TR" sz="1800" kern="0" dirty="0">
                <a:latin typeface="Times New Roman" panose="02020603050405020304" pitchFamily="18" charset="0"/>
                <a:ea typeface="Times New Roman" panose="02020603050405020304" pitchFamily="18" charset="0"/>
                <a:cs typeface="Times New Roman" panose="02020603050405020304" pitchFamily="18" charset="0"/>
              </a:rPr>
              <a:t> fakat</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bu süreç, uzun yıllar süren bir toplumsal yeniden yapılanmayı gerektirdi.</a:t>
            </a:r>
          </a:p>
          <a:p>
            <a:pPr marL="342900" lvl="0" indent="-342900">
              <a:lnSpc>
                <a:spcPct val="100000"/>
              </a:lnSpc>
              <a:buSzPts val="1000"/>
              <a:buFont typeface="Symbol" pitchFamily="2" charset="2"/>
              <a:buChar char=""/>
              <a:tabLst>
                <a:tab pos="457200" algn="l"/>
              </a:tabLst>
            </a:pP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00000"/>
              </a:lnSpc>
            </a:pPr>
            <a:endParaRPr lang="tr-TR" sz="1800" dirty="0"/>
          </a:p>
        </p:txBody>
      </p:sp>
      <mc:AlternateContent xmlns:mc="http://schemas.openxmlformats.org/markup-compatibility/2006" xmlns:p14="http://schemas.microsoft.com/office/powerpoint/2010/main">
        <mc:Choice Requires="p14">
          <p:contentPart p14:bwMode="auto" r:id="rId2">
            <p14:nvContentPartPr>
              <p14:cNvPr id="1035" name="Ink 103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1035" name="Ink 103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6418237" y="1956150"/>
                <a:ext cx="36000" cy="32709"/>
              </a:xfrm>
              <a:prstGeom prst="rect">
                <a:avLst/>
              </a:prstGeom>
            </p:spPr>
          </p:pic>
        </mc:Fallback>
      </mc:AlternateContent>
      <p:pic>
        <p:nvPicPr>
          <p:cNvPr id="1026" name="Picture 2" descr="Amazon.com: They Shoot Horses, Don't They? : Jane Fonda, Michael Sarrazin,  Susannah York, Gig Young, Red Buttons, Bonnie Bedelia, Michael Conrad,  Bruce Dern, Al Lewis, Robert Fields, Sydney Pollack: Movies &amp; TV">
            <a:extLst>
              <a:ext uri="{FF2B5EF4-FFF2-40B4-BE49-F238E27FC236}">
                <a16:creationId xmlns:a16="http://schemas.microsoft.com/office/drawing/2014/main" id="{FF2DC476-D838-D583-EC4A-09A5510A421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6533" y="640080"/>
            <a:ext cx="4587773"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234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4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2A801F5-7315-0C23-D715-E8ECADD3489B}"/>
              </a:ext>
            </a:extLst>
          </p:cNvPr>
          <p:cNvSpPr>
            <a:spLocks noGrp="1"/>
          </p:cNvSpPr>
          <p:nvPr>
            <p:ph type="title"/>
          </p:nvPr>
        </p:nvSpPr>
        <p:spPr>
          <a:xfrm>
            <a:off x="640080" y="325370"/>
            <a:ext cx="6894576" cy="1784538"/>
          </a:xfrm>
        </p:spPr>
        <p:txBody>
          <a:bodyPr anchor="b">
            <a:normAutofit/>
          </a:bodyPr>
          <a:lstStyle/>
          <a:p>
            <a:pPr>
              <a:lnSpc>
                <a:spcPct val="90000"/>
              </a:lnSpc>
            </a:pPr>
            <a:r>
              <a:rPr lang="tr-TR" sz="5600" b="1" kern="0">
                <a:effectLst/>
                <a:ea typeface="Times New Roman" panose="02020603050405020304" pitchFamily="18" charset="0"/>
              </a:rPr>
              <a:t>2-Toplum ve Medya </a:t>
            </a:r>
            <a:r>
              <a:rPr lang="tr-TR" sz="5600" kern="0">
                <a:effectLst/>
                <a:ea typeface="Times New Roman" panose="02020603050405020304" pitchFamily="18" charset="0"/>
              </a:rPr>
              <a:t>EleŞTİRİSİ</a:t>
            </a:r>
            <a:br>
              <a:rPr lang="tr-TR" sz="5600"/>
            </a:br>
            <a:endParaRPr lang="tr-TR" sz="5600"/>
          </a:p>
        </p:txBody>
      </p:sp>
      <p:sp>
        <p:nvSpPr>
          <p:cNvPr id="5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395391"/>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73E3"/>
          </a:solidFill>
          <a:ln w="38100" cap="rnd">
            <a:solidFill>
              <a:srgbClr val="FF73E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10ADB7D0-1403-5F14-9971-03F37F50E429}"/>
              </a:ext>
            </a:extLst>
          </p:cNvPr>
          <p:cNvSpPr>
            <a:spLocks noGrp="1"/>
          </p:cNvSpPr>
          <p:nvPr>
            <p:ph idx="1"/>
          </p:nvPr>
        </p:nvSpPr>
        <p:spPr>
          <a:xfrm>
            <a:off x="640080" y="2708307"/>
            <a:ext cx="6894576" cy="3485260"/>
          </a:xfrm>
        </p:spPr>
        <p:txBody>
          <a:bodyPr>
            <a:normAutofit/>
          </a:bodyPr>
          <a:lstStyle/>
          <a:p>
            <a:pPr marL="0" indent="0">
              <a:lnSpc>
                <a:spcPct val="100000"/>
              </a:lnSpc>
              <a:buNone/>
            </a:pPr>
            <a:r>
              <a:rPr lang="tr-TR" sz="2000" b="1" kern="0" dirty="0">
                <a:effectLst/>
                <a:latin typeface="Times New Roman" panose="02020603050405020304" pitchFamily="18" charset="0"/>
                <a:ea typeface="Times New Roman" panose="02020603050405020304" pitchFamily="18" charset="0"/>
                <a:cs typeface="Times New Roman" panose="02020603050405020304" pitchFamily="18" charset="0"/>
              </a:rPr>
              <a:t>Eğlencenin Yüzeyselliği:</a:t>
            </a:r>
            <a:r>
              <a:rPr lang="tr-TR" sz="2000" kern="0" dirty="0">
                <a:effectLst/>
                <a:latin typeface="Times New Roman" panose="02020603050405020304" pitchFamily="18" charset="0"/>
                <a:ea typeface="Times New Roman" panose="02020603050405020304" pitchFamily="18" charset="0"/>
                <a:cs typeface="Times New Roman" panose="02020603050405020304" pitchFamily="18" charset="0"/>
              </a:rPr>
              <a:t> Film, o dönemde toplumsal sıkıntılar üzerinden yaratılan eğlence endüstrisini eleştirir. İzleyiciler, yarışmacıların fiziksel ve ruhsal tükenişini bir tür oyun olarak izler. Bu durum, dönemin medya anlayışının toplumsal adaletsizliği nasıl </a:t>
            </a:r>
            <a:r>
              <a:rPr lang="tr-TR"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araçsallaştırdığını</a:t>
            </a:r>
            <a:r>
              <a:rPr lang="tr-TR" sz="2000" kern="0" dirty="0">
                <a:effectLst/>
                <a:latin typeface="Times New Roman" panose="02020603050405020304" pitchFamily="18" charset="0"/>
                <a:ea typeface="Times New Roman" panose="02020603050405020304" pitchFamily="18" charset="0"/>
                <a:cs typeface="Times New Roman" panose="02020603050405020304" pitchFamily="18" charset="0"/>
              </a:rPr>
              <a:t>  gösterir.</a:t>
            </a:r>
          </a:p>
          <a:p>
            <a:pPr marL="0" indent="0">
              <a:lnSpc>
                <a:spcPct val="100000"/>
              </a:lnSpc>
              <a:buNone/>
            </a:pPr>
            <a:r>
              <a:rPr lang="tr-TR" sz="2000" b="1" kern="0" dirty="0">
                <a:effectLst/>
                <a:latin typeface="Times New Roman" panose="02020603050405020304" pitchFamily="18" charset="0"/>
                <a:ea typeface="Times New Roman" panose="02020603050405020304" pitchFamily="18" charset="0"/>
                <a:cs typeface="Times New Roman" panose="02020603050405020304" pitchFamily="18" charset="0"/>
              </a:rPr>
              <a:t>Kitle Manipülasyonu:</a:t>
            </a:r>
            <a:r>
              <a:rPr lang="tr-TR" sz="2000" kern="0" dirty="0">
                <a:effectLst/>
                <a:latin typeface="Times New Roman" panose="02020603050405020304" pitchFamily="18" charset="0"/>
                <a:ea typeface="Times New Roman" panose="02020603050405020304" pitchFamily="18" charset="0"/>
                <a:cs typeface="Times New Roman" panose="02020603050405020304" pitchFamily="18" charset="0"/>
              </a:rPr>
              <a:t> Maraton sunucusu </a:t>
            </a:r>
            <a:r>
              <a:rPr lang="tr-TR"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Rocky’nin</a:t>
            </a:r>
            <a:r>
              <a:rPr lang="tr-TR"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manipülatif</a:t>
            </a:r>
            <a:r>
              <a:rPr lang="tr-TR" sz="2000" kern="0" dirty="0">
                <a:effectLst/>
                <a:latin typeface="Times New Roman" panose="02020603050405020304" pitchFamily="18" charset="0"/>
                <a:ea typeface="Times New Roman" panose="02020603050405020304" pitchFamily="18" charset="0"/>
                <a:cs typeface="Times New Roman" panose="02020603050405020304" pitchFamily="18" charset="0"/>
              </a:rPr>
              <a:t> tavırları, dönemin ekonomik elitlerinin toplumu nasıl kontrol ettiğini sembolize eder. Filmde yarışmacılar, insanlık dışı koşullara zorlanır.</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0000"/>
              </a:lnSpc>
              <a:buNone/>
            </a:pP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0000"/>
              </a:lnSpc>
              <a:buNone/>
            </a:pPr>
            <a:endParaRPr lang="tr-TR" sz="2000" dirty="0"/>
          </a:p>
        </p:txBody>
      </p:sp>
      <p:pic>
        <p:nvPicPr>
          <p:cNvPr id="5" name="Resim 4" descr="kişi, şahıs, spor, giyim, dans içeren bir resim&#10;&#10;Açıklama otomatik olarak oluşturuldu">
            <a:extLst>
              <a:ext uri="{FF2B5EF4-FFF2-40B4-BE49-F238E27FC236}">
                <a16:creationId xmlns:a16="http://schemas.microsoft.com/office/drawing/2014/main" id="{50546014-5155-8810-B9BF-8CD38857BE53}"/>
              </a:ext>
            </a:extLst>
          </p:cNvPr>
          <p:cNvPicPr>
            <a:picLocks noChangeAspect="1"/>
          </p:cNvPicPr>
          <p:nvPr/>
        </p:nvPicPr>
        <p:blipFill>
          <a:blip r:embed="rId2"/>
          <a:srcRect l="25232" r="36824"/>
          <a:stretch/>
        </p:blipFill>
        <p:spPr>
          <a:xfrm>
            <a:off x="8141399" y="10"/>
            <a:ext cx="4050601" cy="6857990"/>
          </a:xfrm>
          <a:custGeom>
            <a:avLst/>
            <a:gdLst/>
            <a:ahLst/>
            <a:cxnLst/>
            <a:rect l="l" t="t" r="r" b="b"/>
            <a:pathLst>
              <a:path w="4050601" h="6858000">
                <a:moveTo>
                  <a:pt x="26697" y="0"/>
                </a:moveTo>
                <a:lnTo>
                  <a:pt x="4050601" y="0"/>
                </a:lnTo>
                <a:lnTo>
                  <a:pt x="4050601" y="6858000"/>
                </a:lnTo>
                <a:lnTo>
                  <a:pt x="28376" y="6858000"/>
                </a:lnTo>
                <a:lnTo>
                  <a:pt x="28782" y="6851321"/>
                </a:lnTo>
                <a:cubicBezTo>
                  <a:pt x="31911" y="6730915"/>
                  <a:pt x="35027" y="6610471"/>
                  <a:pt x="38157" y="6489990"/>
                </a:cubicBezTo>
                <a:cubicBezTo>
                  <a:pt x="38284" y="6484913"/>
                  <a:pt x="39171" y="6479963"/>
                  <a:pt x="39171" y="6474886"/>
                </a:cubicBezTo>
                <a:cubicBezTo>
                  <a:pt x="48166" y="6361042"/>
                  <a:pt x="53107" y="6247198"/>
                  <a:pt x="18899" y="6136019"/>
                </a:cubicBezTo>
                <a:cubicBezTo>
                  <a:pt x="15871" y="6125573"/>
                  <a:pt x="14262" y="6114773"/>
                  <a:pt x="14084" y="6103909"/>
                </a:cubicBezTo>
                <a:cubicBezTo>
                  <a:pt x="12413" y="6006983"/>
                  <a:pt x="16644" y="5910056"/>
                  <a:pt x="26754" y="5813650"/>
                </a:cubicBezTo>
                <a:cubicBezTo>
                  <a:pt x="31949" y="5754507"/>
                  <a:pt x="26754" y="5694475"/>
                  <a:pt x="43478" y="5635967"/>
                </a:cubicBezTo>
                <a:cubicBezTo>
                  <a:pt x="50864" y="5606890"/>
                  <a:pt x="55109" y="5577103"/>
                  <a:pt x="56147" y="5547125"/>
                </a:cubicBezTo>
                <a:cubicBezTo>
                  <a:pt x="59948" y="5474529"/>
                  <a:pt x="38537" y="5406248"/>
                  <a:pt x="18139" y="5337713"/>
                </a:cubicBezTo>
                <a:cubicBezTo>
                  <a:pt x="7370" y="5301414"/>
                  <a:pt x="-5426" y="5264355"/>
                  <a:pt x="2429" y="5226280"/>
                </a:cubicBezTo>
                <a:cubicBezTo>
                  <a:pt x="16707" y="5167720"/>
                  <a:pt x="24854" y="5107828"/>
                  <a:pt x="26754" y="5047581"/>
                </a:cubicBezTo>
                <a:cubicBezTo>
                  <a:pt x="26754" y="5004937"/>
                  <a:pt x="16365" y="4963181"/>
                  <a:pt x="20039" y="4920664"/>
                </a:cubicBezTo>
                <a:cubicBezTo>
                  <a:pt x="28211" y="4838181"/>
                  <a:pt x="30238" y="4755203"/>
                  <a:pt x="26121" y="4672415"/>
                </a:cubicBezTo>
                <a:cubicBezTo>
                  <a:pt x="26095" y="4639315"/>
                  <a:pt x="29846" y="4606317"/>
                  <a:pt x="37270" y="4574054"/>
                </a:cubicBezTo>
                <a:cubicBezTo>
                  <a:pt x="46506" y="4517120"/>
                  <a:pt x="48419" y="4459246"/>
                  <a:pt x="42971" y="4401829"/>
                </a:cubicBezTo>
                <a:cubicBezTo>
                  <a:pt x="37016" y="4335324"/>
                  <a:pt x="19279" y="4269835"/>
                  <a:pt x="14845" y="4203331"/>
                </a:cubicBezTo>
                <a:cubicBezTo>
                  <a:pt x="7876" y="4093167"/>
                  <a:pt x="17759" y="3983003"/>
                  <a:pt x="27514" y="3873347"/>
                </a:cubicBezTo>
                <a:cubicBezTo>
                  <a:pt x="35116" y="3803010"/>
                  <a:pt x="37143" y="3732178"/>
                  <a:pt x="33596" y="3661523"/>
                </a:cubicBezTo>
                <a:cubicBezTo>
                  <a:pt x="29161" y="3605426"/>
                  <a:pt x="22193" y="3549329"/>
                  <a:pt x="20926" y="3493232"/>
                </a:cubicBezTo>
                <a:cubicBezTo>
                  <a:pt x="18646" y="3392967"/>
                  <a:pt x="19532" y="3292703"/>
                  <a:pt x="25360" y="3192439"/>
                </a:cubicBezTo>
                <a:cubicBezTo>
                  <a:pt x="28274" y="3142180"/>
                  <a:pt x="32962" y="3092429"/>
                  <a:pt x="34989" y="3041789"/>
                </a:cubicBezTo>
                <a:cubicBezTo>
                  <a:pt x="37016" y="2991149"/>
                  <a:pt x="41071" y="2940002"/>
                  <a:pt x="29542" y="2890377"/>
                </a:cubicBezTo>
                <a:cubicBezTo>
                  <a:pt x="10030" y="2805978"/>
                  <a:pt x="24347" y="2721959"/>
                  <a:pt x="28528" y="2637813"/>
                </a:cubicBezTo>
                <a:cubicBezTo>
                  <a:pt x="31062" y="2585523"/>
                  <a:pt x="46266" y="2531964"/>
                  <a:pt x="32836" y="2481198"/>
                </a:cubicBezTo>
                <a:cubicBezTo>
                  <a:pt x="11677" y="2401621"/>
                  <a:pt x="25487" y="2323694"/>
                  <a:pt x="32836" y="2245386"/>
                </a:cubicBezTo>
                <a:cubicBezTo>
                  <a:pt x="41311" y="2171280"/>
                  <a:pt x="39816" y="2096361"/>
                  <a:pt x="28401" y="2022648"/>
                </a:cubicBezTo>
                <a:cubicBezTo>
                  <a:pt x="14084" y="1949518"/>
                  <a:pt x="14084" y="1874307"/>
                  <a:pt x="28401" y="1801178"/>
                </a:cubicBezTo>
                <a:cubicBezTo>
                  <a:pt x="40260" y="1740816"/>
                  <a:pt x="41628" y="1678868"/>
                  <a:pt x="32455" y="1618037"/>
                </a:cubicBezTo>
                <a:cubicBezTo>
                  <a:pt x="26247" y="1574505"/>
                  <a:pt x="15098" y="1531226"/>
                  <a:pt x="13578" y="1487694"/>
                </a:cubicBezTo>
                <a:cubicBezTo>
                  <a:pt x="10436" y="1396656"/>
                  <a:pt x="12298" y="1305517"/>
                  <a:pt x="19153" y="1214696"/>
                </a:cubicBezTo>
                <a:cubicBezTo>
                  <a:pt x="27134" y="1111259"/>
                  <a:pt x="42464" y="1008202"/>
                  <a:pt x="31822" y="904004"/>
                </a:cubicBezTo>
                <a:cubicBezTo>
                  <a:pt x="28148" y="868213"/>
                  <a:pt x="20673" y="832549"/>
                  <a:pt x="19913" y="796632"/>
                </a:cubicBezTo>
                <a:cubicBezTo>
                  <a:pt x="18266" y="729366"/>
                  <a:pt x="17505" y="662989"/>
                  <a:pt x="21306" y="593565"/>
                </a:cubicBezTo>
                <a:cubicBezTo>
                  <a:pt x="25107" y="524142"/>
                  <a:pt x="39550" y="453703"/>
                  <a:pt x="29795" y="385549"/>
                </a:cubicBezTo>
                <a:cubicBezTo>
                  <a:pt x="20039" y="317394"/>
                  <a:pt x="26374" y="250382"/>
                  <a:pt x="32709" y="183497"/>
                </a:cubicBezTo>
                <a:cubicBezTo>
                  <a:pt x="35750" y="151705"/>
                  <a:pt x="37809" y="120261"/>
                  <a:pt x="37254" y="88945"/>
                </a:cubicBezTo>
                <a:close/>
              </a:path>
            </a:pathLst>
          </a:custGeom>
        </p:spPr>
      </p:pic>
    </p:spTree>
    <p:extLst>
      <p:ext uri="{BB962C8B-B14F-4D97-AF65-F5344CB8AC3E}">
        <p14:creationId xmlns:p14="http://schemas.microsoft.com/office/powerpoint/2010/main" val="805998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4A3AB8D-2E60-F7B8-EC8F-D39268C18AAE}"/>
              </a:ext>
            </a:extLst>
          </p:cNvPr>
          <p:cNvSpPr>
            <a:spLocks noGrp="1"/>
          </p:cNvSpPr>
          <p:nvPr>
            <p:ph type="title"/>
          </p:nvPr>
        </p:nvSpPr>
        <p:spPr>
          <a:xfrm>
            <a:off x="4654296" y="329184"/>
            <a:ext cx="6894576" cy="1783080"/>
          </a:xfrm>
        </p:spPr>
        <p:txBody>
          <a:bodyPr anchor="b">
            <a:normAutofit/>
          </a:bodyPr>
          <a:lstStyle/>
          <a:p>
            <a:pPr>
              <a:lnSpc>
                <a:spcPct val="90000"/>
              </a:lnSpc>
            </a:pPr>
            <a:br>
              <a:rPr lang="tr-TR" sz="2900" kern="100">
                <a:effectLst/>
                <a:ea typeface="Aptos" panose="020B0004020202020204" pitchFamily="34" charset="0"/>
                <a:cs typeface="Times New Roman" panose="02020603050405020304" pitchFamily="18" charset="0"/>
              </a:rPr>
            </a:br>
            <a:br>
              <a:rPr lang="tr-TR" sz="2900" kern="100">
                <a:effectLst/>
                <a:ea typeface="Aptos" panose="020B0004020202020204" pitchFamily="34" charset="0"/>
                <a:cs typeface="Times New Roman" panose="02020603050405020304" pitchFamily="18" charset="0"/>
              </a:rPr>
            </a:br>
            <a:r>
              <a:rPr lang="tr-TR" sz="2900" kern="100">
                <a:effectLst/>
                <a:ea typeface="Aptos" panose="020B0004020202020204" pitchFamily="34" charset="0"/>
                <a:cs typeface="Times New Roman" panose="02020603050405020304" pitchFamily="18" charset="0"/>
              </a:rPr>
              <a:t>3-SINIFsal eŞİtsİZLİK ve Kapİtalİzm eleŞTİRİSİ</a:t>
            </a:r>
            <a:br>
              <a:rPr lang="tr-TR" sz="2900" kern="100">
                <a:effectLst/>
                <a:latin typeface="Aptos" panose="020B0004020202020204" pitchFamily="34" charset="0"/>
                <a:ea typeface="Aptos" panose="020B0004020202020204" pitchFamily="34" charset="0"/>
                <a:cs typeface="Times New Roman" panose="02020603050405020304" pitchFamily="18" charset="0"/>
              </a:rPr>
            </a:br>
            <a:endParaRPr lang="tr-TR" sz="2900"/>
          </a:p>
        </p:txBody>
      </p:sp>
      <p:pic>
        <p:nvPicPr>
          <p:cNvPr id="6" name="Resim 5">
            <a:extLst>
              <a:ext uri="{FF2B5EF4-FFF2-40B4-BE49-F238E27FC236}">
                <a16:creationId xmlns:a16="http://schemas.microsoft.com/office/drawing/2014/main" id="{CB01A6CE-C0C9-3941-1FFA-4B6712BB37C3}"/>
              </a:ext>
            </a:extLst>
          </p:cNvPr>
          <p:cNvPicPr>
            <a:picLocks noChangeAspect="1"/>
          </p:cNvPicPr>
          <p:nvPr/>
        </p:nvPicPr>
        <p:blipFill>
          <a:blip r:embed="rId2"/>
          <a:srcRect l="17416" r="35162"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6"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E1E08F"/>
          </a:solidFill>
          <a:ln w="38100" cap="rnd">
            <a:solidFill>
              <a:srgbClr val="E1E08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DDBE5DE1-5939-2D29-75E6-127FBDC874EF}"/>
              </a:ext>
            </a:extLst>
          </p:cNvPr>
          <p:cNvSpPr>
            <a:spLocks noGrp="1"/>
          </p:cNvSpPr>
          <p:nvPr>
            <p:ph idx="1"/>
          </p:nvPr>
        </p:nvSpPr>
        <p:spPr>
          <a:xfrm>
            <a:off x="4654296" y="2706624"/>
            <a:ext cx="6894576" cy="3483864"/>
          </a:xfrm>
        </p:spPr>
        <p:txBody>
          <a:bodyPr>
            <a:normAutofit/>
          </a:bodyPr>
          <a:lstStyle/>
          <a:p>
            <a:pPr marL="0" indent="0">
              <a:lnSpc>
                <a:spcPct val="100000"/>
              </a:lnSpc>
              <a:buNone/>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nSpc>
                <a:spcPct val="100000"/>
              </a:lnSpc>
              <a:buNone/>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Dans Maratonu: Sınıfsal Eşitsizliğin Sembolik Alanı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0000"/>
              </a:lnSpc>
              <a:buSzPts val="1000"/>
              <a:buNone/>
              <a:tabLst>
                <a:tab pos="457200" algn="l"/>
              </a:tabLst>
            </a:pPr>
            <a:endPar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buSzPts val="1000"/>
              <a:buNone/>
              <a:tabLst>
                <a:tab pos="457200" algn="l"/>
              </a:tabLst>
            </a:pP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Maraton, sınıfsal farkların gözle görülür hale geldiği bir küçük dünya işlevi görür. Yarışmacılar genellikle alt sınıfa ait, ekonomik olarak dezavantajlı bireylerden oluşur. Büyük ödülü kazanma umudu, aslında sistemin onları kendi sınırlarına kadar sömürmesinin bir aracıdır.</a:t>
            </a:r>
          </a:p>
        </p:txBody>
      </p:sp>
    </p:spTree>
    <p:extLst>
      <p:ext uri="{BB962C8B-B14F-4D97-AF65-F5344CB8AC3E}">
        <p14:creationId xmlns:p14="http://schemas.microsoft.com/office/powerpoint/2010/main" val="128314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C993541-C9BF-EE18-5ED9-E66E17BF8095}"/>
              </a:ext>
            </a:extLst>
          </p:cNvPr>
          <p:cNvSpPr>
            <a:spLocks noGrp="1"/>
          </p:cNvSpPr>
          <p:nvPr>
            <p:ph type="title"/>
          </p:nvPr>
        </p:nvSpPr>
        <p:spPr>
          <a:xfrm>
            <a:off x="572493" y="238539"/>
            <a:ext cx="11047013" cy="1434415"/>
          </a:xfrm>
        </p:spPr>
        <p:txBody>
          <a:bodyPr anchor="b">
            <a:normAutofit/>
          </a:bodyPr>
          <a:lstStyle/>
          <a:p>
            <a:pPr>
              <a:lnSpc>
                <a:spcPct val="90000"/>
              </a:lnSpc>
            </a:pPr>
            <a:r>
              <a:rPr lang="tr-TR" sz="4500" b="1" kern="0" dirty="0">
                <a:effectLst/>
                <a:ea typeface="Times New Roman" panose="02020603050405020304" pitchFamily="18" charset="0"/>
                <a:cs typeface="Times New Roman" panose="02020603050405020304" pitchFamily="18" charset="0"/>
              </a:rPr>
              <a:t>Karakterler </a:t>
            </a:r>
            <a:r>
              <a:rPr lang="tr-TR" sz="4500" kern="0" dirty="0" err="1">
                <a:effectLst/>
                <a:ea typeface="Times New Roman" panose="02020603050405020304" pitchFamily="18" charset="0"/>
                <a:cs typeface="Times New Roman" panose="02020603050405020304" pitchFamily="18" charset="0"/>
              </a:rPr>
              <a:t>Üzerİnden</a:t>
            </a:r>
            <a:r>
              <a:rPr lang="tr-TR" sz="4500" b="1" kern="0" dirty="0">
                <a:effectLst/>
                <a:ea typeface="Times New Roman" panose="02020603050405020304" pitchFamily="18" charset="0"/>
                <a:cs typeface="Times New Roman" panose="02020603050405020304" pitchFamily="18" charset="0"/>
              </a:rPr>
              <a:t> </a:t>
            </a:r>
            <a:r>
              <a:rPr lang="tr-TR" sz="4500" b="1" kern="0" dirty="0" err="1">
                <a:effectLst/>
                <a:ea typeface="Times New Roman" panose="02020603050405020304" pitchFamily="18" charset="0"/>
                <a:cs typeface="Times New Roman" panose="02020603050405020304" pitchFamily="18" charset="0"/>
              </a:rPr>
              <a:t>SInIfsal</a:t>
            </a:r>
            <a:r>
              <a:rPr lang="tr-TR" sz="4500" b="1" kern="0" dirty="0">
                <a:effectLst/>
                <a:ea typeface="Times New Roman" panose="02020603050405020304" pitchFamily="18" charset="0"/>
                <a:cs typeface="Times New Roman" panose="02020603050405020304" pitchFamily="18" charset="0"/>
              </a:rPr>
              <a:t> </a:t>
            </a:r>
            <a:r>
              <a:rPr lang="tr-TR" sz="4500" kern="0" dirty="0" err="1">
                <a:effectLst/>
                <a:ea typeface="Times New Roman" panose="02020603050405020304" pitchFamily="18" charset="0"/>
                <a:cs typeface="Times New Roman" panose="02020603050405020304" pitchFamily="18" charset="0"/>
              </a:rPr>
              <a:t>EŞİtsİzlİk</a:t>
            </a:r>
            <a:br>
              <a:rPr lang="tr-TR" sz="4500" kern="100" dirty="0">
                <a:effectLst/>
                <a:latin typeface="Aptos" panose="020B0004020202020204" pitchFamily="34" charset="0"/>
                <a:ea typeface="Aptos" panose="020B0004020202020204" pitchFamily="34" charset="0"/>
                <a:cs typeface="Times New Roman" panose="02020603050405020304" pitchFamily="18" charset="0"/>
              </a:rPr>
            </a:br>
            <a:endParaRPr lang="tr-TR" sz="4500" dirty="0"/>
          </a:p>
        </p:txBody>
      </p:sp>
      <p:sp>
        <p:nvSpPr>
          <p:cNvPr id="17"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65B2C3"/>
          </a:solidFill>
          <a:ln w="38100" cap="rnd">
            <a:solidFill>
              <a:srgbClr val="65B2C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giyim, kişi, şahıs, elbise, insanlar içeren bir resim&#10;&#10;Açıklama otomatik olarak oluşturuldu">
            <a:extLst>
              <a:ext uri="{FF2B5EF4-FFF2-40B4-BE49-F238E27FC236}">
                <a16:creationId xmlns:a16="http://schemas.microsoft.com/office/drawing/2014/main" id="{BBC223A1-2267-17BB-FC4F-310E95A2D413}"/>
              </a:ext>
            </a:extLst>
          </p:cNvPr>
          <p:cNvPicPr>
            <a:picLocks noChangeAspect="1"/>
          </p:cNvPicPr>
          <p:nvPr/>
        </p:nvPicPr>
        <p:blipFill>
          <a:blip r:embed="rId2"/>
          <a:srcRect l="19936" r="26809" b="2"/>
          <a:stretch/>
        </p:blipFill>
        <p:spPr>
          <a:xfrm>
            <a:off x="572492" y="2002056"/>
            <a:ext cx="4028083"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İçerik Yer Tutucusu 2">
            <a:extLst>
              <a:ext uri="{FF2B5EF4-FFF2-40B4-BE49-F238E27FC236}">
                <a16:creationId xmlns:a16="http://schemas.microsoft.com/office/drawing/2014/main" id="{BDFB00E0-0E96-BF3E-8DA0-4ACA66D7918E}"/>
              </a:ext>
            </a:extLst>
          </p:cNvPr>
          <p:cNvSpPr>
            <a:spLocks noGrp="1"/>
          </p:cNvSpPr>
          <p:nvPr>
            <p:ph idx="1"/>
          </p:nvPr>
        </p:nvSpPr>
        <p:spPr>
          <a:xfrm>
            <a:off x="4905955" y="2071316"/>
            <a:ext cx="6713552" cy="4114800"/>
          </a:xfrm>
        </p:spPr>
        <p:txBody>
          <a:bodyPr anchor="t">
            <a:normAutofit fontScale="92500" lnSpcReduction="20000"/>
          </a:bodyPr>
          <a:lstStyle/>
          <a:p>
            <a:pPr marL="342900" lvl="0" indent="-342900">
              <a:lnSpc>
                <a:spcPct val="100000"/>
              </a:lnSpc>
              <a:buSzPts val="1000"/>
              <a:buFont typeface="Symbol" pitchFamily="2" charset="2"/>
              <a:buChar char=""/>
              <a:tabLst>
                <a:tab pos="457200" algn="l"/>
              </a:tabLst>
            </a:pPr>
            <a:r>
              <a:rPr lang="tr-TR" sz="1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Gloria</a:t>
            </a: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Gloria</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sistem tarafından göz ardı edilen alt sınıfın bir üyesidir. Nihilist bakışı, sınıfsal eşitsizliğin bireyin umutlarını nasıl yok ettiğini ve onları çaresizliğe sürüklediğini gösterir.</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nSpc>
                <a:spcPct val="100000"/>
              </a:lnSpc>
              <a:buSzPts val="1000"/>
              <a:buFont typeface="Symbol" pitchFamily="2" charset="2"/>
              <a:buChar char=""/>
              <a:tabLst>
                <a:tab pos="457200" algn="l"/>
              </a:tabLst>
            </a:pPr>
            <a:r>
              <a:rPr lang="tr-TR" sz="1800" b="1" kern="0" dirty="0">
                <a:latin typeface="Times New Roman" panose="02020603050405020304" pitchFamily="18" charset="0"/>
                <a:ea typeface="Times New Roman" panose="02020603050405020304" pitchFamily="18" charset="0"/>
                <a:cs typeface="Times New Roman" panose="02020603050405020304" pitchFamily="18" charset="0"/>
              </a:rPr>
              <a:t>Harry: </a:t>
            </a:r>
            <a:r>
              <a:rPr lang="tr-TR" sz="1800" kern="0" dirty="0">
                <a:latin typeface="Times New Roman" panose="02020603050405020304" pitchFamily="18" charset="0"/>
                <a:ea typeface="Times New Roman" panose="02020603050405020304" pitchFamily="18" charset="0"/>
                <a:cs typeface="Times New Roman" panose="02020603050405020304" pitchFamily="18" charset="0"/>
              </a:rPr>
              <a:t>Bir savaş gazisi olan Harry’nin </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hayatta kalabilmek için kendini aşağılayıcı bir yarışmaya katılmak zorunda kalması , sınıfsal eşitsizliğin ve çaresizliğin bir göstergesidir.</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nSpc>
                <a:spcPct val="100000"/>
              </a:lnSpc>
              <a:buSzPts val="1000"/>
              <a:buFont typeface="Symbol" pitchFamily="2" charset="2"/>
              <a:buChar char=""/>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Robert :</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Robert, sistemin sömürü düzeninin bir kurbanıdır. Hayal kurmaktan dahi uzak olan bu karakter, sınıfsal eşitsizliğin insanlar üzerindeki yıkıcı etkilerini ve alt sınıfların yalnızca hayatta kalmaya çalışırken bile nasıl bir çıkmazın içinde olduğunu temsil eder. Onun hikâyesi, alt sınıfların ekonomik baskı altında birbirleriyle çatışmaya zorlanmasını ve sonunda sistem tarafından tamamen yok edilmesini gözler önüne serer.</a:t>
            </a:r>
          </a:p>
          <a:p>
            <a:pPr marL="342900" lvl="0" indent="-342900">
              <a:lnSpc>
                <a:spcPct val="100000"/>
              </a:lnSpc>
              <a:buSzPts val="1000"/>
              <a:buFont typeface="Symbol" pitchFamily="2" charset="2"/>
              <a:buChar char=""/>
              <a:tabLst>
                <a:tab pos="457200" algn="l"/>
              </a:tabLst>
            </a:pPr>
            <a:r>
              <a:rPr lang="tr-TR" sz="1800" dirty="0">
                <a:latin typeface="Times New Roman" panose="02020603050405020304" pitchFamily="18" charset="0"/>
                <a:cs typeface="Times New Roman" panose="02020603050405020304" pitchFamily="18" charset="0"/>
              </a:rPr>
              <a:t>  </a:t>
            </a:r>
            <a:r>
              <a:rPr lang="tr-TR" sz="1800" b="1" dirty="0">
                <a:latin typeface="Times New Roman" panose="02020603050405020304" pitchFamily="18" charset="0"/>
                <a:cs typeface="Times New Roman" panose="02020603050405020304" pitchFamily="18" charset="0"/>
              </a:rPr>
              <a:t>Alice:    </a:t>
            </a:r>
            <a:r>
              <a:rPr lang="tr-TR" sz="1800" dirty="0">
                <a:latin typeface="Times New Roman" panose="02020603050405020304" pitchFamily="18" charset="0"/>
                <a:cs typeface="Times New Roman" panose="02020603050405020304" pitchFamily="18" charset="0"/>
              </a:rPr>
              <a:t>Alice’in Hollywood yıldızı olma hayali, Amerikan   toplumunda sıkça pazarlanan “rüya” fikrine dayanır. Ancak bu hayal, ekonomik eşitsizlik nedeniyle onun için ulaşılamaz bir ütopyadır.</a:t>
            </a:r>
          </a:p>
        </p:txBody>
      </p:sp>
    </p:spTree>
    <p:extLst>
      <p:ext uri="{BB962C8B-B14F-4D97-AF65-F5344CB8AC3E}">
        <p14:creationId xmlns:p14="http://schemas.microsoft.com/office/powerpoint/2010/main" val="4277229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kişi, şahıs, insan yüzü, giyim, etkileşim içeren bir resim&#10;&#10;Açıklama otomatik olarak oluşturuldu">
            <a:extLst>
              <a:ext uri="{FF2B5EF4-FFF2-40B4-BE49-F238E27FC236}">
                <a16:creationId xmlns:a16="http://schemas.microsoft.com/office/drawing/2014/main" id="{A676A1E4-99EC-DC84-BE68-B570B192A698}"/>
              </a:ext>
            </a:extLst>
          </p:cNvPr>
          <p:cNvPicPr>
            <a:picLocks noChangeAspect="1"/>
          </p:cNvPicPr>
          <p:nvPr/>
        </p:nvPicPr>
        <p:blipFill>
          <a:blip r:embed="rId3">
            <a:alphaModFix amt="40000"/>
          </a:blip>
          <a:srcRect l="3556" r="1" b="1"/>
          <a:stretch/>
        </p:blipFill>
        <p:spPr>
          <a:xfrm>
            <a:off x="21" y="10"/>
            <a:ext cx="12191979" cy="6857990"/>
          </a:xfrm>
          <a:prstGeom prst="rect">
            <a:avLst/>
          </a:prstGeom>
        </p:spPr>
      </p:pic>
      <p:sp>
        <p:nvSpPr>
          <p:cNvPr id="2" name="Başlık 1">
            <a:extLst>
              <a:ext uri="{FF2B5EF4-FFF2-40B4-BE49-F238E27FC236}">
                <a16:creationId xmlns:a16="http://schemas.microsoft.com/office/drawing/2014/main" id="{25D55599-E522-7C3A-7C31-BE86FAB9027D}"/>
              </a:ext>
            </a:extLst>
          </p:cNvPr>
          <p:cNvSpPr>
            <a:spLocks noGrp="1"/>
          </p:cNvSpPr>
          <p:nvPr>
            <p:ph type="title"/>
          </p:nvPr>
        </p:nvSpPr>
        <p:spPr>
          <a:xfrm>
            <a:off x="838200" y="365125"/>
            <a:ext cx="10515600" cy="1325563"/>
          </a:xfrm>
        </p:spPr>
        <p:txBody>
          <a:bodyPr>
            <a:normAutofit/>
          </a:bodyPr>
          <a:lstStyle/>
          <a:p>
            <a:pPr>
              <a:lnSpc>
                <a:spcPct val="90000"/>
              </a:lnSpc>
            </a:pPr>
            <a:r>
              <a:rPr lang="tr-TR" sz="4000" b="1" kern="0">
                <a:ea typeface="Times New Roman" panose="02020603050405020304" pitchFamily="18" charset="0"/>
                <a:cs typeface="Times New Roman" panose="02020603050405020304" pitchFamily="18" charset="0"/>
              </a:rPr>
              <a:t>4-</a:t>
            </a:r>
            <a:r>
              <a:rPr lang="tr-TR" sz="4000" b="1" kern="0">
                <a:effectLst/>
                <a:ea typeface="Times New Roman" panose="02020603050405020304" pitchFamily="18" charset="0"/>
                <a:cs typeface="Times New Roman" panose="02020603050405020304" pitchFamily="18" charset="0"/>
              </a:rPr>
              <a:t> Toplumun SInIfsal YapIsIna </a:t>
            </a:r>
            <a:r>
              <a:rPr lang="tr-TR" sz="4000" kern="0">
                <a:effectLst/>
                <a:ea typeface="Times New Roman" panose="02020603050405020304" pitchFamily="18" charset="0"/>
                <a:cs typeface="Times New Roman" panose="02020603050405020304" pitchFamily="18" charset="0"/>
              </a:rPr>
              <a:t>EleŞtİRİ</a:t>
            </a:r>
            <a:br>
              <a:rPr lang="tr-TR" sz="4000" kern="100">
                <a:effectLst/>
                <a:latin typeface="Aptos" panose="020B0004020202020204" pitchFamily="34" charset="0"/>
                <a:ea typeface="Aptos" panose="020B0004020202020204" pitchFamily="34" charset="0"/>
                <a:cs typeface="Times New Roman" panose="02020603050405020304" pitchFamily="18" charset="0"/>
              </a:rPr>
            </a:br>
            <a:endParaRPr lang="tr-TR" sz="4000"/>
          </a:p>
        </p:txBody>
      </p:sp>
      <p:sp>
        <p:nvSpPr>
          <p:cNvPr id="12" name="Rectangle 6">
            <a:extLst>
              <a:ext uri="{FF2B5EF4-FFF2-40B4-BE49-F238E27FC236}">
                <a16:creationId xmlns:a16="http://schemas.microsoft.com/office/drawing/2014/main" id="{1CA8A97F-67F0-4D5F-A850-0C30727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578" y="1802192"/>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0628B405-B493-2BAE-1FE5-EB338B1D615B}"/>
              </a:ext>
            </a:extLst>
          </p:cNvPr>
          <p:cNvSpPr>
            <a:spLocks noGrp="1"/>
          </p:cNvSpPr>
          <p:nvPr>
            <p:ph idx="1"/>
          </p:nvPr>
        </p:nvSpPr>
        <p:spPr>
          <a:xfrm>
            <a:off x="838200" y="2004446"/>
            <a:ext cx="10515600" cy="4176897"/>
          </a:xfrm>
        </p:spPr>
        <p:txBody>
          <a:bodyPr>
            <a:normAutofit/>
          </a:bodyPr>
          <a:lstStyle/>
          <a:p>
            <a:pPr marL="342900" lvl="0" indent="-342900">
              <a:lnSpc>
                <a:spcPct val="100000"/>
              </a:lnSpc>
              <a:buSzPts val="1000"/>
              <a:buFont typeface="Symbol" pitchFamily="2" charset="2"/>
              <a:buChar char=""/>
              <a:tabLst>
                <a:tab pos="457200" algn="l"/>
              </a:tabLst>
            </a:pPr>
            <a:r>
              <a:rPr lang="tr-TR" sz="2400" b="1" kern="0" dirty="0">
                <a:effectLst/>
                <a:latin typeface="Times New Roman" panose="02020603050405020304" pitchFamily="18" charset="0"/>
                <a:ea typeface="Times New Roman" panose="02020603050405020304" pitchFamily="18" charset="0"/>
                <a:cs typeface="Times New Roman" panose="02020603050405020304" pitchFamily="18" charset="0"/>
              </a:rPr>
              <a:t>Üst Sınıf ve İzleyiciler:</a:t>
            </a:r>
            <a:r>
              <a:rPr lang="tr-TR" sz="2400" kern="0" dirty="0">
                <a:effectLst/>
                <a:latin typeface="Times New Roman" panose="02020603050405020304" pitchFamily="18" charset="0"/>
                <a:ea typeface="Times New Roman" panose="02020603050405020304" pitchFamily="18" charset="0"/>
                <a:cs typeface="Times New Roman" panose="02020603050405020304" pitchFamily="18" charset="0"/>
              </a:rPr>
              <a:t> Maratonu izleyen varlıklı kesim, yarışmacıların yaşadığı fiziksel ve duygusal acıları yalnızca bir eğlence aracı olarak görür. Bu durum, kapitalist sistemde alt sınıfın sorunlarının üst sınıf tarafından ne kadar görmezden gelindiğini gözler önüne serer.</a:t>
            </a:r>
          </a:p>
          <a:p>
            <a:pPr marL="342900" lvl="0" indent="-342900">
              <a:lnSpc>
                <a:spcPct val="100000"/>
              </a:lnSpc>
              <a:buSzPts val="1000"/>
              <a:buFont typeface="Symbol" pitchFamily="2" charset="2"/>
              <a:buChar char=""/>
              <a:tabLst>
                <a:tab pos="457200" algn="l"/>
              </a:tabLst>
            </a:pPr>
            <a:endParaRPr lang="tr-TR" sz="2400" kern="0" dirty="0">
              <a:latin typeface="Times New Roman" panose="02020603050405020304" pitchFamily="18" charset="0"/>
              <a:ea typeface="Aptos" panose="020B0004020202020204" pitchFamily="34" charset="0"/>
              <a:cs typeface="Times New Roman" panose="02020603050405020304" pitchFamily="18" charset="0"/>
            </a:endParaRPr>
          </a:p>
          <a:p>
            <a:pPr marL="0" lvl="0" indent="0">
              <a:lnSpc>
                <a:spcPct val="100000"/>
              </a:lnSpc>
              <a:buSzPts val="1000"/>
              <a:buNone/>
              <a:tabLst>
                <a:tab pos="457200" algn="l"/>
              </a:tabLst>
            </a:pP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buSzPts val="1000"/>
              <a:buFont typeface="Symbol" pitchFamily="2" charset="2"/>
              <a:buChar char=""/>
              <a:tabLst>
                <a:tab pos="457200" algn="l"/>
              </a:tabLst>
            </a:pPr>
            <a:r>
              <a:rPr lang="tr-TR" sz="2400" b="1" kern="0" dirty="0">
                <a:effectLst/>
                <a:latin typeface="Times New Roman" panose="02020603050405020304" pitchFamily="18" charset="0"/>
                <a:ea typeface="Times New Roman" panose="02020603050405020304" pitchFamily="18" charset="0"/>
                <a:cs typeface="Times New Roman" panose="02020603050405020304" pitchFamily="18" charset="0"/>
              </a:rPr>
              <a:t>Organizatör </a:t>
            </a:r>
            <a:r>
              <a:rPr lang="tr-TR"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Rocky</a:t>
            </a:r>
            <a:r>
              <a:rPr lang="tr-TR" sz="24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Rocky</a:t>
            </a:r>
            <a:r>
              <a:rPr lang="tr-TR" sz="2400" kern="0" dirty="0">
                <a:effectLst/>
                <a:latin typeface="Times New Roman" panose="02020603050405020304" pitchFamily="18" charset="0"/>
                <a:ea typeface="Times New Roman" panose="02020603050405020304" pitchFamily="18" charset="0"/>
                <a:cs typeface="Times New Roman" panose="02020603050405020304" pitchFamily="18" charset="0"/>
              </a:rPr>
              <a:t>, sınıfsal hiyerarşiyi temsil eden bir </a:t>
            </a:r>
            <a:r>
              <a:rPr lang="tr-TR" sz="2400" kern="0" dirty="0">
                <a:latin typeface="Times New Roman" panose="02020603050405020304" pitchFamily="18" charset="0"/>
                <a:ea typeface="Times New Roman" panose="02020603050405020304" pitchFamily="18" charset="0"/>
                <a:cs typeface="Times New Roman" panose="02020603050405020304" pitchFamily="18" charset="0"/>
              </a:rPr>
              <a:t>karakterdir</a:t>
            </a:r>
            <a:r>
              <a:rPr lang="tr-TR" sz="2400" kern="0" dirty="0">
                <a:effectLst/>
                <a:latin typeface="Times New Roman" panose="02020603050405020304" pitchFamily="18" charset="0"/>
                <a:ea typeface="Times New Roman" panose="02020603050405020304" pitchFamily="18" charset="0"/>
                <a:cs typeface="Times New Roman" panose="02020603050405020304" pitchFamily="18" charset="0"/>
              </a:rPr>
              <a:t>. Yarışmacıları acımasızca manipüle eder ve onları yalnızca "şovun bir parçası" olarak görür. Bu, üst sınıfların alt sınıflar üzerindeki </a:t>
            </a:r>
            <a:r>
              <a:rPr lang="tr-TR" sz="2400" kern="0" dirty="0">
                <a:latin typeface="Times New Roman" panose="02020603050405020304" pitchFamily="18" charset="0"/>
                <a:ea typeface="Times New Roman" panose="02020603050405020304" pitchFamily="18" charset="0"/>
                <a:cs typeface="Times New Roman" panose="02020603050405020304" pitchFamily="18" charset="0"/>
              </a:rPr>
              <a:t>baskısını</a:t>
            </a:r>
            <a:r>
              <a:rPr lang="tr-TR" sz="2400" kern="0" dirty="0">
                <a:effectLst/>
                <a:latin typeface="Times New Roman" panose="02020603050405020304" pitchFamily="18" charset="0"/>
                <a:ea typeface="Times New Roman" panose="02020603050405020304" pitchFamily="18" charset="0"/>
                <a:cs typeface="Times New Roman" panose="02020603050405020304" pitchFamily="18" charset="0"/>
              </a:rPr>
              <a:t> yansıtır.</a:t>
            </a:r>
          </a:p>
          <a:p>
            <a:pPr marL="342900" lvl="0" indent="-342900">
              <a:lnSpc>
                <a:spcPct val="100000"/>
              </a:lnSpc>
              <a:buSzPts val="1000"/>
              <a:buFont typeface="Symbol" pitchFamily="2" charset="2"/>
              <a:buChar char=""/>
              <a:tabLst>
                <a:tab pos="457200" algn="l"/>
              </a:tabLst>
            </a:pP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pPr>
            <a:endParaRPr lang="tr-TR" sz="2400" dirty="0"/>
          </a:p>
        </p:txBody>
      </p:sp>
    </p:spTree>
    <p:extLst>
      <p:ext uri="{BB962C8B-B14F-4D97-AF65-F5344CB8AC3E}">
        <p14:creationId xmlns:p14="http://schemas.microsoft.com/office/powerpoint/2010/main" val="182866951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tları da Vururlar: Sydney Pollack">
            <a:extLst>
              <a:ext uri="{FF2B5EF4-FFF2-40B4-BE49-F238E27FC236}">
                <a16:creationId xmlns:a16="http://schemas.microsoft.com/office/drawing/2014/main" id="{1C440536-45C2-10D2-9739-61A9CE7122F1}"/>
              </a:ext>
            </a:extLst>
          </p:cNvPr>
          <p:cNvPicPr>
            <a:picLocks noChangeAspect="1" noChangeArrowheads="1"/>
          </p:cNvPicPr>
          <p:nvPr/>
        </p:nvPicPr>
        <p:blipFill>
          <a:blip r:embed="rId2">
            <a:alphaModFix amt="40000"/>
            <a:extLst>
              <a:ext uri="{28A0092B-C50C-407E-A947-70E740481C1C}">
                <a14:useLocalDpi xmlns:a14="http://schemas.microsoft.com/office/drawing/2010/main" val="0"/>
              </a:ext>
            </a:extLst>
          </a:blip>
          <a:srcRect r="-1" b="16384"/>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a:extLst>
              <a:ext uri="{FF2B5EF4-FFF2-40B4-BE49-F238E27FC236}">
                <a16:creationId xmlns:a16="http://schemas.microsoft.com/office/drawing/2014/main" id="{43DE2198-64A5-0CE6-1F1A-FFEDD91AA1A3}"/>
              </a:ext>
            </a:extLst>
          </p:cNvPr>
          <p:cNvSpPr>
            <a:spLocks noGrp="1"/>
          </p:cNvSpPr>
          <p:nvPr>
            <p:ph type="title"/>
          </p:nvPr>
        </p:nvSpPr>
        <p:spPr>
          <a:xfrm>
            <a:off x="838200" y="365125"/>
            <a:ext cx="10515600" cy="1325563"/>
          </a:xfrm>
        </p:spPr>
        <p:txBody>
          <a:bodyPr>
            <a:normAutofit/>
          </a:bodyPr>
          <a:lstStyle/>
          <a:p>
            <a:pPr>
              <a:lnSpc>
                <a:spcPct val="90000"/>
              </a:lnSpc>
            </a:pPr>
            <a:br>
              <a:rPr lang="tr-TR" sz="2900" kern="100" dirty="0">
                <a:effectLst/>
                <a:ea typeface="Aptos" panose="020B0004020202020204" pitchFamily="34" charset="0"/>
                <a:cs typeface="Times New Roman" panose="02020603050405020304" pitchFamily="18" charset="0"/>
              </a:rPr>
            </a:br>
            <a:r>
              <a:rPr lang="tr-TR" sz="2900" kern="100" dirty="0">
                <a:effectLst/>
                <a:ea typeface="Aptos" panose="020B0004020202020204" pitchFamily="34" charset="0"/>
                <a:cs typeface="Times New Roman" panose="02020603050405020304" pitchFamily="18" charset="0"/>
              </a:rPr>
              <a:t>5)</a:t>
            </a:r>
            <a:r>
              <a:rPr lang="tr-TR" sz="2900" kern="100" dirty="0" err="1">
                <a:effectLst/>
                <a:ea typeface="Aptos" panose="020B0004020202020204" pitchFamily="34" charset="0"/>
                <a:cs typeface="Times New Roman" panose="02020603050405020304" pitchFamily="18" charset="0"/>
              </a:rPr>
              <a:t>Sİnematografİk</a:t>
            </a:r>
            <a:r>
              <a:rPr lang="tr-TR" sz="2900" kern="100" dirty="0">
                <a:effectLst/>
                <a:ea typeface="Aptos" panose="020B0004020202020204" pitchFamily="34" charset="0"/>
                <a:cs typeface="Times New Roman" panose="02020603050405020304" pitchFamily="18" charset="0"/>
              </a:rPr>
              <a:t> Ve </a:t>
            </a:r>
            <a:r>
              <a:rPr lang="tr-TR" sz="2900" kern="100" dirty="0" err="1">
                <a:effectLst/>
                <a:ea typeface="Aptos" panose="020B0004020202020204" pitchFamily="34" charset="0"/>
                <a:cs typeface="Times New Roman" panose="02020603050405020304" pitchFamily="18" charset="0"/>
              </a:rPr>
              <a:t>AnlatImsal</a:t>
            </a:r>
            <a:r>
              <a:rPr lang="tr-TR" sz="2900" kern="100" dirty="0">
                <a:effectLst/>
                <a:ea typeface="Aptos" panose="020B0004020202020204" pitchFamily="34" charset="0"/>
                <a:cs typeface="Times New Roman" panose="02020603050405020304" pitchFamily="18" charset="0"/>
              </a:rPr>
              <a:t> </a:t>
            </a:r>
            <a:r>
              <a:rPr lang="tr-TR" sz="2900" kern="100" dirty="0" err="1">
                <a:effectLst/>
                <a:ea typeface="Aptos" panose="020B0004020202020204" pitchFamily="34" charset="0"/>
                <a:cs typeface="Times New Roman" panose="02020603050405020304" pitchFamily="18" charset="0"/>
              </a:rPr>
              <a:t>Etkİler</a:t>
            </a:r>
            <a:br>
              <a:rPr lang="tr-TR" sz="2900" kern="100" dirty="0">
                <a:effectLst/>
                <a:latin typeface="Aptos" panose="020B0004020202020204" pitchFamily="34" charset="0"/>
                <a:ea typeface="Aptos" panose="020B0004020202020204" pitchFamily="34" charset="0"/>
                <a:cs typeface="Times New Roman" panose="02020603050405020304" pitchFamily="18" charset="0"/>
              </a:rPr>
            </a:br>
            <a:endParaRPr lang="tr-TR" sz="2900" dirty="0"/>
          </a:p>
        </p:txBody>
      </p:sp>
      <p:sp>
        <p:nvSpPr>
          <p:cNvPr id="4105" name="Rectangle 6">
            <a:extLst>
              <a:ext uri="{FF2B5EF4-FFF2-40B4-BE49-F238E27FC236}">
                <a16:creationId xmlns:a16="http://schemas.microsoft.com/office/drawing/2014/main" id="{1CA8A97F-67F0-4D5F-A850-0C30727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578" y="1802192"/>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43BE4D0E-D22B-B381-50E3-8E6D31DEFA80}"/>
              </a:ext>
            </a:extLst>
          </p:cNvPr>
          <p:cNvSpPr>
            <a:spLocks noGrp="1"/>
          </p:cNvSpPr>
          <p:nvPr>
            <p:ph idx="1"/>
          </p:nvPr>
        </p:nvSpPr>
        <p:spPr>
          <a:xfrm>
            <a:off x="838200" y="2004446"/>
            <a:ext cx="10515600" cy="4176897"/>
          </a:xfrm>
        </p:spPr>
        <p:txBody>
          <a:bodyPr>
            <a:normAutofit/>
          </a:bodyPr>
          <a:lstStyle/>
          <a:p>
            <a:pPr marL="0" lvl="0" indent="0">
              <a:lnSpc>
                <a:spcPct val="100000"/>
              </a:lnSpc>
              <a:buSzPts val="1000"/>
              <a:buNone/>
              <a:tabLst>
                <a:tab pos="457200" algn="l"/>
              </a:tabLst>
            </a:pPr>
            <a:r>
              <a:rPr lang="tr-TR" sz="2000" b="1" kern="0" dirty="0">
                <a:effectLst/>
                <a:latin typeface="Times New Roman" panose="02020603050405020304" pitchFamily="18" charset="0"/>
                <a:ea typeface="Times New Roman" panose="02020603050405020304" pitchFamily="18" charset="0"/>
              </a:rPr>
              <a:t>     </a:t>
            </a:r>
            <a:r>
              <a:rPr lang="tr-TR" sz="2000" b="1" kern="0" dirty="0">
                <a:latin typeface="+mj-lt"/>
                <a:ea typeface="Times New Roman" panose="02020603050405020304" pitchFamily="18" charset="0"/>
              </a:rPr>
              <a:t>a</a:t>
            </a:r>
            <a:r>
              <a:rPr lang="tr-TR" sz="2000" b="1" kern="0" dirty="0">
                <a:effectLst/>
                <a:latin typeface="+mj-lt"/>
                <a:ea typeface="Times New Roman" panose="02020603050405020304" pitchFamily="18" charset="0"/>
              </a:rPr>
              <a:t>-</a:t>
            </a:r>
            <a:r>
              <a:rPr lang="tr-TR" sz="2000" b="1" kern="0" dirty="0" err="1">
                <a:effectLst/>
                <a:latin typeface="+mj-lt"/>
                <a:ea typeface="Times New Roman" panose="02020603050405020304" pitchFamily="18" charset="0"/>
              </a:rPr>
              <a:t>KaranlIk</a:t>
            </a:r>
            <a:r>
              <a:rPr lang="tr-TR" sz="2000" b="1" kern="0" dirty="0">
                <a:effectLst/>
                <a:latin typeface="+mj-lt"/>
                <a:ea typeface="Times New Roman" panose="02020603050405020304" pitchFamily="18" charset="0"/>
              </a:rPr>
              <a:t> Ton ve Umutsuzluk</a:t>
            </a:r>
            <a:r>
              <a:rPr lang="tr-TR" sz="2000" dirty="0">
                <a:effectLst/>
                <a:latin typeface="+mj-lt"/>
              </a:rPr>
              <a:t> </a:t>
            </a:r>
            <a:endParaRPr lang="tr-TR" sz="2000" b="1" kern="0" dirty="0">
              <a:effectLst/>
              <a:latin typeface="+mj-lt"/>
              <a:ea typeface="Times New Roman" panose="02020603050405020304" pitchFamily="18" charset="0"/>
              <a:cs typeface="Times New Roman" panose="02020603050405020304" pitchFamily="18" charset="0"/>
            </a:endParaRPr>
          </a:p>
          <a:p>
            <a:pPr marL="342900" lvl="0" indent="-342900">
              <a:lnSpc>
                <a:spcPct val="100000"/>
              </a:lnSpc>
              <a:buSzPts val="1000"/>
              <a:buFont typeface="Symbol" pitchFamily="2" charset="2"/>
              <a:buChar char=""/>
              <a:tabLst>
                <a:tab pos="457200" algn="l"/>
              </a:tabLst>
            </a:pPr>
            <a:r>
              <a:rPr lang="tr-TR" sz="2000" b="1" kern="0" dirty="0">
                <a:effectLst/>
                <a:latin typeface="Times New Roman" panose="02020603050405020304" pitchFamily="18" charset="0"/>
                <a:ea typeface="Times New Roman" panose="02020603050405020304" pitchFamily="18" charset="0"/>
                <a:cs typeface="Times New Roman" panose="02020603050405020304" pitchFamily="18" charset="0"/>
              </a:rPr>
              <a:t>Tematik Derinlik</a:t>
            </a:r>
            <a:r>
              <a:rPr lang="tr-TR" sz="2000" kern="0" dirty="0">
                <a:effectLst/>
                <a:latin typeface="Times New Roman" panose="02020603050405020304" pitchFamily="18" charset="0"/>
                <a:ea typeface="Times New Roman" panose="02020603050405020304" pitchFamily="18" charset="0"/>
                <a:cs typeface="Times New Roman" panose="02020603050405020304" pitchFamily="18" charset="0"/>
              </a:rPr>
              <a:t>: Film, Büyük Buhran döneminin kasvetli atmosferini başarıyla yansıtarak toplumsal umutsuzluk temasını işler. Yarışmacıların tükenişi, ekonomik kriz dönemindeki bireylerin hayatta kalma mücadelelerini metaforik bir şekilde temsil eder.</a:t>
            </a:r>
          </a:p>
          <a:p>
            <a:pPr marL="0" lvl="0" indent="0">
              <a:lnSpc>
                <a:spcPct val="100000"/>
              </a:lnSpc>
              <a:buSzPts val="1000"/>
              <a:buNone/>
              <a:tabLst>
                <a:tab pos="457200" algn="l"/>
              </a:tabLst>
            </a:pP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buSzPts val="1000"/>
              <a:buFont typeface="Symbol" pitchFamily="2" charset="2"/>
              <a:buChar char=""/>
              <a:tabLst>
                <a:tab pos="457200" algn="l"/>
              </a:tabLst>
            </a:pPr>
            <a:r>
              <a:rPr lang="tr-TR" sz="2000" b="1" kern="0" dirty="0">
                <a:effectLst/>
                <a:latin typeface="Times New Roman" panose="02020603050405020304" pitchFamily="18" charset="0"/>
                <a:ea typeface="Times New Roman" panose="02020603050405020304" pitchFamily="18" charset="0"/>
                <a:cs typeface="Times New Roman" panose="02020603050405020304" pitchFamily="18" charset="0"/>
              </a:rPr>
              <a:t>Ton ve Renk Kullanımı</a:t>
            </a:r>
            <a:r>
              <a:rPr lang="tr-TR"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Pollack</a:t>
            </a:r>
            <a:r>
              <a:rPr lang="tr-TR" sz="2000" kern="0" dirty="0">
                <a:effectLst/>
                <a:latin typeface="Times New Roman" panose="02020603050405020304" pitchFamily="18" charset="0"/>
                <a:ea typeface="Times New Roman" panose="02020603050405020304" pitchFamily="18" charset="0"/>
                <a:cs typeface="Times New Roman" panose="02020603050405020304" pitchFamily="18" charset="0"/>
              </a:rPr>
              <a:t>, karanlık ve soğuk tonlarda bir renk paleti tercih ederek hem psikolojik çöküşü hem de çaresizliği izleyiciye aktarır. Özellikle iç mekânların düşük ışık kullanımı, boğucu bir atmosfer yaratıyor.</a:t>
            </a:r>
          </a:p>
          <a:p>
            <a:pPr marL="342900" lvl="0" indent="-342900">
              <a:lnSpc>
                <a:spcPct val="100000"/>
              </a:lnSpc>
              <a:buSzPts val="1000"/>
              <a:buFont typeface="Symbol" pitchFamily="2" charset="2"/>
              <a:buChar char=""/>
              <a:tabLst>
                <a:tab pos="457200" algn="l"/>
              </a:tabLst>
            </a:pP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buSzPts val="1000"/>
              <a:buFont typeface="Symbol" pitchFamily="2" charset="2"/>
              <a:buChar char=""/>
              <a:tabLst>
                <a:tab pos="457200" algn="l"/>
              </a:tabLst>
            </a:pPr>
            <a:r>
              <a:rPr lang="tr-TR" sz="2000" b="1" kern="0" dirty="0">
                <a:effectLst/>
                <a:latin typeface="Times New Roman" panose="02020603050405020304" pitchFamily="18" charset="0"/>
                <a:ea typeface="Times New Roman" panose="02020603050405020304" pitchFamily="18" charset="0"/>
                <a:cs typeface="Times New Roman" panose="02020603050405020304" pitchFamily="18" charset="0"/>
              </a:rPr>
              <a:t>Müzik ve Ses Tasarımı</a:t>
            </a:r>
            <a:r>
              <a:rPr lang="tr-TR" sz="2000" kern="0" dirty="0">
                <a:effectLst/>
                <a:latin typeface="Times New Roman" panose="02020603050405020304" pitchFamily="18" charset="0"/>
                <a:ea typeface="Times New Roman" panose="02020603050405020304" pitchFamily="18" charset="0"/>
                <a:cs typeface="Times New Roman" panose="02020603050405020304" pitchFamily="18" charset="0"/>
              </a:rPr>
              <a:t>: Filmin müziği, eğlence sektörüyle umutsuzluk arasındaki </a:t>
            </a:r>
            <a:r>
              <a:rPr lang="tr-TR"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tezatı</a:t>
            </a:r>
            <a:r>
              <a:rPr lang="tr-TR" sz="2000" kern="0" dirty="0">
                <a:effectLst/>
                <a:latin typeface="Times New Roman" panose="02020603050405020304" pitchFamily="18" charset="0"/>
                <a:ea typeface="Times New Roman" panose="02020603050405020304" pitchFamily="18" charset="0"/>
                <a:cs typeface="Times New Roman" panose="02020603050405020304" pitchFamily="18" charset="0"/>
              </a:rPr>
              <a:t> vurgular. Neşeli dans müzikleri, karakterlerin tükenmişlikleriyle </a:t>
            </a:r>
            <a:r>
              <a:rPr lang="tr-TR"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ironik</a:t>
            </a:r>
            <a:r>
              <a:rPr lang="tr-TR" sz="2000" kern="0" dirty="0">
                <a:effectLst/>
                <a:latin typeface="Times New Roman" panose="02020603050405020304" pitchFamily="18" charset="0"/>
                <a:ea typeface="Times New Roman" panose="02020603050405020304" pitchFamily="18" charset="0"/>
                <a:cs typeface="Times New Roman" panose="02020603050405020304" pitchFamily="18" charset="0"/>
              </a:rPr>
              <a:t> bir zıtlık oluşturur.</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pPr>
            <a:endParaRPr lang="tr-TR" sz="2000" dirty="0"/>
          </a:p>
        </p:txBody>
      </p:sp>
    </p:spTree>
    <p:extLst>
      <p:ext uri="{BB962C8B-B14F-4D97-AF65-F5344CB8AC3E}">
        <p14:creationId xmlns:p14="http://schemas.microsoft.com/office/powerpoint/2010/main" val="147108343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2894</TotalTime>
  <Words>1503</Words>
  <Application>Microsoft Office PowerPoint</Application>
  <PresentationFormat>Widescreen</PresentationFormat>
  <Paragraphs>77</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Arial</vt:lpstr>
      <vt:lpstr>Symbol</vt:lpstr>
      <vt:lpstr>The Hand Bold</vt:lpstr>
      <vt:lpstr>The Serif Hand Black</vt:lpstr>
      <vt:lpstr>Times New Roman</vt:lpstr>
      <vt:lpstr>SketchyVTI</vt:lpstr>
      <vt:lpstr>THEY SHOOT THE HORSES DON’T THEY ?</vt:lpstr>
      <vt:lpstr>             1-Tarİhsel ve Toplumsal Arka Plan </vt:lpstr>
      <vt:lpstr>    Fİlmde Büyük Buhran’In Temsİlİ </vt:lpstr>
      <vt:lpstr>   Büyük Buhran Döneminin Sanatsal ve Kültürel EtkİLERİ </vt:lpstr>
      <vt:lpstr>2-Toplum ve Medya EleŞTİRİSİ </vt:lpstr>
      <vt:lpstr>  3-SINIFsal eŞİtsİZLİK ve Kapİtalİzm eleŞTİRİSİ </vt:lpstr>
      <vt:lpstr>Karakterler Üzerİnden SInIfsal EŞİtsİzlİk </vt:lpstr>
      <vt:lpstr>4- Toplumun SInIfsal YapIsIna EleŞtİRİ </vt:lpstr>
      <vt:lpstr> 5)Sİnematografİk Ve AnlatImsal Etkİler </vt:lpstr>
      <vt:lpstr> B. Kamera KullanImI </vt:lpstr>
      <vt:lpstr> 6)Fİlm EndüstrİSİ ve Toplumsal Etkİlerİ </vt:lpstr>
      <vt:lpstr> 8)Fİlm Endüstrİsİ ve Toplumsal Etkİlerİ </vt:lpstr>
      <vt:lpstr> Ana Mesaj ve İzleyicilere EtkİSİ </vt:lpstr>
      <vt:lpstr> "EleŞtİrmenlerİn Gözünden Bİr BaŞyapIt" </vt:lpstr>
      <vt:lpstr>referanslar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THEY SHOOT THE HORSES DON’T THEY ?</dc:title>
  <dc:creator>ÖYKÜ YERLİKAYA</dc:creator>
  <cp:lastModifiedBy>Nihat Berker</cp:lastModifiedBy>
  <cp:revision>3</cp:revision>
  <dcterms:created xsi:type="dcterms:W3CDTF">2024-12-16T19:40:08Z</dcterms:created>
  <dcterms:modified xsi:type="dcterms:W3CDTF">2025-01-03T17:20:03Z</dcterms:modified>
</cp:coreProperties>
</file>