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7" r:id="rId4"/>
    <p:sldId id="260" r:id="rId5"/>
    <p:sldId id="27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74" d="100"/>
          <a:sy n="74" d="100"/>
        </p:scale>
        <p:origin x="3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10-Feb-25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düzenlemek için tıklayın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tr-TR"/>
              <a:t>Asıl başlık stilini düzenlemek için tıklayın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tr-TR"/>
              <a:t>Asıl başlık stilini düzenlemek için tıklayın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10-Feb-25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10-Feb-25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0C62A8-6842-25C9-873E-246351A2868C}"/>
              </a:ext>
            </a:extLst>
          </p:cNvPr>
          <p:cNvSpPr>
            <a:spLocks noGrp="1"/>
          </p:cNvSpPr>
          <p:nvPr>
            <p:ph type="ctrTitle"/>
          </p:nvPr>
        </p:nvSpPr>
        <p:spPr/>
        <p:txBody>
          <a:bodyPr/>
          <a:lstStyle/>
          <a:p>
            <a:r>
              <a:rPr lang="tr-TR" dirty="0"/>
              <a:t>APOCALYPSE NOW-KIYAMET</a:t>
            </a:r>
          </a:p>
        </p:txBody>
      </p:sp>
      <p:sp>
        <p:nvSpPr>
          <p:cNvPr id="3" name="Alt Başlık 2">
            <a:extLst>
              <a:ext uri="{FF2B5EF4-FFF2-40B4-BE49-F238E27FC236}">
                <a16:creationId xmlns:a16="http://schemas.microsoft.com/office/drawing/2014/main" id="{75261EB1-CBD9-B803-4A2D-C37F49446F90}"/>
              </a:ext>
            </a:extLst>
          </p:cNvPr>
          <p:cNvSpPr>
            <a:spLocks noGrp="1"/>
          </p:cNvSpPr>
          <p:nvPr>
            <p:ph type="subTitle" idx="1"/>
          </p:nvPr>
        </p:nvSpPr>
        <p:spPr/>
        <p:txBody>
          <a:bodyPr>
            <a:normAutofit/>
          </a:bodyPr>
          <a:lstStyle/>
          <a:p>
            <a:r>
              <a:rPr lang="tr-TR" sz="3200" dirty="0"/>
              <a:t>1979</a:t>
            </a:r>
          </a:p>
        </p:txBody>
      </p:sp>
      <p:pic>
        <p:nvPicPr>
          <p:cNvPr id="5" name="Resim 4">
            <a:extLst>
              <a:ext uri="{FF2B5EF4-FFF2-40B4-BE49-F238E27FC236}">
                <a16:creationId xmlns:a16="http://schemas.microsoft.com/office/drawing/2014/main" id="{109134D7-84C0-F329-ED06-26ABCB88DA77}"/>
              </a:ext>
            </a:extLst>
          </p:cNvPr>
          <p:cNvPicPr>
            <a:picLocks noChangeAspect="1"/>
          </p:cNvPicPr>
          <p:nvPr/>
        </p:nvPicPr>
        <p:blipFill>
          <a:blip r:embed="rId2"/>
          <a:stretch>
            <a:fillRect/>
          </a:stretch>
        </p:blipFill>
        <p:spPr>
          <a:xfrm>
            <a:off x="792694" y="1576587"/>
            <a:ext cx="3067478" cy="4115374"/>
          </a:xfrm>
          <a:prstGeom prst="rect">
            <a:avLst/>
          </a:prstGeom>
        </p:spPr>
      </p:pic>
    </p:spTree>
    <p:extLst>
      <p:ext uri="{BB962C8B-B14F-4D97-AF65-F5344CB8AC3E}">
        <p14:creationId xmlns:p14="http://schemas.microsoft.com/office/powerpoint/2010/main" val="2410237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FD0FD4-2E59-D26B-F83E-A70716BE06E0}"/>
              </a:ext>
            </a:extLst>
          </p:cNvPr>
          <p:cNvSpPr>
            <a:spLocks noGrp="1"/>
          </p:cNvSpPr>
          <p:nvPr>
            <p:ph type="title"/>
          </p:nvPr>
        </p:nvSpPr>
        <p:spPr/>
        <p:txBody>
          <a:bodyPr/>
          <a:lstStyle/>
          <a:p>
            <a:r>
              <a:rPr lang="tr-TR" dirty="0"/>
              <a:t>ödüller</a:t>
            </a:r>
          </a:p>
        </p:txBody>
      </p:sp>
      <p:sp>
        <p:nvSpPr>
          <p:cNvPr id="3" name="İçerik Yer Tutucusu 2">
            <a:extLst>
              <a:ext uri="{FF2B5EF4-FFF2-40B4-BE49-F238E27FC236}">
                <a16:creationId xmlns:a16="http://schemas.microsoft.com/office/drawing/2014/main" id="{C4F86DCA-F9B2-E723-3FF0-C9FFD012EEEC}"/>
              </a:ext>
            </a:extLst>
          </p:cNvPr>
          <p:cNvSpPr>
            <a:spLocks noGrp="1"/>
          </p:cNvSpPr>
          <p:nvPr>
            <p:ph idx="1"/>
          </p:nvPr>
        </p:nvSpPr>
        <p:spPr/>
        <p:txBody>
          <a:bodyPr/>
          <a:lstStyle/>
          <a:p>
            <a:r>
              <a:rPr lang="tr-TR" dirty="0"/>
              <a:t>• İlk Gösterim: 1979 Cannes Film Festivali (Tamamlanmamış versiyon)</a:t>
            </a:r>
          </a:p>
          <a:p>
            <a:r>
              <a:rPr lang="tr-TR" dirty="0"/>
              <a:t>• Cannes’da Altın Palmiye kazandı.</a:t>
            </a:r>
          </a:p>
          <a:p>
            <a:r>
              <a:rPr lang="tr-TR" dirty="0"/>
              <a:t>• Eleştirmenler filmi başyapıt olarak değerlendirdi.</a:t>
            </a:r>
          </a:p>
          <a:p>
            <a:r>
              <a:rPr lang="tr-TR" dirty="0"/>
              <a:t>• Ödüller:</a:t>
            </a:r>
          </a:p>
          <a:p>
            <a:r>
              <a:rPr lang="tr-TR" dirty="0"/>
              <a:t>• 2 Oscar (En İyi Görüntü Yönetimi, En İyi Ses)</a:t>
            </a:r>
          </a:p>
          <a:p>
            <a:r>
              <a:rPr lang="tr-TR" dirty="0"/>
              <a:t>• 8 Akademi Ödülü adaylığı</a:t>
            </a:r>
          </a:p>
          <a:p>
            <a:r>
              <a:rPr lang="tr-TR" dirty="0"/>
              <a:t>• 3 BAFTA Ödülü</a:t>
            </a:r>
          </a:p>
          <a:p>
            <a:endParaRPr lang="tr-TR" dirty="0"/>
          </a:p>
        </p:txBody>
      </p:sp>
    </p:spTree>
    <p:extLst>
      <p:ext uri="{BB962C8B-B14F-4D97-AF65-F5344CB8AC3E}">
        <p14:creationId xmlns:p14="http://schemas.microsoft.com/office/powerpoint/2010/main" val="143362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0FACB1-284D-CFC2-F66B-F456A383FE1A}"/>
              </a:ext>
            </a:extLst>
          </p:cNvPr>
          <p:cNvSpPr>
            <a:spLocks noGrp="1"/>
          </p:cNvSpPr>
          <p:nvPr>
            <p:ph type="title"/>
          </p:nvPr>
        </p:nvSpPr>
        <p:spPr/>
        <p:txBody>
          <a:bodyPr/>
          <a:lstStyle/>
          <a:p>
            <a:r>
              <a:rPr lang="tr-TR" dirty="0"/>
              <a:t>VİETNAM SAVAŞI</a:t>
            </a:r>
          </a:p>
        </p:txBody>
      </p:sp>
      <p:sp>
        <p:nvSpPr>
          <p:cNvPr id="3" name="İçerik Yer Tutucusu 2">
            <a:extLst>
              <a:ext uri="{FF2B5EF4-FFF2-40B4-BE49-F238E27FC236}">
                <a16:creationId xmlns:a16="http://schemas.microsoft.com/office/drawing/2014/main" id="{4D2ED3CE-B5BA-AACE-7303-DC52A5E59616}"/>
              </a:ext>
            </a:extLst>
          </p:cNvPr>
          <p:cNvSpPr>
            <a:spLocks noGrp="1"/>
          </p:cNvSpPr>
          <p:nvPr>
            <p:ph idx="1"/>
          </p:nvPr>
        </p:nvSpPr>
        <p:spPr/>
        <p:txBody>
          <a:bodyPr/>
          <a:lstStyle/>
          <a:p>
            <a:r>
              <a:rPr lang="tr-TR" dirty="0"/>
              <a:t>Vietnam Savaşı (1955-1975), Soğuk Savaş döneminde gerçekleşen ve ABD destekli Güney Vietnam ile Sovyetler Birliği ve Çin destekli Kuzey Vietnam arasında geçen uzun ve yıkıcı bir savaştı.</a:t>
            </a:r>
          </a:p>
          <a:p>
            <a:endParaRPr lang="tr-TR" dirty="0"/>
          </a:p>
          <a:p>
            <a:endParaRPr lang="tr-TR" dirty="0"/>
          </a:p>
        </p:txBody>
      </p:sp>
    </p:spTree>
    <p:extLst>
      <p:ext uri="{BB962C8B-B14F-4D97-AF65-F5344CB8AC3E}">
        <p14:creationId xmlns:p14="http://schemas.microsoft.com/office/powerpoint/2010/main" val="3108459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7DFBAE-F0EB-A171-654B-5B493510740C}"/>
              </a:ext>
            </a:extLst>
          </p:cNvPr>
          <p:cNvSpPr>
            <a:spLocks noGrp="1"/>
          </p:cNvSpPr>
          <p:nvPr>
            <p:ph type="title"/>
          </p:nvPr>
        </p:nvSpPr>
        <p:spPr/>
        <p:txBody>
          <a:bodyPr/>
          <a:lstStyle/>
          <a:p>
            <a:r>
              <a:rPr lang="tr-TR" dirty="0"/>
              <a:t>VİETNAM SAVAŞI</a:t>
            </a:r>
          </a:p>
        </p:txBody>
      </p:sp>
      <p:sp>
        <p:nvSpPr>
          <p:cNvPr id="3" name="İçerik Yer Tutucusu 2">
            <a:extLst>
              <a:ext uri="{FF2B5EF4-FFF2-40B4-BE49-F238E27FC236}">
                <a16:creationId xmlns:a16="http://schemas.microsoft.com/office/drawing/2014/main" id="{F9CB6742-B9B7-5347-B774-CAFB800EF830}"/>
              </a:ext>
            </a:extLst>
          </p:cNvPr>
          <p:cNvSpPr>
            <a:spLocks noGrp="1"/>
          </p:cNvSpPr>
          <p:nvPr>
            <p:ph idx="1"/>
          </p:nvPr>
        </p:nvSpPr>
        <p:spPr/>
        <p:txBody>
          <a:bodyPr>
            <a:normAutofit fontScale="92500" lnSpcReduction="20000"/>
          </a:bodyPr>
          <a:lstStyle/>
          <a:p>
            <a:r>
              <a:rPr lang="tr-TR" dirty="0"/>
              <a:t>Savaşın Seyri</a:t>
            </a:r>
          </a:p>
          <a:p>
            <a:r>
              <a:rPr lang="tr-TR" dirty="0"/>
              <a:t>• 1955-1963: ABD, Güney Vietnam’a askeri ve ekonomik destek sağladı. Ancak </a:t>
            </a:r>
            <a:r>
              <a:rPr lang="tr-TR" dirty="0" err="1"/>
              <a:t>Ngo</a:t>
            </a:r>
            <a:r>
              <a:rPr lang="tr-TR" dirty="0"/>
              <a:t> </a:t>
            </a:r>
            <a:r>
              <a:rPr lang="tr-TR" dirty="0" err="1"/>
              <a:t>Dinh</a:t>
            </a:r>
            <a:r>
              <a:rPr lang="tr-TR" dirty="0"/>
              <a:t> </a:t>
            </a:r>
            <a:r>
              <a:rPr lang="tr-TR" dirty="0" err="1"/>
              <a:t>Diem’in</a:t>
            </a:r>
            <a:r>
              <a:rPr lang="tr-TR" dirty="0"/>
              <a:t> yönetimi zayıftı ve 1963’te bir darbeyle devrildi.</a:t>
            </a:r>
          </a:p>
          <a:p>
            <a:r>
              <a:rPr lang="tr-TR" dirty="0"/>
              <a:t>• 1964 </a:t>
            </a:r>
            <a:r>
              <a:rPr lang="tr-TR" dirty="0" err="1"/>
              <a:t>Tonkin</a:t>
            </a:r>
            <a:r>
              <a:rPr lang="tr-TR" dirty="0"/>
              <a:t> Körfezi Olayı: Kuzey Vietnam’ın ABD gemilerine saldırdığı iddiasıyla ABD, savaşa doğrudan katıldı.</a:t>
            </a:r>
          </a:p>
          <a:p>
            <a:r>
              <a:rPr lang="tr-TR" dirty="0"/>
              <a:t>• 1965-1968: ABD, </a:t>
            </a:r>
            <a:r>
              <a:rPr lang="tr-TR" dirty="0" err="1"/>
              <a:t>Operation</a:t>
            </a:r>
            <a:r>
              <a:rPr lang="tr-TR" dirty="0"/>
              <a:t> Rolling </a:t>
            </a:r>
            <a:r>
              <a:rPr lang="tr-TR" dirty="0" err="1"/>
              <a:t>Thunder</a:t>
            </a:r>
            <a:r>
              <a:rPr lang="tr-TR" dirty="0"/>
              <a:t> ile Vietnam’ı bombalamaya başladı. Amerikan askeri sayısı 500.000’i geçti. Ancak </a:t>
            </a:r>
            <a:r>
              <a:rPr lang="tr-TR" dirty="0" err="1"/>
              <a:t>Tet</a:t>
            </a:r>
            <a:r>
              <a:rPr lang="tr-TR" dirty="0"/>
              <a:t> Taarruzu (1968), ABD için büyük bir şok oldu ve savaşın kazanılamayacağına dair şüpheleri artırdı.</a:t>
            </a:r>
          </a:p>
          <a:p>
            <a:r>
              <a:rPr lang="tr-TR" dirty="0"/>
              <a:t>• 1969-1973: Nixon yönetimi </a:t>
            </a:r>
            <a:r>
              <a:rPr lang="tr-TR" dirty="0" err="1"/>
              <a:t>Vietnamizasyon</a:t>
            </a:r>
            <a:r>
              <a:rPr lang="tr-TR" dirty="0"/>
              <a:t> politikasını başlattı ve ABD askerlerini çekmeye başladı.</a:t>
            </a:r>
          </a:p>
          <a:p>
            <a:r>
              <a:rPr lang="tr-TR" dirty="0"/>
              <a:t>• 1973 Paris Barış Anlaşması: ABD resmen savaştan çekildi.</a:t>
            </a:r>
          </a:p>
          <a:p>
            <a:r>
              <a:rPr lang="tr-TR" dirty="0"/>
              <a:t>• 1975: Kuzey Vietnam, Güney Vietnam’ı ele geçirdi ve 30 Nisan 1975’te Saygon’un düşmesiyle savaş sona erdi.</a:t>
            </a:r>
          </a:p>
          <a:p>
            <a:endParaRPr lang="tr-TR" dirty="0"/>
          </a:p>
        </p:txBody>
      </p:sp>
    </p:spTree>
    <p:extLst>
      <p:ext uri="{BB962C8B-B14F-4D97-AF65-F5344CB8AC3E}">
        <p14:creationId xmlns:p14="http://schemas.microsoft.com/office/powerpoint/2010/main" val="190667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F6ED8F-6BEF-CF57-A0E9-F5827D202E9D}"/>
              </a:ext>
            </a:extLst>
          </p:cNvPr>
          <p:cNvSpPr>
            <a:spLocks noGrp="1"/>
          </p:cNvSpPr>
          <p:nvPr>
            <p:ph type="title"/>
          </p:nvPr>
        </p:nvSpPr>
        <p:spPr/>
        <p:txBody>
          <a:bodyPr/>
          <a:lstStyle/>
          <a:p>
            <a:r>
              <a:rPr lang="tr-TR" dirty="0"/>
              <a:t>VİETNAM SAVAŞI</a:t>
            </a:r>
          </a:p>
        </p:txBody>
      </p:sp>
      <p:sp>
        <p:nvSpPr>
          <p:cNvPr id="3" name="İçerik Yer Tutucusu 2">
            <a:extLst>
              <a:ext uri="{FF2B5EF4-FFF2-40B4-BE49-F238E27FC236}">
                <a16:creationId xmlns:a16="http://schemas.microsoft.com/office/drawing/2014/main" id="{68525B90-CA06-2992-133A-DED7F54C7999}"/>
              </a:ext>
            </a:extLst>
          </p:cNvPr>
          <p:cNvSpPr>
            <a:spLocks noGrp="1"/>
          </p:cNvSpPr>
          <p:nvPr>
            <p:ph idx="1"/>
          </p:nvPr>
        </p:nvSpPr>
        <p:spPr/>
        <p:txBody>
          <a:bodyPr/>
          <a:lstStyle/>
          <a:p>
            <a:r>
              <a:rPr lang="tr-TR" dirty="0"/>
              <a:t>Sonuçları</a:t>
            </a:r>
          </a:p>
          <a:p>
            <a:r>
              <a:rPr lang="tr-TR" dirty="0"/>
              <a:t>• Vietnam birleşerek komünist bir devlet haline geldi.</a:t>
            </a:r>
          </a:p>
          <a:p>
            <a:r>
              <a:rPr lang="tr-TR" dirty="0"/>
              <a:t>• 3 milyondan fazla insan öldü.</a:t>
            </a:r>
          </a:p>
          <a:p>
            <a:r>
              <a:rPr lang="tr-TR" dirty="0"/>
              <a:t>• ABD, büyük bir prestij kaybına uğradı ve halk içinde büyük protestolar başladı.</a:t>
            </a:r>
          </a:p>
          <a:p>
            <a:r>
              <a:rPr lang="tr-TR" dirty="0"/>
              <a:t>• Soğuk Savaş dinamikleri değişti.</a:t>
            </a:r>
          </a:p>
          <a:p>
            <a:endParaRPr lang="tr-TR" dirty="0"/>
          </a:p>
          <a:p>
            <a:r>
              <a:rPr lang="tr-TR" dirty="0"/>
              <a:t>Vietnam Savaşı, tarihin en yıkıcı ve tartışmalı savaşlarından biri olarak kabul edilir.</a:t>
            </a:r>
          </a:p>
          <a:p>
            <a:endParaRPr lang="tr-TR" dirty="0"/>
          </a:p>
        </p:txBody>
      </p:sp>
    </p:spTree>
    <p:extLst>
      <p:ext uri="{BB962C8B-B14F-4D97-AF65-F5344CB8AC3E}">
        <p14:creationId xmlns:p14="http://schemas.microsoft.com/office/powerpoint/2010/main" val="245487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0F0AF9-7BF0-A765-B185-C758FDE33915}"/>
              </a:ext>
            </a:extLst>
          </p:cNvPr>
          <p:cNvSpPr>
            <a:spLocks noGrp="1"/>
          </p:cNvSpPr>
          <p:nvPr>
            <p:ph type="title"/>
          </p:nvPr>
        </p:nvSpPr>
        <p:spPr/>
        <p:txBody>
          <a:bodyPr/>
          <a:lstStyle/>
          <a:p>
            <a:r>
              <a:rPr lang="tr-TR" dirty="0"/>
              <a:t>FİLMİN ETKİLERİ</a:t>
            </a:r>
          </a:p>
        </p:txBody>
      </p:sp>
      <p:sp>
        <p:nvSpPr>
          <p:cNvPr id="3" name="İçerik Yer Tutucusu 2">
            <a:extLst>
              <a:ext uri="{FF2B5EF4-FFF2-40B4-BE49-F238E27FC236}">
                <a16:creationId xmlns:a16="http://schemas.microsoft.com/office/drawing/2014/main" id="{5F6E1110-41F2-63CE-3B60-5A53BAC232A2}"/>
              </a:ext>
            </a:extLst>
          </p:cNvPr>
          <p:cNvSpPr>
            <a:spLocks noGrp="1"/>
          </p:cNvSpPr>
          <p:nvPr>
            <p:ph idx="1"/>
          </p:nvPr>
        </p:nvSpPr>
        <p:spPr/>
        <p:txBody>
          <a:bodyPr/>
          <a:lstStyle/>
          <a:p>
            <a:r>
              <a:rPr lang="tr-TR" dirty="0"/>
              <a:t>1. Sinema Üzerindeki Etkileri</a:t>
            </a:r>
          </a:p>
          <a:p>
            <a:r>
              <a:rPr lang="tr-TR" dirty="0"/>
              <a:t>• </a:t>
            </a:r>
            <a:r>
              <a:rPr lang="tr-TR" dirty="0" err="1"/>
              <a:t>Apocalypse</a:t>
            </a:r>
            <a:r>
              <a:rPr lang="tr-TR" dirty="0"/>
              <a:t> </a:t>
            </a:r>
            <a:r>
              <a:rPr lang="tr-TR" dirty="0" err="1"/>
              <a:t>Now</a:t>
            </a:r>
            <a:r>
              <a:rPr lang="tr-TR" dirty="0"/>
              <a:t>, sinemada savaş filmlerinin anlatım biçimini değiştiren yapımlardan biri oldu. Vietnam Savaşı’nı doğrudan bir propaganda veya kahramanlık hikayesi olarak sunmak yerine, savaşın psikolojik ve ahlaki yıkımını ele aldı.</a:t>
            </a:r>
          </a:p>
          <a:p>
            <a:r>
              <a:rPr lang="tr-TR" dirty="0"/>
              <a:t>• Film, anti-savaş temasıyla modern savaş filmlerine ilham verdi. </a:t>
            </a:r>
            <a:r>
              <a:rPr lang="tr-TR" dirty="0" err="1"/>
              <a:t>Platoon</a:t>
            </a:r>
            <a:r>
              <a:rPr lang="tr-TR" dirty="0"/>
              <a:t> (1986), Full Metal </a:t>
            </a:r>
            <a:r>
              <a:rPr lang="tr-TR" dirty="0" err="1"/>
              <a:t>Jacket</a:t>
            </a:r>
            <a:r>
              <a:rPr lang="tr-TR" dirty="0"/>
              <a:t> (1987) ve </a:t>
            </a:r>
            <a:r>
              <a:rPr lang="tr-TR" dirty="0" err="1"/>
              <a:t>Saving</a:t>
            </a:r>
            <a:r>
              <a:rPr lang="tr-TR" dirty="0"/>
              <a:t> </a:t>
            </a:r>
            <a:r>
              <a:rPr lang="tr-TR" dirty="0" err="1"/>
              <a:t>Private</a:t>
            </a:r>
            <a:r>
              <a:rPr lang="tr-TR" dirty="0"/>
              <a:t> </a:t>
            </a:r>
            <a:r>
              <a:rPr lang="tr-TR" dirty="0" err="1"/>
              <a:t>Ryan</a:t>
            </a:r>
            <a:r>
              <a:rPr lang="tr-TR" dirty="0"/>
              <a:t> (1998) gibi filmler, savaşın yıkıcı doğasını daha gerçekçi bir şekilde ele almaya başladı.</a:t>
            </a:r>
          </a:p>
          <a:p>
            <a:endParaRPr lang="tr-TR" dirty="0"/>
          </a:p>
        </p:txBody>
      </p:sp>
      <p:pic>
        <p:nvPicPr>
          <p:cNvPr id="5" name="Resim 4">
            <a:extLst>
              <a:ext uri="{FF2B5EF4-FFF2-40B4-BE49-F238E27FC236}">
                <a16:creationId xmlns:a16="http://schemas.microsoft.com/office/drawing/2014/main" id="{4BCA05C5-6A00-ECB2-9043-3CE234CBC5B6}"/>
              </a:ext>
            </a:extLst>
          </p:cNvPr>
          <p:cNvPicPr>
            <a:picLocks noChangeAspect="1"/>
          </p:cNvPicPr>
          <p:nvPr/>
        </p:nvPicPr>
        <p:blipFill>
          <a:blip r:embed="rId2"/>
          <a:stretch>
            <a:fillRect/>
          </a:stretch>
        </p:blipFill>
        <p:spPr>
          <a:xfrm>
            <a:off x="5463485" y="204333"/>
            <a:ext cx="4725543" cy="2658543"/>
          </a:xfrm>
          <a:prstGeom prst="rect">
            <a:avLst/>
          </a:prstGeom>
        </p:spPr>
      </p:pic>
    </p:spTree>
    <p:extLst>
      <p:ext uri="{BB962C8B-B14F-4D97-AF65-F5344CB8AC3E}">
        <p14:creationId xmlns:p14="http://schemas.microsoft.com/office/powerpoint/2010/main" val="372144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0587EE-D824-A442-C0BA-CD2692B3831D}"/>
              </a:ext>
            </a:extLst>
          </p:cNvPr>
          <p:cNvSpPr>
            <a:spLocks noGrp="1"/>
          </p:cNvSpPr>
          <p:nvPr>
            <p:ph type="title"/>
          </p:nvPr>
        </p:nvSpPr>
        <p:spPr/>
        <p:txBody>
          <a:bodyPr/>
          <a:lstStyle/>
          <a:p>
            <a:r>
              <a:rPr lang="tr-TR" dirty="0"/>
              <a:t>FİLMİN ETKİLERİ</a:t>
            </a:r>
          </a:p>
        </p:txBody>
      </p:sp>
      <p:sp>
        <p:nvSpPr>
          <p:cNvPr id="3" name="İçerik Yer Tutucusu 2">
            <a:extLst>
              <a:ext uri="{FF2B5EF4-FFF2-40B4-BE49-F238E27FC236}">
                <a16:creationId xmlns:a16="http://schemas.microsoft.com/office/drawing/2014/main" id="{4397E848-905F-E39B-28BE-8D29393DC4E3}"/>
              </a:ext>
            </a:extLst>
          </p:cNvPr>
          <p:cNvSpPr>
            <a:spLocks noGrp="1"/>
          </p:cNvSpPr>
          <p:nvPr>
            <p:ph idx="1"/>
          </p:nvPr>
        </p:nvSpPr>
        <p:spPr/>
        <p:txBody>
          <a:bodyPr/>
          <a:lstStyle/>
          <a:p>
            <a:r>
              <a:rPr lang="tr-TR" dirty="0"/>
              <a:t>2. Popüler Kültüre Katkıları</a:t>
            </a:r>
          </a:p>
          <a:p>
            <a:r>
              <a:rPr lang="tr-TR" dirty="0"/>
              <a:t>• “I </a:t>
            </a:r>
            <a:r>
              <a:rPr lang="tr-TR" dirty="0" err="1"/>
              <a:t>love</a:t>
            </a:r>
            <a:r>
              <a:rPr lang="tr-TR" dirty="0"/>
              <a:t> </a:t>
            </a:r>
            <a:r>
              <a:rPr lang="tr-TR" dirty="0" err="1"/>
              <a:t>the</a:t>
            </a:r>
            <a:r>
              <a:rPr lang="tr-TR" dirty="0"/>
              <a:t> </a:t>
            </a:r>
            <a:r>
              <a:rPr lang="tr-TR" dirty="0" err="1"/>
              <a:t>smell</a:t>
            </a:r>
            <a:r>
              <a:rPr lang="tr-TR" dirty="0"/>
              <a:t> of napalm in </a:t>
            </a:r>
            <a:r>
              <a:rPr lang="tr-TR" dirty="0" err="1"/>
              <a:t>the</a:t>
            </a:r>
            <a:r>
              <a:rPr lang="tr-TR" dirty="0"/>
              <a:t> </a:t>
            </a:r>
            <a:r>
              <a:rPr lang="tr-TR" dirty="0" err="1"/>
              <a:t>morning</a:t>
            </a:r>
            <a:r>
              <a:rPr lang="tr-TR" dirty="0"/>
              <a:t>.” (Sabahları napalm kokusunu seviyorum.) gibi replikler popüler kültürde ikonik hale geldi.</a:t>
            </a:r>
          </a:p>
          <a:p>
            <a:r>
              <a:rPr lang="tr-TR" dirty="0"/>
              <a:t>• </a:t>
            </a:r>
            <a:r>
              <a:rPr lang="tr-TR" dirty="0" err="1"/>
              <a:t>The</a:t>
            </a:r>
            <a:r>
              <a:rPr lang="tr-TR" dirty="0"/>
              <a:t> </a:t>
            </a:r>
            <a:r>
              <a:rPr lang="tr-TR" dirty="0" err="1"/>
              <a:t>Doors’un</a:t>
            </a:r>
            <a:r>
              <a:rPr lang="tr-TR" dirty="0"/>
              <a:t> </a:t>
            </a:r>
            <a:r>
              <a:rPr lang="tr-TR" dirty="0" err="1"/>
              <a:t>The</a:t>
            </a:r>
            <a:r>
              <a:rPr lang="tr-TR" dirty="0"/>
              <a:t> </a:t>
            </a:r>
            <a:r>
              <a:rPr lang="tr-TR" dirty="0" err="1"/>
              <a:t>End</a:t>
            </a:r>
            <a:r>
              <a:rPr lang="tr-TR" dirty="0"/>
              <a:t> şarkısı, filmle özdeşleşti ve savaş sahneleriyle özdeşleşen bir müzikal motif oldu.</a:t>
            </a:r>
          </a:p>
          <a:p>
            <a:r>
              <a:rPr lang="tr-TR" dirty="0"/>
              <a:t>• </a:t>
            </a:r>
            <a:r>
              <a:rPr lang="tr-TR" dirty="0" err="1"/>
              <a:t>Marlon</a:t>
            </a:r>
            <a:r>
              <a:rPr lang="tr-TR" dirty="0"/>
              <a:t> </a:t>
            </a:r>
            <a:r>
              <a:rPr lang="tr-TR" dirty="0" err="1"/>
              <a:t>Brando’nun</a:t>
            </a:r>
            <a:r>
              <a:rPr lang="tr-TR" dirty="0"/>
              <a:t> canlandırdığı Albay </a:t>
            </a:r>
            <a:r>
              <a:rPr lang="tr-TR" dirty="0" err="1"/>
              <a:t>Kurtz</a:t>
            </a:r>
            <a:r>
              <a:rPr lang="tr-TR" dirty="0"/>
              <a:t> karakteri, savaşın insan psikolojisi üzerindeki etkisini gösteren en unutulmaz sinema karakterlerinden biri oldu.</a:t>
            </a:r>
          </a:p>
          <a:p>
            <a:endParaRPr lang="tr-TR" dirty="0"/>
          </a:p>
        </p:txBody>
      </p:sp>
      <p:pic>
        <p:nvPicPr>
          <p:cNvPr id="5" name="Resim 4">
            <a:extLst>
              <a:ext uri="{FF2B5EF4-FFF2-40B4-BE49-F238E27FC236}">
                <a16:creationId xmlns:a16="http://schemas.microsoft.com/office/drawing/2014/main" id="{5FF7DE06-FCE8-4890-FB47-B2C2553A3BF3}"/>
              </a:ext>
            </a:extLst>
          </p:cNvPr>
          <p:cNvPicPr>
            <a:picLocks noChangeAspect="1"/>
          </p:cNvPicPr>
          <p:nvPr/>
        </p:nvPicPr>
        <p:blipFill>
          <a:blip r:embed="rId2"/>
          <a:stretch>
            <a:fillRect/>
          </a:stretch>
        </p:blipFill>
        <p:spPr>
          <a:xfrm>
            <a:off x="6096000" y="263469"/>
            <a:ext cx="2059913" cy="2907453"/>
          </a:xfrm>
          <a:prstGeom prst="rect">
            <a:avLst/>
          </a:prstGeom>
        </p:spPr>
      </p:pic>
    </p:spTree>
    <p:extLst>
      <p:ext uri="{BB962C8B-B14F-4D97-AF65-F5344CB8AC3E}">
        <p14:creationId xmlns:p14="http://schemas.microsoft.com/office/powerpoint/2010/main" val="285735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67758-C1B5-E3CC-ED0E-5808DAA4D05C}"/>
              </a:ext>
            </a:extLst>
          </p:cNvPr>
          <p:cNvSpPr>
            <a:spLocks noGrp="1"/>
          </p:cNvSpPr>
          <p:nvPr>
            <p:ph type="title"/>
          </p:nvPr>
        </p:nvSpPr>
        <p:spPr/>
        <p:txBody>
          <a:bodyPr/>
          <a:lstStyle/>
          <a:p>
            <a:r>
              <a:rPr lang="tr-TR" dirty="0"/>
              <a:t>FİLMİN ETKİLERİ</a:t>
            </a:r>
          </a:p>
        </p:txBody>
      </p:sp>
      <p:sp>
        <p:nvSpPr>
          <p:cNvPr id="3" name="İçerik Yer Tutucusu 2">
            <a:extLst>
              <a:ext uri="{FF2B5EF4-FFF2-40B4-BE49-F238E27FC236}">
                <a16:creationId xmlns:a16="http://schemas.microsoft.com/office/drawing/2014/main" id="{BD91DFAB-3A10-20BB-8F22-EE72BD150ED8}"/>
              </a:ext>
            </a:extLst>
          </p:cNvPr>
          <p:cNvSpPr>
            <a:spLocks noGrp="1"/>
          </p:cNvSpPr>
          <p:nvPr>
            <p:ph idx="1"/>
          </p:nvPr>
        </p:nvSpPr>
        <p:spPr/>
        <p:txBody>
          <a:bodyPr/>
          <a:lstStyle/>
          <a:p>
            <a:r>
              <a:rPr lang="tr-TR" dirty="0"/>
              <a:t>3. Vietnam Savaşı Algısı</a:t>
            </a:r>
          </a:p>
          <a:p>
            <a:r>
              <a:rPr lang="tr-TR" dirty="0"/>
              <a:t>• Film, Amerikan halkının Vietnam Savaşı’na dair görüşlerini etkiledi. Savaşın absürtlüğünü, acımasızlığını ve askerler üzerindeki yıpratıcı etkisini göstererek, savaş karşıtı hareketleri destekleyen bir anlatı sundu.</a:t>
            </a:r>
          </a:p>
          <a:p>
            <a:r>
              <a:rPr lang="tr-TR" dirty="0"/>
              <a:t>• ABD’nin savaş politikalarını eleştiren bir yapım olarak, Vietnam gazilerinin ve savaş mağdurlarının yaşadığı travmaları daha görünür hale getirdi.</a:t>
            </a:r>
          </a:p>
          <a:p>
            <a:endParaRPr lang="tr-TR" dirty="0"/>
          </a:p>
          <a:p>
            <a:endParaRPr lang="tr-TR" dirty="0"/>
          </a:p>
        </p:txBody>
      </p:sp>
    </p:spTree>
    <p:extLst>
      <p:ext uri="{BB962C8B-B14F-4D97-AF65-F5344CB8AC3E}">
        <p14:creationId xmlns:p14="http://schemas.microsoft.com/office/powerpoint/2010/main" val="2776954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337F66-424E-0A7E-041B-404D81EF7368}"/>
              </a:ext>
            </a:extLst>
          </p:cNvPr>
          <p:cNvSpPr>
            <a:spLocks noGrp="1"/>
          </p:cNvSpPr>
          <p:nvPr>
            <p:ph type="title"/>
          </p:nvPr>
        </p:nvSpPr>
        <p:spPr/>
        <p:txBody>
          <a:bodyPr/>
          <a:lstStyle/>
          <a:p>
            <a:r>
              <a:rPr lang="tr-TR" dirty="0"/>
              <a:t>Filmin etkileri</a:t>
            </a:r>
          </a:p>
        </p:txBody>
      </p:sp>
      <p:sp>
        <p:nvSpPr>
          <p:cNvPr id="3" name="İçerik Yer Tutucusu 2">
            <a:extLst>
              <a:ext uri="{FF2B5EF4-FFF2-40B4-BE49-F238E27FC236}">
                <a16:creationId xmlns:a16="http://schemas.microsoft.com/office/drawing/2014/main" id="{EA2FCBD3-7B41-690B-6046-667262CEED42}"/>
              </a:ext>
            </a:extLst>
          </p:cNvPr>
          <p:cNvSpPr>
            <a:spLocks noGrp="1"/>
          </p:cNvSpPr>
          <p:nvPr>
            <p:ph idx="1"/>
          </p:nvPr>
        </p:nvSpPr>
        <p:spPr/>
        <p:txBody>
          <a:bodyPr/>
          <a:lstStyle/>
          <a:p>
            <a:r>
              <a:rPr lang="tr-TR" dirty="0"/>
              <a:t>4. Sinema Teknolojisi ve Prodüksiyon Üzerindeki Etkisi</a:t>
            </a:r>
          </a:p>
          <a:p>
            <a:r>
              <a:rPr lang="tr-TR" dirty="0"/>
              <a:t>• Film, çekim teknikleri ve atmosfer yaratımıyla sinema dünyasında bir dönüm noktası oldu.</a:t>
            </a:r>
          </a:p>
          <a:p>
            <a:r>
              <a:rPr lang="tr-TR" dirty="0"/>
              <a:t>• Helikopter sahneleri ve havadan saldırı sekansları (</a:t>
            </a:r>
            <a:r>
              <a:rPr lang="tr-TR" dirty="0" err="1"/>
              <a:t>Ride</a:t>
            </a:r>
            <a:r>
              <a:rPr lang="tr-TR" dirty="0"/>
              <a:t> of </a:t>
            </a:r>
            <a:r>
              <a:rPr lang="tr-TR" dirty="0" err="1"/>
              <a:t>the</a:t>
            </a:r>
            <a:r>
              <a:rPr lang="tr-TR" dirty="0"/>
              <a:t> </a:t>
            </a:r>
            <a:r>
              <a:rPr lang="tr-TR" dirty="0" err="1"/>
              <a:t>Valkyries</a:t>
            </a:r>
            <a:r>
              <a:rPr lang="tr-TR" dirty="0"/>
              <a:t> müziği eşliğinde) savaş sahnelerinin görselliğini yeni bir boyuta taşıdı.</a:t>
            </a:r>
          </a:p>
          <a:p>
            <a:r>
              <a:rPr lang="tr-TR" dirty="0"/>
              <a:t>• Doğal ışık kullanımı, rüya gibi atmosferler ve </a:t>
            </a:r>
            <a:r>
              <a:rPr lang="tr-TR" dirty="0" err="1"/>
              <a:t>psikedelik</a:t>
            </a:r>
            <a:r>
              <a:rPr lang="tr-TR" dirty="0"/>
              <a:t> efektler, sonraki yıllarda pek çok savaş ve gerilim filmine ilham kaynağı oldu.</a:t>
            </a:r>
          </a:p>
          <a:p>
            <a:endParaRPr lang="tr-TR" dirty="0"/>
          </a:p>
        </p:txBody>
      </p:sp>
    </p:spTree>
    <p:extLst>
      <p:ext uri="{BB962C8B-B14F-4D97-AF65-F5344CB8AC3E}">
        <p14:creationId xmlns:p14="http://schemas.microsoft.com/office/powerpoint/2010/main" val="512510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61A04A-9570-211A-0D2F-182861CFA806}"/>
              </a:ext>
            </a:extLst>
          </p:cNvPr>
          <p:cNvSpPr>
            <a:spLocks noGrp="1"/>
          </p:cNvSpPr>
          <p:nvPr>
            <p:ph type="title"/>
          </p:nvPr>
        </p:nvSpPr>
        <p:spPr/>
        <p:txBody>
          <a:bodyPr/>
          <a:lstStyle/>
          <a:p>
            <a:r>
              <a:rPr lang="tr-TR" dirty="0"/>
              <a:t>Filmin etkileri</a:t>
            </a:r>
          </a:p>
        </p:txBody>
      </p:sp>
      <p:sp>
        <p:nvSpPr>
          <p:cNvPr id="3" name="İçerik Yer Tutucusu 2">
            <a:extLst>
              <a:ext uri="{FF2B5EF4-FFF2-40B4-BE49-F238E27FC236}">
                <a16:creationId xmlns:a16="http://schemas.microsoft.com/office/drawing/2014/main" id="{6A295E36-A8DE-D144-962B-DB08DAA3A64F}"/>
              </a:ext>
            </a:extLst>
          </p:cNvPr>
          <p:cNvSpPr>
            <a:spLocks noGrp="1"/>
          </p:cNvSpPr>
          <p:nvPr>
            <p:ph idx="1"/>
          </p:nvPr>
        </p:nvSpPr>
        <p:spPr/>
        <p:txBody>
          <a:bodyPr/>
          <a:lstStyle/>
          <a:p>
            <a:r>
              <a:rPr lang="tr-TR" dirty="0"/>
              <a:t>5. Yönetmenler Üzerindeki Etkisi</a:t>
            </a:r>
          </a:p>
          <a:p>
            <a:r>
              <a:rPr lang="tr-TR" dirty="0"/>
              <a:t>• Francis Ford </a:t>
            </a:r>
            <a:r>
              <a:rPr lang="tr-TR" dirty="0" err="1"/>
              <a:t>Coppola</a:t>
            </a:r>
            <a:r>
              <a:rPr lang="tr-TR" dirty="0"/>
              <a:t> </a:t>
            </a:r>
            <a:r>
              <a:rPr lang="tr-TR" dirty="0" err="1"/>
              <a:t>Apocalypse</a:t>
            </a:r>
            <a:r>
              <a:rPr lang="tr-TR" dirty="0"/>
              <a:t> </a:t>
            </a:r>
            <a:r>
              <a:rPr lang="tr-TR" dirty="0" err="1"/>
              <a:t>Now</a:t>
            </a:r>
            <a:r>
              <a:rPr lang="tr-TR" dirty="0"/>
              <a:t> ile birçok yönetmene ilham verdi.</a:t>
            </a:r>
          </a:p>
          <a:p>
            <a:r>
              <a:rPr lang="tr-TR" dirty="0"/>
              <a:t>• Quentin </a:t>
            </a:r>
            <a:r>
              <a:rPr lang="tr-TR" dirty="0" err="1"/>
              <a:t>Tarantino</a:t>
            </a:r>
            <a:r>
              <a:rPr lang="tr-TR" dirty="0"/>
              <a:t>, Oliver Stone ve </a:t>
            </a:r>
            <a:r>
              <a:rPr lang="tr-TR" dirty="0" err="1"/>
              <a:t>Ridley</a:t>
            </a:r>
            <a:r>
              <a:rPr lang="tr-TR" dirty="0"/>
              <a:t> Scott gibi yönetmenler, filmden esinlendiklerini belirtti.</a:t>
            </a:r>
          </a:p>
          <a:p>
            <a:endParaRPr lang="tr-TR" dirty="0"/>
          </a:p>
        </p:txBody>
      </p:sp>
    </p:spTree>
    <p:extLst>
      <p:ext uri="{BB962C8B-B14F-4D97-AF65-F5344CB8AC3E}">
        <p14:creationId xmlns:p14="http://schemas.microsoft.com/office/powerpoint/2010/main" val="423571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3873F8-5346-BD87-A7DA-F91192CDA9B6}"/>
              </a:ext>
            </a:extLst>
          </p:cNvPr>
          <p:cNvSpPr>
            <a:spLocks noGrp="1"/>
          </p:cNvSpPr>
          <p:nvPr>
            <p:ph type="title"/>
          </p:nvPr>
        </p:nvSpPr>
        <p:spPr/>
        <p:txBody>
          <a:bodyPr/>
          <a:lstStyle/>
          <a:p>
            <a:r>
              <a:rPr lang="tr-TR" dirty="0"/>
              <a:t>Filmin etkileri</a:t>
            </a:r>
          </a:p>
        </p:txBody>
      </p:sp>
      <p:sp>
        <p:nvSpPr>
          <p:cNvPr id="3" name="İçerik Yer Tutucusu 2">
            <a:extLst>
              <a:ext uri="{FF2B5EF4-FFF2-40B4-BE49-F238E27FC236}">
                <a16:creationId xmlns:a16="http://schemas.microsoft.com/office/drawing/2014/main" id="{83D7ABA7-6DB5-FDE0-A9B3-829127CEE57E}"/>
              </a:ext>
            </a:extLst>
          </p:cNvPr>
          <p:cNvSpPr>
            <a:spLocks noGrp="1"/>
          </p:cNvSpPr>
          <p:nvPr>
            <p:ph idx="1"/>
          </p:nvPr>
        </p:nvSpPr>
        <p:spPr/>
        <p:txBody>
          <a:bodyPr/>
          <a:lstStyle/>
          <a:p>
            <a:r>
              <a:rPr lang="tr-TR" dirty="0"/>
              <a:t>6. Felsefi ve Psikolojik Etkileri</a:t>
            </a:r>
          </a:p>
          <a:p>
            <a:r>
              <a:rPr lang="tr-TR" dirty="0"/>
              <a:t>• Film, Joseph Conrad’ın “</a:t>
            </a:r>
            <a:r>
              <a:rPr lang="tr-TR" dirty="0" err="1"/>
              <a:t>Heart</a:t>
            </a:r>
            <a:r>
              <a:rPr lang="tr-TR" dirty="0"/>
              <a:t> of </a:t>
            </a:r>
            <a:r>
              <a:rPr lang="tr-TR" dirty="0" err="1"/>
              <a:t>Darkness</a:t>
            </a:r>
            <a:r>
              <a:rPr lang="tr-TR" dirty="0"/>
              <a:t>” (Karanlığın Yüreği) romanından esinlendiği için, savaşın getirdiği delilik ve insanın içindeki karanlığı sorgulayan bir anlatı sundu.</a:t>
            </a:r>
          </a:p>
          <a:p>
            <a:r>
              <a:rPr lang="tr-TR" dirty="0"/>
              <a:t>• Albay </a:t>
            </a:r>
            <a:r>
              <a:rPr lang="tr-TR" dirty="0" err="1"/>
              <a:t>Kurtz’un</a:t>
            </a:r>
            <a:r>
              <a:rPr lang="tr-TR" dirty="0"/>
              <a:t> karakteri, ahlaki çöküş ve savaşın birey üzerindeki etkileri hakkında derin tartışmalara yol açtı.</a:t>
            </a:r>
          </a:p>
          <a:p>
            <a:endParaRPr lang="tr-TR" dirty="0"/>
          </a:p>
        </p:txBody>
      </p:sp>
    </p:spTree>
    <p:extLst>
      <p:ext uri="{BB962C8B-B14F-4D97-AF65-F5344CB8AC3E}">
        <p14:creationId xmlns:p14="http://schemas.microsoft.com/office/powerpoint/2010/main" val="45860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232E61-07F1-77AF-2D7F-E1B8E389BD0A}"/>
              </a:ext>
            </a:extLst>
          </p:cNvPr>
          <p:cNvSpPr>
            <a:spLocks noGrp="1"/>
          </p:cNvSpPr>
          <p:nvPr>
            <p:ph type="title"/>
          </p:nvPr>
        </p:nvSpPr>
        <p:spPr/>
        <p:txBody>
          <a:bodyPr/>
          <a:lstStyle/>
          <a:p>
            <a:r>
              <a:rPr lang="tr-TR" dirty="0"/>
              <a:t>APOCALYPSE NOW</a:t>
            </a:r>
          </a:p>
        </p:txBody>
      </p:sp>
      <p:sp>
        <p:nvSpPr>
          <p:cNvPr id="3" name="İçerik Yer Tutucusu 2">
            <a:extLst>
              <a:ext uri="{FF2B5EF4-FFF2-40B4-BE49-F238E27FC236}">
                <a16:creationId xmlns:a16="http://schemas.microsoft.com/office/drawing/2014/main" id="{766AEAED-FCE4-A372-E03E-D6A93FC97AA7}"/>
              </a:ext>
            </a:extLst>
          </p:cNvPr>
          <p:cNvSpPr>
            <a:spLocks noGrp="1"/>
          </p:cNvSpPr>
          <p:nvPr>
            <p:ph idx="1"/>
          </p:nvPr>
        </p:nvSpPr>
        <p:spPr/>
        <p:txBody>
          <a:bodyPr>
            <a:normAutofit/>
          </a:bodyPr>
          <a:lstStyle/>
          <a:p>
            <a:r>
              <a:rPr lang="tr-TR" dirty="0" err="1"/>
              <a:t>Apocalypse</a:t>
            </a:r>
            <a:r>
              <a:rPr lang="tr-TR" dirty="0"/>
              <a:t> </a:t>
            </a:r>
            <a:r>
              <a:rPr lang="tr-TR" dirty="0" err="1"/>
              <a:t>Now</a:t>
            </a:r>
            <a:r>
              <a:rPr lang="tr-TR" dirty="0"/>
              <a:t> filmi, 1979 yılında gösterime girmiştir. Film, Vietnam Savaşı sırasında geçmektedir ve Francis Ford </a:t>
            </a:r>
            <a:r>
              <a:rPr lang="tr-TR" dirty="0" err="1"/>
              <a:t>Coppola</a:t>
            </a:r>
            <a:r>
              <a:rPr lang="tr-TR" dirty="0"/>
              <a:t> tarafından yönetilmiştir. Joseph Conrad’ın </a:t>
            </a:r>
            <a:r>
              <a:rPr lang="tr-TR" dirty="0" err="1"/>
              <a:t>Heart</a:t>
            </a:r>
            <a:r>
              <a:rPr lang="tr-TR" dirty="0"/>
              <a:t> of </a:t>
            </a:r>
            <a:r>
              <a:rPr lang="tr-TR" dirty="0" err="1"/>
              <a:t>Darkness</a:t>
            </a:r>
            <a:r>
              <a:rPr lang="tr-TR" dirty="0"/>
              <a:t> (Karanlığın Yüreği) adlı romanından esinlenerek uyarlanmıştır.</a:t>
            </a:r>
          </a:p>
          <a:p>
            <a:endParaRPr lang="tr-TR" dirty="0"/>
          </a:p>
          <a:p>
            <a:r>
              <a:rPr lang="tr-TR" dirty="0"/>
              <a:t>Filmin yapım süreci 1976’da başlamış, ancak prodüksiyon süreci oldukça zorlu geçmiş ve çekimler 1977 yılında tamamlanmıştır. Vietnam savaşı 1975 yılında bitmişti ve etikleri hala tazeydi. </a:t>
            </a:r>
          </a:p>
          <a:p>
            <a:r>
              <a:rPr lang="tr-TR" dirty="0"/>
              <a:t>Dönem olarak bakıldığında, </a:t>
            </a:r>
            <a:r>
              <a:rPr lang="tr-TR" dirty="0" err="1"/>
              <a:t>Apocalypse</a:t>
            </a:r>
            <a:r>
              <a:rPr lang="tr-TR" dirty="0"/>
              <a:t> </a:t>
            </a:r>
            <a:r>
              <a:rPr lang="tr-TR" dirty="0" err="1"/>
              <a:t>Now</a:t>
            </a:r>
            <a:r>
              <a:rPr lang="tr-TR" dirty="0"/>
              <a:t>, 1970’lerin sonundaki Yeni Hollywood akımının önemli bir parçasıdır. Bu dönem, büyük stüdyoların risk aldığı, bağımsız yönetmenlerin öne çıktığı ve Vietnam Savaşı gibi toplumsal travmaların sinemada işlenmeye başladığı bir süreçti. </a:t>
            </a:r>
          </a:p>
        </p:txBody>
      </p:sp>
      <p:pic>
        <p:nvPicPr>
          <p:cNvPr id="5" name="Resim 4">
            <a:extLst>
              <a:ext uri="{FF2B5EF4-FFF2-40B4-BE49-F238E27FC236}">
                <a16:creationId xmlns:a16="http://schemas.microsoft.com/office/drawing/2014/main" id="{BAD9A55F-EBFA-6F7F-301C-002ACF6F588A}"/>
              </a:ext>
            </a:extLst>
          </p:cNvPr>
          <p:cNvPicPr>
            <a:picLocks noChangeAspect="1"/>
          </p:cNvPicPr>
          <p:nvPr/>
        </p:nvPicPr>
        <p:blipFill>
          <a:blip r:embed="rId2"/>
          <a:stretch>
            <a:fillRect/>
          </a:stretch>
        </p:blipFill>
        <p:spPr>
          <a:xfrm>
            <a:off x="5890404" y="275547"/>
            <a:ext cx="3210373" cy="2124371"/>
          </a:xfrm>
          <a:prstGeom prst="rect">
            <a:avLst/>
          </a:prstGeom>
        </p:spPr>
      </p:pic>
    </p:spTree>
    <p:extLst>
      <p:ext uri="{BB962C8B-B14F-4D97-AF65-F5344CB8AC3E}">
        <p14:creationId xmlns:p14="http://schemas.microsoft.com/office/powerpoint/2010/main" val="685392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2C4153-0ACD-1072-96A3-0F61003BE42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31F418E-8D6C-A472-794C-1BCF8A181688}"/>
              </a:ext>
            </a:extLst>
          </p:cNvPr>
          <p:cNvSpPr>
            <a:spLocks noGrp="1"/>
          </p:cNvSpPr>
          <p:nvPr>
            <p:ph idx="1"/>
          </p:nvPr>
        </p:nvSpPr>
        <p:spPr/>
        <p:txBody>
          <a:bodyPr/>
          <a:lstStyle/>
          <a:p>
            <a:r>
              <a:rPr lang="tr-TR" dirty="0" err="1"/>
              <a:t>Apocalypse</a:t>
            </a:r>
            <a:r>
              <a:rPr lang="tr-TR" dirty="0"/>
              <a:t> </a:t>
            </a:r>
            <a:r>
              <a:rPr lang="tr-TR" dirty="0" err="1"/>
              <a:t>Now</a:t>
            </a:r>
            <a:r>
              <a:rPr lang="tr-TR" dirty="0"/>
              <a:t>, sadece bir savaş filmi değil, aynı zamanda savaşın psikolojisini ve insanın iç dünyasını irdeleyen bir başyapıt olarak tarihe geçti. Sinema sanatını ve savaş filmlerini kökten etkileyen bu yapım, günümüzde hâlâ en iyi filmler arasında gösteriliyor.</a:t>
            </a:r>
          </a:p>
          <a:p>
            <a:r>
              <a:rPr lang="tr-TR" dirty="0"/>
              <a:t>• Orijinal son: </a:t>
            </a:r>
            <a:r>
              <a:rPr lang="tr-TR" dirty="0" err="1"/>
              <a:t>Willard</a:t>
            </a:r>
            <a:r>
              <a:rPr lang="tr-TR" dirty="0"/>
              <a:t> (Martin </a:t>
            </a:r>
            <a:r>
              <a:rPr lang="tr-TR" dirty="0" err="1"/>
              <a:t>Sheen</a:t>
            </a:r>
            <a:r>
              <a:rPr lang="tr-TR" dirty="0"/>
              <a:t>), </a:t>
            </a:r>
            <a:r>
              <a:rPr lang="tr-TR" dirty="0" err="1"/>
              <a:t>Kurtz’u</a:t>
            </a:r>
            <a:r>
              <a:rPr lang="tr-TR" dirty="0"/>
              <a:t> (</a:t>
            </a:r>
            <a:r>
              <a:rPr lang="tr-TR" dirty="0" err="1"/>
              <a:t>Marlon</a:t>
            </a:r>
            <a:r>
              <a:rPr lang="tr-TR" dirty="0"/>
              <a:t> </a:t>
            </a:r>
            <a:r>
              <a:rPr lang="tr-TR" dirty="0" err="1"/>
              <a:t>Brando</a:t>
            </a:r>
            <a:r>
              <a:rPr lang="tr-TR" dirty="0"/>
              <a:t>) öldürdükten sonra üsse dönüyor.</a:t>
            </a:r>
          </a:p>
          <a:p>
            <a:r>
              <a:rPr lang="tr-TR" dirty="0"/>
              <a:t>• Alternatif sonlar:</a:t>
            </a:r>
          </a:p>
          <a:p>
            <a:r>
              <a:rPr lang="tr-TR" dirty="0"/>
              <a:t>• </a:t>
            </a:r>
            <a:r>
              <a:rPr lang="tr-TR" dirty="0" err="1"/>
              <a:t>Willard</a:t>
            </a:r>
            <a:r>
              <a:rPr lang="tr-TR" dirty="0"/>
              <a:t>, </a:t>
            </a:r>
            <a:r>
              <a:rPr lang="tr-TR" dirty="0" err="1"/>
              <a:t>Kurtz’un</a:t>
            </a:r>
            <a:r>
              <a:rPr lang="tr-TR" dirty="0"/>
              <a:t> yerini alıyor.</a:t>
            </a:r>
          </a:p>
          <a:p>
            <a:r>
              <a:rPr lang="tr-TR" dirty="0"/>
              <a:t>• ABD, </a:t>
            </a:r>
            <a:r>
              <a:rPr lang="tr-TR" dirty="0" err="1"/>
              <a:t>Kurtz’un</a:t>
            </a:r>
            <a:r>
              <a:rPr lang="tr-TR" dirty="0"/>
              <a:t> kampını bombalıyor.</a:t>
            </a:r>
          </a:p>
          <a:p>
            <a:r>
              <a:rPr lang="tr-TR" dirty="0"/>
              <a:t>• Nihai versiyonda, film “sessizce” bitiyor.</a:t>
            </a:r>
          </a:p>
          <a:p>
            <a:endParaRPr lang="tr-TR" dirty="0"/>
          </a:p>
        </p:txBody>
      </p:sp>
    </p:spTree>
    <p:extLst>
      <p:ext uri="{BB962C8B-B14F-4D97-AF65-F5344CB8AC3E}">
        <p14:creationId xmlns:p14="http://schemas.microsoft.com/office/powerpoint/2010/main" val="1748436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007413-F7F8-397F-83C6-EE488EB1178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99E5901F-B036-AAB3-7CD4-6F61EC160360}"/>
              </a:ext>
            </a:extLst>
          </p:cNvPr>
          <p:cNvSpPr>
            <a:spLocks noGrp="1"/>
          </p:cNvSpPr>
          <p:nvPr>
            <p:ph idx="1"/>
          </p:nvPr>
        </p:nvSpPr>
        <p:spPr/>
        <p:txBody>
          <a:bodyPr/>
          <a:lstStyle/>
          <a:p>
            <a:r>
              <a:rPr lang="tr-TR" dirty="0"/>
              <a:t>Sonuç</a:t>
            </a:r>
          </a:p>
          <a:p>
            <a:r>
              <a:rPr lang="tr-TR" dirty="0"/>
              <a:t>• </a:t>
            </a:r>
            <a:r>
              <a:rPr lang="tr-TR" dirty="0" err="1"/>
              <a:t>Apocalypse</a:t>
            </a:r>
            <a:r>
              <a:rPr lang="tr-TR" dirty="0"/>
              <a:t> </a:t>
            </a:r>
            <a:r>
              <a:rPr lang="tr-TR" dirty="0" err="1"/>
              <a:t>Now</a:t>
            </a:r>
            <a:r>
              <a:rPr lang="tr-TR" dirty="0"/>
              <a:t>, sinema tarihinin en büyük yapımlarından biri oldu.</a:t>
            </a:r>
          </a:p>
          <a:p>
            <a:r>
              <a:rPr lang="tr-TR" dirty="0"/>
              <a:t>• Çekim sürecindeki kaos, filmin konusuyla paralel olarak “savaşın deliliğini” simgeledi.</a:t>
            </a:r>
          </a:p>
          <a:p>
            <a:r>
              <a:rPr lang="tr-TR" dirty="0"/>
              <a:t>• Yönetmen </a:t>
            </a:r>
            <a:r>
              <a:rPr lang="tr-TR" dirty="0" err="1"/>
              <a:t>Coppola</a:t>
            </a:r>
            <a:r>
              <a:rPr lang="tr-TR" dirty="0"/>
              <a:t>, çekimler sırasında şunları söyledi:</a:t>
            </a:r>
          </a:p>
          <a:p>
            <a:r>
              <a:rPr lang="tr-TR" dirty="0"/>
              <a:t>• “Biz sadece bir film yapmadık… Biz kendi Vietnam’ımızı yaşadık!”</a:t>
            </a:r>
          </a:p>
          <a:p>
            <a:endParaRPr lang="tr-TR" dirty="0"/>
          </a:p>
          <a:p>
            <a:r>
              <a:rPr lang="tr-TR" dirty="0"/>
              <a:t>Filmin yapım süreci o kadar efsaneviydi ki, 1991’de çekilen </a:t>
            </a:r>
            <a:r>
              <a:rPr lang="tr-TR" dirty="0" err="1"/>
              <a:t>Hearts</a:t>
            </a:r>
            <a:r>
              <a:rPr lang="tr-TR" dirty="0"/>
              <a:t> of </a:t>
            </a:r>
            <a:r>
              <a:rPr lang="tr-TR" dirty="0" err="1"/>
              <a:t>Darkness</a:t>
            </a:r>
            <a:r>
              <a:rPr lang="tr-TR" dirty="0"/>
              <a:t>: A </a:t>
            </a:r>
            <a:r>
              <a:rPr lang="tr-TR" dirty="0" err="1"/>
              <a:t>Filmmaker’s</a:t>
            </a:r>
            <a:r>
              <a:rPr lang="tr-TR" dirty="0"/>
              <a:t> </a:t>
            </a:r>
            <a:r>
              <a:rPr lang="tr-TR" dirty="0" err="1"/>
              <a:t>Apocalypse</a:t>
            </a:r>
            <a:r>
              <a:rPr lang="tr-TR"/>
              <a:t> adlı belgesel, bu çılgın süreci gözler önüne serdi.</a:t>
            </a:r>
          </a:p>
          <a:p>
            <a:endParaRPr lang="tr-TR"/>
          </a:p>
        </p:txBody>
      </p:sp>
    </p:spTree>
    <p:extLst>
      <p:ext uri="{BB962C8B-B14F-4D97-AF65-F5344CB8AC3E}">
        <p14:creationId xmlns:p14="http://schemas.microsoft.com/office/powerpoint/2010/main" val="364456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56DE1E-DF42-557E-F06D-255D7E72AD6D}"/>
              </a:ext>
            </a:extLst>
          </p:cNvPr>
          <p:cNvSpPr>
            <a:spLocks noGrp="1"/>
          </p:cNvSpPr>
          <p:nvPr>
            <p:ph type="title"/>
          </p:nvPr>
        </p:nvSpPr>
        <p:spPr/>
        <p:txBody>
          <a:bodyPr/>
          <a:lstStyle/>
          <a:p>
            <a:r>
              <a:rPr lang="tr-TR" dirty="0"/>
              <a:t>FİLMİN KONUSU</a:t>
            </a:r>
          </a:p>
        </p:txBody>
      </p:sp>
      <p:sp>
        <p:nvSpPr>
          <p:cNvPr id="3" name="İçerik Yer Tutucusu 2">
            <a:extLst>
              <a:ext uri="{FF2B5EF4-FFF2-40B4-BE49-F238E27FC236}">
                <a16:creationId xmlns:a16="http://schemas.microsoft.com/office/drawing/2014/main" id="{DC5672F0-DC50-77C3-29D5-28E64457E3B2}"/>
              </a:ext>
            </a:extLst>
          </p:cNvPr>
          <p:cNvSpPr>
            <a:spLocks noGrp="1"/>
          </p:cNvSpPr>
          <p:nvPr>
            <p:ph idx="1"/>
          </p:nvPr>
        </p:nvSpPr>
        <p:spPr/>
        <p:txBody>
          <a:bodyPr/>
          <a:lstStyle/>
          <a:p>
            <a:r>
              <a:rPr lang="tr-TR" dirty="0"/>
              <a:t>Ordu, Albay </a:t>
            </a:r>
            <a:r>
              <a:rPr lang="tr-TR" dirty="0" err="1"/>
              <a:t>Kurtz'un</a:t>
            </a:r>
            <a:r>
              <a:rPr lang="tr-TR" dirty="0"/>
              <a:t> tamamen delirdiğine inanmaktadır ve </a:t>
            </a:r>
            <a:r>
              <a:rPr lang="tr-TR" dirty="0" err="1"/>
              <a:t>Willard'ın</a:t>
            </a:r>
            <a:r>
              <a:rPr lang="tr-TR" dirty="0"/>
              <a:t> görevi onu ortadan kaldırmaktır. </a:t>
            </a:r>
          </a:p>
          <a:p>
            <a:r>
              <a:rPr lang="tr-TR" dirty="0"/>
              <a:t>Bir ABD Donanması devriye botuyla </a:t>
            </a:r>
            <a:r>
              <a:rPr lang="tr-TR" dirty="0" err="1"/>
              <a:t>Nung</a:t>
            </a:r>
            <a:r>
              <a:rPr lang="tr-TR" dirty="0"/>
              <a:t> Nehri'ne gönderilen </a:t>
            </a:r>
            <a:r>
              <a:rPr lang="tr-TR" dirty="0" err="1"/>
              <a:t>Willard</a:t>
            </a:r>
            <a:r>
              <a:rPr lang="tr-TR" dirty="0"/>
              <a:t>, ‘Albay </a:t>
            </a:r>
            <a:r>
              <a:rPr lang="tr-TR" dirty="0" err="1"/>
              <a:t>Kurtz’un</a:t>
            </a:r>
            <a:r>
              <a:rPr lang="tr-TR" dirty="0"/>
              <a:t> ordu tarafından en çok ödüllendirilen subaylardan biri olduğunu ve delirdiğini düşündüren kararlarının sonucunun düşman aktivitesini sonlandırdığını’ </a:t>
            </a:r>
            <a:r>
              <a:rPr lang="tr-TR" dirty="0" err="1"/>
              <a:t>farkeder</a:t>
            </a:r>
            <a:r>
              <a:rPr lang="tr-TR" dirty="0"/>
              <a:t>. </a:t>
            </a:r>
          </a:p>
          <a:p>
            <a:r>
              <a:rPr lang="tr-TR" dirty="0" err="1"/>
              <a:t>Willard’ın</a:t>
            </a:r>
            <a:r>
              <a:rPr lang="tr-TR" dirty="0"/>
              <a:t> ekibi, sörf tutkunu Albay </a:t>
            </a:r>
            <a:r>
              <a:rPr lang="tr-TR" dirty="0" err="1"/>
              <a:t>Kilgore</a:t>
            </a:r>
            <a:r>
              <a:rPr lang="tr-TR" dirty="0"/>
              <a:t> ile buluşur; bu, </a:t>
            </a:r>
            <a:r>
              <a:rPr lang="tr-TR" dirty="0" err="1"/>
              <a:t>Nung</a:t>
            </a:r>
            <a:r>
              <a:rPr lang="tr-TR" dirty="0"/>
              <a:t> Nehri'ne giriş noktası sağlamak için </a:t>
            </a:r>
            <a:r>
              <a:rPr lang="tr-TR" dirty="0" err="1"/>
              <a:t>Viet</a:t>
            </a:r>
            <a:r>
              <a:rPr lang="tr-TR" dirty="0"/>
              <a:t> </a:t>
            </a:r>
            <a:r>
              <a:rPr lang="tr-TR" dirty="0" err="1"/>
              <a:t>Cong</a:t>
            </a:r>
            <a:r>
              <a:rPr lang="tr-TR" dirty="0"/>
              <a:t> karakolunu ortadan kaldıran bir ABD Ordusu helikopter süvari grubunun başıdır. </a:t>
            </a:r>
          </a:p>
          <a:p>
            <a:r>
              <a:rPr lang="tr-TR" dirty="0"/>
              <a:t>Ekibin bir kısmı öldürülür, </a:t>
            </a:r>
            <a:r>
              <a:rPr lang="tr-TR" dirty="0" err="1"/>
              <a:t>Willard</a:t>
            </a:r>
            <a:r>
              <a:rPr lang="tr-TR" dirty="0"/>
              <a:t>, </a:t>
            </a:r>
            <a:r>
              <a:rPr lang="tr-TR" dirty="0" err="1"/>
              <a:t>Lance</a:t>
            </a:r>
            <a:r>
              <a:rPr lang="tr-TR" dirty="0"/>
              <a:t> ve </a:t>
            </a:r>
            <a:r>
              <a:rPr lang="tr-TR" dirty="0" err="1"/>
              <a:t>Chef</a:t>
            </a:r>
            <a:r>
              <a:rPr lang="tr-TR" dirty="0"/>
              <a:t>, Do </a:t>
            </a:r>
            <a:r>
              <a:rPr lang="tr-TR" dirty="0" err="1"/>
              <a:t>Lung</a:t>
            </a:r>
            <a:r>
              <a:rPr lang="tr-TR" dirty="0"/>
              <a:t> Köprüsü'nün ötesinde Albay </a:t>
            </a:r>
            <a:r>
              <a:rPr lang="tr-TR" dirty="0" err="1"/>
              <a:t>Kurtz'un</a:t>
            </a:r>
            <a:r>
              <a:rPr lang="tr-TR" dirty="0"/>
              <a:t> karakoluna ulaşırlar.</a:t>
            </a:r>
          </a:p>
        </p:txBody>
      </p:sp>
      <p:pic>
        <p:nvPicPr>
          <p:cNvPr id="5" name="Resim 4">
            <a:extLst>
              <a:ext uri="{FF2B5EF4-FFF2-40B4-BE49-F238E27FC236}">
                <a16:creationId xmlns:a16="http://schemas.microsoft.com/office/drawing/2014/main" id="{E7E82BA4-54FD-BA10-2555-78E9738E26D2}"/>
              </a:ext>
            </a:extLst>
          </p:cNvPr>
          <p:cNvPicPr>
            <a:picLocks noChangeAspect="1"/>
          </p:cNvPicPr>
          <p:nvPr/>
        </p:nvPicPr>
        <p:blipFill>
          <a:blip r:embed="rId2"/>
          <a:stretch>
            <a:fillRect/>
          </a:stretch>
        </p:blipFill>
        <p:spPr>
          <a:xfrm>
            <a:off x="6273282" y="337468"/>
            <a:ext cx="3324689" cy="2000529"/>
          </a:xfrm>
          <a:prstGeom prst="rect">
            <a:avLst/>
          </a:prstGeom>
        </p:spPr>
      </p:pic>
    </p:spTree>
    <p:extLst>
      <p:ext uri="{BB962C8B-B14F-4D97-AF65-F5344CB8AC3E}">
        <p14:creationId xmlns:p14="http://schemas.microsoft.com/office/powerpoint/2010/main" val="155777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B760B2-9C30-2091-F596-10B151DBBFC3}"/>
              </a:ext>
            </a:extLst>
          </p:cNvPr>
          <p:cNvSpPr>
            <a:spLocks noGrp="1"/>
          </p:cNvSpPr>
          <p:nvPr>
            <p:ph type="title"/>
          </p:nvPr>
        </p:nvSpPr>
        <p:spPr/>
        <p:txBody>
          <a:bodyPr/>
          <a:lstStyle/>
          <a:p>
            <a:r>
              <a:rPr lang="tr-TR" dirty="0"/>
              <a:t>Yönetmen ve oyuncular</a:t>
            </a:r>
          </a:p>
        </p:txBody>
      </p:sp>
      <p:sp>
        <p:nvSpPr>
          <p:cNvPr id="3" name="İçerik Yer Tutucusu 2">
            <a:extLst>
              <a:ext uri="{FF2B5EF4-FFF2-40B4-BE49-F238E27FC236}">
                <a16:creationId xmlns:a16="http://schemas.microsoft.com/office/drawing/2014/main" id="{D7A4E6CB-986B-EA47-5FF9-B7B2C5DFC93C}"/>
              </a:ext>
            </a:extLst>
          </p:cNvPr>
          <p:cNvSpPr>
            <a:spLocks noGrp="1"/>
          </p:cNvSpPr>
          <p:nvPr>
            <p:ph idx="1"/>
          </p:nvPr>
        </p:nvSpPr>
        <p:spPr/>
        <p:txBody>
          <a:bodyPr/>
          <a:lstStyle/>
          <a:p>
            <a:r>
              <a:rPr lang="tr-TR" dirty="0"/>
              <a:t>• Yönetmen: Francis Ford </a:t>
            </a:r>
            <a:r>
              <a:rPr lang="tr-TR" dirty="0" err="1"/>
              <a:t>Coppola</a:t>
            </a:r>
            <a:endParaRPr lang="tr-TR" dirty="0"/>
          </a:p>
          <a:p>
            <a:r>
              <a:rPr lang="tr-TR" dirty="0"/>
              <a:t>• Senaristler: John </a:t>
            </a:r>
            <a:r>
              <a:rPr lang="tr-TR" dirty="0" err="1"/>
              <a:t>Milius</a:t>
            </a:r>
            <a:r>
              <a:rPr lang="tr-TR" dirty="0"/>
              <a:t> ve Francis Ford </a:t>
            </a:r>
            <a:r>
              <a:rPr lang="tr-TR" dirty="0" err="1"/>
              <a:t>Coppola</a:t>
            </a:r>
            <a:endParaRPr lang="tr-TR" dirty="0"/>
          </a:p>
          <a:p>
            <a:r>
              <a:rPr lang="tr-TR" dirty="0"/>
              <a:t>• Esinlenilen Eser: Joseph Conrad’ın </a:t>
            </a:r>
            <a:r>
              <a:rPr lang="tr-TR" dirty="0" err="1"/>
              <a:t>Heart</a:t>
            </a:r>
            <a:r>
              <a:rPr lang="tr-TR" dirty="0"/>
              <a:t> of </a:t>
            </a:r>
            <a:r>
              <a:rPr lang="tr-TR" dirty="0" err="1"/>
              <a:t>Darkness</a:t>
            </a:r>
            <a:r>
              <a:rPr lang="tr-TR" dirty="0"/>
              <a:t> (Karanlığın Yüreği) adlı romanı</a:t>
            </a:r>
          </a:p>
          <a:p>
            <a:r>
              <a:rPr lang="tr-TR" dirty="0"/>
              <a:t>• Görüntü Yönetmeni: Vittorio </a:t>
            </a:r>
            <a:r>
              <a:rPr lang="tr-TR" dirty="0" err="1"/>
              <a:t>Storaro</a:t>
            </a:r>
            <a:endParaRPr lang="tr-TR" dirty="0"/>
          </a:p>
          <a:p>
            <a:r>
              <a:rPr lang="tr-TR" dirty="0"/>
              <a:t>• Müzikler: </a:t>
            </a:r>
            <a:r>
              <a:rPr lang="tr-TR" dirty="0" err="1"/>
              <a:t>Carmine</a:t>
            </a:r>
            <a:r>
              <a:rPr lang="tr-TR" dirty="0"/>
              <a:t> </a:t>
            </a:r>
            <a:r>
              <a:rPr lang="tr-TR" dirty="0" err="1"/>
              <a:t>Coppola</a:t>
            </a:r>
            <a:r>
              <a:rPr lang="tr-TR" dirty="0"/>
              <a:t>, </a:t>
            </a:r>
            <a:r>
              <a:rPr lang="tr-TR" dirty="0" err="1"/>
              <a:t>The</a:t>
            </a:r>
            <a:r>
              <a:rPr lang="tr-TR" dirty="0"/>
              <a:t> </a:t>
            </a:r>
            <a:r>
              <a:rPr lang="tr-TR" dirty="0" err="1"/>
              <a:t>Doors</a:t>
            </a:r>
            <a:r>
              <a:rPr lang="tr-TR" dirty="0"/>
              <a:t> (</a:t>
            </a:r>
            <a:r>
              <a:rPr lang="tr-TR" dirty="0" err="1"/>
              <a:t>The</a:t>
            </a:r>
            <a:r>
              <a:rPr lang="tr-TR" dirty="0"/>
              <a:t> </a:t>
            </a:r>
            <a:r>
              <a:rPr lang="tr-TR" dirty="0" err="1"/>
              <a:t>End</a:t>
            </a:r>
            <a:r>
              <a:rPr lang="tr-TR" dirty="0"/>
              <a:t>), Richard Wagner (</a:t>
            </a:r>
            <a:r>
              <a:rPr lang="tr-TR" dirty="0" err="1"/>
              <a:t>Ride</a:t>
            </a:r>
            <a:r>
              <a:rPr lang="tr-TR" dirty="0"/>
              <a:t> of </a:t>
            </a:r>
            <a:r>
              <a:rPr lang="tr-TR" dirty="0" err="1"/>
              <a:t>the</a:t>
            </a:r>
            <a:r>
              <a:rPr lang="tr-TR" dirty="0"/>
              <a:t> </a:t>
            </a:r>
            <a:r>
              <a:rPr lang="tr-TR" dirty="0" err="1"/>
              <a:t>Valkyries</a:t>
            </a:r>
            <a:r>
              <a:rPr lang="tr-TR" dirty="0"/>
              <a:t>)</a:t>
            </a:r>
          </a:p>
          <a:p>
            <a:endParaRPr lang="tr-TR" dirty="0"/>
          </a:p>
          <a:p>
            <a:endParaRPr lang="tr-TR" dirty="0"/>
          </a:p>
        </p:txBody>
      </p:sp>
    </p:spTree>
    <p:extLst>
      <p:ext uri="{BB962C8B-B14F-4D97-AF65-F5344CB8AC3E}">
        <p14:creationId xmlns:p14="http://schemas.microsoft.com/office/powerpoint/2010/main" val="1055276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19BA5-94E2-770F-009F-7CF76BAEF19C}"/>
              </a:ext>
            </a:extLst>
          </p:cNvPr>
          <p:cNvSpPr>
            <a:spLocks noGrp="1"/>
          </p:cNvSpPr>
          <p:nvPr>
            <p:ph type="title"/>
          </p:nvPr>
        </p:nvSpPr>
        <p:spPr/>
        <p:txBody>
          <a:bodyPr/>
          <a:lstStyle/>
          <a:p>
            <a:r>
              <a:rPr lang="tr-TR" dirty="0"/>
              <a:t>Francis </a:t>
            </a:r>
            <a:r>
              <a:rPr lang="tr-TR" dirty="0" err="1"/>
              <a:t>ford</a:t>
            </a:r>
            <a:r>
              <a:rPr lang="tr-TR" dirty="0"/>
              <a:t> </a:t>
            </a:r>
            <a:r>
              <a:rPr lang="tr-TR" dirty="0" err="1"/>
              <a:t>coppola</a:t>
            </a:r>
            <a:endParaRPr lang="tr-TR" dirty="0"/>
          </a:p>
        </p:txBody>
      </p:sp>
      <p:sp>
        <p:nvSpPr>
          <p:cNvPr id="3" name="İçerik Yer Tutucusu 2">
            <a:extLst>
              <a:ext uri="{FF2B5EF4-FFF2-40B4-BE49-F238E27FC236}">
                <a16:creationId xmlns:a16="http://schemas.microsoft.com/office/drawing/2014/main" id="{CB871023-0368-2CEE-243E-9156E78C0F65}"/>
              </a:ext>
            </a:extLst>
          </p:cNvPr>
          <p:cNvSpPr>
            <a:spLocks noGrp="1"/>
          </p:cNvSpPr>
          <p:nvPr>
            <p:ph idx="1"/>
          </p:nvPr>
        </p:nvSpPr>
        <p:spPr/>
        <p:txBody>
          <a:bodyPr/>
          <a:lstStyle/>
          <a:p>
            <a:r>
              <a:rPr lang="tr-TR" dirty="0"/>
              <a:t>Francis Ford </a:t>
            </a:r>
            <a:r>
              <a:rPr lang="tr-TR" dirty="0" err="1"/>
              <a:t>Coppola</a:t>
            </a:r>
            <a:r>
              <a:rPr lang="tr-TR" dirty="0"/>
              <a:t> (d. 7 Nisan 1939, Detroit, Michigan), İtalyan asıllı Amerikalı film yönetmeni, yazar ve yapımcıdır. Baba üçlemesinin yönetmeni olarak ün kazanmıştır.</a:t>
            </a:r>
          </a:p>
          <a:p>
            <a:endParaRPr lang="tr-TR" dirty="0"/>
          </a:p>
          <a:p>
            <a:r>
              <a:rPr lang="tr-TR" dirty="0" err="1"/>
              <a:t>Coppola</a:t>
            </a:r>
            <a:r>
              <a:rPr lang="tr-TR" dirty="0"/>
              <a:t> ayrıca 1980'li yıllarda çektiği </a:t>
            </a:r>
            <a:r>
              <a:rPr lang="tr-TR" dirty="0" err="1"/>
              <a:t>Rumble</a:t>
            </a:r>
            <a:r>
              <a:rPr lang="tr-TR" dirty="0"/>
              <a:t> </a:t>
            </a:r>
            <a:r>
              <a:rPr lang="tr-TR" dirty="0" err="1"/>
              <a:t>Fish</a:t>
            </a:r>
            <a:r>
              <a:rPr lang="tr-TR" dirty="0"/>
              <a:t> (Siyam Balığı) ve </a:t>
            </a:r>
            <a:r>
              <a:rPr lang="tr-TR" dirty="0" err="1"/>
              <a:t>The</a:t>
            </a:r>
            <a:r>
              <a:rPr lang="tr-TR" dirty="0"/>
              <a:t> </a:t>
            </a:r>
            <a:r>
              <a:rPr lang="tr-TR" dirty="0" err="1"/>
              <a:t>Outsiders</a:t>
            </a:r>
            <a:r>
              <a:rPr lang="tr-TR" dirty="0"/>
              <a:t> (Dışlanmışlar) filmleriyle o dönemin gençliğine hitap eden yapıtlar ortaya koymuştur.</a:t>
            </a:r>
          </a:p>
        </p:txBody>
      </p:sp>
    </p:spTree>
    <p:extLst>
      <p:ext uri="{BB962C8B-B14F-4D97-AF65-F5344CB8AC3E}">
        <p14:creationId xmlns:p14="http://schemas.microsoft.com/office/powerpoint/2010/main" val="1639648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FD3AC9-4BFC-719C-7CFD-6B41D35F3AC7}"/>
              </a:ext>
            </a:extLst>
          </p:cNvPr>
          <p:cNvSpPr>
            <a:spLocks noGrp="1"/>
          </p:cNvSpPr>
          <p:nvPr>
            <p:ph type="title"/>
          </p:nvPr>
        </p:nvSpPr>
        <p:spPr/>
        <p:txBody>
          <a:bodyPr/>
          <a:lstStyle/>
          <a:p>
            <a:r>
              <a:rPr lang="tr-TR" dirty="0"/>
              <a:t>Yönetmen ve oyuncular</a:t>
            </a:r>
          </a:p>
        </p:txBody>
      </p:sp>
      <p:sp>
        <p:nvSpPr>
          <p:cNvPr id="3" name="İçerik Yer Tutucusu 2">
            <a:extLst>
              <a:ext uri="{FF2B5EF4-FFF2-40B4-BE49-F238E27FC236}">
                <a16:creationId xmlns:a16="http://schemas.microsoft.com/office/drawing/2014/main" id="{FB91A28D-8EE5-B220-DE86-20665129D0E7}"/>
              </a:ext>
            </a:extLst>
          </p:cNvPr>
          <p:cNvSpPr>
            <a:spLocks noGrp="1"/>
          </p:cNvSpPr>
          <p:nvPr>
            <p:ph idx="1"/>
          </p:nvPr>
        </p:nvSpPr>
        <p:spPr/>
        <p:txBody>
          <a:bodyPr/>
          <a:lstStyle/>
          <a:p>
            <a:r>
              <a:rPr lang="tr-TR" dirty="0"/>
              <a:t>• Martin </a:t>
            </a:r>
            <a:r>
              <a:rPr lang="tr-TR" dirty="0" err="1"/>
              <a:t>Sheen</a:t>
            </a:r>
            <a:r>
              <a:rPr lang="tr-TR" dirty="0"/>
              <a:t> – Yüzbaşı Benjamin </a:t>
            </a:r>
            <a:r>
              <a:rPr lang="tr-TR" dirty="0" err="1"/>
              <a:t>Willard</a:t>
            </a:r>
            <a:endParaRPr lang="tr-TR" dirty="0"/>
          </a:p>
          <a:p>
            <a:r>
              <a:rPr lang="tr-TR" dirty="0"/>
              <a:t>• </a:t>
            </a:r>
            <a:r>
              <a:rPr lang="tr-TR" dirty="0" err="1"/>
              <a:t>Marlon</a:t>
            </a:r>
            <a:r>
              <a:rPr lang="tr-TR" dirty="0"/>
              <a:t> </a:t>
            </a:r>
            <a:r>
              <a:rPr lang="tr-TR" dirty="0" err="1"/>
              <a:t>Brando</a:t>
            </a:r>
            <a:r>
              <a:rPr lang="tr-TR" dirty="0"/>
              <a:t> – Albay Walter E. </a:t>
            </a:r>
            <a:r>
              <a:rPr lang="tr-TR" dirty="0" err="1"/>
              <a:t>Kurtz</a:t>
            </a:r>
            <a:endParaRPr lang="tr-TR" dirty="0"/>
          </a:p>
          <a:p>
            <a:r>
              <a:rPr lang="tr-TR" dirty="0"/>
              <a:t>• Robert </a:t>
            </a:r>
            <a:r>
              <a:rPr lang="tr-TR" dirty="0" err="1"/>
              <a:t>Duvall</a:t>
            </a:r>
            <a:r>
              <a:rPr lang="tr-TR" dirty="0"/>
              <a:t> – Yarbay Bill </a:t>
            </a:r>
            <a:r>
              <a:rPr lang="tr-TR" dirty="0" err="1"/>
              <a:t>Kilgore</a:t>
            </a:r>
            <a:endParaRPr lang="tr-TR" dirty="0"/>
          </a:p>
          <a:p>
            <a:r>
              <a:rPr lang="tr-TR" dirty="0"/>
              <a:t>• Frederic </a:t>
            </a:r>
            <a:r>
              <a:rPr lang="tr-TR" dirty="0" err="1"/>
              <a:t>Forrest</a:t>
            </a:r>
            <a:r>
              <a:rPr lang="tr-TR" dirty="0"/>
              <a:t> – Çavuş </a:t>
            </a:r>
            <a:r>
              <a:rPr lang="tr-TR" dirty="0" err="1"/>
              <a:t>Jay</a:t>
            </a:r>
            <a:r>
              <a:rPr lang="tr-TR" dirty="0"/>
              <a:t> “</a:t>
            </a:r>
            <a:r>
              <a:rPr lang="tr-TR" dirty="0" err="1"/>
              <a:t>Chef</a:t>
            </a:r>
            <a:r>
              <a:rPr lang="tr-TR" dirty="0"/>
              <a:t>” Hicks</a:t>
            </a:r>
          </a:p>
          <a:p>
            <a:r>
              <a:rPr lang="tr-TR" dirty="0"/>
              <a:t>• Sam </a:t>
            </a:r>
            <a:r>
              <a:rPr lang="tr-TR" dirty="0" err="1"/>
              <a:t>Bottoms</a:t>
            </a:r>
            <a:r>
              <a:rPr lang="tr-TR" dirty="0"/>
              <a:t> – Asker </a:t>
            </a:r>
            <a:r>
              <a:rPr lang="tr-TR" dirty="0" err="1"/>
              <a:t>Lance</a:t>
            </a:r>
            <a:r>
              <a:rPr lang="tr-TR" dirty="0"/>
              <a:t> B. Johnson</a:t>
            </a:r>
          </a:p>
          <a:p>
            <a:r>
              <a:rPr lang="tr-TR" dirty="0"/>
              <a:t>• Laurence </a:t>
            </a:r>
            <a:r>
              <a:rPr lang="tr-TR" dirty="0" err="1"/>
              <a:t>Fishburne</a:t>
            </a:r>
            <a:r>
              <a:rPr lang="tr-TR" dirty="0"/>
              <a:t> – Asker </a:t>
            </a:r>
            <a:r>
              <a:rPr lang="tr-TR" dirty="0" err="1"/>
              <a:t>Tyrone</a:t>
            </a:r>
            <a:r>
              <a:rPr lang="tr-TR" dirty="0"/>
              <a:t> “</a:t>
            </a:r>
            <a:r>
              <a:rPr lang="tr-TR" dirty="0" err="1"/>
              <a:t>Mr</a:t>
            </a:r>
            <a:r>
              <a:rPr lang="tr-TR" dirty="0"/>
              <a:t>. </a:t>
            </a:r>
            <a:r>
              <a:rPr lang="tr-TR" dirty="0" err="1"/>
              <a:t>Clean</a:t>
            </a:r>
            <a:r>
              <a:rPr lang="tr-TR" dirty="0"/>
              <a:t>” Miller (Çekimler sırasında sadece 14 yaşındaydı!)</a:t>
            </a:r>
          </a:p>
          <a:p>
            <a:r>
              <a:rPr lang="tr-TR" dirty="0"/>
              <a:t>• Dennis </a:t>
            </a:r>
            <a:r>
              <a:rPr lang="tr-TR" dirty="0" err="1"/>
              <a:t>Hopper</a:t>
            </a:r>
            <a:r>
              <a:rPr lang="tr-TR" dirty="0"/>
              <a:t> – Fotoğrafçı (Delirmiş bir gazeteci)</a:t>
            </a:r>
          </a:p>
          <a:p>
            <a:r>
              <a:rPr lang="tr-TR" dirty="0"/>
              <a:t>• Harrison Ford – Albay Lucas (Kısa bir rol)</a:t>
            </a:r>
          </a:p>
          <a:p>
            <a:endParaRPr lang="tr-TR" dirty="0"/>
          </a:p>
        </p:txBody>
      </p:sp>
      <p:pic>
        <p:nvPicPr>
          <p:cNvPr id="5" name="Resim 4">
            <a:extLst>
              <a:ext uri="{FF2B5EF4-FFF2-40B4-BE49-F238E27FC236}">
                <a16:creationId xmlns:a16="http://schemas.microsoft.com/office/drawing/2014/main" id="{F54516D1-5FC7-62C0-85B7-099AB6F74CE0}"/>
              </a:ext>
            </a:extLst>
          </p:cNvPr>
          <p:cNvPicPr>
            <a:picLocks noChangeAspect="1"/>
          </p:cNvPicPr>
          <p:nvPr/>
        </p:nvPicPr>
        <p:blipFill>
          <a:blip r:embed="rId2"/>
          <a:stretch>
            <a:fillRect/>
          </a:stretch>
        </p:blipFill>
        <p:spPr>
          <a:xfrm>
            <a:off x="6956244" y="609600"/>
            <a:ext cx="3490357" cy="3456860"/>
          </a:xfrm>
          <a:prstGeom prst="rect">
            <a:avLst/>
          </a:prstGeom>
        </p:spPr>
      </p:pic>
    </p:spTree>
    <p:extLst>
      <p:ext uri="{BB962C8B-B14F-4D97-AF65-F5344CB8AC3E}">
        <p14:creationId xmlns:p14="http://schemas.microsoft.com/office/powerpoint/2010/main" val="405243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70F5E8-3CC1-010D-FA3B-00986AB086C1}"/>
              </a:ext>
            </a:extLst>
          </p:cNvPr>
          <p:cNvSpPr>
            <a:spLocks noGrp="1"/>
          </p:cNvSpPr>
          <p:nvPr>
            <p:ph type="title"/>
          </p:nvPr>
        </p:nvSpPr>
        <p:spPr/>
        <p:txBody>
          <a:bodyPr/>
          <a:lstStyle/>
          <a:p>
            <a:r>
              <a:rPr lang="tr-TR" dirty="0"/>
              <a:t>Yapım süreci</a:t>
            </a:r>
          </a:p>
        </p:txBody>
      </p:sp>
      <p:sp>
        <p:nvSpPr>
          <p:cNvPr id="3" name="İçerik Yer Tutucusu 2">
            <a:extLst>
              <a:ext uri="{FF2B5EF4-FFF2-40B4-BE49-F238E27FC236}">
                <a16:creationId xmlns:a16="http://schemas.microsoft.com/office/drawing/2014/main" id="{D0E92E50-02A3-015D-9AE1-C3D4AD248A94}"/>
              </a:ext>
            </a:extLst>
          </p:cNvPr>
          <p:cNvSpPr>
            <a:spLocks noGrp="1"/>
          </p:cNvSpPr>
          <p:nvPr>
            <p:ph idx="1"/>
          </p:nvPr>
        </p:nvSpPr>
        <p:spPr/>
        <p:txBody>
          <a:bodyPr>
            <a:normAutofit fontScale="85000" lnSpcReduction="20000"/>
          </a:bodyPr>
          <a:lstStyle/>
          <a:p>
            <a:r>
              <a:rPr lang="tr-TR" dirty="0"/>
              <a:t>Yapım Süreci: Sinema Tarihinin En Zorlu Prodüksiyonlarından Biri</a:t>
            </a:r>
          </a:p>
          <a:p>
            <a:endParaRPr lang="tr-TR" dirty="0"/>
          </a:p>
          <a:p>
            <a:r>
              <a:rPr lang="tr-TR" dirty="0"/>
              <a:t>1. Başlangıç ve Senaryo Yazımı (1970’ler)</a:t>
            </a:r>
          </a:p>
          <a:p>
            <a:r>
              <a:rPr lang="tr-TR" dirty="0"/>
              <a:t>• İlk olarak 1969’da George Lucas ve John </a:t>
            </a:r>
            <a:r>
              <a:rPr lang="tr-TR" dirty="0" err="1"/>
              <a:t>Milius</a:t>
            </a:r>
            <a:r>
              <a:rPr lang="tr-TR" dirty="0"/>
              <a:t>, düşük bütçeli bir Vietnam filmi yapmayı planladı. Ancak proje ertelendi.</a:t>
            </a:r>
          </a:p>
          <a:p>
            <a:r>
              <a:rPr lang="tr-TR" dirty="0"/>
              <a:t>• Francis Ford </a:t>
            </a:r>
            <a:r>
              <a:rPr lang="tr-TR" dirty="0" err="1"/>
              <a:t>Coppola</a:t>
            </a:r>
            <a:r>
              <a:rPr lang="tr-TR" dirty="0"/>
              <a:t>, </a:t>
            </a:r>
            <a:r>
              <a:rPr lang="tr-TR" dirty="0" err="1"/>
              <a:t>The</a:t>
            </a:r>
            <a:r>
              <a:rPr lang="tr-TR" dirty="0"/>
              <a:t> </a:t>
            </a:r>
            <a:r>
              <a:rPr lang="tr-TR" dirty="0" err="1"/>
              <a:t>Godfather</a:t>
            </a:r>
            <a:r>
              <a:rPr lang="tr-TR" dirty="0"/>
              <a:t> filmlerinden sonra projeyi devraldı ve büyük bir prodüksiyon haline getirdi.</a:t>
            </a:r>
          </a:p>
          <a:p>
            <a:endParaRPr lang="tr-TR" dirty="0"/>
          </a:p>
          <a:p>
            <a:r>
              <a:rPr lang="tr-TR" dirty="0"/>
              <a:t>2. Çekimler (1976-1977)</a:t>
            </a:r>
          </a:p>
          <a:p>
            <a:r>
              <a:rPr lang="tr-TR" dirty="0"/>
              <a:t>• Çekim Yeri: Filipinler</a:t>
            </a:r>
          </a:p>
          <a:p>
            <a:r>
              <a:rPr lang="tr-TR" dirty="0"/>
              <a:t>• Planlanan Süre: 6 ay</a:t>
            </a:r>
          </a:p>
          <a:p>
            <a:r>
              <a:rPr lang="tr-TR" dirty="0"/>
              <a:t>• Gerçek Süre: 16 ay!</a:t>
            </a:r>
          </a:p>
          <a:p>
            <a:r>
              <a:rPr lang="tr-TR" dirty="0"/>
              <a:t>• Sebep: Hava şartları, oyuncu sorunları, bütçe aşımı ve yönetmenin kişisel zorlukları</a:t>
            </a:r>
          </a:p>
          <a:p>
            <a:endParaRPr lang="tr-TR" dirty="0"/>
          </a:p>
        </p:txBody>
      </p:sp>
    </p:spTree>
    <p:extLst>
      <p:ext uri="{BB962C8B-B14F-4D97-AF65-F5344CB8AC3E}">
        <p14:creationId xmlns:p14="http://schemas.microsoft.com/office/powerpoint/2010/main" val="138041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4AD958-81AF-4C38-9270-32F69AC39933}"/>
              </a:ext>
            </a:extLst>
          </p:cNvPr>
          <p:cNvSpPr>
            <a:spLocks noGrp="1"/>
          </p:cNvSpPr>
          <p:nvPr>
            <p:ph type="title"/>
          </p:nvPr>
        </p:nvSpPr>
        <p:spPr/>
        <p:txBody>
          <a:bodyPr/>
          <a:lstStyle/>
          <a:p>
            <a:r>
              <a:rPr lang="tr-TR" dirty="0"/>
              <a:t>Yapım süreci</a:t>
            </a:r>
          </a:p>
        </p:txBody>
      </p:sp>
      <p:sp>
        <p:nvSpPr>
          <p:cNvPr id="3" name="İçerik Yer Tutucusu 2">
            <a:extLst>
              <a:ext uri="{FF2B5EF4-FFF2-40B4-BE49-F238E27FC236}">
                <a16:creationId xmlns:a16="http://schemas.microsoft.com/office/drawing/2014/main" id="{CAA2C126-41F5-B80E-5F8D-7C5C06F7C66E}"/>
              </a:ext>
            </a:extLst>
          </p:cNvPr>
          <p:cNvSpPr>
            <a:spLocks noGrp="1"/>
          </p:cNvSpPr>
          <p:nvPr>
            <p:ph idx="1"/>
          </p:nvPr>
        </p:nvSpPr>
        <p:spPr/>
        <p:txBody>
          <a:bodyPr>
            <a:normAutofit fontScale="70000" lnSpcReduction="20000"/>
          </a:bodyPr>
          <a:lstStyle/>
          <a:p>
            <a:r>
              <a:rPr lang="tr-TR" dirty="0"/>
              <a:t>3. Zorluklar ve Krizler</a:t>
            </a:r>
          </a:p>
          <a:p>
            <a:r>
              <a:rPr lang="tr-TR" dirty="0"/>
              <a:t>• </a:t>
            </a:r>
            <a:r>
              <a:rPr lang="tr-TR" dirty="0" err="1"/>
              <a:t>Marlon</a:t>
            </a:r>
            <a:r>
              <a:rPr lang="tr-TR" dirty="0"/>
              <a:t> </a:t>
            </a:r>
            <a:r>
              <a:rPr lang="tr-TR" dirty="0" err="1"/>
              <a:t>Brando’nun</a:t>
            </a:r>
            <a:r>
              <a:rPr lang="tr-TR" dirty="0"/>
              <a:t> Sorunları:</a:t>
            </a:r>
          </a:p>
          <a:p>
            <a:r>
              <a:rPr lang="tr-TR" dirty="0"/>
              <a:t>• Senaryoyu okumamıştı, doğaçlama yapıyordu.</a:t>
            </a:r>
          </a:p>
          <a:p>
            <a:r>
              <a:rPr lang="tr-TR" dirty="0"/>
              <a:t>• Aşırı kiloluydu, bu yüzden gölgelerde çekim yapıldı.</a:t>
            </a:r>
          </a:p>
          <a:p>
            <a:r>
              <a:rPr lang="tr-TR" dirty="0"/>
              <a:t>• </a:t>
            </a:r>
            <a:r>
              <a:rPr lang="tr-TR" dirty="0" err="1"/>
              <a:t>Coppola</a:t>
            </a:r>
            <a:r>
              <a:rPr lang="tr-TR" dirty="0"/>
              <a:t> ile sürekli tartıştı.</a:t>
            </a:r>
          </a:p>
          <a:p>
            <a:r>
              <a:rPr lang="tr-TR" dirty="0"/>
              <a:t>• Martin </a:t>
            </a:r>
            <a:r>
              <a:rPr lang="tr-TR" dirty="0" err="1"/>
              <a:t>Sheen’in</a:t>
            </a:r>
            <a:r>
              <a:rPr lang="tr-TR" dirty="0"/>
              <a:t> Kalp Krizi Geçirmesi:</a:t>
            </a:r>
          </a:p>
          <a:p>
            <a:r>
              <a:rPr lang="tr-TR" dirty="0"/>
              <a:t>• Çekimler sırasında ağır alkol kullanıyordu.</a:t>
            </a:r>
          </a:p>
          <a:p>
            <a:r>
              <a:rPr lang="tr-TR" dirty="0"/>
              <a:t>• Stres nedeniyle 36 yaşında kalp krizi geçirdi.</a:t>
            </a:r>
          </a:p>
          <a:p>
            <a:r>
              <a:rPr lang="tr-TR" dirty="0"/>
              <a:t>• Tayfun Felaketi:</a:t>
            </a:r>
          </a:p>
          <a:p>
            <a:r>
              <a:rPr lang="tr-TR" dirty="0"/>
              <a:t>• Filipinler’de çekimler sırasında bir tayfun seti yok etti.</a:t>
            </a:r>
          </a:p>
          <a:p>
            <a:r>
              <a:rPr lang="tr-TR" dirty="0"/>
              <a:t>• Filipinler Ordusunun Desteği:</a:t>
            </a:r>
          </a:p>
          <a:p>
            <a:r>
              <a:rPr lang="tr-TR" dirty="0"/>
              <a:t>• </a:t>
            </a:r>
            <a:r>
              <a:rPr lang="tr-TR" dirty="0" err="1"/>
              <a:t>Coppola</a:t>
            </a:r>
            <a:r>
              <a:rPr lang="tr-TR" dirty="0"/>
              <a:t>, Filipinler hükümetinden helikopterler aldı, ancak hükümet helikopterleri bazen gerçek savaş için çekimler sırasında geri çağırıyordu!</a:t>
            </a:r>
          </a:p>
          <a:p>
            <a:endParaRPr lang="tr-TR" dirty="0"/>
          </a:p>
        </p:txBody>
      </p:sp>
      <p:pic>
        <p:nvPicPr>
          <p:cNvPr id="5" name="Resim 4">
            <a:extLst>
              <a:ext uri="{FF2B5EF4-FFF2-40B4-BE49-F238E27FC236}">
                <a16:creationId xmlns:a16="http://schemas.microsoft.com/office/drawing/2014/main" id="{B64EDE38-C7DF-E1AE-428B-1CF7D4F19E76}"/>
              </a:ext>
            </a:extLst>
          </p:cNvPr>
          <p:cNvPicPr>
            <a:picLocks noChangeAspect="1"/>
          </p:cNvPicPr>
          <p:nvPr/>
        </p:nvPicPr>
        <p:blipFill>
          <a:blip r:embed="rId2"/>
          <a:stretch>
            <a:fillRect/>
          </a:stretch>
        </p:blipFill>
        <p:spPr>
          <a:xfrm>
            <a:off x="6288833" y="2257043"/>
            <a:ext cx="4148306" cy="2343913"/>
          </a:xfrm>
          <a:prstGeom prst="rect">
            <a:avLst/>
          </a:prstGeom>
        </p:spPr>
      </p:pic>
    </p:spTree>
    <p:extLst>
      <p:ext uri="{BB962C8B-B14F-4D97-AF65-F5344CB8AC3E}">
        <p14:creationId xmlns:p14="http://schemas.microsoft.com/office/powerpoint/2010/main" val="3463359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695BFA-E8AC-22B4-0D84-700333718BE1}"/>
              </a:ext>
            </a:extLst>
          </p:cNvPr>
          <p:cNvSpPr>
            <a:spLocks noGrp="1"/>
          </p:cNvSpPr>
          <p:nvPr>
            <p:ph type="title"/>
          </p:nvPr>
        </p:nvSpPr>
        <p:spPr/>
        <p:txBody>
          <a:bodyPr/>
          <a:lstStyle/>
          <a:p>
            <a:r>
              <a:rPr lang="tr-TR" dirty="0"/>
              <a:t>Yapım süreci</a:t>
            </a:r>
          </a:p>
        </p:txBody>
      </p:sp>
      <p:sp>
        <p:nvSpPr>
          <p:cNvPr id="3" name="İçerik Yer Tutucusu 2">
            <a:extLst>
              <a:ext uri="{FF2B5EF4-FFF2-40B4-BE49-F238E27FC236}">
                <a16:creationId xmlns:a16="http://schemas.microsoft.com/office/drawing/2014/main" id="{3EE0F043-ED88-18DE-DAB5-D39699C0A811}"/>
              </a:ext>
            </a:extLst>
          </p:cNvPr>
          <p:cNvSpPr>
            <a:spLocks noGrp="1"/>
          </p:cNvSpPr>
          <p:nvPr>
            <p:ph idx="1"/>
          </p:nvPr>
        </p:nvSpPr>
        <p:spPr/>
        <p:txBody>
          <a:bodyPr>
            <a:normAutofit/>
          </a:bodyPr>
          <a:lstStyle/>
          <a:p>
            <a:r>
              <a:rPr lang="tr-TR" dirty="0"/>
              <a:t>4. Bütçe ve Finansal Sorunlar</a:t>
            </a:r>
          </a:p>
          <a:p>
            <a:r>
              <a:rPr lang="tr-TR" dirty="0"/>
              <a:t>• Hedef bütçe: 12 milyon dolar</a:t>
            </a:r>
          </a:p>
          <a:p>
            <a:r>
              <a:rPr lang="tr-TR" dirty="0"/>
              <a:t>• Final bütçesi: 31 milyon dolar</a:t>
            </a:r>
          </a:p>
          <a:p>
            <a:r>
              <a:rPr lang="tr-TR" dirty="0"/>
              <a:t>• </a:t>
            </a:r>
            <a:r>
              <a:rPr lang="tr-TR" dirty="0" err="1"/>
              <a:t>Coppola</a:t>
            </a:r>
            <a:r>
              <a:rPr lang="tr-TR" dirty="0"/>
              <a:t>, kendi parasını yatırmak zorunda kaldı.</a:t>
            </a:r>
          </a:p>
          <a:p>
            <a:endParaRPr lang="tr-TR" dirty="0"/>
          </a:p>
        </p:txBody>
      </p:sp>
    </p:spTree>
    <p:extLst>
      <p:ext uri="{BB962C8B-B14F-4D97-AF65-F5344CB8AC3E}">
        <p14:creationId xmlns:p14="http://schemas.microsoft.com/office/powerpoint/2010/main" val="934498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TM03457452[[fn=Gökyüzü]]</Template>
  <TotalTime>145</TotalTime>
  <Words>1449</Words>
  <Application>Microsoft Office PowerPoint</Application>
  <PresentationFormat>Widescreen</PresentationFormat>
  <Paragraphs>126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Gökyüzü</vt:lpstr>
      <vt:lpstr>APOCALYPSE NOW-KIYAMET</vt:lpstr>
      <vt:lpstr>APOCALYPSE NOW</vt:lpstr>
      <vt:lpstr>FİLMİN KONUSU</vt:lpstr>
      <vt:lpstr>Yönetmen ve oyuncular</vt:lpstr>
      <vt:lpstr>Francis ford coppola</vt:lpstr>
      <vt:lpstr>Yönetmen ve oyuncular</vt:lpstr>
      <vt:lpstr>Yapım süreci</vt:lpstr>
      <vt:lpstr>Yapım süreci</vt:lpstr>
      <vt:lpstr>Yapım süreci</vt:lpstr>
      <vt:lpstr>ödüller</vt:lpstr>
      <vt:lpstr>VİETNAM SAVAŞI</vt:lpstr>
      <vt:lpstr>VİETNAM SAVAŞI</vt:lpstr>
      <vt:lpstr>VİETNAM SAVAŞI</vt:lpstr>
      <vt:lpstr>FİLMİN ETKİLERİ</vt:lpstr>
      <vt:lpstr>FİLMİN ETKİLERİ</vt:lpstr>
      <vt:lpstr>FİLMİN ETKİLERİ</vt:lpstr>
      <vt:lpstr>Filmin etkileri</vt:lpstr>
      <vt:lpstr>Filmin etkileri</vt:lpstr>
      <vt:lpstr>Filmin etkileri</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hasan ç</dc:creator>
  <cp:lastModifiedBy>Nihat Berker</cp:lastModifiedBy>
  <cp:revision>12</cp:revision>
  <dcterms:created xsi:type="dcterms:W3CDTF">2025-02-05T11:30:08Z</dcterms:created>
  <dcterms:modified xsi:type="dcterms:W3CDTF">2025-02-10T12:24:58Z</dcterms:modified>
</cp:coreProperties>
</file>