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12"/>
  </p:notesMasterIdLst>
  <p:sldIdLst>
    <p:sldId id="256" r:id="rId2"/>
    <p:sldId id="260" r:id="rId3"/>
    <p:sldId id="259" r:id="rId4"/>
    <p:sldId id="261" r:id="rId5"/>
    <p:sldId id="263" r:id="rId6"/>
    <p:sldId id="265" r:id="rId7"/>
    <p:sldId id="264" r:id="rId8"/>
    <p:sldId id="266" r:id="rId9"/>
    <p:sldId id="267" r:id="rId10"/>
    <p:sldId id="262"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74" d="100"/>
          <a:sy n="74" d="100"/>
        </p:scale>
        <p:origin x="3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B3365-968A-4D83-9405-2E51B7880163}" type="datetimeFigureOut">
              <a:rPr lang="tr-TR" smtClean="0"/>
              <a:t>9.02.2025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71D1F-DBA1-4828-8F8C-2DA0CBD34AB7}" type="slidenum">
              <a:rPr lang="tr-TR" smtClean="0"/>
              <a:t>‹#›</a:t>
            </a:fld>
            <a:endParaRPr lang="tr-TR"/>
          </a:p>
        </p:txBody>
      </p:sp>
    </p:spTree>
    <p:extLst>
      <p:ext uri="{BB962C8B-B14F-4D97-AF65-F5344CB8AC3E}">
        <p14:creationId xmlns:p14="http://schemas.microsoft.com/office/powerpoint/2010/main" val="48933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6271D1F-DBA1-4828-8F8C-2DA0CBD34AB7}" type="slidenum">
              <a:rPr lang="tr-TR" smtClean="0"/>
              <a:t>6</a:t>
            </a:fld>
            <a:endParaRPr lang="tr-TR"/>
          </a:p>
        </p:txBody>
      </p:sp>
    </p:spTree>
    <p:extLst>
      <p:ext uri="{BB962C8B-B14F-4D97-AF65-F5344CB8AC3E}">
        <p14:creationId xmlns:p14="http://schemas.microsoft.com/office/powerpoint/2010/main" val="289388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6271D1F-DBA1-4828-8F8C-2DA0CBD34AB7}" type="slidenum">
              <a:rPr lang="tr-TR" smtClean="0"/>
              <a:t>9</a:t>
            </a:fld>
            <a:endParaRPr lang="tr-TR"/>
          </a:p>
        </p:txBody>
      </p:sp>
    </p:spTree>
    <p:extLst>
      <p:ext uri="{BB962C8B-B14F-4D97-AF65-F5344CB8AC3E}">
        <p14:creationId xmlns:p14="http://schemas.microsoft.com/office/powerpoint/2010/main" val="383772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6271D1F-DBA1-4828-8F8C-2DA0CBD34AB7}" type="slidenum">
              <a:rPr lang="tr-TR" smtClean="0"/>
              <a:t>10</a:t>
            </a:fld>
            <a:endParaRPr lang="tr-TR"/>
          </a:p>
        </p:txBody>
      </p:sp>
    </p:spTree>
    <p:extLst>
      <p:ext uri="{BB962C8B-B14F-4D97-AF65-F5344CB8AC3E}">
        <p14:creationId xmlns:p14="http://schemas.microsoft.com/office/powerpoint/2010/main" val="317791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09-Feb-25</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67582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09-Feb-25</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06817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09-Feb-25</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05511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09-Feb-25</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11989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09-Feb-25</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591615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09-Feb-25</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12992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09-Feb-25</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31602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09-Feb-25</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61171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09-Feb-25</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83891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09-Feb-25</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85297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09-Feb-25</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56212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09-Feb-25</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109858799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65" r:id="rId6"/>
    <p:sldLayoutId id="2147483761" r:id="rId7"/>
    <p:sldLayoutId id="2147483762" r:id="rId8"/>
    <p:sldLayoutId id="2147483763" r:id="rId9"/>
    <p:sldLayoutId id="2147483764" r:id="rId10"/>
    <p:sldLayoutId id="2147483766"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antraktsinema.com/makale.php?id=248" TargetMode="External"/><Relationship Id="rId3" Type="http://schemas.openxmlformats.org/officeDocument/2006/relationships/hyperlink" Target="https://www.britannica.com/biography/Hans-Christian-Andersen-Danish-author" TargetMode="External"/><Relationship Id="rId7" Type="http://schemas.openxmlformats.org/officeDocument/2006/relationships/hyperlink" Target="https://sinematek.tv/wp-content/uploads/2020/03/yedincisanat_2.pdf" TargetMode="External"/><Relationship Id="rId12" Type="http://schemas.openxmlformats.org/officeDocument/2006/relationships/hyperlink" Target="https://en.wikipedia.org/wiki/Third_Cinem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academia.edu/79521270/Eko_ele%C5%9Ftiri_ve_sinema_Werner_Herzog_filmlerinde_insan_do%C4%9Fa_ili%C5%9Fkisi" TargetMode="External"/><Relationship Id="rId11" Type="http://schemas.openxmlformats.org/officeDocument/2006/relationships/hyperlink" Target="https://www.youtube.com/watch?v=z0mj81MGlnE&amp;t=291s" TargetMode="External"/><Relationship Id="rId5" Type="http://schemas.openxmlformats.org/officeDocument/2006/relationships/hyperlink" Target="https://gurkankilicaslan.com/queimada-gillo-pontecorvo-1969/" TargetMode="External"/><Relationship Id="rId10" Type="http://schemas.openxmlformats.org/officeDocument/2006/relationships/hyperlink" Target="https://www.youtube.com/watch?v=zfjYLNIjugk" TargetMode="External"/><Relationship Id="rId4" Type="http://schemas.openxmlformats.org/officeDocument/2006/relationships/hyperlink" Target="http://www.sosyalbilimler.org/gunisigi-ozgurluk-ve-kucuk-bir-cicege-ozlem-queimada/" TargetMode="External"/><Relationship Id="rId9" Type="http://schemas.openxmlformats.org/officeDocument/2006/relationships/hyperlink" Target="https://jacobin.com/2023/08/third-cinema-global-south-film-anti-imperialism-decolonizati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mdb.com/title/tt0064866/" TargetMode="External"/><Relationship Id="rId2" Type="http://schemas.openxmlformats.org/officeDocument/2006/relationships/hyperlink" Target="https://www.iskultur.com.tr/julius-caesar-2.aspx" TargetMode="External"/><Relationship Id="rId1" Type="http://schemas.openxmlformats.org/officeDocument/2006/relationships/slideLayout" Target="../slideLayouts/slideLayout7.xml"/><Relationship Id="rId4" Type="http://schemas.openxmlformats.org/officeDocument/2006/relationships/hyperlink" Target="http://www.imdb.com/title/tt005894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ritannica.com/topic/Haitian-Revolution"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britannica.com/biography/Toussaint-Louvertur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ritannica.com/biography/Saddam-Hussein" TargetMode="External"/><Relationship Id="rId2" Type="http://schemas.openxmlformats.org/officeDocument/2006/relationships/hyperlink" Target="https://www.britannica.com/event/Vietnam-War"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s://www.britannica.com/topic/Taliba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Cinema_of_the_United_States" TargetMode="External"/><Relationship Id="rId13" Type="http://schemas.openxmlformats.org/officeDocument/2006/relationships/hyperlink" Target="https://en.wikipedia.org/wiki/Octavio_Getino" TargetMode="External"/><Relationship Id="rId18" Type="http://schemas.openxmlformats.org/officeDocument/2006/relationships/hyperlink" Target="https://en.wikipedia.org/wiki/Third_Cinema#cite_note-1" TargetMode="External"/><Relationship Id="rId3" Type="http://schemas.openxmlformats.org/officeDocument/2006/relationships/hyperlink" Target="https://www.imdb.com/title/tt0058946/?ref_=fn_al_tt_1" TargetMode="External"/><Relationship Id="rId7" Type="http://schemas.openxmlformats.org/officeDocument/2006/relationships/hyperlink" Target="https://en.wikipedia.org/wiki/Capitalism" TargetMode="External"/><Relationship Id="rId12" Type="http://schemas.openxmlformats.org/officeDocument/2006/relationships/hyperlink" Target="https://en.wikipedia.org/wiki/Fernando_Solanas" TargetMode="External"/><Relationship Id="rId17" Type="http://schemas.openxmlformats.org/officeDocument/2006/relationships/hyperlink" Target="https://en.wikipedia.org/wiki/Manifesto" TargetMode="External"/><Relationship Id="rId2" Type="http://schemas.openxmlformats.org/officeDocument/2006/relationships/notesSlide" Target="../notesSlides/notesSlide2.xml"/><Relationship Id="rId16" Type="http://schemas.openxmlformats.org/officeDocument/2006/relationships/hyperlink" Target="https://en.wikipedia.org/wiki/Magazine" TargetMode="External"/><Relationship Id="rId1" Type="http://schemas.openxmlformats.org/officeDocument/2006/relationships/slideLayout" Target="../slideLayouts/slideLayout7.xml"/><Relationship Id="rId6" Type="http://schemas.openxmlformats.org/officeDocument/2006/relationships/hyperlink" Target="https://en.wikipedia.org/wiki/Neocolonialism" TargetMode="External"/><Relationship Id="rId11" Type="http://schemas.openxmlformats.org/officeDocument/2006/relationships/hyperlink" Target="https://en.wikipedia.org/wiki/Argentina" TargetMode="External"/><Relationship Id="rId5" Type="http://schemas.openxmlformats.org/officeDocument/2006/relationships/hyperlink" Target="https://en.wikipedia.org/wiki/Spanish_language" TargetMode="External"/><Relationship Id="rId15" Type="http://schemas.openxmlformats.org/officeDocument/2006/relationships/hyperlink" Target="https://en.wikipedia.org/wiki/Tricontinental" TargetMode="External"/><Relationship Id="rId10" Type="http://schemas.openxmlformats.org/officeDocument/2006/relationships/hyperlink" Target="https://en.wikipedia.org/wiki/Grupo_Cine_Liberaci%C3%B3n" TargetMode="External"/><Relationship Id="rId19" Type="http://schemas.openxmlformats.org/officeDocument/2006/relationships/hyperlink" Target="https://en.wikipedia.org/wiki/Third_Cinema#cite_note-:0-6" TargetMode="External"/><Relationship Id="rId4" Type="http://schemas.openxmlformats.org/officeDocument/2006/relationships/hyperlink" Target="https://www.imdb.com/title/tt0064866/" TargetMode="External"/><Relationship Id="rId9" Type="http://schemas.openxmlformats.org/officeDocument/2006/relationships/hyperlink" Target="https://en.wikipedia.org/wiki/Latin_American_film_movement" TargetMode="External"/><Relationship Id="rId14" Type="http://schemas.openxmlformats.org/officeDocument/2006/relationships/hyperlink" Target="https://en.wikipedia.org/wiki/OSPAA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Başlık 1">
            <a:extLst>
              <a:ext uri="{FF2B5EF4-FFF2-40B4-BE49-F238E27FC236}">
                <a16:creationId xmlns:a16="http://schemas.microsoft.com/office/drawing/2014/main" id="{F08B0997-8A46-7498-1FD0-B1DAED26758A}"/>
              </a:ext>
            </a:extLst>
          </p:cNvPr>
          <p:cNvSpPr>
            <a:spLocks noGrp="1"/>
          </p:cNvSpPr>
          <p:nvPr>
            <p:ph type="ctrTitle"/>
          </p:nvPr>
        </p:nvSpPr>
        <p:spPr>
          <a:xfrm>
            <a:off x="530352" y="1015436"/>
            <a:ext cx="5985356" cy="1978346"/>
          </a:xfrm>
        </p:spPr>
        <p:txBody>
          <a:bodyPr vert="horz" lIns="91440" tIns="45720" rIns="91440" bIns="45720" rtlCol="0">
            <a:normAutofit/>
          </a:bodyPr>
          <a:lstStyle/>
          <a:p>
            <a:pPr>
              <a:lnSpc>
                <a:spcPct val="90000"/>
              </a:lnSpc>
            </a:pPr>
            <a:r>
              <a:rPr lang="en-US" sz="3400" kern="1200" dirty="0">
                <a:solidFill>
                  <a:srgbClr val="002060"/>
                </a:solidFill>
                <a:latin typeface="+mj-lt"/>
                <a:ea typeface="+mj-ea"/>
                <a:cs typeface="+mj-cs"/>
              </a:rPr>
              <a:t>KADİR HAS ÜNİVERSİTESİ 17. HERKESE AÇIK DERS</a:t>
            </a:r>
            <a:br>
              <a:rPr lang="tr-TR" sz="3400" dirty="0">
                <a:solidFill>
                  <a:srgbClr val="002060"/>
                </a:solidFill>
              </a:rPr>
            </a:br>
            <a:r>
              <a:rPr lang="de-DE" sz="3400" dirty="0">
                <a:solidFill>
                  <a:srgbClr val="002060"/>
                </a:solidFill>
              </a:rPr>
              <a:t>Prof. Dr. N</a:t>
            </a:r>
            <a:r>
              <a:rPr lang="tr-TR" sz="3400" dirty="0">
                <a:solidFill>
                  <a:srgbClr val="002060"/>
                </a:solidFill>
              </a:rPr>
              <a:t>i</a:t>
            </a:r>
            <a:r>
              <a:rPr lang="de-DE" sz="3400" dirty="0">
                <a:solidFill>
                  <a:srgbClr val="002060"/>
                </a:solidFill>
              </a:rPr>
              <a:t>hat </a:t>
            </a:r>
            <a:r>
              <a:rPr lang="de-DE" sz="3400" dirty="0" err="1">
                <a:solidFill>
                  <a:srgbClr val="002060"/>
                </a:solidFill>
              </a:rPr>
              <a:t>Berker</a:t>
            </a:r>
            <a:endParaRPr lang="en-US" sz="3400" kern="1200" dirty="0">
              <a:solidFill>
                <a:srgbClr val="002060"/>
              </a:solidFill>
            </a:endParaRPr>
          </a:p>
        </p:txBody>
      </p:sp>
      <p:sp>
        <p:nvSpPr>
          <p:cNvPr id="3" name="Alt Başlık 2">
            <a:extLst>
              <a:ext uri="{FF2B5EF4-FFF2-40B4-BE49-F238E27FC236}">
                <a16:creationId xmlns:a16="http://schemas.microsoft.com/office/drawing/2014/main" id="{E456B6AA-4DDF-F383-44CC-B7B3AE895738}"/>
              </a:ext>
            </a:extLst>
          </p:cNvPr>
          <p:cNvSpPr>
            <a:spLocks noGrp="1"/>
          </p:cNvSpPr>
          <p:nvPr>
            <p:ph type="subTitle" idx="1"/>
          </p:nvPr>
        </p:nvSpPr>
        <p:spPr>
          <a:xfrm>
            <a:off x="530352" y="3509963"/>
            <a:ext cx="5985356" cy="2272220"/>
          </a:xfrm>
        </p:spPr>
        <p:txBody>
          <a:bodyPr vert="horz" lIns="91440" tIns="45720" rIns="91440" bIns="45720" rtlCol="0">
            <a:normAutofit/>
          </a:bodyPr>
          <a:lstStyle/>
          <a:p>
            <a:pPr>
              <a:lnSpc>
                <a:spcPct val="100000"/>
              </a:lnSpc>
            </a:pPr>
            <a:r>
              <a:rPr lang="en-US" dirty="0">
                <a:solidFill>
                  <a:srgbClr val="002060"/>
                </a:solidFill>
              </a:rPr>
              <a:t>Dev</a:t>
            </a:r>
            <a:r>
              <a:rPr lang="tr-TR" dirty="0">
                <a:solidFill>
                  <a:srgbClr val="002060"/>
                </a:solidFill>
              </a:rPr>
              <a:t>ir </a:t>
            </a:r>
            <a:r>
              <a:rPr lang="en-US" dirty="0" err="1">
                <a:solidFill>
                  <a:srgbClr val="002060"/>
                </a:solidFill>
              </a:rPr>
              <a:t>Tanımlayıcı</a:t>
            </a:r>
            <a:r>
              <a:rPr lang="tr-TR" dirty="0">
                <a:solidFill>
                  <a:srgbClr val="002060"/>
                </a:solidFill>
              </a:rPr>
              <a:t>-</a:t>
            </a:r>
          </a:p>
          <a:p>
            <a:pPr>
              <a:lnSpc>
                <a:spcPct val="100000"/>
              </a:lnSpc>
            </a:pPr>
            <a:r>
              <a:rPr lang="en-US" dirty="0" err="1">
                <a:solidFill>
                  <a:srgbClr val="002060"/>
                </a:solidFill>
              </a:rPr>
              <a:t>Tanıtıcı</a:t>
            </a:r>
            <a:r>
              <a:rPr lang="en-US" dirty="0">
                <a:solidFill>
                  <a:srgbClr val="002060"/>
                </a:solidFill>
              </a:rPr>
              <a:t> 12 F</a:t>
            </a:r>
            <a:r>
              <a:rPr lang="tr-TR" dirty="0">
                <a:solidFill>
                  <a:srgbClr val="002060"/>
                </a:solidFill>
              </a:rPr>
              <a:t>i</a:t>
            </a:r>
            <a:r>
              <a:rPr lang="en-US" dirty="0" err="1">
                <a:solidFill>
                  <a:srgbClr val="002060"/>
                </a:solidFill>
              </a:rPr>
              <a:t>lm</a:t>
            </a:r>
            <a:endParaRPr lang="tr-TR" dirty="0">
              <a:solidFill>
                <a:srgbClr val="002060"/>
              </a:solidFill>
            </a:endParaRPr>
          </a:p>
          <a:p>
            <a:pPr>
              <a:lnSpc>
                <a:spcPct val="100000"/>
              </a:lnSpc>
            </a:pPr>
            <a:r>
              <a:rPr lang="tr-TR" dirty="0" err="1">
                <a:solidFill>
                  <a:srgbClr val="002060"/>
                </a:solidFill>
              </a:rPr>
              <a:t>Burn</a:t>
            </a:r>
            <a:r>
              <a:rPr lang="tr-TR" dirty="0">
                <a:solidFill>
                  <a:srgbClr val="002060"/>
                </a:solidFill>
              </a:rPr>
              <a:t> (</a:t>
            </a:r>
            <a:r>
              <a:rPr lang="tr-TR" dirty="0" err="1">
                <a:solidFill>
                  <a:srgbClr val="002060"/>
                </a:solidFill>
              </a:rPr>
              <a:t>Marlon</a:t>
            </a:r>
            <a:r>
              <a:rPr lang="tr-TR" dirty="0">
                <a:solidFill>
                  <a:srgbClr val="002060"/>
                </a:solidFill>
              </a:rPr>
              <a:t> </a:t>
            </a:r>
            <a:r>
              <a:rPr lang="tr-TR" dirty="0" err="1">
                <a:solidFill>
                  <a:srgbClr val="002060"/>
                </a:solidFill>
              </a:rPr>
              <a:t>Brando</a:t>
            </a:r>
            <a:r>
              <a:rPr lang="tr-TR" dirty="0">
                <a:solidFill>
                  <a:srgbClr val="002060"/>
                </a:solidFill>
              </a:rPr>
              <a:t>)</a:t>
            </a:r>
          </a:p>
          <a:p>
            <a:pPr>
              <a:lnSpc>
                <a:spcPct val="100000"/>
              </a:lnSpc>
            </a:pPr>
            <a:r>
              <a:rPr lang="tr-TR" dirty="0">
                <a:solidFill>
                  <a:srgbClr val="002060"/>
                </a:solidFill>
              </a:rPr>
              <a:t>Film ‘in etkisi hakkında </a:t>
            </a:r>
          </a:p>
          <a:p>
            <a:pPr>
              <a:lnSpc>
                <a:spcPct val="100000"/>
              </a:lnSpc>
            </a:pPr>
            <a:r>
              <a:rPr lang="tr-TR" dirty="0">
                <a:solidFill>
                  <a:srgbClr val="002060"/>
                </a:solidFill>
              </a:rPr>
              <a:t>Hazırlayan : Sonay Özay </a:t>
            </a:r>
          </a:p>
          <a:p>
            <a:pPr>
              <a:lnSpc>
                <a:spcPct val="100000"/>
              </a:lnSpc>
            </a:pPr>
            <a:endParaRPr lang="tr-TR" dirty="0">
              <a:solidFill>
                <a:srgbClr val="002060"/>
              </a:solidFill>
            </a:endParaRPr>
          </a:p>
          <a:p>
            <a:pPr>
              <a:lnSpc>
                <a:spcPct val="100000"/>
              </a:lnSpc>
            </a:pPr>
            <a:endParaRPr lang="en-US" dirty="0"/>
          </a:p>
        </p:txBody>
      </p:sp>
      <p:grpSp>
        <p:nvGrpSpPr>
          <p:cNvPr id="1033" name="Graphic 78">
            <a:extLst>
              <a:ext uri="{FF2B5EF4-FFF2-40B4-BE49-F238E27FC236}">
                <a16:creationId xmlns:a16="http://schemas.microsoft.com/office/drawing/2014/main" id="{06B4C967-D337-479B-87CA-7587B7FCF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352" y="3267662"/>
            <a:ext cx="972241" cy="45718"/>
            <a:chOff x="4886325" y="3371754"/>
            <a:chExt cx="2418492" cy="113728"/>
          </a:xfrm>
          <a:solidFill>
            <a:schemeClr val="accent1"/>
          </a:solidFill>
        </p:grpSpPr>
        <p:sp>
          <p:nvSpPr>
            <p:cNvPr id="1085" name="Graphic 78">
              <a:extLst>
                <a:ext uri="{FF2B5EF4-FFF2-40B4-BE49-F238E27FC236}">
                  <a16:creationId xmlns:a16="http://schemas.microsoft.com/office/drawing/2014/main" id="{6EF1A9DB-7052-4254-8534-9AAED6F6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35" name="Graphic 78">
              <a:extLst>
                <a:ext uri="{FF2B5EF4-FFF2-40B4-BE49-F238E27FC236}">
                  <a16:creationId xmlns:a16="http://schemas.microsoft.com/office/drawing/2014/main" id="{55D44775-F9E3-4142-8CDB-277AEF2F38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036" name="Graphic 78">
                <a:extLst>
                  <a:ext uri="{FF2B5EF4-FFF2-40B4-BE49-F238E27FC236}">
                    <a16:creationId xmlns:a16="http://schemas.microsoft.com/office/drawing/2014/main" id="{93BB9C83-6DC3-450C-BFAD-0CB5EAD29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86" name="Graphic 78">
                <a:extLst>
                  <a:ext uri="{FF2B5EF4-FFF2-40B4-BE49-F238E27FC236}">
                    <a16:creationId xmlns:a16="http://schemas.microsoft.com/office/drawing/2014/main" id="{4E01AF91-A65B-4AE1-96C9-4168BD8F9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038" name="Graphic 78">
                <a:extLst>
                  <a:ext uri="{FF2B5EF4-FFF2-40B4-BE49-F238E27FC236}">
                    <a16:creationId xmlns:a16="http://schemas.microsoft.com/office/drawing/2014/main" id="{0AD45C08-DFB9-441F-A901-BCB9B0305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039" name="Graphic 78">
                <a:extLst>
                  <a:ext uri="{FF2B5EF4-FFF2-40B4-BE49-F238E27FC236}">
                    <a16:creationId xmlns:a16="http://schemas.microsoft.com/office/drawing/2014/main" id="{E05BEC0E-4EE4-42C4-BF0B-15F9AC518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1041" name="Freeform: Shape 1040">
            <a:extLst>
              <a:ext uri="{FF2B5EF4-FFF2-40B4-BE49-F238E27FC236}">
                <a16:creationId xmlns:a16="http://schemas.microsoft.com/office/drawing/2014/main" id="{82AA7049-B18D-49D6-AD7D-DBB9E19F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713190" y="-534982"/>
            <a:ext cx="943826" cy="2013794"/>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43" name="Group 1042">
            <a:extLst>
              <a:ext uri="{FF2B5EF4-FFF2-40B4-BE49-F238E27FC236}">
                <a16:creationId xmlns:a16="http://schemas.microsoft.com/office/drawing/2014/main" id="{3850DB66-16D1-4953-A6E3-FCA3DC5F27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35690" y="349252"/>
            <a:ext cx="886142" cy="693398"/>
            <a:chOff x="10948005" y="3379098"/>
            <a:chExt cx="868640" cy="679702"/>
          </a:xfrm>
          <a:solidFill>
            <a:schemeClr val="accent6"/>
          </a:solidFill>
        </p:grpSpPr>
        <p:sp>
          <p:nvSpPr>
            <p:cNvPr id="1087" name="Freeform: Shape 1043">
              <a:extLst>
                <a:ext uri="{FF2B5EF4-FFF2-40B4-BE49-F238E27FC236}">
                  <a16:creationId xmlns:a16="http://schemas.microsoft.com/office/drawing/2014/main" id="{D698AB2F-1D17-4249-81CB-9A41D46B8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45" name="Freeform: Shape 1044">
              <a:extLst>
                <a:ext uri="{FF2B5EF4-FFF2-40B4-BE49-F238E27FC236}">
                  <a16:creationId xmlns:a16="http://schemas.microsoft.com/office/drawing/2014/main" id="{F5301961-8687-4ADB-8043-4065F470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46" name="Graphic 15">
              <a:extLst>
                <a:ext uri="{FF2B5EF4-FFF2-40B4-BE49-F238E27FC236}">
                  <a16:creationId xmlns:a16="http://schemas.microsoft.com/office/drawing/2014/main" id="{9DC20816-893A-4201-AA91-22F71E46F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47" name="Graphic 15">
              <a:extLst>
                <a:ext uri="{FF2B5EF4-FFF2-40B4-BE49-F238E27FC236}">
                  <a16:creationId xmlns:a16="http://schemas.microsoft.com/office/drawing/2014/main" id="{866D1F4E-BA21-44F3-A97A-E979C5FE7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id="{B35EADCB-1DB5-4B69-892B-14567F528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0" name="Freeform: Shape 1049">
            <a:extLst>
              <a:ext uri="{FF2B5EF4-FFF2-40B4-BE49-F238E27FC236}">
                <a16:creationId xmlns:a16="http://schemas.microsoft.com/office/drawing/2014/main" id="{752C2BA4-3BBE-4D22-A0D9-8D2A7B8F1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918708"/>
            <a:ext cx="4187283" cy="93929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Queimada - müzik ve şarkı sözleri: Ennio Morricone | Spotify">
            <a:extLst>
              <a:ext uri="{FF2B5EF4-FFF2-40B4-BE49-F238E27FC236}">
                <a16:creationId xmlns:a16="http://schemas.microsoft.com/office/drawing/2014/main" id="{DBF61FBE-8F81-E923-8020-9689A9F215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85935" y="642510"/>
            <a:ext cx="4835897" cy="562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74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7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7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24EF3F3-D16F-19D1-EE39-87D957581811}"/>
              </a:ext>
            </a:extLst>
          </p:cNvPr>
          <p:cNvSpPr txBox="1"/>
          <p:nvPr/>
        </p:nvSpPr>
        <p:spPr>
          <a:xfrm>
            <a:off x="1307689" y="717755"/>
            <a:ext cx="9478297" cy="4985980"/>
          </a:xfrm>
          <a:prstGeom prst="rect">
            <a:avLst/>
          </a:prstGeom>
          <a:noFill/>
        </p:spPr>
        <p:txBody>
          <a:bodyPr wrap="square">
            <a:spAutoFit/>
          </a:bodyPr>
          <a:lstStyle/>
          <a:p>
            <a:r>
              <a:rPr lang="tr-TR" dirty="0">
                <a:solidFill>
                  <a:srgbClr val="002060"/>
                </a:solidFill>
              </a:rPr>
              <a:t>Kaynakça :</a:t>
            </a:r>
          </a:p>
          <a:p>
            <a:endParaRPr lang="tr-TR" dirty="0">
              <a:solidFill>
                <a:srgbClr val="002060"/>
              </a:solidFill>
            </a:endParaRPr>
          </a:p>
          <a:p>
            <a:pPr algn="l">
              <a:spcAft>
                <a:spcPts val="1800"/>
              </a:spcAft>
            </a:pPr>
            <a:r>
              <a:rPr lang="tr-TR" b="0" i="0" dirty="0">
                <a:solidFill>
                  <a:srgbClr val="002060"/>
                </a:solidFill>
                <a:effectLst/>
                <a:latin typeface="Noto Serif" panose="02020600060500020200" pitchFamily="18" charset="0"/>
              </a:rPr>
              <a:t>Ve o an </a:t>
            </a:r>
            <a:r>
              <a:rPr lang="tr-TR" b="0" i="0" u="none" strike="noStrike" dirty="0">
                <a:solidFill>
                  <a:srgbClr val="D75681"/>
                </a:solidFill>
                <a:effectLst/>
                <a:latin typeface="Noto Serif" panose="02020600060500020200" pitchFamily="18" charset="0"/>
                <a:hlinkClick r:id="rId3">
                  <a:extLst>
                    <a:ext uri="{A12FA001-AC4F-418D-AE19-62706E023703}">
                      <ahyp:hlinkClr xmlns:ahyp="http://schemas.microsoft.com/office/drawing/2018/hyperlinkcolor" val="tx"/>
                    </a:ext>
                  </a:extLst>
                </a:hlinkClick>
              </a:rPr>
              <a:t>Hans </a:t>
            </a:r>
            <a:r>
              <a:rPr lang="tr-TR" b="0" i="0" u="none" strike="noStrike" dirty="0" err="1">
                <a:solidFill>
                  <a:srgbClr val="D75681"/>
                </a:solidFill>
                <a:effectLst/>
                <a:latin typeface="Noto Serif" panose="02020600060500020200" pitchFamily="18" charset="0"/>
                <a:hlinkClick r:id="rId3">
                  <a:extLst>
                    <a:ext uri="{A12FA001-AC4F-418D-AE19-62706E023703}">
                      <ahyp:hlinkClr xmlns:ahyp="http://schemas.microsoft.com/office/drawing/2018/hyperlinkcolor" val="tx"/>
                    </a:ext>
                  </a:extLst>
                </a:hlinkClick>
              </a:rPr>
              <a:t>Christian</a:t>
            </a:r>
            <a:r>
              <a:rPr lang="tr-TR" b="0" i="0" u="none" strike="noStrike" dirty="0">
                <a:solidFill>
                  <a:srgbClr val="002060"/>
                </a:solidFill>
                <a:effectLst/>
                <a:latin typeface="Noto Serif" panose="02020600060500020200" pitchFamily="18" charset="0"/>
                <a:hlinkClick r:id="rId3">
                  <a:extLst>
                    <a:ext uri="{A12FA001-AC4F-418D-AE19-62706E023703}">
                      <ahyp:hlinkClr xmlns:ahyp="http://schemas.microsoft.com/office/drawing/2018/hyperlinkcolor" val="tx"/>
                    </a:ext>
                  </a:extLst>
                </a:hlinkClick>
              </a:rPr>
              <a:t> Andersen</a:t>
            </a:r>
            <a:r>
              <a:rPr lang="tr-TR" b="0" i="0" dirty="0">
                <a:solidFill>
                  <a:srgbClr val="002060"/>
                </a:solidFill>
                <a:effectLst/>
                <a:latin typeface="Noto Serif" panose="02020600060500020200" pitchFamily="18" charset="0"/>
              </a:rPr>
              <a:t>’in ölümsüz sözlerine hak vermemek mümkün değildir:</a:t>
            </a:r>
            <a:r>
              <a:rPr lang="tr-TR" b="0" i="1" dirty="0">
                <a:solidFill>
                  <a:srgbClr val="002060"/>
                </a:solidFill>
                <a:effectLst/>
                <a:latin typeface="Noto Serif" panose="02020600060500020200" pitchFamily="18" charset="0"/>
              </a:rPr>
              <a:t> “Yalnızca yaşamak yetmez… İnsanın günışığına, özgürlüğe ve küçük bir çiçeğe ihtiyacı vardır.”</a:t>
            </a:r>
          </a:p>
          <a:p>
            <a:pPr algn="l">
              <a:spcAft>
                <a:spcPts val="1800"/>
              </a:spcAft>
            </a:pPr>
            <a:r>
              <a:rPr lang="tr-TR" dirty="0">
                <a:solidFill>
                  <a:srgbClr val="002060"/>
                </a:solidFill>
                <a:hlinkClick r:id="rId4">
                  <a:extLst>
                    <a:ext uri="{A12FA001-AC4F-418D-AE19-62706E023703}">
                      <ahyp:hlinkClr xmlns:ahyp="http://schemas.microsoft.com/office/drawing/2018/hyperlinkcolor" val="tx"/>
                    </a:ext>
                  </a:extLst>
                </a:hlinkClick>
              </a:rPr>
              <a:t>www.sosyalbilimler.org/gunisigi-ozgurluk-ve-kucuk-bir-cicege-ozlem-queimada/</a:t>
            </a:r>
            <a:endParaRPr lang="tr-TR" dirty="0">
              <a:solidFill>
                <a:srgbClr val="002060"/>
              </a:solidFill>
            </a:endParaRPr>
          </a:p>
          <a:p>
            <a:r>
              <a:rPr lang="pt-BR" dirty="0">
                <a:solidFill>
                  <a:srgbClr val="002060"/>
                </a:solidFill>
                <a:hlinkClick r:id="rId5">
                  <a:extLst>
                    <a:ext uri="{A12FA001-AC4F-418D-AE19-62706E023703}">
                      <ahyp:hlinkClr xmlns:ahyp="http://schemas.microsoft.com/office/drawing/2018/hyperlinkcolor" val="tx"/>
                    </a:ext>
                  </a:extLst>
                </a:hlinkClick>
              </a:rPr>
              <a:t>Queimada – Gillo Pontecorvo (1969) – GÜRKAN KILIÇASLAN</a:t>
            </a:r>
            <a:endParaRPr lang="tr-TR" dirty="0">
              <a:solidFill>
                <a:srgbClr val="002060"/>
              </a:solidFill>
            </a:endParaRPr>
          </a:p>
          <a:p>
            <a:r>
              <a:rPr lang="tr-TR" dirty="0">
                <a:solidFill>
                  <a:srgbClr val="D75681"/>
                </a:solidFill>
                <a:hlinkClick r:id="rId6">
                  <a:extLst>
                    <a:ext uri="{A12FA001-AC4F-418D-AE19-62706E023703}">
                      <ahyp:hlinkClr xmlns:ahyp="http://schemas.microsoft.com/office/drawing/2018/hyperlinkcolor" val="tx"/>
                    </a:ext>
                  </a:extLst>
                </a:hlinkClick>
              </a:rPr>
              <a:t>(17) Eko-eleştiri ve sinema : Werner </a:t>
            </a:r>
            <a:r>
              <a:rPr lang="tr-TR" dirty="0" err="1">
                <a:solidFill>
                  <a:srgbClr val="D75681"/>
                </a:solidFill>
                <a:hlinkClick r:id="rId6">
                  <a:extLst>
                    <a:ext uri="{A12FA001-AC4F-418D-AE19-62706E023703}">
                      <ahyp:hlinkClr xmlns:ahyp="http://schemas.microsoft.com/office/drawing/2018/hyperlinkcolor" val="tx"/>
                    </a:ext>
                  </a:extLst>
                </a:hlinkClick>
              </a:rPr>
              <a:t>Herzog</a:t>
            </a:r>
            <a:r>
              <a:rPr lang="tr-TR" dirty="0">
                <a:solidFill>
                  <a:srgbClr val="002060"/>
                </a:solidFill>
                <a:hlinkClick r:id="rId6">
                  <a:extLst>
                    <a:ext uri="{A12FA001-AC4F-418D-AE19-62706E023703}">
                      <ahyp:hlinkClr xmlns:ahyp="http://schemas.microsoft.com/office/drawing/2018/hyperlinkcolor" val="tx"/>
                    </a:ext>
                  </a:extLst>
                </a:hlinkClick>
              </a:rPr>
              <a:t> filmlerinde insan-doğa ilişkisi</a:t>
            </a:r>
            <a:endParaRPr lang="tr-TR" dirty="0">
              <a:solidFill>
                <a:srgbClr val="002060"/>
              </a:solidFill>
            </a:endParaRPr>
          </a:p>
          <a:p>
            <a:r>
              <a:rPr lang="tr-TR" dirty="0">
                <a:solidFill>
                  <a:srgbClr val="002060"/>
                </a:solidFill>
                <a:hlinkClick r:id="rId7">
                  <a:extLst>
                    <a:ext uri="{A12FA001-AC4F-418D-AE19-62706E023703}">
                      <ahyp:hlinkClr xmlns:ahyp="http://schemas.microsoft.com/office/drawing/2018/hyperlinkcolor" val="tx"/>
                    </a:ext>
                  </a:extLst>
                </a:hlinkClick>
              </a:rPr>
              <a:t>yedincisanat_2.pdf</a:t>
            </a:r>
            <a:r>
              <a:rPr lang="tr-TR" dirty="0">
                <a:solidFill>
                  <a:srgbClr val="002060"/>
                </a:solidFill>
              </a:rPr>
              <a:t> sayfa 36 (</a:t>
            </a:r>
            <a:r>
              <a:rPr lang="tr-TR" dirty="0" err="1">
                <a:solidFill>
                  <a:srgbClr val="002060"/>
                </a:solidFill>
              </a:rPr>
              <a:t>Gillo</a:t>
            </a:r>
            <a:r>
              <a:rPr lang="tr-TR" dirty="0">
                <a:solidFill>
                  <a:srgbClr val="002060"/>
                </a:solidFill>
              </a:rPr>
              <a:t> </a:t>
            </a:r>
            <a:r>
              <a:rPr lang="tr-TR" dirty="0" err="1">
                <a:solidFill>
                  <a:srgbClr val="002060"/>
                </a:solidFill>
              </a:rPr>
              <a:t>Pontecorvo</a:t>
            </a:r>
            <a:r>
              <a:rPr lang="tr-TR" dirty="0">
                <a:solidFill>
                  <a:srgbClr val="002060"/>
                </a:solidFill>
              </a:rPr>
              <a:t> ile konuşma)</a:t>
            </a:r>
          </a:p>
          <a:p>
            <a:r>
              <a:rPr lang="es-ES" dirty="0">
                <a:solidFill>
                  <a:srgbClr val="D75681"/>
                </a:solidFill>
                <a:hlinkClick r:id="rId8">
                  <a:extLst>
                    <a:ext uri="{A12FA001-AC4F-418D-AE19-62706E023703}">
                      <ahyp:hlinkClr xmlns:ahyp="http://schemas.microsoft.com/office/drawing/2018/hyperlinkcolor" val="tx"/>
                    </a:ext>
                  </a:extLst>
                </a:hlinkClick>
              </a:rPr>
              <a:t>DOSYA: Devrim ve İsyan </a:t>
            </a:r>
            <a:r>
              <a:rPr lang="es-ES" dirty="0">
                <a:solidFill>
                  <a:srgbClr val="002060"/>
                </a:solidFill>
                <a:hlinkClick r:id="rId8">
                  <a:extLst>
                    <a:ext uri="{A12FA001-AC4F-418D-AE19-62706E023703}">
                      <ahyp:hlinkClr xmlns:ahyp="http://schemas.microsoft.com/office/drawing/2018/hyperlinkcolor" val="tx"/>
                    </a:ext>
                  </a:extLst>
                </a:hlinkClick>
              </a:rPr>
              <a:t>Filmleri</a:t>
            </a:r>
            <a:endParaRPr lang="tr-TR" dirty="0">
              <a:solidFill>
                <a:srgbClr val="002060"/>
              </a:solidFill>
            </a:endParaRPr>
          </a:p>
          <a:p>
            <a:r>
              <a:rPr lang="en-US" dirty="0">
                <a:solidFill>
                  <a:srgbClr val="002060"/>
                </a:solidFill>
                <a:hlinkClick r:id="rId9">
                  <a:extLst>
                    <a:ext uri="{A12FA001-AC4F-418D-AE19-62706E023703}">
                      <ahyp:hlinkClr xmlns:ahyp="http://schemas.microsoft.com/office/drawing/2018/hyperlinkcolor" val="tx"/>
                    </a:ext>
                  </a:extLst>
                </a:hlinkClick>
              </a:rPr>
              <a:t>For Truly Radical Filmmaking, Look to Third Cinema</a:t>
            </a:r>
            <a:endParaRPr lang="tr-TR" dirty="0">
              <a:solidFill>
                <a:srgbClr val="002060"/>
              </a:solidFill>
            </a:endParaRPr>
          </a:p>
          <a:p>
            <a:r>
              <a:rPr lang="tr-TR" dirty="0" err="1">
                <a:solidFill>
                  <a:srgbClr val="D75681"/>
                </a:solidFill>
                <a:hlinkClick r:id="rId10">
                  <a:extLst>
                    <a:ext uri="{A12FA001-AC4F-418D-AE19-62706E023703}">
                      <ahyp:hlinkClr xmlns:ahyp="http://schemas.microsoft.com/office/drawing/2018/hyperlinkcolor" val="tx"/>
                    </a:ext>
                  </a:extLst>
                </a:hlinkClick>
              </a:rPr>
              <a:t>Ennio</a:t>
            </a:r>
            <a:r>
              <a:rPr lang="tr-TR" dirty="0">
                <a:solidFill>
                  <a:srgbClr val="D75681"/>
                </a:solidFill>
                <a:hlinkClick r:id="rId10">
                  <a:extLst>
                    <a:ext uri="{A12FA001-AC4F-418D-AE19-62706E023703}">
                      <ahyp:hlinkClr xmlns:ahyp="http://schemas.microsoft.com/office/drawing/2018/hyperlinkcolor" val="tx"/>
                    </a:ext>
                  </a:extLst>
                </a:hlinkClick>
              </a:rPr>
              <a:t> </a:t>
            </a:r>
            <a:r>
              <a:rPr lang="tr-TR" dirty="0" err="1">
                <a:solidFill>
                  <a:srgbClr val="D75681"/>
                </a:solidFill>
                <a:hlinkClick r:id="rId10">
                  <a:extLst>
                    <a:ext uri="{A12FA001-AC4F-418D-AE19-62706E023703}">
                      <ahyp:hlinkClr xmlns:ahyp="http://schemas.microsoft.com/office/drawing/2018/hyperlinkcolor" val="tx"/>
                    </a:ext>
                  </a:extLst>
                </a:hlinkClick>
              </a:rPr>
              <a:t>Morricone</a:t>
            </a:r>
            <a:r>
              <a:rPr lang="tr-TR" dirty="0">
                <a:solidFill>
                  <a:srgbClr val="D75681"/>
                </a:solidFill>
                <a:hlinkClick r:id="rId10">
                  <a:extLst>
                    <a:ext uri="{A12FA001-AC4F-418D-AE19-62706E023703}">
                      <ahyp:hlinkClr xmlns:ahyp="http://schemas.microsoft.com/office/drawing/2018/hyperlinkcolor" val="tx"/>
                    </a:ext>
                  </a:extLst>
                </a:hlinkClick>
              </a:rPr>
              <a:t> ● </a:t>
            </a:r>
            <a:r>
              <a:rPr lang="tr-TR" dirty="0" err="1">
                <a:solidFill>
                  <a:srgbClr val="D75681"/>
                </a:solidFill>
                <a:hlinkClick r:id="rId10">
                  <a:extLst>
                    <a:ext uri="{A12FA001-AC4F-418D-AE19-62706E023703}">
                      <ahyp:hlinkClr xmlns:ahyp="http://schemas.microsoft.com/office/drawing/2018/hyperlinkcolor" val="tx"/>
                    </a:ext>
                  </a:extLst>
                </a:hlinkClick>
              </a:rPr>
              <a:t>Queimada</a:t>
            </a:r>
            <a:r>
              <a:rPr lang="tr-TR" dirty="0">
                <a:solidFill>
                  <a:srgbClr val="D75681"/>
                </a:solidFill>
                <a:hlinkClick r:id="rId10">
                  <a:extLst>
                    <a:ext uri="{A12FA001-AC4F-418D-AE19-62706E023703}">
                      <ahyp:hlinkClr xmlns:ahyp="http://schemas.microsoft.com/office/drawing/2018/hyperlinkcolor" val="tx"/>
                    </a:ext>
                  </a:extLst>
                </a:hlinkClick>
              </a:rPr>
              <a:t> (</a:t>
            </a:r>
            <a:r>
              <a:rPr lang="tr-TR" dirty="0" err="1">
                <a:solidFill>
                  <a:srgbClr val="D75681"/>
                </a:solidFill>
                <a:hlinkClick r:id="rId10">
                  <a:extLst>
                    <a:ext uri="{A12FA001-AC4F-418D-AE19-62706E023703}">
                      <ahyp:hlinkClr xmlns:ahyp="http://schemas.microsoft.com/office/drawing/2018/hyperlinkcolor" val="tx"/>
                    </a:ext>
                  </a:extLst>
                </a:hlinkClick>
              </a:rPr>
              <a:t>Burn</a:t>
            </a:r>
            <a:r>
              <a:rPr lang="tr-TR" dirty="0">
                <a:solidFill>
                  <a:srgbClr val="D75681"/>
                </a:solidFill>
                <a:hlinkClick r:id="rId10">
                  <a:extLst>
                    <a:ext uri="{A12FA001-AC4F-418D-AE19-62706E023703}">
                      <ahyp:hlinkClr xmlns:ahyp="http://schemas.microsoft.com/office/drawing/2018/hyperlinkcolor" val="tx"/>
                    </a:ext>
                  </a:extLst>
                </a:hlinkClick>
              </a:rPr>
              <a:t>!) - </a:t>
            </a:r>
            <a:r>
              <a:rPr lang="tr-TR" dirty="0" err="1">
                <a:solidFill>
                  <a:srgbClr val="D75681"/>
                </a:solidFill>
                <a:hlinkClick r:id="rId10">
                  <a:extLst>
                    <a:ext uri="{A12FA001-AC4F-418D-AE19-62706E023703}">
                      <ahyp:hlinkClr xmlns:ahyp="http://schemas.microsoft.com/office/drawing/2018/hyperlinkcolor" val="tx"/>
                    </a:ext>
                  </a:extLst>
                </a:hlinkClick>
              </a:rPr>
              <a:t>Abolisson</a:t>
            </a:r>
            <a:r>
              <a:rPr lang="tr-TR" dirty="0">
                <a:solidFill>
                  <a:srgbClr val="D75681"/>
                </a:solidFill>
                <a:hlinkClick r:id="rId10">
                  <a:extLst>
                    <a:ext uri="{A12FA001-AC4F-418D-AE19-62706E023703}">
                      <ahyp:hlinkClr xmlns:ahyp="http://schemas.microsoft.com/office/drawing/2018/hyperlinkcolor" val="tx"/>
                    </a:ext>
                  </a:extLst>
                </a:hlinkClick>
              </a:rPr>
              <a:t> (High </a:t>
            </a:r>
            <a:r>
              <a:rPr lang="tr-TR" dirty="0" err="1">
                <a:solidFill>
                  <a:srgbClr val="D75681"/>
                </a:solidFill>
                <a:hlinkClick r:id="rId10">
                  <a:extLst>
                    <a:ext uri="{A12FA001-AC4F-418D-AE19-62706E023703}">
                      <ahyp:hlinkClr xmlns:ahyp="http://schemas.microsoft.com/office/drawing/2018/hyperlinkcolor" val="tx"/>
                    </a:ext>
                  </a:extLst>
                </a:hlinkClick>
              </a:rPr>
              <a:t>Quality</a:t>
            </a:r>
            <a:r>
              <a:rPr lang="tr-TR" dirty="0">
                <a:solidFill>
                  <a:srgbClr val="D75681"/>
                </a:solidFill>
                <a:hlinkClick r:id="rId10">
                  <a:extLst>
                    <a:ext uri="{A12FA001-AC4F-418D-AE19-62706E023703}">
                      <ahyp:hlinkClr xmlns:ahyp="http://schemas.microsoft.com/office/drawing/2018/hyperlinkcolor" val="tx"/>
                    </a:ext>
                  </a:extLst>
                </a:hlinkClick>
              </a:rPr>
              <a:t> </a:t>
            </a:r>
            <a:r>
              <a:rPr lang="tr-TR" dirty="0" err="1">
                <a:solidFill>
                  <a:srgbClr val="D75681"/>
                </a:solidFill>
                <a:hlinkClick r:id="rId10">
                  <a:extLst>
                    <a:ext uri="{A12FA001-AC4F-418D-AE19-62706E023703}">
                      <ahyp:hlinkClr xmlns:ahyp="http://schemas.microsoft.com/office/drawing/2018/hyperlinkcolor" val="tx"/>
                    </a:ext>
                  </a:extLst>
                </a:hlinkClick>
              </a:rPr>
              <a:t>Audio</a:t>
            </a:r>
            <a:r>
              <a:rPr lang="tr-TR" dirty="0">
                <a:solidFill>
                  <a:srgbClr val="002060"/>
                </a:solidFill>
                <a:hlinkClick r:id="rId10">
                  <a:extLst>
                    <a:ext uri="{A12FA001-AC4F-418D-AE19-62706E023703}">
                      <ahyp:hlinkClr xmlns:ahyp="http://schemas.microsoft.com/office/drawing/2018/hyperlinkcolor" val="tx"/>
                    </a:ext>
                  </a:extLst>
                </a:hlinkClick>
              </a:rPr>
              <a:t>) – YouTube</a:t>
            </a:r>
            <a:r>
              <a:rPr lang="tr-TR" dirty="0">
                <a:solidFill>
                  <a:srgbClr val="002060"/>
                </a:solidFill>
              </a:rPr>
              <a:t> </a:t>
            </a:r>
            <a:r>
              <a:rPr lang="tr-TR" dirty="0" err="1">
                <a:solidFill>
                  <a:srgbClr val="002060"/>
                </a:solidFill>
              </a:rPr>
              <a:t>fim</a:t>
            </a:r>
            <a:r>
              <a:rPr lang="tr-TR" dirty="0">
                <a:solidFill>
                  <a:srgbClr val="002060"/>
                </a:solidFill>
              </a:rPr>
              <a:t> müzikleri</a:t>
            </a:r>
          </a:p>
          <a:p>
            <a:r>
              <a:rPr lang="tr-TR" dirty="0">
                <a:solidFill>
                  <a:srgbClr val="D75681"/>
                </a:solidFill>
                <a:hlinkClick r:id="rId11">
                  <a:extLst>
                    <a:ext uri="{A12FA001-AC4F-418D-AE19-62706E023703}">
                      <ahyp:hlinkClr xmlns:ahyp="http://schemas.microsoft.com/office/drawing/2018/hyperlinkcolor" val="tx"/>
                    </a:ext>
                  </a:extLst>
                </a:hlinkClick>
              </a:rPr>
              <a:t>Seyredilmesi Gereken Filmler, İsyan, </a:t>
            </a:r>
            <a:r>
              <a:rPr lang="tr-TR" dirty="0" err="1">
                <a:solidFill>
                  <a:srgbClr val="D75681"/>
                </a:solidFill>
                <a:hlinkClick r:id="rId11">
                  <a:extLst>
                    <a:ext uri="{A12FA001-AC4F-418D-AE19-62706E023703}">
                      <ahyp:hlinkClr xmlns:ahyp="http://schemas.microsoft.com/office/drawing/2018/hyperlinkcolor" val="tx"/>
                    </a:ext>
                  </a:extLst>
                </a:hlinkClick>
              </a:rPr>
              <a:t>Marlon</a:t>
            </a:r>
            <a:r>
              <a:rPr lang="tr-TR" dirty="0">
                <a:solidFill>
                  <a:srgbClr val="D75681"/>
                </a:solidFill>
                <a:hlinkClick r:id="rId11">
                  <a:extLst>
                    <a:ext uri="{A12FA001-AC4F-418D-AE19-62706E023703}">
                      <ahyp:hlinkClr xmlns:ahyp="http://schemas.microsoft.com/office/drawing/2018/hyperlinkcolor" val="tx"/>
                    </a:ext>
                  </a:extLst>
                </a:hlinkClick>
              </a:rPr>
              <a:t> </a:t>
            </a:r>
            <a:r>
              <a:rPr lang="tr-TR" dirty="0" err="1">
                <a:solidFill>
                  <a:srgbClr val="002060"/>
                </a:solidFill>
                <a:hlinkClick r:id="rId11">
                  <a:extLst>
                    <a:ext uri="{A12FA001-AC4F-418D-AE19-62706E023703}">
                      <ahyp:hlinkClr xmlns:ahyp="http://schemas.microsoft.com/office/drawing/2018/hyperlinkcolor" val="tx"/>
                    </a:ext>
                  </a:extLst>
                </a:hlinkClick>
              </a:rPr>
              <a:t>Brando</a:t>
            </a:r>
            <a:r>
              <a:rPr lang="tr-TR" dirty="0">
                <a:solidFill>
                  <a:srgbClr val="002060"/>
                </a:solidFill>
              </a:rPr>
              <a:t>  </a:t>
            </a:r>
            <a:r>
              <a:rPr lang="tr-TR" b="1" i="0" dirty="0" err="1">
                <a:solidFill>
                  <a:srgbClr val="002060"/>
                </a:solidFill>
                <a:effectLst/>
                <a:latin typeface="Roboto" panose="02000000000000000000" pitchFamily="2" charset="0"/>
              </a:rPr>
              <a:t>Prof.Dr.Serdar</a:t>
            </a:r>
            <a:r>
              <a:rPr lang="tr-TR" b="1" i="0" dirty="0">
                <a:solidFill>
                  <a:srgbClr val="002060"/>
                </a:solidFill>
                <a:effectLst/>
                <a:latin typeface="Roboto" panose="02000000000000000000" pitchFamily="2" charset="0"/>
              </a:rPr>
              <a:t> Akgün sinema kulübü</a:t>
            </a:r>
          </a:p>
          <a:p>
            <a:endParaRPr lang="tr-TR" dirty="0">
              <a:solidFill>
                <a:srgbClr val="002060"/>
              </a:solidFill>
            </a:endParaRPr>
          </a:p>
          <a:p>
            <a:r>
              <a:rPr lang="tr-TR" dirty="0">
                <a:hlinkClick r:id="rId12"/>
              </a:rPr>
              <a:t>Üçüncü Sinema - Vikipedi</a:t>
            </a:r>
            <a:endParaRPr lang="tr-TR" dirty="0"/>
          </a:p>
        </p:txBody>
      </p:sp>
    </p:spTree>
    <p:extLst>
      <p:ext uri="{BB962C8B-B14F-4D97-AF65-F5344CB8AC3E}">
        <p14:creationId xmlns:p14="http://schemas.microsoft.com/office/powerpoint/2010/main" val="157299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4E6841C-AC15-9532-105D-A972ADDAE717}"/>
              </a:ext>
            </a:extLst>
          </p:cNvPr>
          <p:cNvSpPr txBox="1"/>
          <p:nvPr/>
        </p:nvSpPr>
        <p:spPr>
          <a:xfrm>
            <a:off x="1297857" y="594479"/>
            <a:ext cx="8652387" cy="4524315"/>
          </a:xfrm>
          <a:prstGeom prst="rect">
            <a:avLst/>
          </a:prstGeom>
          <a:noFill/>
        </p:spPr>
        <p:txBody>
          <a:bodyPr wrap="square">
            <a:spAutoFit/>
          </a:bodyPr>
          <a:lstStyle/>
          <a:p>
            <a:r>
              <a:rPr lang="tr-TR" b="1" i="0" dirty="0">
                <a:solidFill>
                  <a:srgbClr val="002060"/>
                </a:solidFill>
                <a:effectLst/>
                <a:latin typeface="Noto Serif" panose="020F0502020204030204" pitchFamily="18" charset="0"/>
              </a:rPr>
              <a:t>Günışığı, Özgürlük ve Küçük Bir Çiçeğe Özlem: </a:t>
            </a:r>
          </a:p>
          <a:p>
            <a:r>
              <a:rPr lang="tr-TR" b="1" i="0" dirty="0" err="1">
                <a:solidFill>
                  <a:srgbClr val="002060"/>
                </a:solidFill>
                <a:effectLst/>
                <a:latin typeface="Noto Serif" panose="020F0502020204030204" pitchFamily="18" charset="0"/>
              </a:rPr>
              <a:t>Queimada</a:t>
            </a:r>
            <a:endParaRPr lang="tr-TR" b="1" i="0" dirty="0">
              <a:solidFill>
                <a:srgbClr val="002060"/>
              </a:solidFill>
              <a:effectLst/>
              <a:latin typeface="Noto Serif" panose="020F0502020204030204" pitchFamily="18" charset="0"/>
            </a:endParaRPr>
          </a:p>
          <a:p>
            <a:r>
              <a:rPr lang="tr-TR" b="1" i="0" dirty="0">
                <a:solidFill>
                  <a:srgbClr val="002060"/>
                </a:solidFill>
                <a:effectLst/>
                <a:latin typeface="Noto Serif" panose="020F0502020204030204" pitchFamily="18" charset="0"/>
              </a:rPr>
              <a:t>Shakespeare’in ünlü eseri </a:t>
            </a:r>
            <a:r>
              <a:rPr lang="tr-TR" b="1" i="0" u="none" strike="noStrike" dirty="0">
                <a:solidFill>
                  <a:srgbClr val="002060"/>
                </a:solidFill>
                <a:effectLst/>
                <a:latin typeface="Noto Serif" panose="020F0502020204030204" pitchFamily="18" charset="0"/>
                <a:hlinkClick r:id="rId2">
                  <a:extLst>
                    <a:ext uri="{A12FA001-AC4F-418D-AE19-62706E023703}">
                      <ahyp:hlinkClr xmlns:ahyp="http://schemas.microsoft.com/office/drawing/2018/hyperlinkcolor" val="tx"/>
                    </a:ext>
                  </a:extLst>
                </a:hlinkClick>
              </a:rPr>
              <a:t>Julius </a:t>
            </a:r>
            <a:r>
              <a:rPr lang="tr-TR" b="1" i="0" u="none" strike="noStrike" dirty="0" err="1">
                <a:solidFill>
                  <a:srgbClr val="002060"/>
                </a:solidFill>
                <a:effectLst/>
                <a:latin typeface="Noto Serif" panose="020F0502020204030204" pitchFamily="18" charset="0"/>
                <a:hlinkClick r:id="rId2">
                  <a:extLst>
                    <a:ext uri="{A12FA001-AC4F-418D-AE19-62706E023703}">
                      <ahyp:hlinkClr xmlns:ahyp="http://schemas.microsoft.com/office/drawing/2018/hyperlinkcolor" val="tx"/>
                    </a:ext>
                  </a:extLst>
                </a:hlinkClick>
              </a:rPr>
              <a:t>Ceasar</a:t>
            </a:r>
            <a:r>
              <a:rPr lang="tr-TR" b="1" i="0" dirty="0" err="1">
                <a:solidFill>
                  <a:srgbClr val="002060"/>
                </a:solidFill>
                <a:effectLst/>
                <a:latin typeface="Noto Serif" panose="020F0502020204030204" pitchFamily="18" charset="0"/>
              </a:rPr>
              <a:t>’da</a:t>
            </a:r>
            <a:r>
              <a:rPr lang="tr-TR" b="1" i="0" dirty="0">
                <a:solidFill>
                  <a:srgbClr val="002060"/>
                </a:solidFill>
                <a:effectLst/>
                <a:latin typeface="Noto Serif" panose="020F0502020204030204" pitchFamily="18" charset="0"/>
              </a:rPr>
              <a:t> yalın ancak insanı derin düşüncelere sevk eden şöyle bir cümle vardır: “</a:t>
            </a:r>
            <a:r>
              <a:rPr lang="tr-TR" b="1" i="1" dirty="0">
                <a:solidFill>
                  <a:srgbClr val="002060"/>
                </a:solidFill>
                <a:effectLst/>
                <a:highlight>
                  <a:srgbClr val="FFFF00"/>
                </a:highlight>
                <a:latin typeface="Noto Serif" panose="020F0502020204030204" pitchFamily="18" charset="0"/>
              </a:rPr>
              <a:t>Her köle avucunun içinde taşır / Kendi köleliğinden kurtulma gücünü</a:t>
            </a:r>
            <a:r>
              <a:rPr lang="tr-TR" b="1" i="0" dirty="0">
                <a:solidFill>
                  <a:srgbClr val="002060"/>
                </a:solidFill>
                <a:effectLst/>
                <a:highlight>
                  <a:srgbClr val="FFFF00"/>
                </a:highlight>
                <a:latin typeface="Noto Serif" panose="020F0502020204030204" pitchFamily="18" charset="0"/>
              </a:rPr>
              <a:t>”. </a:t>
            </a:r>
            <a:r>
              <a:rPr lang="tr-TR" b="1" i="0" dirty="0">
                <a:solidFill>
                  <a:srgbClr val="002060"/>
                </a:solidFill>
                <a:effectLst/>
                <a:latin typeface="Noto Serif" panose="020F0502020204030204" pitchFamily="18" charset="0"/>
              </a:rPr>
              <a:t>Ve insanlık tarihi boyunca, özgürlükle ilgili söylenilen, yazılan, çizilen  her nevi eserin kalbinde aynı zamanda esaret de vardır. Çünkü aslında gerçekten de her şey zıddı ile kaimdir. </a:t>
            </a:r>
          </a:p>
          <a:p>
            <a:r>
              <a:rPr lang="tr-TR" b="1" i="0" dirty="0" err="1">
                <a:solidFill>
                  <a:srgbClr val="002060"/>
                </a:solidFill>
                <a:effectLst/>
                <a:latin typeface="Noto Serif" panose="020F0502020204030204" pitchFamily="18" charset="0"/>
              </a:rPr>
              <a:t>Gillo</a:t>
            </a:r>
            <a:r>
              <a:rPr lang="tr-TR" b="1" i="0" dirty="0">
                <a:solidFill>
                  <a:srgbClr val="002060"/>
                </a:solidFill>
                <a:effectLst/>
                <a:latin typeface="Noto Serif" panose="020F0502020204030204" pitchFamily="18" charset="0"/>
              </a:rPr>
              <a:t> </a:t>
            </a:r>
            <a:r>
              <a:rPr lang="tr-TR" b="1" i="0" dirty="0" err="1">
                <a:solidFill>
                  <a:srgbClr val="002060"/>
                </a:solidFill>
                <a:effectLst/>
                <a:latin typeface="Noto Serif" panose="020F0502020204030204" pitchFamily="18" charset="0"/>
              </a:rPr>
              <a:t>Pontecorvo’nun</a:t>
            </a:r>
            <a:r>
              <a:rPr lang="tr-TR" b="1" i="0" dirty="0">
                <a:solidFill>
                  <a:srgbClr val="002060"/>
                </a:solidFill>
                <a:effectLst/>
                <a:latin typeface="Noto Serif" panose="020F0502020204030204" pitchFamily="18" charset="0"/>
              </a:rPr>
              <a:t> savaş draması </a:t>
            </a:r>
            <a:r>
              <a:rPr lang="tr-TR" b="1" i="1" dirty="0" err="1">
                <a:solidFill>
                  <a:srgbClr val="002060"/>
                </a:solidFill>
                <a:effectLst/>
                <a:latin typeface="Noto Serif" panose="020F0502020204030204" pitchFamily="18" charset="0"/>
              </a:rPr>
              <a:t>Queimada</a:t>
            </a:r>
            <a:r>
              <a:rPr lang="tr-TR" b="1" i="0" dirty="0" err="1">
                <a:solidFill>
                  <a:srgbClr val="002060"/>
                </a:solidFill>
                <a:effectLst/>
                <a:latin typeface="Noto Serif" panose="020F0502020204030204" pitchFamily="18" charset="0"/>
              </a:rPr>
              <a:t>’da</a:t>
            </a:r>
            <a:r>
              <a:rPr lang="tr-TR" b="1" i="0" dirty="0">
                <a:solidFill>
                  <a:srgbClr val="002060"/>
                </a:solidFill>
                <a:effectLst/>
                <a:latin typeface="Noto Serif" panose="020F0502020204030204" pitchFamily="18" charset="0"/>
              </a:rPr>
              <a:t> [</a:t>
            </a:r>
            <a:r>
              <a:rPr lang="tr-TR" b="1" i="0" u="none" strike="noStrike" dirty="0">
                <a:solidFill>
                  <a:srgbClr val="002060"/>
                </a:solidFill>
                <a:effectLst/>
                <a:latin typeface="Noto Serif" panose="020F0502020204030204" pitchFamily="18" charset="0"/>
                <a:hlinkClick r:id="rId3">
                  <a:extLst>
                    <a:ext uri="{A12FA001-AC4F-418D-AE19-62706E023703}">
                      <ahyp:hlinkClr xmlns:ahyp="http://schemas.microsoft.com/office/drawing/2018/hyperlinkcolor" val="tx"/>
                    </a:ext>
                  </a:extLst>
                </a:hlinkClick>
              </a:rPr>
              <a:t>İsyan!</a:t>
            </a:r>
            <a:r>
              <a:rPr lang="tr-TR" b="1" i="0" dirty="0">
                <a:solidFill>
                  <a:srgbClr val="002060"/>
                </a:solidFill>
                <a:effectLst/>
                <a:latin typeface="Noto Serif" panose="020F0502020204030204" pitchFamily="18" charset="0"/>
              </a:rPr>
              <a:t> – 1969] bu tezadın patikalarında yol alan hayli zorlu bir filmdir. </a:t>
            </a:r>
            <a:r>
              <a:rPr lang="tr-TR" b="1" i="1" dirty="0">
                <a:solidFill>
                  <a:srgbClr val="002060"/>
                </a:solidFill>
                <a:effectLst/>
                <a:latin typeface="Noto Serif" panose="020F0502020204030204" pitchFamily="18" charset="0"/>
              </a:rPr>
              <a:t>La </a:t>
            </a:r>
            <a:r>
              <a:rPr lang="tr-TR" b="1" i="1" dirty="0" err="1">
                <a:solidFill>
                  <a:srgbClr val="002060"/>
                </a:solidFill>
                <a:effectLst/>
                <a:latin typeface="Noto Serif" panose="020F0502020204030204" pitchFamily="18" charset="0"/>
              </a:rPr>
              <a:t>battaglia</a:t>
            </a:r>
            <a:r>
              <a:rPr lang="tr-TR" b="1" i="1" dirty="0">
                <a:solidFill>
                  <a:srgbClr val="002060"/>
                </a:solidFill>
                <a:effectLst/>
                <a:latin typeface="Noto Serif" panose="020F0502020204030204" pitchFamily="18" charset="0"/>
              </a:rPr>
              <a:t> </a:t>
            </a:r>
            <a:r>
              <a:rPr lang="tr-TR" b="1" i="1" dirty="0" err="1">
                <a:solidFill>
                  <a:srgbClr val="002060"/>
                </a:solidFill>
                <a:effectLst/>
                <a:latin typeface="Noto Serif" panose="020F0502020204030204" pitchFamily="18" charset="0"/>
              </a:rPr>
              <a:t>di</a:t>
            </a:r>
            <a:r>
              <a:rPr lang="tr-TR" b="1" i="1" dirty="0">
                <a:solidFill>
                  <a:srgbClr val="002060"/>
                </a:solidFill>
                <a:effectLst/>
                <a:latin typeface="Noto Serif" panose="020F0502020204030204" pitchFamily="18" charset="0"/>
              </a:rPr>
              <a:t> </a:t>
            </a:r>
            <a:r>
              <a:rPr lang="tr-TR" b="1" i="1" dirty="0" err="1">
                <a:solidFill>
                  <a:srgbClr val="002060"/>
                </a:solidFill>
                <a:effectLst/>
                <a:latin typeface="Noto Serif" panose="020F0502020204030204" pitchFamily="18" charset="0"/>
              </a:rPr>
              <a:t>Algeri</a:t>
            </a:r>
            <a:r>
              <a:rPr lang="tr-TR" b="1" i="0" dirty="0">
                <a:solidFill>
                  <a:srgbClr val="002060"/>
                </a:solidFill>
                <a:effectLst/>
                <a:latin typeface="Noto Serif" panose="020F0502020204030204" pitchFamily="18" charset="0"/>
              </a:rPr>
              <a:t> [</a:t>
            </a:r>
            <a:r>
              <a:rPr lang="tr-TR" b="1" i="0" u="none" strike="noStrike" dirty="0">
                <a:solidFill>
                  <a:srgbClr val="002060"/>
                </a:solidFill>
                <a:effectLst/>
                <a:latin typeface="Noto Serif" panose="020F0502020204030204" pitchFamily="18" charset="0"/>
                <a:hlinkClick r:id="rId4">
                  <a:extLst>
                    <a:ext uri="{A12FA001-AC4F-418D-AE19-62706E023703}">
                      <ahyp:hlinkClr xmlns:ahyp="http://schemas.microsoft.com/office/drawing/2018/hyperlinkcolor" val="tx"/>
                    </a:ext>
                  </a:extLst>
                </a:hlinkClick>
              </a:rPr>
              <a:t>Cezayir Bağımsızlık Savaşı</a:t>
            </a:r>
            <a:r>
              <a:rPr lang="tr-TR" b="1" i="0" dirty="0">
                <a:solidFill>
                  <a:srgbClr val="002060"/>
                </a:solidFill>
                <a:effectLst/>
                <a:latin typeface="Noto Serif" panose="020F0502020204030204" pitchFamily="18" charset="0"/>
              </a:rPr>
              <a:t> – 1966] ile tanınan İtalyan yönetmen, bu filmde, özgürlük mücadelesini ve sömürgeciliği konu alan birçok filmden farklı olarak, bağımsızlığa dair çetrefil soruları sınıf çatışması ekseninde irdeler.</a:t>
            </a:r>
          </a:p>
          <a:p>
            <a:endParaRPr lang="tr-TR" b="0" i="0" dirty="0">
              <a:solidFill>
                <a:srgbClr val="0C0C0C"/>
              </a:solidFill>
              <a:effectLst/>
              <a:latin typeface="Noto Serif" panose="020F0502020204030204" pitchFamily="18" charset="0"/>
            </a:endParaRPr>
          </a:p>
          <a:p>
            <a:endParaRPr lang="tr-TR" dirty="0"/>
          </a:p>
        </p:txBody>
      </p:sp>
      <p:sp>
        <p:nvSpPr>
          <p:cNvPr id="4" name="AutoShape 2">
            <a:extLst>
              <a:ext uri="{FF2B5EF4-FFF2-40B4-BE49-F238E27FC236}">
                <a16:creationId xmlns:a16="http://schemas.microsoft.com/office/drawing/2014/main" id="{6424EEC7-30E0-CCF0-46F1-6E4B47CBCAC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a:extLst>
              <a:ext uri="{FF2B5EF4-FFF2-40B4-BE49-F238E27FC236}">
                <a16:creationId xmlns:a16="http://schemas.microsoft.com/office/drawing/2014/main" id="{6A747C4E-8992-7576-2871-3BE3DA185E7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a:extLst>
              <a:ext uri="{FF2B5EF4-FFF2-40B4-BE49-F238E27FC236}">
                <a16:creationId xmlns:a16="http://schemas.microsoft.com/office/drawing/2014/main" id="{0141CEA8-9A18-E7A3-288D-C6AAB5AC3B8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83148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A5ED48BB-0F9E-1DC8-C1B1-9B1B870C17C0}"/>
              </a:ext>
            </a:extLst>
          </p:cNvPr>
          <p:cNvSpPr>
            <a:spLocks noChangeAspect="1" noChangeArrowheads="1"/>
          </p:cNvSpPr>
          <p:nvPr/>
        </p:nvSpPr>
        <p:spPr bwMode="auto">
          <a:xfrm>
            <a:off x="5943600" y="548148"/>
            <a:ext cx="3033252" cy="30332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descr="metin, poster, insan yüzü, gazete içeren bir resim&#10;&#10;Açıklama otomatik olarak oluşturuldu">
            <a:extLst>
              <a:ext uri="{FF2B5EF4-FFF2-40B4-BE49-F238E27FC236}">
                <a16:creationId xmlns:a16="http://schemas.microsoft.com/office/drawing/2014/main" id="{8F9B7401-8282-D003-FDB0-9557B8EE6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884" y="353528"/>
            <a:ext cx="2924467" cy="4611762"/>
          </a:xfrm>
          <a:prstGeom prst="rect">
            <a:avLst/>
          </a:prstGeom>
        </p:spPr>
      </p:pic>
      <p:sp>
        <p:nvSpPr>
          <p:cNvPr id="6" name="Metin kutusu 5">
            <a:extLst>
              <a:ext uri="{FF2B5EF4-FFF2-40B4-BE49-F238E27FC236}">
                <a16:creationId xmlns:a16="http://schemas.microsoft.com/office/drawing/2014/main" id="{61D774E2-951C-77D0-5F73-B089A41CE755}"/>
              </a:ext>
            </a:extLst>
          </p:cNvPr>
          <p:cNvSpPr txBox="1"/>
          <p:nvPr/>
        </p:nvSpPr>
        <p:spPr>
          <a:xfrm>
            <a:off x="585649" y="275304"/>
            <a:ext cx="7565293" cy="5355312"/>
          </a:xfrm>
          <a:prstGeom prst="rect">
            <a:avLst/>
          </a:prstGeom>
          <a:noFill/>
        </p:spPr>
        <p:txBody>
          <a:bodyPr wrap="square">
            <a:spAutoFit/>
          </a:bodyPr>
          <a:lstStyle/>
          <a:p>
            <a:r>
              <a:rPr lang="tr-TR" b="1" i="1" dirty="0" err="1">
                <a:solidFill>
                  <a:srgbClr val="002060"/>
                </a:solidFill>
                <a:effectLst/>
                <a:latin typeface="Noto Serif" panose="02020600060500020200" pitchFamily="18" charset="0"/>
              </a:rPr>
              <a:t>Queimada</a:t>
            </a:r>
            <a:r>
              <a:rPr lang="tr-TR" b="1" i="0" dirty="0">
                <a:solidFill>
                  <a:srgbClr val="002060"/>
                </a:solidFill>
                <a:effectLst/>
                <a:latin typeface="Noto Serif" panose="02020600060500020200" pitchFamily="18" charset="0"/>
              </a:rPr>
              <a:t>, Brezilya, Küba, Santo Domingo, Jamaika ve başka kolonilerde meydana gelmiş tarihi olayları harmanlar. Arka planı da bazı tarihi gerçeklerin mozaiği gibidir: </a:t>
            </a:r>
            <a:r>
              <a:rPr lang="tr-TR" b="1" i="0" dirty="0" err="1">
                <a:solidFill>
                  <a:srgbClr val="002060"/>
                </a:solidFill>
                <a:effectLst/>
                <a:latin typeface="Noto Serif" panose="02020600060500020200" pitchFamily="18" charset="0"/>
              </a:rPr>
              <a:t>Queimada</a:t>
            </a:r>
            <a:r>
              <a:rPr lang="tr-TR" b="1" i="0" dirty="0">
                <a:solidFill>
                  <a:srgbClr val="002060"/>
                </a:solidFill>
                <a:effectLst/>
                <a:latin typeface="Noto Serif" panose="02020600060500020200" pitchFamily="18" charset="0"/>
              </a:rPr>
              <a:t> adası, dünyanın 1969 yılındaki şartları göz önüne alındığında Küba meselesine net bir göndermedir. Gerillaları yenmek için tüm adanın yakılması, Vietnam’a ve ABD’nin  bomba kullanımına açık bir referanstır. Bugünkü Güneydoğu Asya’dan (</a:t>
            </a:r>
            <a:r>
              <a:rPr lang="tr-TR" b="1" i="0" dirty="0" err="1">
                <a:solidFill>
                  <a:srgbClr val="002060"/>
                </a:solidFill>
                <a:effectLst/>
                <a:latin typeface="Noto Serif" panose="02020600060500020200" pitchFamily="18" charset="0"/>
              </a:rPr>
              <a:t>Hindiçin</a:t>
            </a:r>
            <a:r>
              <a:rPr lang="tr-TR" b="1" i="0" dirty="0">
                <a:solidFill>
                  <a:srgbClr val="002060"/>
                </a:solidFill>
                <a:effectLst/>
                <a:latin typeface="Noto Serif" panose="02020600060500020200" pitchFamily="18" charset="0"/>
              </a:rPr>
              <a:t>) filmde direkt olarak bahsedilir. Başkahraman José </a:t>
            </a:r>
            <a:r>
              <a:rPr lang="tr-TR" b="1" i="0" dirty="0" err="1">
                <a:solidFill>
                  <a:srgbClr val="002060"/>
                </a:solidFill>
                <a:effectLst/>
                <a:latin typeface="Noto Serif" panose="02020600060500020200" pitchFamily="18" charset="0"/>
              </a:rPr>
              <a:t>Delores</a:t>
            </a:r>
            <a:r>
              <a:rPr lang="tr-TR" b="1" i="0" dirty="0">
                <a:solidFill>
                  <a:srgbClr val="002060"/>
                </a:solidFill>
                <a:effectLst/>
                <a:latin typeface="Noto Serif" panose="02020600060500020200" pitchFamily="18" charset="0"/>
              </a:rPr>
              <a:t>, </a:t>
            </a:r>
            <a:r>
              <a:rPr lang="tr-TR" b="1" i="0" u="none" strike="noStrike" dirty="0">
                <a:solidFill>
                  <a:srgbClr val="002060"/>
                </a:solidFill>
                <a:effectLst/>
                <a:latin typeface="Noto Serif" panose="02020600060500020200" pitchFamily="18" charset="0"/>
                <a:hlinkClick r:id="rId3">
                  <a:extLst>
                    <a:ext uri="{A12FA001-AC4F-418D-AE19-62706E023703}">
                      <ahyp:hlinkClr xmlns:ahyp="http://schemas.microsoft.com/office/drawing/2018/hyperlinkcolor" val="tx"/>
                    </a:ext>
                  </a:extLst>
                </a:hlinkClick>
              </a:rPr>
              <a:t>Haiti Devrimi</a:t>
            </a:r>
            <a:r>
              <a:rPr lang="tr-TR" b="1" i="0" dirty="0">
                <a:solidFill>
                  <a:srgbClr val="002060"/>
                </a:solidFill>
                <a:effectLst/>
                <a:latin typeface="Noto Serif" panose="02020600060500020200" pitchFamily="18" charset="0"/>
              </a:rPr>
              <a:t>’nin lideri </a:t>
            </a:r>
            <a:r>
              <a:rPr lang="tr-TR" b="1" i="0" u="none" strike="noStrike" dirty="0" err="1">
                <a:solidFill>
                  <a:srgbClr val="D75681"/>
                </a:solidFill>
                <a:effectLst/>
                <a:latin typeface="Noto Serif" panose="02020600060500020200" pitchFamily="18" charset="0"/>
                <a:hlinkClick r:id="rId4">
                  <a:extLst>
                    <a:ext uri="{A12FA001-AC4F-418D-AE19-62706E023703}">
                      <ahyp:hlinkClr xmlns:ahyp="http://schemas.microsoft.com/office/drawing/2018/hyperlinkcolor" val="tx"/>
                    </a:ext>
                  </a:extLst>
                </a:hlinkClick>
              </a:rPr>
              <a:t>Toussaint</a:t>
            </a:r>
            <a:r>
              <a:rPr lang="tr-TR" b="1" i="0" u="none" strike="noStrike" dirty="0">
                <a:solidFill>
                  <a:srgbClr val="D75681"/>
                </a:solidFill>
                <a:effectLst/>
                <a:latin typeface="Noto Serif" panose="02020600060500020200" pitchFamily="18" charset="0"/>
                <a:hlinkClick r:id="rId4">
                  <a:extLst>
                    <a:ext uri="{A12FA001-AC4F-418D-AE19-62706E023703}">
                      <ahyp:hlinkClr xmlns:ahyp="http://schemas.microsoft.com/office/drawing/2018/hyperlinkcolor" val="tx"/>
                    </a:ext>
                  </a:extLst>
                </a:hlinkClick>
              </a:rPr>
              <a:t> </a:t>
            </a:r>
            <a:r>
              <a:rPr lang="tr-TR" b="1" i="0" u="none" strike="noStrike" dirty="0" err="1">
                <a:solidFill>
                  <a:srgbClr val="002060"/>
                </a:solidFill>
                <a:effectLst/>
                <a:latin typeface="Noto Serif" panose="02020600060500020200" pitchFamily="18" charset="0"/>
                <a:hlinkClick r:id="rId4">
                  <a:extLst>
                    <a:ext uri="{A12FA001-AC4F-418D-AE19-62706E023703}">
                      <ahyp:hlinkClr xmlns:ahyp="http://schemas.microsoft.com/office/drawing/2018/hyperlinkcolor" val="tx"/>
                    </a:ext>
                  </a:extLst>
                </a:hlinkClick>
              </a:rPr>
              <a:t>Louverture</a:t>
            </a:r>
            <a:r>
              <a:rPr lang="tr-TR" b="1" i="0" dirty="0" err="1">
                <a:solidFill>
                  <a:srgbClr val="002060"/>
                </a:solidFill>
                <a:effectLst/>
                <a:latin typeface="Noto Serif" panose="02020600060500020200" pitchFamily="18" charset="0"/>
              </a:rPr>
              <a:t>’e</a:t>
            </a:r>
            <a:r>
              <a:rPr lang="tr-TR" b="1" i="0" dirty="0">
                <a:solidFill>
                  <a:srgbClr val="002060"/>
                </a:solidFill>
                <a:effectLst/>
                <a:latin typeface="Noto Serif" panose="02020600060500020200" pitchFamily="18" charset="0"/>
              </a:rPr>
              <a:t> bariz bir göndermedir. Filmde, bu iki insan arasında açık bir karşılaştırma bile mevcuttur. 1791’deki Haiti Devrimi, tarihteki en başarılı köle isyanıdır. ‘Bir avuç </a:t>
            </a:r>
            <a:r>
              <a:rPr lang="tr-TR" b="1" i="0" dirty="0" err="1">
                <a:solidFill>
                  <a:srgbClr val="002060"/>
                </a:solidFill>
                <a:effectLst/>
                <a:latin typeface="Noto Serif" panose="02020600060500020200" pitchFamily="18" charset="0"/>
              </a:rPr>
              <a:t>köle’nin</a:t>
            </a:r>
            <a:r>
              <a:rPr lang="tr-TR" b="1" i="0" dirty="0">
                <a:solidFill>
                  <a:srgbClr val="002060"/>
                </a:solidFill>
                <a:effectLst/>
                <a:latin typeface="Noto Serif" panose="02020600060500020200" pitchFamily="18" charset="0"/>
              </a:rPr>
              <a:t> koloni güçlerine —Fransız, İngiliz ve İspanyol— karşı kazandığı önemli bir zaferdir. Haiti’ye Kuzey ve Güney Amerika’nın ilk özgür halkı ve Afrika kökenli bir ulusça yönetilen ilk modern ülke olma ayrıcalığını kazandırmıştır. Bir köle isyanının diğer isyancılara model teşkil etmesini ve ilham olmasını engellemek için sert biçimde bastırılması gerektiği fikri de, komünist ‘domino etkisi’ tehdidine karşı geliştirilen ABD doktrinini andırır.</a:t>
            </a:r>
            <a:endParaRPr lang="tr-TR" b="1" dirty="0">
              <a:solidFill>
                <a:srgbClr val="002060"/>
              </a:solidFill>
            </a:endParaRPr>
          </a:p>
        </p:txBody>
      </p:sp>
    </p:spTree>
    <p:extLst>
      <p:ext uri="{BB962C8B-B14F-4D97-AF65-F5344CB8AC3E}">
        <p14:creationId xmlns:p14="http://schemas.microsoft.com/office/powerpoint/2010/main" val="13449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18" name="Freeform: Shape 4217">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220" name="Group 4219">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221" name="Freeform: Shape 4220">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222" name="Freeform: Shape 4221">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223" name="Freeform: Shape 4222">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224"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225"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226"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227" name="Freeform: Shape 4226">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29" name="Freeform: Shape 4228">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231"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10569"/>
            <a:ext cx="972241" cy="45718"/>
            <a:chOff x="4886325" y="3371754"/>
            <a:chExt cx="2418492" cy="113728"/>
          </a:xfrm>
          <a:solidFill>
            <a:schemeClr val="accent1"/>
          </a:solidFill>
        </p:grpSpPr>
        <p:sp>
          <p:nvSpPr>
            <p:cNvPr id="4232" name="Graphic 78">
              <a:extLst>
                <a:ext uri="{FF2B5EF4-FFF2-40B4-BE49-F238E27FC236}">
                  <a16:creationId xmlns:a16="http://schemas.microsoft.com/office/drawing/2014/main" id="{41DF3078-C636-4776-A616-D5BF3BC2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233" name="Graphic 78">
              <a:extLst>
                <a:ext uri="{FF2B5EF4-FFF2-40B4-BE49-F238E27FC236}">
                  <a16:creationId xmlns:a16="http://schemas.microsoft.com/office/drawing/2014/main" id="{0D1A27FA-1310-4BC3-A071-1566746B2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234" name="Graphic 78">
                <a:extLst>
                  <a:ext uri="{FF2B5EF4-FFF2-40B4-BE49-F238E27FC236}">
                    <a16:creationId xmlns:a16="http://schemas.microsoft.com/office/drawing/2014/main" id="{99ACB9EB-84FE-4B33-9EF9-4EC7DAC2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235" name="Graphic 78">
                <a:extLst>
                  <a:ext uri="{FF2B5EF4-FFF2-40B4-BE49-F238E27FC236}">
                    <a16:creationId xmlns:a16="http://schemas.microsoft.com/office/drawing/2014/main" id="{826E5EFB-0EF9-4DB8-99CB-5DD72009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236" name="Graphic 78">
                <a:extLst>
                  <a:ext uri="{FF2B5EF4-FFF2-40B4-BE49-F238E27FC236}">
                    <a16:creationId xmlns:a16="http://schemas.microsoft.com/office/drawing/2014/main" id="{86238E12-0689-4123-8B2E-E1CCFCC4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237" name="Graphic 78">
                <a:extLst>
                  <a:ext uri="{FF2B5EF4-FFF2-40B4-BE49-F238E27FC236}">
                    <a16:creationId xmlns:a16="http://schemas.microsoft.com/office/drawing/2014/main" id="{8538CF67-A00E-4955-A447-001BE02E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4239" name="Rectangle 4238">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241" name="Freeform: Shape 4240">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243"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4244"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245"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246"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247"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248"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249"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Metin kutusu 2">
            <a:extLst>
              <a:ext uri="{FF2B5EF4-FFF2-40B4-BE49-F238E27FC236}">
                <a16:creationId xmlns:a16="http://schemas.microsoft.com/office/drawing/2014/main" id="{E9CF0FB8-8F7D-CE61-B6F8-603FB1BA5406}"/>
              </a:ext>
            </a:extLst>
          </p:cNvPr>
          <p:cNvSpPr txBox="1"/>
          <p:nvPr/>
        </p:nvSpPr>
        <p:spPr>
          <a:xfrm>
            <a:off x="525717" y="1563329"/>
            <a:ext cx="4950173" cy="4507601"/>
          </a:xfrm>
          <a:prstGeom prst="rect">
            <a:avLst/>
          </a:prstGeom>
        </p:spPr>
        <p:txBody>
          <a:bodyPr vert="horz" lIns="91440" tIns="45720" rIns="91440" bIns="45720" rtlCol="0">
            <a:noAutofit/>
          </a:bodyPr>
          <a:lstStyle/>
          <a:p>
            <a:pPr>
              <a:spcAft>
                <a:spcPts val="600"/>
              </a:spcAft>
              <a:buFont typeface="Arial" panose="020B0604020202020204" pitchFamily="34" charset="0"/>
            </a:pPr>
            <a:r>
              <a:rPr lang="en-US" sz="1600" b="1" i="0" dirty="0" err="1">
                <a:solidFill>
                  <a:srgbClr val="002060"/>
                </a:solidFill>
                <a:effectLst/>
              </a:rPr>
              <a:t>Değişen</a:t>
            </a:r>
            <a:r>
              <a:rPr lang="en-US" sz="1600" b="1" i="0" dirty="0">
                <a:solidFill>
                  <a:srgbClr val="002060"/>
                </a:solidFill>
                <a:effectLst/>
              </a:rPr>
              <a:t> </a:t>
            </a:r>
            <a:r>
              <a:rPr lang="en-US" sz="1600" b="1" i="0" dirty="0" err="1">
                <a:solidFill>
                  <a:srgbClr val="002060"/>
                </a:solidFill>
                <a:effectLst/>
              </a:rPr>
              <a:t>siyasal</a:t>
            </a:r>
            <a:r>
              <a:rPr lang="en-US" sz="1600" b="1" i="0" dirty="0">
                <a:solidFill>
                  <a:srgbClr val="002060"/>
                </a:solidFill>
                <a:effectLst/>
              </a:rPr>
              <a:t> </a:t>
            </a:r>
            <a:r>
              <a:rPr lang="en-US" sz="1600" b="1" i="0" dirty="0" err="1">
                <a:solidFill>
                  <a:srgbClr val="002060"/>
                </a:solidFill>
                <a:effectLst/>
              </a:rPr>
              <a:t>rüzgarların</a:t>
            </a:r>
            <a:r>
              <a:rPr lang="en-US" sz="1600" b="1" i="0" dirty="0">
                <a:solidFill>
                  <a:srgbClr val="002060"/>
                </a:solidFill>
                <a:effectLst/>
              </a:rPr>
              <a:t> </a:t>
            </a:r>
            <a:r>
              <a:rPr lang="en-US" sz="1600" b="1" i="0" dirty="0" err="1">
                <a:solidFill>
                  <a:srgbClr val="002060"/>
                </a:solidFill>
                <a:effectLst/>
              </a:rPr>
              <a:t>sömürülen</a:t>
            </a:r>
            <a:r>
              <a:rPr lang="en-US" sz="1600" b="1" i="0" dirty="0">
                <a:solidFill>
                  <a:srgbClr val="002060"/>
                </a:solidFill>
                <a:effectLst/>
              </a:rPr>
              <a:t> </a:t>
            </a:r>
            <a:r>
              <a:rPr lang="en-US" sz="1600" b="1" i="0" dirty="0" err="1">
                <a:solidFill>
                  <a:srgbClr val="002060"/>
                </a:solidFill>
                <a:effectLst/>
              </a:rPr>
              <a:t>yoksul</a:t>
            </a:r>
            <a:r>
              <a:rPr lang="en-US" sz="1600" b="1" i="0" dirty="0">
                <a:solidFill>
                  <a:srgbClr val="002060"/>
                </a:solidFill>
                <a:effectLst/>
              </a:rPr>
              <a:t> </a:t>
            </a:r>
            <a:r>
              <a:rPr lang="en-US" sz="1600" b="1" i="0" dirty="0" err="1">
                <a:solidFill>
                  <a:srgbClr val="002060"/>
                </a:solidFill>
                <a:effectLst/>
              </a:rPr>
              <a:t>halk</a:t>
            </a:r>
            <a:r>
              <a:rPr lang="en-US" sz="1600" b="1" i="0" dirty="0">
                <a:solidFill>
                  <a:srgbClr val="002060"/>
                </a:solidFill>
                <a:effectLst/>
              </a:rPr>
              <a:t> </a:t>
            </a:r>
            <a:r>
              <a:rPr lang="en-US" sz="1600" b="1" i="0" dirty="0" err="1">
                <a:solidFill>
                  <a:srgbClr val="002060"/>
                </a:solidFill>
                <a:effectLst/>
              </a:rPr>
              <a:t>üzerindeki</a:t>
            </a:r>
            <a:r>
              <a:rPr lang="en-US" sz="1600" b="1" i="0" dirty="0">
                <a:solidFill>
                  <a:srgbClr val="002060"/>
                </a:solidFill>
                <a:effectLst/>
              </a:rPr>
              <a:t> </a:t>
            </a:r>
            <a:r>
              <a:rPr lang="en-US" sz="1600" b="1" i="0" dirty="0" err="1">
                <a:solidFill>
                  <a:srgbClr val="002060"/>
                </a:solidFill>
                <a:effectLst/>
              </a:rPr>
              <a:t>ölümcül</a:t>
            </a:r>
            <a:r>
              <a:rPr lang="en-US" sz="1600" b="1" i="0" dirty="0">
                <a:solidFill>
                  <a:srgbClr val="002060"/>
                </a:solidFill>
                <a:effectLst/>
              </a:rPr>
              <a:t> </a:t>
            </a:r>
            <a:r>
              <a:rPr lang="en-US" sz="1600" b="1" i="0" dirty="0" err="1">
                <a:solidFill>
                  <a:srgbClr val="002060"/>
                </a:solidFill>
                <a:effectLst/>
              </a:rPr>
              <a:t>etkisine</a:t>
            </a:r>
            <a:r>
              <a:rPr lang="en-US" sz="1600" b="1" i="0" dirty="0">
                <a:solidFill>
                  <a:srgbClr val="002060"/>
                </a:solidFill>
                <a:effectLst/>
              </a:rPr>
              <a:t> </a:t>
            </a:r>
            <a:r>
              <a:rPr lang="en-US" sz="1600" b="1" i="0" dirty="0" err="1">
                <a:solidFill>
                  <a:srgbClr val="002060"/>
                </a:solidFill>
                <a:effectLst/>
              </a:rPr>
              <a:t>şiddetle</a:t>
            </a:r>
            <a:r>
              <a:rPr lang="en-US" sz="1600" b="1" i="0" dirty="0">
                <a:solidFill>
                  <a:srgbClr val="002060"/>
                </a:solidFill>
                <a:effectLst/>
              </a:rPr>
              <a:t> </a:t>
            </a:r>
            <a:r>
              <a:rPr lang="en-US" sz="1600" b="1" i="0" dirty="0" err="1">
                <a:solidFill>
                  <a:srgbClr val="002060"/>
                </a:solidFill>
                <a:effectLst/>
              </a:rPr>
              <a:t>eğilmesi</a:t>
            </a:r>
            <a:r>
              <a:rPr lang="en-US" sz="1600" b="1" i="0" dirty="0">
                <a:solidFill>
                  <a:srgbClr val="002060"/>
                </a:solidFill>
                <a:effectLst/>
              </a:rPr>
              <a:t>, </a:t>
            </a:r>
            <a:r>
              <a:rPr lang="en-US" sz="1600" b="1" i="0" dirty="0" err="1">
                <a:solidFill>
                  <a:srgbClr val="002060"/>
                </a:solidFill>
                <a:effectLst/>
              </a:rPr>
              <a:t>Gillo</a:t>
            </a:r>
            <a:r>
              <a:rPr lang="en-US" sz="1600" b="1" i="0" dirty="0">
                <a:solidFill>
                  <a:srgbClr val="002060"/>
                </a:solidFill>
                <a:effectLst/>
              </a:rPr>
              <a:t> </a:t>
            </a:r>
            <a:r>
              <a:rPr lang="en-US" sz="1600" b="1" i="0" dirty="0" err="1">
                <a:solidFill>
                  <a:srgbClr val="002060"/>
                </a:solidFill>
                <a:effectLst/>
              </a:rPr>
              <a:t>Pontecorvo’nun</a:t>
            </a:r>
            <a:r>
              <a:rPr lang="en-US" sz="1600" b="1" i="0" dirty="0">
                <a:solidFill>
                  <a:srgbClr val="002060"/>
                </a:solidFill>
                <a:effectLst/>
              </a:rPr>
              <a:t> </a:t>
            </a:r>
            <a:r>
              <a:rPr lang="en-US" sz="1600" b="1" i="0" dirty="0" err="1">
                <a:solidFill>
                  <a:srgbClr val="002060"/>
                </a:solidFill>
                <a:effectLst/>
              </a:rPr>
              <a:t>filminin</a:t>
            </a:r>
            <a:r>
              <a:rPr lang="en-US" sz="1600" b="1" i="0" dirty="0">
                <a:solidFill>
                  <a:srgbClr val="002060"/>
                </a:solidFill>
                <a:effectLst/>
              </a:rPr>
              <a:t> </a:t>
            </a:r>
            <a:r>
              <a:rPr lang="en-US" sz="1600" b="1" i="0" dirty="0" err="1">
                <a:solidFill>
                  <a:srgbClr val="002060"/>
                </a:solidFill>
                <a:effectLst/>
              </a:rPr>
              <a:t>uzun</a:t>
            </a:r>
            <a:r>
              <a:rPr lang="en-US" sz="1600" b="1" i="0" dirty="0">
                <a:solidFill>
                  <a:srgbClr val="002060"/>
                </a:solidFill>
                <a:effectLst/>
              </a:rPr>
              <a:t> </a:t>
            </a:r>
            <a:r>
              <a:rPr lang="en-US" sz="1600" b="1" i="0" dirty="0" err="1">
                <a:solidFill>
                  <a:srgbClr val="002060"/>
                </a:solidFill>
                <a:effectLst/>
              </a:rPr>
              <a:t>tarihsel</a:t>
            </a:r>
            <a:r>
              <a:rPr lang="en-US" sz="1600" b="1" i="0" dirty="0">
                <a:solidFill>
                  <a:srgbClr val="002060"/>
                </a:solidFill>
                <a:effectLst/>
              </a:rPr>
              <a:t> </a:t>
            </a:r>
            <a:r>
              <a:rPr lang="en-US" sz="1600" b="1" i="0" dirty="0" err="1">
                <a:solidFill>
                  <a:srgbClr val="002060"/>
                </a:solidFill>
                <a:effectLst/>
              </a:rPr>
              <a:t>bir</a:t>
            </a:r>
            <a:r>
              <a:rPr lang="en-US" sz="1600" b="1" i="0" dirty="0">
                <a:solidFill>
                  <a:srgbClr val="002060"/>
                </a:solidFill>
                <a:effectLst/>
              </a:rPr>
              <a:t> </a:t>
            </a:r>
            <a:r>
              <a:rPr lang="en-US" sz="1600" b="1" i="0" dirty="0" err="1">
                <a:solidFill>
                  <a:srgbClr val="002060"/>
                </a:solidFill>
                <a:effectLst/>
              </a:rPr>
              <a:t>görünüme</a:t>
            </a:r>
            <a:r>
              <a:rPr lang="en-US" sz="1600" b="1" i="0" dirty="0">
                <a:solidFill>
                  <a:srgbClr val="002060"/>
                </a:solidFill>
                <a:effectLst/>
              </a:rPr>
              <a:t> </a:t>
            </a:r>
            <a:r>
              <a:rPr lang="en-US" sz="1600" b="1" i="0" dirty="0" err="1">
                <a:solidFill>
                  <a:srgbClr val="002060"/>
                </a:solidFill>
                <a:effectLst/>
              </a:rPr>
              <a:t>odaklanacağının</a:t>
            </a:r>
            <a:r>
              <a:rPr lang="en-US" sz="1600" b="1" i="0" dirty="0">
                <a:solidFill>
                  <a:srgbClr val="002060"/>
                </a:solidFill>
                <a:effectLst/>
              </a:rPr>
              <a:t> </a:t>
            </a:r>
            <a:r>
              <a:rPr lang="en-US" sz="1600" b="1" i="0" dirty="0" err="1">
                <a:solidFill>
                  <a:srgbClr val="002060"/>
                </a:solidFill>
                <a:effectLst/>
              </a:rPr>
              <a:t>sinyalini</a:t>
            </a:r>
            <a:r>
              <a:rPr lang="en-US" sz="1600" b="1" i="0" dirty="0">
                <a:solidFill>
                  <a:srgbClr val="002060"/>
                </a:solidFill>
                <a:effectLst/>
              </a:rPr>
              <a:t> </a:t>
            </a:r>
            <a:r>
              <a:rPr lang="en-US" sz="1600" b="1" i="0" dirty="0" err="1">
                <a:solidFill>
                  <a:srgbClr val="002060"/>
                </a:solidFill>
                <a:effectLst/>
              </a:rPr>
              <a:t>zaten</a:t>
            </a:r>
            <a:r>
              <a:rPr lang="en-US" sz="1600" b="1" i="0" dirty="0">
                <a:solidFill>
                  <a:srgbClr val="002060"/>
                </a:solidFill>
                <a:effectLst/>
              </a:rPr>
              <a:t> </a:t>
            </a:r>
            <a:r>
              <a:rPr lang="en-US" sz="1600" b="1" i="0" dirty="0" err="1">
                <a:solidFill>
                  <a:srgbClr val="002060"/>
                </a:solidFill>
                <a:effectLst/>
              </a:rPr>
              <a:t>verir</a:t>
            </a:r>
            <a:r>
              <a:rPr lang="en-US" sz="1600" b="1" i="0" dirty="0">
                <a:solidFill>
                  <a:srgbClr val="002060"/>
                </a:solidFill>
                <a:effectLst/>
              </a:rPr>
              <a:t>. </a:t>
            </a:r>
            <a:endParaRPr lang="tr-TR" sz="1600" b="1" i="0" dirty="0">
              <a:solidFill>
                <a:srgbClr val="002060"/>
              </a:solidFill>
              <a:effectLst/>
            </a:endParaRPr>
          </a:p>
          <a:p>
            <a:pPr>
              <a:spcAft>
                <a:spcPts val="600"/>
              </a:spcAft>
              <a:buFont typeface="Arial" panose="020B0604020202020204" pitchFamily="34" charset="0"/>
            </a:pPr>
            <a:r>
              <a:rPr lang="en-US" sz="1600" b="1" i="0" dirty="0" err="1">
                <a:solidFill>
                  <a:srgbClr val="002060"/>
                </a:solidFill>
                <a:effectLst/>
              </a:rPr>
              <a:t>Yarı</a:t>
            </a:r>
            <a:r>
              <a:rPr lang="en-US" sz="1600" b="1" i="0" dirty="0">
                <a:solidFill>
                  <a:srgbClr val="002060"/>
                </a:solidFill>
                <a:effectLst/>
              </a:rPr>
              <a:t> </a:t>
            </a:r>
            <a:r>
              <a:rPr lang="en-US" sz="1600" b="1" i="0" dirty="0" err="1">
                <a:solidFill>
                  <a:srgbClr val="002060"/>
                </a:solidFill>
                <a:effectLst/>
              </a:rPr>
              <a:t>didaktik</a:t>
            </a:r>
            <a:r>
              <a:rPr lang="en-US" sz="1600" b="1" i="0" dirty="0">
                <a:solidFill>
                  <a:srgbClr val="002060"/>
                </a:solidFill>
                <a:effectLst/>
              </a:rPr>
              <a:t> </a:t>
            </a:r>
            <a:r>
              <a:rPr lang="en-US" sz="1600" b="1" i="0" dirty="0" err="1">
                <a:solidFill>
                  <a:srgbClr val="002060"/>
                </a:solidFill>
                <a:effectLst/>
              </a:rPr>
              <a:t>alegori</a:t>
            </a:r>
            <a:r>
              <a:rPr lang="en-US" sz="1600" b="1" i="0" dirty="0">
                <a:solidFill>
                  <a:srgbClr val="002060"/>
                </a:solidFill>
                <a:effectLst/>
              </a:rPr>
              <a:t>, </a:t>
            </a:r>
            <a:r>
              <a:rPr lang="en-US" sz="1600" b="1" i="0" dirty="0" err="1">
                <a:solidFill>
                  <a:srgbClr val="002060"/>
                </a:solidFill>
                <a:effectLst/>
              </a:rPr>
              <a:t>yarı</a:t>
            </a:r>
            <a:r>
              <a:rPr lang="en-US" sz="1600" b="1" i="0" dirty="0">
                <a:solidFill>
                  <a:srgbClr val="002060"/>
                </a:solidFill>
                <a:effectLst/>
              </a:rPr>
              <a:t> </a:t>
            </a:r>
            <a:r>
              <a:rPr lang="en-US" sz="1600" b="1" i="0" dirty="0" err="1">
                <a:solidFill>
                  <a:srgbClr val="002060"/>
                </a:solidFill>
                <a:effectLst/>
              </a:rPr>
              <a:t>savaş</a:t>
            </a:r>
            <a:r>
              <a:rPr lang="en-US" sz="1600" b="1" i="0" dirty="0">
                <a:solidFill>
                  <a:srgbClr val="002060"/>
                </a:solidFill>
                <a:effectLst/>
              </a:rPr>
              <a:t> filmi </a:t>
            </a:r>
            <a:r>
              <a:rPr lang="en-US" sz="1600" b="1" i="0" dirty="0" err="1">
                <a:solidFill>
                  <a:srgbClr val="002060"/>
                </a:solidFill>
                <a:effectLst/>
              </a:rPr>
              <a:t>yapısı</a:t>
            </a:r>
            <a:r>
              <a:rPr lang="en-US" sz="1600" b="1" i="0" dirty="0">
                <a:solidFill>
                  <a:srgbClr val="002060"/>
                </a:solidFill>
                <a:effectLst/>
              </a:rPr>
              <a:t>, </a:t>
            </a:r>
            <a:r>
              <a:rPr lang="en-US" sz="1600" b="1" i="0" dirty="0" err="1">
                <a:solidFill>
                  <a:srgbClr val="002060"/>
                </a:solidFill>
                <a:effectLst/>
              </a:rPr>
              <a:t>mücadelenin</a:t>
            </a:r>
            <a:r>
              <a:rPr lang="en-US" sz="1600" b="1" i="0" dirty="0">
                <a:solidFill>
                  <a:srgbClr val="002060"/>
                </a:solidFill>
                <a:effectLst/>
              </a:rPr>
              <a:t> her </a:t>
            </a:r>
            <a:r>
              <a:rPr lang="en-US" sz="1600" b="1" i="0" dirty="0" err="1">
                <a:solidFill>
                  <a:srgbClr val="002060"/>
                </a:solidFill>
                <a:effectLst/>
              </a:rPr>
              <a:t>yerde</a:t>
            </a:r>
            <a:r>
              <a:rPr lang="en-US" sz="1600" b="1" i="0" dirty="0">
                <a:solidFill>
                  <a:srgbClr val="002060"/>
                </a:solidFill>
                <a:effectLst/>
              </a:rPr>
              <a:t> her zaman var </a:t>
            </a:r>
            <a:r>
              <a:rPr lang="en-US" sz="1600" b="1" i="0" dirty="0" err="1">
                <a:solidFill>
                  <a:srgbClr val="002060"/>
                </a:solidFill>
                <a:effectLst/>
              </a:rPr>
              <a:t>olacağı</a:t>
            </a:r>
            <a:r>
              <a:rPr lang="en-US" sz="1600" b="1" i="0" dirty="0">
                <a:solidFill>
                  <a:srgbClr val="002060"/>
                </a:solidFill>
                <a:effectLst/>
              </a:rPr>
              <a:t> </a:t>
            </a:r>
            <a:r>
              <a:rPr lang="en-US" sz="1600" b="1" i="0" dirty="0" err="1">
                <a:solidFill>
                  <a:srgbClr val="002060"/>
                </a:solidFill>
                <a:effectLst/>
              </a:rPr>
              <a:t>düşüncesini</a:t>
            </a:r>
            <a:r>
              <a:rPr lang="en-US" sz="1600" b="1" i="0" dirty="0">
                <a:solidFill>
                  <a:srgbClr val="002060"/>
                </a:solidFill>
                <a:effectLst/>
              </a:rPr>
              <a:t> </a:t>
            </a:r>
            <a:r>
              <a:rPr lang="en-US" sz="1600" b="1" i="0" dirty="0" err="1">
                <a:solidFill>
                  <a:srgbClr val="002060"/>
                </a:solidFill>
                <a:effectLst/>
              </a:rPr>
              <a:t>öne</a:t>
            </a:r>
            <a:r>
              <a:rPr lang="en-US" sz="1600" b="1" i="0" dirty="0">
                <a:solidFill>
                  <a:srgbClr val="002060"/>
                </a:solidFill>
                <a:effectLst/>
              </a:rPr>
              <a:t> </a:t>
            </a:r>
            <a:r>
              <a:rPr lang="en-US" sz="1600" b="1" i="0" dirty="0" err="1">
                <a:solidFill>
                  <a:srgbClr val="002060"/>
                </a:solidFill>
                <a:effectLst/>
              </a:rPr>
              <a:t>çıkarışı</a:t>
            </a:r>
            <a:r>
              <a:rPr lang="en-US" sz="1600" b="1" i="0" dirty="0">
                <a:solidFill>
                  <a:srgbClr val="002060"/>
                </a:solidFill>
                <a:effectLst/>
              </a:rPr>
              <a:t> </a:t>
            </a:r>
            <a:r>
              <a:rPr lang="en-US" sz="1600" b="1" i="0" dirty="0" err="1">
                <a:solidFill>
                  <a:srgbClr val="002060"/>
                </a:solidFill>
                <a:effectLst/>
              </a:rPr>
              <a:t>sadece</a:t>
            </a:r>
            <a:r>
              <a:rPr lang="en-US" sz="1600" b="1" i="0" dirty="0">
                <a:solidFill>
                  <a:srgbClr val="002060"/>
                </a:solidFill>
                <a:effectLst/>
              </a:rPr>
              <a:t> </a:t>
            </a:r>
            <a:r>
              <a:rPr lang="en-US" sz="1600" b="1" i="0" u="none" strike="noStrike" dirty="0">
                <a:solidFill>
                  <a:srgbClr val="D75681"/>
                </a:solidFill>
                <a:effectLst/>
                <a:hlinkClick r:id="rId2">
                  <a:extLst>
                    <a:ext uri="{A12FA001-AC4F-418D-AE19-62706E023703}">
                      <ahyp:hlinkClr xmlns:ahyp="http://schemas.microsoft.com/office/drawing/2018/hyperlinkcolor" val="tx"/>
                    </a:ext>
                  </a:extLst>
                </a:hlinkClick>
              </a:rPr>
              <a:t>Vietnam </a:t>
            </a:r>
            <a:r>
              <a:rPr lang="en-US" sz="1600" b="1" i="0" u="none" strike="noStrike" dirty="0" err="1">
                <a:solidFill>
                  <a:srgbClr val="002060"/>
                </a:solidFill>
                <a:effectLst/>
                <a:hlinkClick r:id="rId2">
                  <a:extLst>
                    <a:ext uri="{A12FA001-AC4F-418D-AE19-62706E023703}">
                      <ahyp:hlinkClr xmlns:ahyp="http://schemas.microsoft.com/office/drawing/2018/hyperlinkcolor" val="tx"/>
                    </a:ext>
                  </a:extLst>
                </a:hlinkClick>
              </a:rPr>
              <a:t>Savaşı</a:t>
            </a:r>
            <a:r>
              <a:rPr lang="en-US" sz="1600" b="1" i="0" dirty="0" err="1">
                <a:solidFill>
                  <a:srgbClr val="002060"/>
                </a:solidFill>
                <a:effectLst/>
              </a:rPr>
              <a:t>’na</a:t>
            </a:r>
            <a:r>
              <a:rPr lang="en-US" sz="1600" b="1" i="0" dirty="0">
                <a:solidFill>
                  <a:srgbClr val="002060"/>
                </a:solidFill>
                <a:effectLst/>
              </a:rPr>
              <a:t> </a:t>
            </a:r>
            <a:r>
              <a:rPr lang="en-US" sz="1600" b="1" i="0" dirty="0" err="1">
                <a:solidFill>
                  <a:srgbClr val="002060"/>
                </a:solidFill>
                <a:effectLst/>
              </a:rPr>
              <a:t>değil</a:t>
            </a:r>
            <a:r>
              <a:rPr lang="en-US" sz="1600" b="1" i="0" dirty="0">
                <a:solidFill>
                  <a:srgbClr val="002060"/>
                </a:solidFill>
                <a:effectLst/>
              </a:rPr>
              <a:t>, </a:t>
            </a:r>
            <a:r>
              <a:rPr lang="en-US" sz="1600" b="1" i="0" dirty="0" err="1">
                <a:solidFill>
                  <a:srgbClr val="002060"/>
                </a:solidFill>
                <a:effectLst/>
              </a:rPr>
              <a:t>aynı</a:t>
            </a:r>
            <a:r>
              <a:rPr lang="en-US" sz="1600" b="1" i="0" dirty="0">
                <a:solidFill>
                  <a:srgbClr val="002060"/>
                </a:solidFill>
                <a:effectLst/>
              </a:rPr>
              <a:t> </a:t>
            </a:r>
            <a:r>
              <a:rPr lang="en-US" sz="1600" b="1" i="0" dirty="0" err="1">
                <a:solidFill>
                  <a:srgbClr val="002060"/>
                </a:solidFill>
                <a:effectLst/>
              </a:rPr>
              <a:t>zamanda</a:t>
            </a:r>
            <a:r>
              <a:rPr lang="en-US" sz="1600" b="1" i="0" dirty="0">
                <a:solidFill>
                  <a:srgbClr val="002060"/>
                </a:solidFill>
                <a:effectLst/>
              </a:rPr>
              <a:t> </a:t>
            </a:r>
            <a:r>
              <a:rPr lang="en-US" sz="1600" b="1" i="0" dirty="0" err="1">
                <a:solidFill>
                  <a:srgbClr val="002060"/>
                </a:solidFill>
                <a:effectLst/>
              </a:rPr>
              <a:t>yakın</a:t>
            </a:r>
            <a:r>
              <a:rPr lang="en-US" sz="1600" b="1" i="0" dirty="0">
                <a:solidFill>
                  <a:srgbClr val="002060"/>
                </a:solidFill>
                <a:effectLst/>
              </a:rPr>
              <a:t> </a:t>
            </a:r>
            <a:r>
              <a:rPr lang="en-US" sz="1600" b="1" i="0" dirty="0" err="1">
                <a:solidFill>
                  <a:srgbClr val="002060"/>
                </a:solidFill>
                <a:effectLst/>
              </a:rPr>
              <a:t>tarihli</a:t>
            </a:r>
            <a:r>
              <a:rPr lang="en-US" sz="1600" b="1" i="0" dirty="0">
                <a:solidFill>
                  <a:srgbClr val="002060"/>
                </a:solidFill>
                <a:effectLst/>
              </a:rPr>
              <a:t> </a:t>
            </a:r>
            <a:r>
              <a:rPr lang="en-US" sz="1600" b="1" i="0" dirty="0" err="1">
                <a:solidFill>
                  <a:srgbClr val="002060"/>
                </a:solidFill>
                <a:effectLst/>
              </a:rPr>
              <a:t>Irak</a:t>
            </a:r>
            <a:r>
              <a:rPr lang="en-US" sz="1600" b="1" i="0" dirty="0">
                <a:solidFill>
                  <a:srgbClr val="002060"/>
                </a:solidFill>
                <a:effectLst/>
              </a:rPr>
              <a:t> ve </a:t>
            </a:r>
            <a:r>
              <a:rPr lang="en-US" sz="1600" b="1" i="0" dirty="0" err="1">
                <a:solidFill>
                  <a:srgbClr val="002060"/>
                </a:solidFill>
                <a:effectLst/>
              </a:rPr>
              <a:t>Afganistan</a:t>
            </a:r>
            <a:r>
              <a:rPr lang="en-US" sz="1600" b="1" i="0" dirty="0">
                <a:solidFill>
                  <a:srgbClr val="002060"/>
                </a:solidFill>
                <a:effectLst/>
              </a:rPr>
              <a:t> </a:t>
            </a:r>
            <a:r>
              <a:rPr lang="en-US" sz="1600" b="1" i="0" dirty="0" err="1">
                <a:solidFill>
                  <a:srgbClr val="002060"/>
                </a:solidFill>
                <a:effectLst/>
              </a:rPr>
              <a:t>savaşlarına</a:t>
            </a:r>
            <a:r>
              <a:rPr lang="en-US" sz="1600" b="1" i="0" dirty="0">
                <a:solidFill>
                  <a:srgbClr val="002060"/>
                </a:solidFill>
                <a:effectLst/>
              </a:rPr>
              <a:t>, </a:t>
            </a:r>
            <a:r>
              <a:rPr lang="en-US" sz="1600" b="1" i="0" dirty="0" err="1">
                <a:solidFill>
                  <a:srgbClr val="002060"/>
                </a:solidFill>
                <a:effectLst/>
              </a:rPr>
              <a:t>bir</a:t>
            </a:r>
            <a:r>
              <a:rPr lang="en-US" sz="1600" b="1" i="0" dirty="0">
                <a:solidFill>
                  <a:srgbClr val="002060"/>
                </a:solidFill>
                <a:effectLst/>
              </a:rPr>
              <a:t> </a:t>
            </a:r>
            <a:r>
              <a:rPr lang="en-US" sz="1600" b="1" i="0" dirty="0" err="1">
                <a:solidFill>
                  <a:srgbClr val="002060"/>
                </a:solidFill>
                <a:effectLst/>
              </a:rPr>
              <a:t>zamanlar</a:t>
            </a:r>
            <a:r>
              <a:rPr lang="en-US" sz="1600" b="1" i="0" dirty="0">
                <a:solidFill>
                  <a:srgbClr val="002060"/>
                </a:solidFill>
                <a:effectLst/>
              </a:rPr>
              <a:t> ABD </a:t>
            </a:r>
            <a:r>
              <a:rPr lang="en-US" sz="1600" b="1" i="0" dirty="0" err="1">
                <a:solidFill>
                  <a:srgbClr val="002060"/>
                </a:solidFill>
                <a:effectLst/>
              </a:rPr>
              <a:t>müttefiki</a:t>
            </a:r>
            <a:r>
              <a:rPr lang="en-US" sz="1600" b="1" i="0" dirty="0">
                <a:solidFill>
                  <a:srgbClr val="002060"/>
                </a:solidFill>
                <a:effectLst/>
              </a:rPr>
              <a:t> </a:t>
            </a:r>
            <a:r>
              <a:rPr lang="en-US" sz="1600" b="1" i="0" dirty="0" err="1">
                <a:solidFill>
                  <a:srgbClr val="002060"/>
                </a:solidFill>
                <a:effectLst/>
              </a:rPr>
              <a:t>olarak</a:t>
            </a:r>
            <a:r>
              <a:rPr lang="en-US" sz="1600" b="1" i="0" dirty="0">
                <a:solidFill>
                  <a:srgbClr val="002060"/>
                </a:solidFill>
                <a:effectLst/>
              </a:rPr>
              <a:t> </a:t>
            </a:r>
            <a:r>
              <a:rPr lang="en-US" sz="1600" b="1" i="0" dirty="0" err="1">
                <a:solidFill>
                  <a:srgbClr val="002060"/>
                </a:solidFill>
                <a:effectLst/>
              </a:rPr>
              <a:t>görülen</a:t>
            </a:r>
            <a:r>
              <a:rPr lang="en-US" sz="1600" b="1" i="0" dirty="0">
                <a:solidFill>
                  <a:srgbClr val="002060"/>
                </a:solidFill>
                <a:effectLst/>
              </a:rPr>
              <a:t> </a:t>
            </a:r>
            <a:r>
              <a:rPr lang="en-US" sz="1600" b="1" i="0" u="none" strike="noStrike" dirty="0">
                <a:solidFill>
                  <a:srgbClr val="002060"/>
                </a:solidFill>
                <a:effectLst/>
                <a:hlinkClick r:id="rId3">
                  <a:extLst>
                    <a:ext uri="{A12FA001-AC4F-418D-AE19-62706E023703}">
                      <ahyp:hlinkClr xmlns:ahyp="http://schemas.microsoft.com/office/drawing/2018/hyperlinkcolor" val="tx"/>
                    </a:ext>
                  </a:extLst>
                </a:hlinkClick>
              </a:rPr>
              <a:t>Saddam Hüseyin</a:t>
            </a:r>
            <a:r>
              <a:rPr lang="en-US" sz="1600" b="1" i="0" dirty="0">
                <a:solidFill>
                  <a:srgbClr val="002060"/>
                </a:solidFill>
                <a:effectLst/>
              </a:rPr>
              <a:t> ve </a:t>
            </a:r>
            <a:r>
              <a:rPr lang="en-US" sz="1600" b="1" i="0" u="none" strike="noStrike" dirty="0" err="1">
                <a:solidFill>
                  <a:srgbClr val="002060"/>
                </a:solidFill>
                <a:effectLst/>
                <a:hlinkClick r:id="rId4">
                  <a:extLst>
                    <a:ext uri="{A12FA001-AC4F-418D-AE19-62706E023703}">
                      <ahyp:hlinkClr xmlns:ahyp="http://schemas.microsoft.com/office/drawing/2018/hyperlinkcolor" val="tx"/>
                    </a:ext>
                  </a:extLst>
                </a:hlinkClick>
              </a:rPr>
              <a:t>Taliban</a:t>
            </a:r>
            <a:r>
              <a:rPr lang="en-US" sz="1600" b="1" i="0" dirty="0" err="1">
                <a:solidFill>
                  <a:srgbClr val="002060"/>
                </a:solidFill>
                <a:effectLst/>
              </a:rPr>
              <a:t>’ın</a:t>
            </a:r>
            <a:r>
              <a:rPr lang="en-US" sz="1600" b="1" i="0" dirty="0">
                <a:solidFill>
                  <a:srgbClr val="002060"/>
                </a:solidFill>
                <a:effectLst/>
              </a:rPr>
              <a:t> “</a:t>
            </a:r>
            <a:r>
              <a:rPr lang="en-US" sz="1600" b="1" i="0" dirty="0" err="1">
                <a:solidFill>
                  <a:srgbClr val="002060"/>
                </a:solidFill>
                <a:effectLst/>
              </a:rPr>
              <a:t>düşmana</a:t>
            </a:r>
            <a:r>
              <a:rPr lang="en-US" sz="1600" b="1" i="0" dirty="0">
                <a:solidFill>
                  <a:srgbClr val="002060"/>
                </a:solidFill>
                <a:effectLst/>
              </a:rPr>
              <a:t>” </a:t>
            </a:r>
            <a:r>
              <a:rPr lang="en-US" sz="1600" b="1" i="0" dirty="0" err="1">
                <a:solidFill>
                  <a:srgbClr val="002060"/>
                </a:solidFill>
                <a:effectLst/>
              </a:rPr>
              <a:t>dönüşmesi</a:t>
            </a:r>
            <a:r>
              <a:rPr lang="en-US" sz="1600" b="1" i="0" dirty="0">
                <a:solidFill>
                  <a:srgbClr val="002060"/>
                </a:solidFill>
                <a:effectLst/>
              </a:rPr>
              <a:t> </a:t>
            </a:r>
            <a:r>
              <a:rPr lang="en-US" sz="1600" b="1" i="0" dirty="0" err="1">
                <a:solidFill>
                  <a:srgbClr val="002060"/>
                </a:solidFill>
                <a:effectLst/>
              </a:rPr>
              <a:t>sürecine</a:t>
            </a:r>
            <a:r>
              <a:rPr lang="en-US" sz="1600" b="1" i="0" dirty="0">
                <a:solidFill>
                  <a:srgbClr val="002060"/>
                </a:solidFill>
                <a:effectLst/>
              </a:rPr>
              <a:t> de </a:t>
            </a:r>
            <a:r>
              <a:rPr lang="en-US" sz="1600" b="1" i="0" dirty="0" err="1">
                <a:solidFill>
                  <a:srgbClr val="002060"/>
                </a:solidFill>
                <a:effectLst/>
              </a:rPr>
              <a:t>atıftır</a:t>
            </a:r>
            <a:r>
              <a:rPr lang="en-US" sz="1600" b="1" i="0" dirty="0">
                <a:solidFill>
                  <a:srgbClr val="002060"/>
                </a:solidFill>
                <a:effectLst/>
              </a:rPr>
              <a:t>. </a:t>
            </a:r>
            <a:r>
              <a:rPr lang="en-US" sz="1600" b="1" i="0" dirty="0" err="1">
                <a:solidFill>
                  <a:srgbClr val="002060"/>
                </a:solidFill>
                <a:effectLst/>
              </a:rPr>
              <a:t>Nihayetinde</a:t>
            </a:r>
            <a:r>
              <a:rPr lang="en-US" sz="1600" b="1" i="0" dirty="0">
                <a:solidFill>
                  <a:srgbClr val="002060"/>
                </a:solidFill>
                <a:effectLst/>
              </a:rPr>
              <a:t>, </a:t>
            </a:r>
            <a:r>
              <a:rPr lang="en-US" sz="1600" b="1" i="1" dirty="0" err="1">
                <a:solidFill>
                  <a:srgbClr val="002060"/>
                </a:solidFill>
                <a:effectLst/>
              </a:rPr>
              <a:t>Queimada</a:t>
            </a:r>
            <a:r>
              <a:rPr lang="en-US" sz="1600" b="1" i="0" dirty="0">
                <a:solidFill>
                  <a:srgbClr val="002060"/>
                </a:solidFill>
                <a:effectLst/>
              </a:rPr>
              <a:t>, 1960’ların </a:t>
            </a:r>
            <a:r>
              <a:rPr lang="en-US" sz="1600" b="1" i="0" dirty="0" err="1">
                <a:solidFill>
                  <a:srgbClr val="002060"/>
                </a:solidFill>
                <a:effectLst/>
              </a:rPr>
              <a:t>kaynayan</a:t>
            </a:r>
            <a:r>
              <a:rPr lang="en-US" sz="1600" b="1" i="0" dirty="0">
                <a:solidFill>
                  <a:srgbClr val="002060"/>
                </a:solidFill>
                <a:effectLst/>
              </a:rPr>
              <a:t> </a:t>
            </a:r>
            <a:r>
              <a:rPr lang="en-US" sz="1600" b="1" i="0" dirty="0" err="1">
                <a:solidFill>
                  <a:srgbClr val="002060"/>
                </a:solidFill>
                <a:effectLst/>
              </a:rPr>
              <a:t>politik</a:t>
            </a:r>
            <a:r>
              <a:rPr lang="en-US" sz="1600" b="1" i="0" dirty="0">
                <a:solidFill>
                  <a:srgbClr val="002060"/>
                </a:solidFill>
                <a:effectLst/>
              </a:rPr>
              <a:t> </a:t>
            </a:r>
            <a:r>
              <a:rPr lang="en-US" sz="1600" b="1" i="0" dirty="0" err="1">
                <a:solidFill>
                  <a:srgbClr val="002060"/>
                </a:solidFill>
                <a:effectLst/>
              </a:rPr>
              <a:t>atmosferini</a:t>
            </a:r>
            <a:r>
              <a:rPr lang="en-US" sz="1600" b="1" i="0" dirty="0">
                <a:solidFill>
                  <a:srgbClr val="002060"/>
                </a:solidFill>
                <a:effectLst/>
              </a:rPr>
              <a:t> </a:t>
            </a:r>
            <a:r>
              <a:rPr lang="en-US" sz="1600" b="1" i="0" dirty="0" err="1">
                <a:solidFill>
                  <a:srgbClr val="002060"/>
                </a:solidFill>
                <a:effectLst/>
              </a:rPr>
              <a:t>dayanak</a:t>
            </a:r>
            <a:r>
              <a:rPr lang="en-US" sz="1600" b="1" i="0" dirty="0">
                <a:solidFill>
                  <a:srgbClr val="002060"/>
                </a:solidFill>
                <a:effectLst/>
              </a:rPr>
              <a:t> </a:t>
            </a:r>
            <a:r>
              <a:rPr lang="en-US" sz="1600" b="1" i="0" dirty="0" err="1">
                <a:solidFill>
                  <a:srgbClr val="002060"/>
                </a:solidFill>
                <a:effectLst/>
              </a:rPr>
              <a:t>alır</a:t>
            </a:r>
            <a:r>
              <a:rPr lang="en-US" sz="1600" b="1" i="0" dirty="0">
                <a:solidFill>
                  <a:srgbClr val="002060"/>
                </a:solidFill>
                <a:effectLst/>
              </a:rPr>
              <a:t>; </a:t>
            </a:r>
            <a:r>
              <a:rPr lang="en-US" sz="1600" b="1" i="0" dirty="0" err="1">
                <a:solidFill>
                  <a:srgbClr val="002060"/>
                </a:solidFill>
                <a:effectLst/>
              </a:rPr>
              <a:t>ancak</a:t>
            </a:r>
            <a:r>
              <a:rPr lang="en-US" sz="1600" b="1" i="0" dirty="0">
                <a:solidFill>
                  <a:srgbClr val="002060"/>
                </a:solidFill>
                <a:effectLst/>
              </a:rPr>
              <a:t> </a:t>
            </a:r>
            <a:r>
              <a:rPr lang="en-US" sz="1600" b="1" i="0" dirty="0" err="1">
                <a:solidFill>
                  <a:srgbClr val="002060"/>
                </a:solidFill>
                <a:effectLst/>
              </a:rPr>
              <a:t>tarihe</a:t>
            </a:r>
            <a:r>
              <a:rPr lang="en-US" sz="1600" b="1" i="0" dirty="0">
                <a:solidFill>
                  <a:srgbClr val="002060"/>
                </a:solidFill>
                <a:effectLst/>
              </a:rPr>
              <a:t> </a:t>
            </a:r>
            <a:r>
              <a:rPr lang="en-US" sz="1600" b="1" i="0" dirty="0" err="1">
                <a:solidFill>
                  <a:srgbClr val="002060"/>
                </a:solidFill>
                <a:effectLst/>
              </a:rPr>
              <a:t>dair</a:t>
            </a:r>
            <a:r>
              <a:rPr lang="en-US" sz="1600" b="1" i="0" dirty="0">
                <a:solidFill>
                  <a:srgbClr val="002060"/>
                </a:solidFill>
                <a:effectLst/>
              </a:rPr>
              <a:t> her </a:t>
            </a:r>
            <a:r>
              <a:rPr lang="en-US" sz="1600" b="1" i="0" dirty="0" err="1">
                <a:solidFill>
                  <a:srgbClr val="002060"/>
                </a:solidFill>
                <a:effectLst/>
              </a:rPr>
              <a:t>şey</a:t>
            </a:r>
            <a:r>
              <a:rPr lang="en-US" sz="1600" b="1" i="0" dirty="0">
                <a:solidFill>
                  <a:srgbClr val="002060"/>
                </a:solidFill>
                <a:effectLst/>
              </a:rPr>
              <a:t> </a:t>
            </a:r>
            <a:r>
              <a:rPr lang="en-US" sz="1600" b="1" i="0" dirty="0" err="1">
                <a:solidFill>
                  <a:srgbClr val="002060"/>
                </a:solidFill>
                <a:effectLst/>
              </a:rPr>
              <a:t>aslında</a:t>
            </a:r>
            <a:r>
              <a:rPr lang="en-US" sz="1600" b="1" i="0" dirty="0">
                <a:solidFill>
                  <a:srgbClr val="002060"/>
                </a:solidFill>
                <a:effectLst/>
              </a:rPr>
              <a:t> </a:t>
            </a:r>
            <a:r>
              <a:rPr lang="en-US" sz="1600" b="1" i="0" dirty="0" err="1">
                <a:solidFill>
                  <a:srgbClr val="002060"/>
                </a:solidFill>
                <a:effectLst/>
              </a:rPr>
              <a:t>geleceğe</a:t>
            </a:r>
            <a:r>
              <a:rPr lang="en-US" sz="1600" b="1" i="0" dirty="0">
                <a:solidFill>
                  <a:srgbClr val="002060"/>
                </a:solidFill>
                <a:effectLst/>
              </a:rPr>
              <a:t> de </a:t>
            </a:r>
            <a:r>
              <a:rPr lang="en-US" sz="1600" b="1" i="0" dirty="0" err="1">
                <a:solidFill>
                  <a:srgbClr val="002060"/>
                </a:solidFill>
                <a:effectLst/>
              </a:rPr>
              <a:t>aittir</a:t>
            </a:r>
            <a:r>
              <a:rPr lang="en-US" sz="1600" b="1" i="0" dirty="0">
                <a:solidFill>
                  <a:srgbClr val="002060"/>
                </a:solidFill>
                <a:effectLst/>
              </a:rPr>
              <a:t> (</a:t>
            </a:r>
            <a:r>
              <a:rPr lang="en-US" sz="1600" b="1" i="0" dirty="0" err="1">
                <a:solidFill>
                  <a:srgbClr val="002060"/>
                </a:solidFill>
                <a:effectLst/>
              </a:rPr>
              <a:t>tarih</a:t>
            </a:r>
            <a:r>
              <a:rPr lang="en-US" sz="1600" b="1" i="0" dirty="0">
                <a:solidFill>
                  <a:srgbClr val="002060"/>
                </a:solidFill>
                <a:effectLst/>
              </a:rPr>
              <a:t> </a:t>
            </a:r>
            <a:r>
              <a:rPr lang="en-US" sz="1600" b="1" i="0" dirty="0" err="1">
                <a:solidFill>
                  <a:srgbClr val="002060"/>
                </a:solidFill>
                <a:effectLst/>
              </a:rPr>
              <a:t>tekerrürden</a:t>
            </a:r>
            <a:r>
              <a:rPr lang="en-US" sz="1600" b="1" i="0" dirty="0">
                <a:solidFill>
                  <a:srgbClr val="002060"/>
                </a:solidFill>
                <a:effectLst/>
              </a:rPr>
              <a:t> </a:t>
            </a:r>
            <a:r>
              <a:rPr lang="en-US" sz="1600" b="1" i="0" dirty="0" err="1">
                <a:solidFill>
                  <a:srgbClr val="002060"/>
                </a:solidFill>
                <a:effectLst/>
              </a:rPr>
              <a:t>ibarettir</a:t>
            </a:r>
            <a:r>
              <a:rPr lang="en-US" sz="1600" b="1" i="0" dirty="0">
                <a:solidFill>
                  <a:srgbClr val="002060"/>
                </a:solidFill>
                <a:effectLst/>
              </a:rPr>
              <a:t>); bu </a:t>
            </a:r>
            <a:r>
              <a:rPr lang="en-US" sz="1600" b="1" i="0" dirty="0" err="1">
                <a:solidFill>
                  <a:srgbClr val="002060"/>
                </a:solidFill>
                <a:effectLst/>
              </a:rPr>
              <a:t>nedenle</a:t>
            </a:r>
            <a:r>
              <a:rPr lang="en-US" sz="1600" b="1" i="0" dirty="0">
                <a:solidFill>
                  <a:srgbClr val="002060"/>
                </a:solidFill>
                <a:effectLst/>
              </a:rPr>
              <a:t> </a:t>
            </a:r>
            <a:r>
              <a:rPr lang="en-US" sz="1600" b="1" i="0" dirty="0" err="1">
                <a:solidFill>
                  <a:srgbClr val="002060"/>
                </a:solidFill>
                <a:effectLst/>
              </a:rPr>
              <a:t>hikaye</a:t>
            </a:r>
            <a:r>
              <a:rPr lang="en-US" sz="1600" b="1" i="0" dirty="0">
                <a:solidFill>
                  <a:srgbClr val="002060"/>
                </a:solidFill>
                <a:effectLst/>
              </a:rPr>
              <a:t> </a:t>
            </a:r>
            <a:r>
              <a:rPr lang="en-US" sz="1600" b="1" i="0" dirty="0" err="1">
                <a:solidFill>
                  <a:srgbClr val="002060"/>
                </a:solidFill>
                <a:effectLst/>
              </a:rPr>
              <a:t>içindeki</a:t>
            </a:r>
            <a:r>
              <a:rPr lang="en-US" sz="1600" b="1" i="0" dirty="0">
                <a:solidFill>
                  <a:srgbClr val="002060"/>
                </a:solidFill>
                <a:effectLst/>
              </a:rPr>
              <a:t> </a:t>
            </a:r>
            <a:r>
              <a:rPr lang="en-US" sz="1600" b="1" i="0" dirty="0" err="1">
                <a:solidFill>
                  <a:srgbClr val="002060"/>
                </a:solidFill>
                <a:effectLst/>
              </a:rPr>
              <a:t>konular</a:t>
            </a:r>
            <a:r>
              <a:rPr lang="en-US" sz="1600" b="1" i="0" dirty="0">
                <a:solidFill>
                  <a:srgbClr val="002060"/>
                </a:solidFill>
                <a:effectLst/>
              </a:rPr>
              <a:t> </a:t>
            </a:r>
            <a:r>
              <a:rPr lang="en-US" sz="1600" b="1" i="0" dirty="0" err="1">
                <a:solidFill>
                  <a:srgbClr val="002060"/>
                </a:solidFill>
                <a:effectLst/>
              </a:rPr>
              <a:t>bugün</a:t>
            </a:r>
            <a:r>
              <a:rPr lang="en-US" sz="1600" b="1" i="0" dirty="0">
                <a:solidFill>
                  <a:srgbClr val="002060"/>
                </a:solidFill>
                <a:effectLst/>
              </a:rPr>
              <a:t> bile </a:t>
            </a:r>
            <a:r>
              <a:rPr lang="en-US" sz="1600" b="1" i="0" dirty="0" err="1">
                <a:solidFill>
                  <a:srgbClr val="002060"/>
                </a:solidFill>
                <a:effectLst/>
              </a:rPr>
              <a:t>güncelliğini</a:t>
            </a:r>
            <a:r>
              <a:rPr lang="en-US" sz="1600" b="1" i="0" dirty="0">
                <a:solidFill>
                  <a:srgbClr val="002060"/>
                </a:solidFill>
                <a:effectLst/>
              </a:rPr>
              <a:t> </a:t>
            </a:r>
            <a:r>
              <a:rPr lang="en-US" sz="1600" b="1" i="0" dirty="0" err="1">
                <a:solidFill>
                  <a:srgbClr val="002060"/>
                </a:solidFill>
                <a:effectLst/>
              </a:rPr>
              <a:t>korumaktadır</a:t>
            </a:r>
            <a:r>
              <a:rPr lang="en-US" sz="1600" b="1" i="0" dirty="0">
                <a:solidFill>
                  <a:srgbClr val="002060"/>
                </a:solidFill>
                <a:effectLst/>
              </a:rPr>
              <a:t>.</a:t>
            </a:r>
            <a:endParaRPr lang="en-US" sz="1600" b="1" dirty="0">
              <a:solidFill>
                <a:srgbClr val="002060"/>
              </a:solidFill>
            </a:endParaRPr>
          </a:p>
        </p:txBody>
      </p:sp>
      <p:pic>
        <p:nvPicPr>
          <p:cNvPr id="4098" name="Picture 2">
            <a:extLst>
              <a:ext uri="{FF2B5EF4-FFF2-40B4-BE49-F238E27FC236}">
                <a16:creationId xmlns:a16="http://schemas.microsoft.com/office/drawing/2014/main" id="{C59A5C9D-1EF7-D0F4-9883-DCA7E2663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301" r="26145"/>
          <a:stretch/>
        </p:blipFill>
        <p:spPr bwMode="auto">
          <a:xfrm>
            <a:off x="6002404" y="564012"/>
            <a:ext cx="5606888" cy="5677185"/>
          </a:xfrm>
          <a:prstGeom prst="rect">
            <a:avLst/>
          </a:prstGeom>
          <a:noFill/>
          <a:extLst>
            <a:ext uri="{909E8E84-426E-40DD-AFC4-6F175D3DCCD1}">
              <a14:hiddenFill xmlns:a14="http://schemas.microsoft.com/office/drawing/2010/main">
                <a:solidFill>
                  <a:srgbClr val="FFFFFF"/>
                </a:solidFill>
              </a14:hiddenFill>
            </a:ext>
          </a:extLst>
        </p:spPr>
      </p:pic>
      <p:sp>
        <p:nvSpPr>
          <p:cNvPr id="4251" name="Freeform: Shape 4250">
            <a:extLst>
              <a:ext uri="{FF2B5EF4-FFF2-40B4-BE49-F238E27FC236}">
                <a16:creationId xmlns:a16="http://schemas.microsoft.com/office/drawing/2014/main" id="{D5B4F0F5-BE58-4EC0-B650-A71A0743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253" name="Group 4252">
            <a:extLst>
              <a:ext uri="{FF2B5EF4-FFF2-40B4-BE49-F238E27FC236}">
                <a16:creationId xmlns:a16="http://schemas.microsoft.com/office/drawing/2014/main" id="{E700C1F5-B637-45FE-96CC-270D263A59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254" name="Freeform: Shape 4253">
              <a:extLst>
                <a:ext uri="{FF2B5EF4-FFF2-40B4-BE49-F238E27FC236}">
                  <a16:creationId xmlns:a16="http://schemas.microsoft.com/office/drawing/2014/main" id="{83DA22C9-3830-4323-9087-6D7C1E6AA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255" name="Freeform: Shape 4254">
              <a:extLst>
                <a:ext uri="{FF2B5EF4-FFF2-40B4-BE49-F238E27FC236}">
                  <a16:creationId xmlns:a16="http://schemas.microsoft.com/office/drawing/2014/main" id="{A5AC4DA9-FD16-4055-8D2D-95D615C03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256" name="Freeform: Shape 4255">
              <a:extLst>
                <a:ext uri="{FF2B5EF4-FFF2-40B4-BE49-F238E27FC236}">
                  <a16:creationId xmlns:a16="http://schemas.microsoft.com/office/drawing/2014/main" id="{8BA7D58E-9AB5-4B54-A635-2E86BEC7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257" name="Graphic 12">
              <a:extLst>
                <a:ext uri="{FF2B5EF4-FFF2-40B4-BE49-F238E27FC236}">
                  <a16:creationId xmlns:a16="http://schemas.microsoft.com/office/drawing/2014/main" id="{B7D72779-BBD2-4D64-B6B1-E052E227E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258" name="Graphic 15">
              <a:extLst>
                <a:ext uri="{FF2B5EF4-FFF2-40B4-BE49-F238E27FC236}">
                  <a16:creationId xmlns:a16="http://schemas.microsoft.com/office/drawing/2014/main" id="{569BD34C-BFEF-4FB1-A094-2D9E687CD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259" name="Graphic 15">
              <a:extLst>
                <a:ext uri="{FF2B5EF4-FFF2-40B4-BE49-F238E27FC236}">
                  <a16:creationId xmlns:a16="http://schemas.microsoft.com/office/drawing/2014/main" id="{DC258A66-ED52-4FA3-96CE-7932E91F5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260" name="Freeform: Shape 4259">
              <a:extLst>
                <a:ext uri="{FF2B5EF4-FFF2-40B4-BE49-F238E27FC236}">
                  <a16:creationId xmlns:a16="http://schemas.microsoft.com/office/drawing/2014/main" id="{BEC6A48C-21EF-4485-9836-044550003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Metin kutusu 4">
            <a:extLst>
              <a:ext uri="{FF2B5EF4-FFF2-40B4-BE49-F238E27FC236}">
                <a16:creationId xmlns:a16="http://schemas.microsoft.com/office/drawing/2014/main" id="{F2D47B94-98A5-3159-17F4-9162122B603A}"/>
              </a:ext>
            </a:extLst>
          </p:cNvPr>
          <p:cNvSpPr txBox="1"/>
          <p:nvPr/>
        </p:nvSpPr>
        <p:spPr>
          <a:xfrm>
            <a:off x="393290" y="78658"/>
            <a:ext cx="5026406" cy="923330"/>
          </a:xfrm>
          <a:prstGeom prst="rect">
            <a:avLst/>
          </a:prstGeom>
          <a:noFill/>
        </p:spPr>
        <p:txBody>
          <a:bodyPr wrap="square">
            <a:spAutoFit/>
          </a:bodyPr>
          <a:lstStyle/>
          <a:p>
            <a:r>
              <a:rPr lang="tr-TR" b="0" i="0" dirty="0">
                <a:solidFill>
                  <a:srgbClr val="002060"/>
                </a:solidFill>
                <a:effectLst/>
                <a:latin typeface="Merriweather" panose="020F0502020204030204" pitchFamily="2" charset="-94"/>
              </a:rPr>
              <a:t>“Biri seni özgür bırakıyorsa, bu özgürlük değildir. Özgürlük kendin elde ettiğin bir şeydir”</a:t>
            </a:r>
            <a:endParaRPr lang="tr-TR" dirty="0">
              <a:solidFill>
                <a:srgbClr val="002060"/>
              </a:solidFill>
            </a:endParaRPr>
          </a:p>
        </p:txBody>
      </p:sp>
    </p:spTree>
    <p:extLst>
      <p:ext uri="{BB962C8B-B14F-4D97-AF65-F5344CB8AC3E}">
        <p14:creationId xmlns:p14="http://schemas.microsoft.com/office/powerpoint/2010/main" val="1733500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 name="Group 10">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2" name="Freeform: Shape 11">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3" name="Freeform: Shape 12">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Freeform: Shape 19">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10569"/>
            <a:ext cx="972241" cy="45718"/>
            <a:chOff x="4886325" y="3371754"/>
            <a:chExt cx="2418492" cy="113728"/>
          </a:xfrm>
          <a:solidFill>
            <a:schemeClr val="accent1"/>
          </a:solidFill>
        </p:grpSpPr>
        <p:sp>
          <p:nvSpPr>
            <p:cNvPr id="23" name="Graphic 78">
              <a:extLst>
                <a:ext uri="{FF2B5EF4-FFF2-40B4-BE49-F238E27FC236}">
                  <a16:creationId xmlns:a16="http://schemas.microsoft.com/office/drawing/2014/main" id="{41DF3078-C636-4776-A616-D5BF3BC2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4" name="Graphic 78">
              <a:extLst>
                <a:ext uri="{FF2B5EF4-FFF2-40B4-BE49-F238E27FC236}">
                  <a16:creationId xmlns:a16="http://schemas.microsoft.com/office/drawing/2014/main" id="{0D1A27FA-1310-4BC3-A071-1566746B2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5" name="Graphic 78">
                <a:extLst>
                  <a:ext uri="{FF2B5EF4-FFF2-40B4-BE49-F238E27FC236}">
                    <a16:creationId xmlns:a16="http://schemas.microsoft.com/office/drawing/2014/main" id="{99ACB9EB-84FE-4B33-9EF9-4EC7DAC2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826E5EFB-0EF9-4DB8-99CB-5DD72009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86238E12-0689-4123-8B2E-E1CCFCC4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8538CF67-A00E-4955-A447-001BE02E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0" name="Rectangle 29">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Freeform: Shape 31">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35"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6"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7"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8"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Metin kutusu 2">
            <a:extLst>
              <a:ext uri="{FF2B5EF4-FFF2-40B4-BE49-F238E27FC236}">
                <a16:creationId xmlns:a16="http://schemas.microsoft.com/office/drawing/2014/main" id="{B97CA9EE-4BAF-330C-1D5E-E943D9A5074C}"/>
              </a:ext>
            </a:extLst>
          </p:cNvPr>
          <p:cNvSpPr txBox="1"/>
          <p:nvPr/>
        </p:nvSpPr>
        <p:spPr>
          <a:xfrm>
            <a:off x="525717" y="2796427"/>
            <a:ext cx="5566263" cy="3274503"/>
          </a:xfrm>
          <a:prstGeom prst="rect">
            <a:avLst/>
          </a:prstGeom>
        </p:spPr>
        <p:txBody>
          <a:bodyPr vert="horz" lIns="91440" tIns="45720" rIns="91440" bIns="45720" rtlCol="0">
            <a:normAutofit/>
          </a:bodyPr>
          <a:lstStyle/>
          <a:p>
            <a:pPr>
              <a:spcAft>
                <a:spcPts val="600"/>
              </a:spcAft>
              <a:buFont typeface="Arial" panose="020B0604020202020204" pitchFamily="34" charset="0"/>
            </a:pPr>
            <a:endParaRPr lang="tr-TR" sz="1300" b="1" i="0" dirty="0">
              <a:effectLst/>
            </a:endParaRPr>
          </a:p>
          <a:p>
            <a:pPr>
              <a:spcAft>
                <a:spcPts val="600"/>
              </a:spcAft>
              <a:buFont typeface="Arial" panose="020B0604020202020204" pitchFamily="34" charset="0"/>
            </a:pPr>
            <a:r>
              <a:rPr lang="en-US" sz="1300" b="1" i="0" dirty="0">
                <a:effectLst/>
              </a:rPr>
              <a:t>.</a:t>
            </a:r>
            <a:endParaRPr lang="en-US" sz="1300" b="1" dirty="0"/>
          </a:p>
        </p:txBody>
      </p:sp>
      <p:pic>
        <p:nvPicPr>
          <p:cNvPr id="5" name="Picture 4" descr="Film makarası ve çekim tahtası">
            <a:extLst>
              <a:ext uri="{FF2B5EF4-FFF2-40B4-BE49-F238E27FC236}">
                <a16:creationId xmlns:a16="http://schemas.microsoft.com/office/drawing/2014/main" id="{F1321418-10B2-9C8C-38D3-CD7CEF5433BF}"/>
              </a:ext>
            </a:extLst>
          </p:cNvPr>
          <p:cNvPicPr>
            <a:picLocks noChangeAspect="1"/>
          </p:cNvPicPr>
          <p:nvPr/>
        </p:nvPicPr>
        <p:blipFill>
          <a:blip r:embed="rId2"/>
          <a:srcRect l="12627" r="32281" b="-1"/>
          <a:stretch/>
        </p:blipFill>
        <p:spPr>
          <a:xfrm>
            <a:off x="9228048" y="423091"/>
            <a:ext cx="2666722" cy="4462050"/>
          </a:xfrm>
          <a:prstGeom prst="rect">
            <a:avLst/>
          </a:prstGeom>
        </p:spPr>
      </p:pic>
      <p:sp>
        <p:nvSpPr>
          <p:cNvPr id="42" name="Freeform: Shape 41">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4" name="Group 43">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5" name="Freeform: Shape 44">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6" name="Freeform: Shape 45">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9"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Metin kutusu 6">
            <a:extLst>
              <a:ext uri="{FF2B5EF4-FFF2-40B4-BE49-F238E27FC236}">
                <a16:creationId xmlns:a16="http://schemas.microsoft.com/office/drawing/2014/main" id="{B6E743E4-3EF8-63D3-45F0-A681A0F4EF70}"/>
              </a:ext>
            </a:extLst>
          </p:cNvPr>
          <p:cNvSpPr txBox="1"/>
          <p:nvPr/>
        </p:nvSpPr>
        <p:spPr>
          <a:xfrm>
            <a:off x="793055" y="688289"/>
            <a:ext cx="8350945" cy="5632311"/>
          </a:xfrm>
          <a:prstGeom prst="rect">
            <a:avLst/>
          </a:prstGeom>
          <a:noFill/>
        </p:spPr>
        <p:txBody>
          <a:bodyPr wrap="square">
            <a:spAutoFit/>
          </a:bodyPr>
          <a:lstStyle/>
          <a:p>
            <a:r>
              <a:rPr lang="tr-TR" sz="1800" b="0" i="0" dirty="0">
                <a:solidFill>
                  <a:srgbClr val="002060"/>
                </a:solidFill>
                <a:effectLst/>
                <a:latin typeface="Merriweather" panose="00000500000000000000" pitchFamily="2" charset="-94"/>
              </a:rPr>
              <a:t>Bugün </a:t>
            </a:r>
            <a:r>
              <a:rPr lang="tr-TR" sz="1800" b="0" i="0" dirty="0" err="1">
                <a:solidFill>
                  <a:srgbClr val="002060"/>
                </a:solidFill>
                <a:effectLst/>
                <a:latin typeface="Merriweather" panose="00000500000000000000" pitchFamily="2" charset="-94"/>
              </a:rPr>
              <a:t>Pontecorvo</a:t>
            </a:r>
            <a:r>
              <a:rPr lang="tr-TR" sz="1800" b="0" i="0" dirty="0">
                <a:solidFill>
                  <a:srgbClr val="002060"/>
                </a:solidFill>
                <a:effectLst/>
                <a:latin typeface="Merriweather" panose="00000500000000000000" pitchFamily="2" charset="-94"/>
              </a:rPr>
              <a:t> en çok “La </a:t>
            </a:r>
            <a:r>
              <a:rPr lang="tr-TR" sz="1800" b="0" i="0" dirty="0" err="1">
                <a:solidFill>
                  <a:srgbClr val="002060"/>
                </a:solidFill>
                <a:effectLst/>
                <a:latin typeface="Merriweather" panose="00000500000000000000" pitchFamily="2" charset="-94"/>
              </a:rPr>
              <a:t>Battaglia</a:t>
            </a:r>
            <a:r>
              <a:rPr lang="tr-TR" sz="1800" b="0" i="0" dirty="0">
                <a:solidFill>
                  <a:srgbClr val="002060"/>
                </a:solidFill>
                <a:effectLst/>
                <a:latin typeface="Merriweather" panose="00000500000000000000" pitchFamily="2" charset="-94"/>
              </a:rPr>
              <a:t> </a:t>
            </a:r>
            <a:r>
              <a:rPr lang="tr-TR" sz="1800" b="0" i="0" dirty="0" err="1">
                <a:solidFill>
                  <a:srgbClr val="002060"/>
                </a:solidFill>
                <a:effectLst/>
                <a:latin typeface="Merriweather" panose="00000500000000000000" pitchFamily="2" charset="-94"/>
              </a:rPr>
              <a:t>di</a:t>
            </a:r>
            <a:r>
              <a:rPr lang="tr-TR" sz="1800" b="0" i="0" dirty="0">
                <a:solidFill>
                  <a:srgbClr val="002060"/>
                </a:solidFill>
                <a:effectLst/>
                <a:latin typeface="Merriweather" panose="00000500000000000000" pitchFamily="2" charset="-94"/>
              </a:rPr>
              <a:t> </a:t>
            </a:r>
            <a:r>
              <a:rPr lang="tr-TR" sz="1800" b="0" i="0" dirty="0" err="1">
                <a:solidFill>
                  <a:srgbClr val="002060"/>
                </a:solidFill>
                <a:effectLst/>
                <a:latin typeface="Merriweather" panose="00000500000000000000" pitchFamily="2" charset="-94"/>
              </a:rPr>
              <a:t>Algeri</a:t>
            </a:r>
            <a:r>
              <a:rPr lang="tr-TR" sz="1800" b="0" i="0" dirty="0">
                <a:solidFill>
                  <a:srgbClr val="002060"/>
                </a:solidFill>
                <a:effectLst/>
                <a:latin typeface="Merriweather" panose="00000500000000000000" pitchFamily="2" charset="-94"/>
              </a:rPr>
              <a:t> – Cezayir Savaşı” filmi ile hatırlanıyor kuşkusuz. O filmde Cezayir halkının Fransızlara karşı verdiği bağımsızlık savaşını etkileyici bir sinema dili ile anlatmıştı ve sinemaya başyapıtlarından birini armağan etmişti. “</a:t>
            </a:r>
            <a:r>
              <a:rPr lang="tr-TR" sz="1800" b="0" i="0" dirty="0" err="1">
                <a:solidFill>
                  <a:srgbClr val="002060"/>
                </a:solidFill>
                <a:effectLst/>
                <a:latin typeface="Merriweather" panose="00000500000000000000" pitchFamily="2" charset="-94"/>
              </a:rPr>
              <a:t>Queimada</a:t>
            </a:r>
            <a:r>
              <a:rPr lang="tr-TR" sz="1800" b="0" i="0" dirty="0">
                <a:solidFill>
                  <a:srgbClr val="002060"/>
                </a:solidFill>
                <a:effectLst/>
                <a:latin typeface="Merriweather" panose="00000500000000000000" pitchFamily="2" charset="-94"/>
              </a:rPr>
              <a:t> – İsyan” ise bu filmin gölgesinde kalan ve açıkçası sinemasal değeri açısından da onun ardında kalması normal olan bir çalışma ama, bu durum onun başarısını görmeye engel olmamalı kesinlikle. Filmin adının ve yapım sürecinin de ilginç bir hikâyesi var. Hikâye gerçek bir kişi olan Amerikalı William </a:t>
            </a:r>
            <a:r>
              <a:rPr lang="tr-TR" sz="1800" b="0" i="0" dirty="0" err="1">
                <a:solidFill>
                  <a:srgbClr val="002060"/>
                </a:solidFill>
                <a:effectLst/>
                <a:latin typeface="Merriweather" panose="00000500000000000000" pitchFamily="2" charset="-94"/>
              </a:rPr>
              <a:t>Walker’dan</a:t>
            </a:r>
            <a:r>
              <a:rPr lang="tr-TR" sz="1800" b="0" i="0" dirty="0">
                <a:solidFill>
                  <a:srgbClr val="002060"/>
                </a:solidFill>
                <a:effectLst/>
                <a:latin typeface="Merriweather" panose="00000500000000000000" pitchFamily="2" charset="-94"/>
              </a:rPr>
              <a:t> esinlenmiş </a:t>
            </a:r>
            <a:r>
              <a:rPr lang="tr-TR" sz="1800" b="0" i="0" dirty="0" err="1">
                <a:solidFill>
                  <a:srgbClr val="002060"/>
                </a:solidFill>
                <a:effectLst/>
                <a:latin typeface="Merriweather" panose="00000500000000000000" pitchFamily="2" charset="-94"/>
              </a:rPr>
              <a:t>Marlon</a:t>
            </a:r>
            <a:r>
              <a:rPr lang="tr-TR" sz="1800" b="0" i="0" dirty="0">
                <a:solidFill>
                  <a:srgbClr val="002060"/>
                </a:solidFill>
                <a:effectLst/>
                <a:latin typeface="Merriweather" panose="00000500000000000000" pitchFamily="2" charset="-94"/>
              </a:rPr>
              <a:t> </a:t>
            </a:r>
            <a:r>
              <a:rPr lang="tr-TR" sz="1800" b="0" i="0" dirty="0" err="1">
                <a:solidFill>
                  <a:srgbClr val="002060"/>
                </a:solidFill>
                <a:effectLst/>
                <a:latin typeface="Merriweather" panose="00000500000000000000" pitchFamily="2" charset="-94"/>
              </a:rPr>
              <a:t>Brando’nun</a:t>
            </a:r>
            <a:r>
              <a:rPr lang="tr-TR" sz="1800" b="0" i="0" dirty="0">
                <a:solidFill>
                  <a:srgbClr val="002060"/>
                </a:solidFill>
                <a:effectLst/>
                <a:latin typeface="Merriweather" panose="00000500000000000000" pitchFamily="2" charset="-94"/>
              </a:rPr>
              <a:t> oynadığı karakteri yaratırken ama anlatılan doğrudan onun hikâyesi değil. </a:t>
            </a:r>
            <a:r>
              <a:rPr lang="tr-TR" sz="1800" b="0" i="0" dirty="0" err="1">
                <a:solidFill>
                  <a:srgbClr val="002060"/>
                </a:solidFill>
                <a:effectLst/>
                <a:latin typeface="Merriweather" panose="00000500000000000000" pitchFamily="2" charset="-94"/>
              </a:rPr>
              <a:t>Walker</a:t>
            </a:r>
            <a:r>
              <a:rPr lang="tr-TR" sz="1800" b="0" i="0" dirty="0">
                <a:solidFill>
                  <a:srgbClr val="002060"/>
                </a:solidFill>
                <a:effectLst/>
                <a:latin typeface="Merriweather" panose="00000500000000000000" pitchFamily="2" charset="-94"/>
              </a:rPr>
              <a:t> sömürgecilik tarihinde “</a:t>
            </a:r>
            <a:r>
              <a:rPr lang="tr-TR" sz="1800" b="0" i="0" dirty="0" err="1">
                <a:solidFill>
                  <a:srgbClr val="002060"/>
                </a:solidFill>
                <a:effectLst/>
                <a:latin typeface="Merriweather" panose="00000500000000000000" pitchFamily="2" charset="-94"/>
              </a:rPr>
              <a:t>filibuster</a:t>
            </a:r>
            <a:r>
              <a:rPr lang="tr-TR" sz="1800" b="0" i="0" dirty="0">
                <a:solidFill>
                  <a:srgbClr val="002060"/>
                </a:solidFill>
                <a:effectLst/>
                <a:latin typeface="Merriweather" panose="00000500000000000000" pitchFamily="2" charset="-94"/>
              </a:rPr>
              <a:t>” olarak tanımlanan ve yabancı bir ülkede bir isyanı kışkırtmak amacı ile doğrudan resmi bir yetkisi olmadan görev yapan bir kişi. On dokuzunca yüzyılda ABD vatandaşlarının özellikle Latin Amerika’da sıkça yaptığı bir şeymiş bu. Hikâyemiz ilk yazıldığında filmdeki ada gerçeklere daha uygun olarak İspanyol kolonisi olarak gösteriliyormuş ve filmin de adı “</a:t>
            </a:r>
            <a:r>
              <a:rPr lang="tr-TR" sz="1800" b="0" i="0" dirty="0" err="1">
                <a:solidFill>
                  <a:srgbClr val="002060"/>
                </a:solidFill>
                <a:effectLst/>
                <a:latin typeface="Merriweather" panose="00000500000000000000" pitchFamily="2" charset="-94"/>
              </a:rPr>
              <a:t>Quemada</a:t>
            </a:r>
            <a:r>
              <a:rPr lang="tr-TR" sz="1800" b="0" i="0" dirty="0">
                <a:solidFill>
                  <a:srgbClr val="002060"/>
                </a:solidFill>
                <a:effectLst/>
                <a:latin typeface="Merriweather" panose="00000500000000000000" pitchFamily="2" charset="-94"/>
              </a:rPr>
              <a:t>” imiş ama İspanya hükümetinin baskısı sonucu </a:t>
            </a:r>
            <a:r>
              <a:rPr lang="tr-TR" sz="1800" b="0" i="0" dirty="0" err="1">
                <a:solidFill>
                  <a:srgbClr val="002060"/>
                </a:solidFill>
                <a:effectLst/>
                <a:latin typeface="Merriweather" panose="00000500000000000000" pitchFamily="2" charset="-94"/>
              </a:rPr>
              <a:t>İspanyollar’ın</a:t>
            </a:r>
            <a:r>
              <a:rPr lang="tr-TR" sz="1800" b="0" i="0" dirty="0">
                <a:solidFill>
                  <a:srgbClr val="002060"/>
                </a:solidFill>
                <a:effectLst/>
                <a:latin typeface="Merriweather" panose="00000500000000000000" pitchFamily="2" charset="-94"/>
              </a:rPr>
              <a:t> yerini Portekizliler almış ve filmin adı da Portekizce karşılığı olan “</a:t>
            </a:r>
            <a:r>
              <a:rPr lang="tr-TR" sz="1800" b="0" i="0" dirty="0" err="1">
                <a:solidFill>
                  <a:srgbClr val="002060"/>
                </a:solidFill>
                <a:effectLst/>
                <a:latin typeface="Merriweather" panose="00000500000000000000" pitchFamily="2" charset="-94"/>
              </a:rPr>
              <a:t>Queimada</a:t>
            </a:r>
            <a:r>
              <a:rPr lang="tr-TR" sz="1800" b="0" i="0" dirty="0">
                <a:solidFill>
                  <a:srgbClr val="002060"/>
                </a:solidFill>
                <a:effectLst/>
                <a:latin typeface="Merriweather" panose="00000500000000000000" pitchFamily="2" charset="-94"/>
              </a:rPr>
              <a:t>” ile değiştirilmiş. İsmin Türkçe karşılığı yanmış veya yanık anlamına geliyor ve adanın tarihçesini özetliyor aslında. </a:t>
            </a:r>
            <a:endParaRPr lang="tr-TR" dirty="0">
              <a:solidFill>
                <a:srgbClr val="002060"/>
              </a:solidFill>
            </a:endParaRPr>
          </a:p>
        </p:txBody>
      </p:sp>
    </p:spTree>
    <p:extLst>
      <p:ext uri="{BB962C8B-B14F-4D97-AF65-F5344CB8AC3E}">
        <p14:creationId xmlns:p14="http://schemas.microsoft.com/office/powerpoint/2010/main" val="239330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 name="Group 10">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2" name="Freeform: Shape 11">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3" name="Freeform: Shape 12">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Freeform: Shape 19">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10569"/>
            <a:ext cx="972241" cy="45718"/>
            <a:chOff x="4886325" y="3371754"/>
            <a:chExt cx="2418492" cy="113728"/>
          </a:xfrm>
          <a:solidFill>
            <a:schemeClr val="accent1"/>
          </a:solidFill>
        </p:grpSpPr>
        <p:sp>
          <p:nvSpPr>
            <p:cNvPr id="23" name="Graphic 78">
              <a:extLst>
                <a:ext uri="{FF2B5EF4-FFF2-40B4-BE49-F238E27FC236}">
                  <a16:creationId xmlns:a16="http://schemas.microsoft.com/office/drawing/2014/main" id="{41DF3078-C636-4776-A616-D5BF3BC2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4" name="Graphic 78">
              <a:extLst>
                <a:ext uri="{FF2B5EF4-FFF2-40B4-BE49-F238E27FC236}">
                  <a16:creationId xmlns:a16="http://schemas.microsoft.com/office/drawing/2014/main" id="{0D1A27FA-1310-4BC3-A071-1566746B2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5" name="Graphic 78">
                <a:extLst>
                  <a:ext uri="{FF2B5EF4-FFF2-40B4-BE49-F238E27FC236}">
                    <a16:creationId xmlns:a16="http://schemas.microsoft.com/office/drawing/2014/main" id="{99ACB9EB-84FE-4B33-9EF9-4EC7DAC2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826E5EFB-0EF9-4DB8-99CB-5DD72009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86238E12-0689-4123-8B2E-E1CCFCC4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8538CF67-A00E-4955-A447-001BE02E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0" name="Rectangle 29">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98"/>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Freeform: Shape 31">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35"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6"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7"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8"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 name="Metin kutusu 3">
            <a:extLst>
              <a:ext uri="{FF2B5EF4-FFF2-40B4-BE49-F238E27FC236}">
                <a16:creationId xmlns:a16="http://schemas.microsoft.com/office/drawing/2014/main" id="{50D37237-A1F9-27F6-39A0-F1E8E2C2ED04}"/>
              </a:ext>
            </a:extLst>
          </p:cNvPr>
          <p:cNvSpPr txBox="1"/>
          <p:nvPr/>
        </p:nvSpPr>
        <p:spPr>
          <a:xfrm>
            <a:off x="1134866" y="763570"/>
            <a:ext cx="8976592" cy="5086192"/>
          </a:xfrm>
          <a:prstGeom prst="rect">
            <a:avLst/>
          </a:prstGeom>
        </p:spPr>
        <p:txBody>
          <a:bodyPr vert="horz" lIns="91440" tIns="45720" rIns="91440" bIns="45720" rtlCol="0">
            <a:normAutofit/>
          </a:bodyPr>
          <a:lstStyle/>
          <a:p>
            <a:pPr>
              <a:spcAft>
                <a:spcPts val="600"/>
              </a:spcAft>
              <a:buFont typeface="Arial" panose="020B0604020202020204" pitchFamily="34" charset="0"/>
            </a:pPr>
            <a:r>
              <a:rPr lang="en-US" sz="1600" b="1" i="0" dirty="0" err="1">
                <a:solidFill>
                  <a:srgbClr val="002060"/>
                </a:solidFill>
                <a:effectLst/>
              </a:rPr>
              <a:t>Portekizliler’in</a:t>
            </a:r>
            <a:r>
              <a:rPr lang="en-US" sz="1600" b="1" i="0" dirty="0">
                <a:solidFill>
                  <a:srgbClr val="002060"/>
                </a:solidFill>
                <a:effectLst/>
              </a:rPr>
              <a:t> </a:t>
            </a:r>
            <a:r>
              <a:rPr lang="en-US" sz="1600" b="1" i="0" dirty="0" err="1">
                <a:solidFill>
                  <a:srgbClr val="002060"/>
                </a:solidFill>
                <a:effectLst/>
              </a:rPr>
              <a:t>yerli</a:t>
            </a:r>
            <a:r>
              <a:rPr lang="en-US" sz="1600" b="1" i="0" dirty="0">
                <a:solidFill>
                  <a:srgbClr val="002060"/>
                </a:solidFill>
                <a:effectLst/>
              </a:rPr>
              <a:t> </a:t>
            </a:r>
            <a:r>
              <a:rPr lang="en-US" sz="1600" b="1" i="0" dirty="0" err="1">
                <a:solidFill>
                  <a:srgbClr val="002060"/>
                </a:solidFill>
                <a:effectLst/>
              </a:rPr>
              <a:t>halkın</a:t>
            </a:r>
            <a:r>
              <a:rPr lang="en-US" sz="1600" b="1" i="0" dirty="0">
                <a:solidFill>
                  <a:srgbClr val="002060"/>
                </a:solidFill>
                <a:effectLst/>
              </a:rPr>
              <a:t> </a:t>
            </a:r>
            <a:r>
              <a:rPr lang="en-US" sz="1600" b="1" i="0" dirty="0" err="1">
                <a:solidFill>
                  <a:srgbClr val="002060"/>
                </a:solidFill>
                <a:effectLst/>
              </a:rPr>
              <a:t>sömürge</a:t>
            </a:r>
            <a:r>
              <a:rPr lang="en-US" sz="1600" b="1" i="0" dirty="0">
                <a:solidFill>
                  <a:srgbClr val="002060"/>
                </a:solidFill>
                <a:effectLst/>
              </a:rPr>
              <a:t> </a:t>
            </a:r>
            <a:r>
              <a:rPr lang="en-US" sz="1600" b="1" i="0" dirty="0" err="1">
                <a:solidFill>
                  <a:srgbClr val="002060"/>
                </a:solidFill>
                <a:effectLst/>
              </a:rPr>
              <a:t>yönetimine</a:t>
            </a:r>
            <a:r>
              <a:rPr lang="en-US" sz="1600" b="1" i="0" dirty="0">
                <a:solidFill>
                  <a:srgbClr val="002060"/>
                </a:solidFill>
                <a:effectLst/>
              </a:rPr>
              <a:t> </a:t>
            </a:r>
            <a:r>
              <a:rPr lang="en-US" sz="1600" b="1" i="0" dirty="0" err="1">
                <a:solidFill>
                  <a:srgbClr val="002060"/>
                </a:solidFill>
                <a:effectLst/>
              </a:rPr>
              <a:t>boyun</a:t>
            </a:r>
            <a:r>
              <a:rPr lang="en-US" sz="1600" b="1" i="0" dirty="0">
                <a:solidFill>
                  <a:srgbClr val="002060"/>
                </a:solidFill>
                <a:effectLst/>
              </a:rPr>
              <a:t> </a:t>
            </a:r>
            <a:r>
              <a:rPr lang="en-US" sz="1600" b="1" i="0" dirty="0" err="1">
                <a:solidFill>
                  <a:srgbClr val="002060"/>
                </a:solidFill>
                <a:effectLst/>
              </a:rPr>
              <a:t>eğmesini</a:t>
            </a:r>
            <a:r>
              <a:rPr lang="en-US" sz="1600" b="1" i="0" dirty="0">
                <a:solidFill>
                  <a:srgbClr val="002060"/>
                </a:solidFill>
                <a:effectLst/>
              </a:rPr>
              <a:t> </a:t>
            </a:r>
            <a:r>
              <a:rPr lang="en-US" sz="1600" b="1" i="0" dirty="0" err="1">
                <a:solidFill>
                  <a:srgbClr val="002060"/>
                </a:solidFill>
                <a:effectLst/>
              </a:rPr>
              <a:t>sağlamak</a:t>
            </a:r>
            <a:r>
              <a:rPr lang="en-US" sz="1600" b="1" i="0" dirty="0">
                <a:solidFill>
                  <a:srgbClr val="002060"/>
                </a:solidFill>
                <a:effectLst/>
              </a:rPr>
              <a:t> için </a:t>
            </a:r>
            <a:r>
              <a:rPr lang="en-US" sz="1600" b="1" i="0" dirty="0" err="1">
                <a:solidFill>
                  <a:srgbClr val="002060"/>
                </a:solidFill>
                <a:effectLst/>
              </a:rPr>
              <a:t>adanın</a:t>
            </a:r>
            <a:r>
              <a:rPr lang="en-US" sz="1600" b="1" i="0" dirty="0">
                <a:solidFill>
                  <a:srgbClr val="002060"/>
                </a:solidFill>
                <a:effectLst/>
              </a:rPr>
              <a:t> </a:t>
            </a:r>
            <a:r>
              <a:rPr lang="en-US" sz="1600" b="1" i="0" dirty="0" err="1">
                <a:solidFill>
                  <a:srgbClr val="002060"/>
                </a:solidFill>
                <a:effectLst/>
              </a:rPr>
              <a:t>yeşil</a:t>
            </a:r>
            <a:r>
              <a:rPr lang="en-US" sz="1600" b="1" i="0" dirty="0">
                <a:solidFill>
                  <a:srgbClr val="002060"/>
                </a:solidFill>
                <a:effectLst/>
              </a:rPr>
              <a:t> </a:t>
            </a:r>
            <a:r>
              <a:rPr lang="en-US" sz="1600" b="1" i="0" dirty="0" err="1">
                <a:solidFill>
                  <a:srgbClr val="002060"/>
                </a:solidFill>
                <a:effectLst/>
              </a:rPr>
              <a:t>alanlarını</a:t>
            </a:r>
            <a:r>
              <a:rPr lang="en-US" sz="1600" b="1" i="0" dirty="0">
                <a:solidFill>
                  <a:srgbClr val="002060"/>
                </a:solidFill>
                <a:effectLst/>
              </a:rPr>
              <a:t> </a:t>
            </a:r>
            <a:r>
              <a:rPr lang="en-US" sz="1600" b="1" i="0" dirty="0" err="1">
                <a:solidFill>
                  <a:srgbClr val="002060"/>
                </a:solidFill>
                <a:effectLst/>
              </a:rPr>
              <a:t>tamamen</a:t>
            </a:r>
            <a:r>
              <a:rPr lang="en-US" sz="1600" b="1" i="0" dirty="0">
                <a:solidFill>
                  <a:srgbClr val="002060"/>
                </a:solidFill>
                <a:effectLst/>
              </a:rPr>
              <a:t> </a:t>
            </a:r>
            <a:r>
              <a:rPr lang="en-US" sz="1600" b="1" i="0" dirty="0" err="1">
                <a:solidFill>
                  <a:srgbClr val="002060"/>
                </a:solidFill>
                <a:effectLst/>
              </a:rPr>
              <a:t>yakmasından</a:t>
            </a:r>
            <a:r>
              <a:rPr lang="en-US" sz="1600" b="1" i="0" dirty="0">
                <a:solidFill>
                  <a:srgbClr val="002060"/>
                </a:solidFill>
                <a:effectLst/>
              </a:rPr>
              <a:t> </a:t>
            </a:r>
            <a:r>
              <a:rPr lang="en-US" sz="1600" b="1" i="0" dirty="0" err="1">
                <a:solidFill>
                  <a:srgbClr val="002060"/>
                </a:solidFill>
                <a:effectLst/>
              </a:rPr>
              <a:t>geliyor</a:t>
            </a:r>
            <a:r>
              <a:rPr lang="en-US" sz="1600" b="1" i="0" dirty="0">
                <a:solidFill>
                  <a:srgbClr val="002060"/>
                </a:solidFill>
                <a:effectLst/>
              </a:rPr>
              <a:t> bu </a:t>
            </a:r>
            <a:r>
              <a:rPr lang="en-US" sz="1600" b="1" i="0" dirty="0" err="1">
                <a:solidFill>
                  <a:srgbClr val="002060"/>
                </a:solidFill>
                <a:effectLst/>
              </a:rPr>
              <a:t>isim</a:t>
            </a:r>
            <a:r>
              <a:rPr lang="en-US" sz="1600" b="1" i="0" dirty="0">
                <a:solidFill>
                  <a:srgbClr val="002060"/>
                </a:solidFill>
                <a:effectLst/>
              </a:rPr>
              <a:t> ve </a:t>
            </a:r>
            <a:r>
              <a:rPr lang="en-US" sz="1600" b="1" i="0" dirty="0" err="1">
                <a:solidFill>
                  <a:srgbClr val="002060"/>
                </a:solidFill>
                <a:effectLst/>
              </a:rPr>
              <a:t>hikâyemiz</a:t>
            </a:r>
            <a:r>
              <a:rPr lang="en-US" sz="1600" b="1" i="0" dirty="0">
                <a:solidFill>
                  <a:srgbClr val="002060"/>
                </a:solidFill>
                <a:effectLst/>
              </a:rPr>
              <a:t> </a:t>
            </a:r>
            <a:r>
              <a:rPr lang="en-US" sz="1600" b="1" i="0" dirty="0" err="1">
                <a:solidFill>
                  <a:srgbClr val="002060"/>
                </a:solidFill>
                <a:effectLst/>
              </a:rPr>
              <a:t>Portekizliler’in</a:t>
            </a:r>
            <a:r>
              <a:rPr lang="en-US" sz="1600" b="1" i="0" dirty="0">
                <a:solidFill>
                  <a:srgbClr val="002060"/>
                </a:solidFill>
                <a:effectLst/>
              </a:rPr>
              <a:t> </a:t>
            </a:r>
            <a:r>
              <a:rPr lang="en-US" sz="1600" b="1" i="0" dirty="0" err="1">
                <a:solidFill>
                  <a:srgbClr val="002060"/>
                </a:solidFill>
                <a:effectLst/>
              </a:rPr>
              <a:t>yerlileri</a:t>
            </a:r>
            <a:r>
              <a:rPr lang="en-US" sz="1600" b="1" i="0" dirty="0">
                <a:solidFill>
                  <a:srgbClr val="002060"/>
                </a:solidFill>
                <a:effectLst/>
              </a:rPr>
              <a:t> </a:t>
            </a:r>
            <a:r>
              <a:rPr lang="en-US" sz="1600" b="1" i="0" dirty="0" err="1">
                <a:solidFill>
                  <a:srgbClr val="002060"/>
                </a:solidFill>
                <a:effectLst/>
              </a:rPr>
              <a:t>hemen</a:t>
            </a:r>
            <a:r>
              <a:rPr lang="en-US" sz="1600" b="1" i="0" dirty="0">
                <a:solidFill>
                  <a:srgbClr val="002060"/>
                </a:solidFill>
                <a:effectLst/>
              </a:rPr>
              <a:t> </a:t>
            </a:r>
            <a:r>
              <a:rPr lang="en-US" sz="1600" b="1" i="0" dirty="0" err="1">
                <a:solidFill>
                  <a:srgbClr val="002060"/>
                </a:solidFill>
                <a:effectLst/>
              </a:rPr>
              <a:t>tamamen</a:t>
            </a:r>
            <a:r>
              <a:rPr lang="en-US" sz="1600" b="1" i="0" dirty="0">
                <a:solidFill>
                  <a:srgbClr val="002060"/>
                </a:solidFill>
                <a:effectLst/>
              </a:rPr>
              <a:t> </a:t>
            </a:r>
            <a:r>
              <a:rPr lang="en-US" sz="1600" b="1" i="0" dirty="0" err="1">
                <a:solidFill>
                  <a:srgbClr val="002060"/>
                </a:solidFill>
                <a:effectLst/>
              </a:rPr>
              <a:t>katletmelerinden</a:t>
            </a:r>
            <a:r>
              <a:rPr lang="en-US" sz="1600" b="1" i="0" dirty="0">
                <a:solidFill>
                  <a:srgbClr val="002060"/>
                </a:solidFill>
                <a:effectLst/>
              </a:rPr>
              <a:t> </a:t>
            </a:r>
            <a:r>
              <a:rPr lang="en-US" sz="1600" b="1" i="0" dirty="0" err="1">
                <a:solidFill>
                  <a:srgbClr val="002060"/>
                </a:solidFill>
                <a:effectLst/>
              </a:rPr>
              <a:t>sonra</a:t>
            </a:r>
            <a:r>
              <a:rPr lang="en-US" sz="1600" b="1" i="0" dirty="0">
                <a:solidFill>
                  <a:srgbClr val="002060"/>
                </a:solidFill>
                <a:effectLst/>
              </a:rPr>
              <a:t> </a:t>
            </a:r>
            <a:r>
              <a:rPr lang="en-US" sz="1600" b="1" i="0" dirty="0" err="1">
                <a:solidFill>
                  <a:srgbClr val="002060"/>
                </a:solidFill>
                <a:effectLst/>
              </a:rPr>
              <a:t>şeker</a:t>
            </a:r>
            <a:r>
              <a:rPr lang="en-US" sz="1600" b="1" i="0" dirty="0">
                <a:solidFill>
                  <a:srgbClr val="002060"/>
                </a:solidFill>
                <a:effectLst/>
              </a:rPr>
              <a:t> </a:t>
            </a:r>
            <a:r>
              <a:rPr lang="en-US" sz="1600" b="1" i="0" dirty="0" err="1">
                <a:solidFill>
                  <a:srgbClr val="002060"/>
                </a:solidFill>
                <a:effectLst/>
              </a:rPr>
              <a:t>kamışı</a:t>
            </a:r>
            <a:r>
              <a:rPr lang="en-US" sz="1600" b="1" i="0" dirty="0">
                <a:solidFill>
                  <a:srgbClr val="002060"/>
                </a:solidFill>
                <a:effectLst/>
              </a:rPr>
              <a:t> </a:t>
            </a:r>
            <a:r>
              <a:rPr lang="en-US" sz="1600" b="1" i="0" dirty="0" err="1">
                <a:solidFill>
                  <a:srgbClr val="002060"/>
                </a:solidFill>
                <a:effectLst/>
              </a:rPr>
              <a:t>tarlalarında</a:t>
            </a:r>
            <a:r>
              <a:rPr lang="en-US" sz="1600" b="1" i="0" dirty="0">
                <a:solidFill>
                  <a:srgbClr val="002060"/>
                </a:solidFill>
                <a:effectLst/>
              </a:rPr>
              <a:t> </a:t>
            </a:r>
            <a:r>
              <a:rPr lang="en-US" sz="1600" b="1" i="0" dirty="0" err="1">
                <a:solidFill>
                  <a:srgbClr val="002060"/>
                </a:solidFill>
                <a:effectLst/>
              </a:rPr>
              <a:t>çalıştırmak</a:t>
            </a:r>
            <a:r>
              <a:rPr lang="en-US" sz="1600" b="1" i="0" dirty="0">
                <a:solidFill>
                  <a:srgbClr val="002060"/>
                </a:solidFill>
                <a:effectLst/>
              </a:rPr>
              <a:t> için </a:t>
            </a:r>
            <a:r>
              <a:rPr lang="en-US" sz="1600" b="1" i="0" dirty="0" err="1">
                <a:solidFill>
                  <a:srgbClr val="002060"/>
                </a:solidFill>
                <a:effectLst/>
              </a:rPr>
              <a:t>Afrika’dan</a:t>
            </a:r>
            <a:r>
              <a:rPr lang="en-US" sz="1600" b="1" i="0" dirty="0">
                <a:solidFill>
                  <a:srgbClr val="002060"/>
                </a:solidFill>
                <a:effectLst/>
              </a:rPr>
              <a:t> </a:t>
            </a:r>
            <a:r>
              <a:rPr lang="en-US" sz="1600" b="1" i="0" dirty="0" err="1">
                <a:solidFill>
                  <a:srgbClr val="002060"/>
                </a:solidFill>
                <a:effectLst/>
              </a:rPr>
              <a:t>köleler</a:t>
            </a:r>
            <a:r>
              <a:rPr lang="en-US" sz="1600" b="1" i="0" dirty="0">
                <a:solidFill>
                  <a:srgbClr val="002060"/>
                </a:solidFill>
                <a:effectLst/>
              </a:rPr>
              <a:t> </a:t>
            </a:r>
            <a:r>
              <a:rPr lang="en-US" sz="1600" b="1" i="0" dirty="0" err="1">
                <a:solidFill>
                  <a:srgbClr val="002060"/>
                </a:solidFill>
                <a:effectLst/>
              </a:rPr>
              <a:t>getirdiklerini</a:t>
            </a:r>
            <a:r>
              <a:rPr lang="en-US" sz="1600" b="1" i="0" dirty="0">
                <a:solidFill>
                  <a:srgbClr val="002060"/>
                </a:solidFill>
                <a:effectLst/>
              </a:rPr>
              <a:t> </a:t>
            </a:r>
            <a:r>
              <a:rPr lang="en-US" sz="1600" b="1" i="0" dirty="0" err="1">
                <a:solidFill>
                  <a:srgbClr val="002060"/>
                </a:solidFill>
                <a:effectLst/>
              </a:rPr>
              <a:t>anlatarak</a:t>
            </a:r>
            <a:r>
              <a:rPr lang="en-US" sz="1600" b="1" i="0" dirty="0">
                <a:solidFill>
                  <a:srgbClr val="002060"/>
                </a:solidFill>
                <a:effectLst/>
              </a:rPr>
              <a:t> </a:t>
            </a:r>
            <a:r>
              <a:rPr lang="en-US" sz="1600" b="1" i="0" dirty="0" err="1">
                <a:solidFill>
                  <a:srgbClr val="002060"/>
                </a:solidFill>
                <a:effectLst/>
              </a:rPr>
              <a:t>başlıyor</a:t>
            </a:r>
            <a:r>
              <a:rPr lang="en-US" sz="1600" b="1" i="0" dirty="0">
                <a:solidFill>
                  <a:srgbClr val="002060"/>
                </a:solidFill>
                <a:effectLst/>
              </a:rPr>
              <a:t>. </a:t>
            </a:r>
            <a:r>
              <a:rPr lang="en-US" sz="1600" b="1" i="0" dirty="0" err="1">
                <a:solidFill>
                  <a:srgbClr val="002060"/>
                </a:solidFill>
                <a:effectLst/>
              </a:rPr>
              <a:t>Brando’nun</a:t>
            </a:r>
            <a:r>
              <a:rPr lang="en-US" sz="1600" b="1" i="0" dirty="0">
                <a:solidFill>
                  <a:srgbClr val="002060"/>
                </a:solidFill>
                <a:effectLst/>
              </a:rPr>
              <a:t> </a:t>
            </a:r>
            <a:r>
              <a:rPr lang="en-US" sz="1600" b="1" i="0" dirty="0" err="1">
                <a:solidFill>
                  <a:srgbClr val="002060"/>
                </a:solidFill>
                <a:effectLst/>
              </a:rPr>
              <a:t>otobiyografisinde</a:t>
            </a:r>
            <a:r>
              <a:rPr lang="en-US" sz="1600" b="1" i="0" dirty="0">
                <a:solidFill>
                  <a:srgbClr val="002060"/>
                </a:solidFill>
                <a:effectLst/>
              </a:rPr>
              <a:t> </a:t>
            </a:r>
            <a:r>
              <a:rPr lang="en-US" sz="1600" b="1" i="0" dirty="0" err="1">
                <a:solidFill>
                  <a:srgbClr val="002060"/>
                </a:solidFill>
                <a:effectLst/>
              </a:rPr>
              <a:t>kariyerinin</a:t>
            </a:r>
            <a:r>
              <a:rPr lang="en-US" sz="1600" b="1" i="0" dirty="0">
                <a:solidFill>
                  <a:srgbClr val="002060"/>
                </a:solidFill>
                <a:effectLst/>
              </a:rPr>
              <a:t> </a:t>
            </a:r>
            <a:r>
              <a:rPr lang="en-US" sz="1600" b="1" i="0" dirty="0" err="1">
                <a:solidFill>
                  <a:srgbClr val="002060"/>
                </a:solidFill>
                <a:effectLst/>
              </a:rPr>
              <a:t>en</a:t>
            </a:r>
            <a:r>
              <a:rPr lang="en-US" sz="1600" b="1" i="0" dirty="0">
                <a:solidFill>
                  <a:srgbClr val="002060"/>
                </a:solidFill>
                <a:effectLst/>
              </a:rPr>
              <a:t> iyi </a:t>
            </a:r>
            <a:r>
              <a:rPr lang="en-US" sz="1600" b="1" i="0" dirty="0" err="1">
                <a:solidFill>
                  <a:srgbClr val="002060"/>
                </a:solidFill>
                <a:effectLst/>
              </a:rPr>
              <a:t>oyunlarından</a:t>
            </a:r>
            <a:r>
              <a:rPr lang="en-US" sz="1600" b="1" i="0" dirty="0">
                <a:solidFill>
                  <a:srgbClr val="002060"/>
                </a:solidFill>
                <a:effectLst/>
              </a:rPr>
              <a:t> </a:t>
            </a:r>
            <a:r>
              <a:rPr lang="en-US" sz="1600" b="1" i="0" dirty="0" err="1">
                <a:solidFill>
                  <a:srgbClr val="002060"/>
                </a:solidFill>
                <a:effectLst/>
              </a:rPr>
              <a:t>birini</a:t>
            </a:r>
            <a:r>
              <a:rPr lang="en-US" sz="1600" b="1" i="0" dirty="0">
                <a:solidFill>
                  <a:srgbClr val="002060"/>
                </a:solidFill>
                <a:effectLst/>
              </a:rPr>
              <a:t> </a:t>
            </a:r>
            <a:r>
              <a:rPr lang="en-US" sz="1600" b="1" i="0" dirty="0" err="1">
                <a:solidFill>
                  <a:srgbClr val="002060"/>
                </a:solidFill>
                <a:effectLst/>
              </a:rPr>
              <a:t>verdiğini</a:t>
            </a:r>
            <a:r>
              <a:rPr lang="en-US" sz="1600" b="1" i="0" dirty="0">
                <a:solidFill>
                  <a:srgbClr val="002060"/>
                </a:solidFill>
                <a:effectLst/>
              </a:rPr>
              <a:t> </a:t>
            </a:r>
            <a:r>
              <a:rPr lang="en-US" sz="1600" b="1" i="0" dirty="0" err="1">
                <a:solidFill>
                  <a:srgbClr val="002060"/>
                </a:solidFill>
                <a:effectLst/>
              </a:rPr>
              <a:t>söylediği</a:t>
            </a:r>
            <a:r>
              <a:rPr lang="en-US" sz="1600" b="1" i="0" dirty="0">
                <a:solidFill>
                  <a:srgbClr val="002060"/>
                </a:solidFill>
                <a:effectLst/>
              </a:rPr>
              <a:t> Walker </a:t>
            </a:r>
            <a:r>
              <a:rPr lang="en-US" sz="1600" b="1" i="0" dirty="0" err="1">
                <a:solidFill>
                  <a:srgbClr val="002060"/>
                </a:solidFill>
                <a:effectLst/>
              </a:rPr>
              <a:t>karakteri</a:t>
            </a:r>
            <a:r>
              <a:rPr lang="en-US" sz="1600" b="1" i="0" dirty="0">
                <a:solidFill>
                  <a:srgbClr val="002060"/>
                </a:solidFill>
                <a:effectLst/>
              </a:rPr>
              <a:t> </a:t>
            </a:r>
            <a:r>
              <a:rPr lang="en-US" sz="1600" b="1" i="0" dirty="0" err="1">
                <a:solidFill>
                  <a:srgbClr val="002060"/>
                </a:solidFill>
                <a:effectLst/>
              </a:rPr>
              <a:t>işte</a:t>
            </a:r>
            <a:r>
              <a:rPr lang="en-US" sz="1600" b="1" i="0" dirty="0">
                <a:solidFill>
                  <a:srgbClr val="002060"/>
                </a:solidFill>
                <a:effectLst/>
              </a:rPr>
              <a:t> bu </a:t>
            </a:r>
            <a:r>
              <a:rPr lang="en-US" sz="1600" b="1" i="0" dirty="0" err="1">
                <a:solidFill>
                  <a:srgbClr val="002060"/>
                </a:solidFill>
                <a:effectLst/>
              </a:rPr>
              <a:t>köleleri</a:t>
            </a:r>
            <a:r>
              <a:rPr lang="en-US" sz="1600" b="1" i="0" dirty="0">
                <a:solidFill>
                  <a:srgbClr val="002060"/>
                </a:solidFill>
                <a:effectLst/>
              </a:rPr>
              <a:t> </a:t>
            </a:r>
            <a:r>
              <a:rPr lang="en-US" sz="1600" b="1" i="0" dirty="0" err="1">
                <a:solidFill>
                  <a:srgbClr val="002060"/>
                </a:solidFill>
                <a:effectLst/>
              </a:rPr>
              <a:t>adanın</a:t>
            </a:r>
            <a:r>
              <a:rPr lang="en-US" sz="1600" b="1" i="0" dirty="0">
                <a:solidFill>
                  <a:srgbClr val="002060"/>
                </a:solidFill>
                <a:effectLst/>
              </a:rPr>
              <a:t> </a:t>
            </a:r>
            <a:r>
              <a:rPr lang="en-US" sz="1600" b="1" i="0" dirty="0" err="1">
                <a:solidFill>
                  <a:srgbClr val="002060"/>
                </a:solidFill>
                <a:effectLst/>
              </a:rPr>
              <a:t>Portekiz</a:t>
            </a:r>
            <a:r>
              <a:rPr lang="en-US" sz="1600" b="1" i="0" dirty="0">
                <a:solidFill>
                  <a:srgbClr val="002060"/>
                </a:solidFill>
                <a:effectLst/>
              </a:rPr>
              <a:t> </a:t>
            </a:r>
            <a:r>
              <a:rPr lang="en-US" sz="1600" b="1" i="0" dirty="0" err="1">
                <a:solidFill>
                  <a:srgbClr val="002060"/>
                </a:solidFill>
                <a:effectLst/>
              </a:rPr>
              <a:t>yönetimine</a:t>
            </a:r>
            <a:r>
              <a:rPr lang="en-US" sz="1600" b="1" i="0" dirty="0">
                <a:solidFill>
                  <a:srgbClr val="002060"/>
                </a:solidFill>
                <a:effectLst/>
              </a:rPr>
              <a:t> </a:t>
            </a:r>
            <a:r>
              <a:rPr lang="en-US" sz="1600" b="1" i="0" dirty="0" err="1">
                <a:solidFill>
                  <a:srgbClr val="002060"/>
                </a:solidFill>
                <a:effectLst/>
              </a:rPr>
              <a:t>karşı</a:t>
            </a:r>
            <a:r>
              <a:rPr lang="en-US" sz="1600" b="1" i="0" dirty="0">
                <a:solidFill>
                  <a:srgbClr val="002060"/>
                </a:solidFill>
                <a:effectLst/>
              </a:rPr>
              <a:t> </a:t>
            </a:r>
            <a:r>
              <a:rPr lang="en-US" sz="1600" b="1" i="0" dirty="0" err="1">
                <a:solidFill>
                  <a:srgbClr val="002060"/>
                </a:solidFill>
                <a:effectLst/>
              </a:rPr>
              <a:t>isyana</a:t>
            </a:r>
            <a:r>
              <a:rPr lang="en-US" sz="1600" b="1" i="0" dirty="0">
                <a:solidFill>
                  <a:srgbClr val="002060"/>
                </a:solidFill>
                <a:effectLst/>
              </a:rPr>
              <a:t> </a:t>
            </a:r>
            <a:r>
              <a:rPr lang="en-US" sz="1600" b="1" i="0" dirty="0" err="1">
                <a:solidFill>
                  <a:srgbClr val="002060"/>
                </a:solidFill>
                <a:effectLst/>
              </a:rPr>
              <a:t>teşvik</a:t>
            </a:r>
            <a:r>
              <a:rPr lang="en-US" sz="1600" b="1" i="0" dirty="0">
                <a:solidFill>
                  <a:srgbClr val="002060"/>
                </a:solidFill>
                <a:effectLst/>
              </a:rPr>
              <a:t> </a:t>
            </a:r>
            <a:r>
              <a:rPr lang="en-US" sz="1600" b="1" i="0" dirty="0" err="1">
                <a:solidFill>
                  <a:srgbClr val="002060"/>
                </a:solidFill>
                <a:effectLst/>
              </a:rPr>
              <a:t>ediyor</a:t>
            </a:r>
            <a:r>
              <a:rPr lang="en-US" sz="1600" b="1" i="0" dirty="0">
                <a:solidFill>
                  <a:srgbClr val="002060"/>
                </a:solidFill>
                <a:effectLst/>
              </a:rPr>
              <a:t> ve </a:t>
            </a:r>
            <a:r>
              <a:rPr lang="en-US" sz="1600" b="1" i="0" dirty="0" err="1">
                <a:solidFill>
                  <a:srgbClr val="002060"/>
                </a:solidFill>
                <a:effectLst/>
              </a:rPr>
              <a:t>bunu</a:t>
            </a:r>
            <a:r>
              <a:rPr lang="en-US" sz="1600" b="1" i="0" dirty="0">
                <a:solidFill>
                  <a:srgbClr val="002060"/>
                </a:solidFill>
                <a:effectLst/>
              </a:rPr>
              <a:t> </a:t>
            </a:r>
            <a:r>
              <a:rPr lang="en-US" sz="1600" b="1" i="0" dirty="0" err="1">
                <a:solidFill>
                  <a:srgbClr val="002060"/>
                </a:solidFill>
                <a:effectLst/>
              </a:rPr>
              <a:t>yaparken</a:t>
            </a:r>
            <a:r>
              <a:rPr lang="en-US" sz="1600" b="1" i="0" dirty="0">
                <a:solidFill>
                  <a:srgbClr val="002060"/>
                </a:solidFill>
                <a:effectLst/>
              </a:rPr>
              <a:t> de </a:t>
            </a:r>
            <a:r>
              <a:rPr lang="en-US" sz="1600" b="1" i="0" dirty="0" err="1">
                <a:solidFill>
                  <a:srgbClr val="002060"/>
                </a:solidFill>
                <a:effectLst/>
              </a:rPr>
              <a:t>İngiliz</a:t>
            </a:r>
            <a:r>
              <a:rPr lang="en-US" sz="1600" b="1" i="0" dirty="0">
                <a:solidFill>
                  <a:srgbClr val="002060"/>
                </a:solidFill>
                <a:effectLst/>
              </a:rPr>
              <a:t> </a:t>
            </a:r>
            <a:r>
              <a:rPr lang="en-US" sz="1600" b="1" i="0" dirty="0" err="1">
                <a:solidFill>
                  <a:srgbClr val="002060"/>
                </a:solidFill>
                <a:effectLst/>
              </a:rPr>
              <a:t>hükümetinin</a:t>
            </a:r>
            <a:r>
              <a:rPr lang="en-US" sz="1600" b="1" i="0" dirty="0">
                <a:solidFill>
                  <a:srgbClr val="002060"/>
                </a:solidFill>
                <a:effectLst/>
              </a:rPr>
              <a:t> ve </a:t>
            </a:r>
            <a:r>
              <a:rPr lang="en-US" sz="1600" b="1" i="0" dirty="0" err="1">
                <a:solidFill>
                  <a:srgbClr val="002060"/>
                </a:solidFill>
                <a:effectLst/>
              </a:rPr>
              <a:t>hikâyenin</a:t>
            </a:r>
            <a:r>
              <a:rPr lang="en-US" sz="1600" b="1" i="0" dirty="0">
                <a:solidFill>
                  <a:srgbClr val="002060"/>
                </a:solidFill>
                <a:effectLst/>
              </a:rPr>
              <a:t> </a:t>
            </a:r>
            <a:r>
              <a:rPr lang="en-US" sz="1600" b="1" i="0" dirty="0" err="1">
                <a:solidFill>
                  <a:srgbClr val="002060"/>
                </a:solidFill>
                <a:effectLst/>
              </a:rPr>
              <a:t>ustaca</a:t>
            </a:r>
            <a:r>
              <a:rPr lang="en-US" sz="1600" b="1" i="0" dirty="0">
                <a:solidFill>
                  <a:srgbClr val="002060"/>
                </a:solidFill>
                <a:effectLst/>
              </a:rPr>
              <a:t> </a:t>
            </a:r>
            <a:r>
              <a:rPr lang="en-US" sz="1600" b="1" i="0" dirty="0" err="1">
                <a:solidFill>
                  <a:srgbClr val="002060"/>
                </a:solidFill>
                <a:effectLst/>
              </a:rPr>
              <a:t>gösterdiği</a:t>
            </a:r>
            <a:r>
              <a:rPr lang="en-US" sz="1600" b="1" i="0" dirty="0">
                <a:solidFill>
                  <a:srgbClr val="002060"/>
                </a:solidFill>
                <a:effectLst/>
              </a:rPr>
              <a:t> </a:t>
            </a:r>
            <a:r>
              <a:rPr lang="en-US" sz="1600" b="1" i="0" dirty="0" err="1">
                <a:solidFill>
                  <a:srgbClr val="002060"/>
                </a:solidFill>
                <a:effectLst/>
              </a:rPr>
              <a:t>gibi</a:t>
            </a:r>
            <a:r>
              <a:rPr lang="en-US" sz="1600" b="1" i="0" dirty="0">
                <a:solidFill>
                  <a:srgbClr val="002060"/>
                </a:solidFill>
                <a:effectLst/>
              </a:rPr>
              <a:t> </a:t>
            </a:r>
            <a:r>
              <a:rPr lang="en-US" sz="1600" b="1" i="0" dirty="0" err="1">
                <a:solidFill>
                  <a:srgbClr val="002060"/>
                </a:solidFill>
                <a:effectLst/>
              </a:rPr>
              <a:t>egemen</a:t>
            </a:r>
            <a:r>
              <a:rPr lang="en-US" sz="1600" b="1" i="0" dirty="0">
                <a:solidFill>
                  <a:srgbClr val="002060"/>
                </a:solidFill>
                <a:effectLst/>
              </a:rPr>
              <a:t> </a:t>
            </a:r>
            <a:r>
              <a:rPr lang="en-US" sz="1600" b="1" i="0" dirty="0" err="1">
                <a:solidFill>
                  <a:srgbClr val="002060"/>
                </a:solidFill>
                <a:effectLst/>
              </a:rPr>
              <a:t>hükümetlerle</a:t>
            </a:r>
            <a:r>
              <a:rPr lang="en-US" sz="1600" b="1" i="0" dirty="0">
                <a:solidFill>
                  <a:srgbClr val="002060"/>
                </a:solidFill>
                <a:effectLst/>
              </a:rPr>
              <a:t> </a:t>
            </a:r>
            <a:r>
              <a:rPr lang="en-US" sz="1600" b="1" i="0" dirty="0" err="1">
                <a:solidFill>
                  <a:srgbClr val="002060"/>
                </a:solidFill>
                <a:effectLst/>
              </a:rPr>
              <a:t>çıkarları</a:t>
            </a:r>
            <a:r>
              <a:rPr lang="en-US" sz="1600" b="1" i="0" dirty="0">
                <a:solidFill>
                  <a:srgbClr val="002060"/>
                </a:solidFill>
                <a:effectLst/>
              </a:rPr>
              <a:t> her zaman </a:t>
            </a:r>
            <a:r>
              <a:rPr lang="en-US" sz="1600" b="1" i="0" dirty="0" err="1">
                <a:solidFill>
                  <a:srgbClr val="002060"/>
                </a:solidFill>
                <a:effectLst/>
              </a:rPr>
              <a:t>bir</a:t>
            </a:r>
            <a:r>
              <a:rPr lang="en-US" sz="1600" b="1" i="0" dirty="0">
                <a:solidFill>
                  <a:srgbClr val="002060"/>
                </a:solidFill>
                <a:effectLst/>
              </a:rPr>
              <a:t> </a:t>
            </a:r>
            <a:r>
              <a:rPr lang="en-US" sz="1600" b="1" i="0" dirty="0" err="1">
                <a:solidFill>
                  <a:srgbClr val="002060"/>
                </a:solidFill>
                <a:effectLst/>
              </a:rPr>
              <a:t>olan</a:t>
            </a:r>
            <a:r>
              <a:rPr lang="en-US" sz="1600" b="1" i="0" dirty="0">
                <a:solidFill>
                  <a:srgbClr val="002060"/>
                </a:solidFill>
                <a:effectLst/>
              </a:rPr>
              <a:t> </a:t>
            </a:r>
            <a:r>
              <a:rPr lang="en-US" sz="1600" b="1" i="0" dirty="0" err="1">
                <a:solidFill>
                  <a:srgbClr val="002060"/>
                </a:solidFill>
                <a:effectLst/>
              </a:rPr>
              <a:t>uluslararası</a:t>
            </a:r>
            <a:r>
              <a:rPr lang="en-US" sz="1600" b="1" i="0" dirty="0">
                <a:solidFill>
                  <a:srgbClr val="002060"/>
                </a:solidFill>
                <a:effectLst/>
              </a:rPr>
              <a:t> </a:t>
            </a:r>
            <a:r>
              <a:rPr lang="en-US" sz="1600" b="1" i="0" dirty="0" err="1">
                <a:solidFill>
                  <a:srgbClr val="002060"/>
                </a:solidFill>
                <a:effectLst/>
              </a:rPr>
              <a:t>şirketlerin</a:t>
            </a:r>
            <a:r>
              <a:rPr lang="en-US" sz="1600" b="1" i="0" dirty="0">
                <a:solidFill>
                  <a:srgbClr val="002060"/>
                </a:solidFill>
                <a:effectLst/>
              </a:rPr>
              <a:t> </a:t>
            </a:r>
            <a:r>
              <a:rPr lang="en-US" sz="1600" b="1" i="0" dirty="0" err="1">
                <a:solidFill>
                  <a:srgbClr val="002060"/>
                </a:solidFill>
                <a:effectLst/>
              </a:rPr>
              <a:t>adanın</a:t>
            </a:r>
            <a:r>
              <a:rPr lang="en-US" sz="1600" b="1" i="0" dirty="0">
                <a:solidFill>
                  <a:srgbClr val="002060"/>
                </a:solidFill>
                <a:effectLst/>
              </a:rPr>
              <a:t> </a:t>
            </a:r>
            <a:r>
              <a:rPr lang="en-US" sz="1600" b="1" i="0" dirty="0" err="1">
                <a:solidFill>
                  <a:srgbClr val="002060"/>
                </a:solidFill>
                <a:effectLst/>
              </a:rPr>
              <a:t>yönetimini</a:t>
            </a:r>
            <a:r>
              <a:rPr lang="en-US" sz="1600" b="1" i="0" dirty="0">
                <a:solidFill>
                  <a:srgbClr val="002060"/>
                </a:solidFill>
                <a:effectLst/>
              </a:rPr>
              <a:t> </a:t>
            </a:r>
            <a:r>
              <a:rPr lang="en-US" sz="1600" b="1" i="0" dirty="0" err="1">
                <a:solidFill>
                  <a:srgbClr val="002060"/>
                </a:solidFill>
                <a:effectLst/>
              </a:rPr>
              <a:t>eline</a:t>
            </a:r>
            <a:r>
              <a:rPr lang="en-US" sz="1600" b="1" i="0" dirty="0">
                <a:solidFill>
                  <a:srgbClr val="002060"/>
                </a:solidFill>
                <a:effectLst/>
              </a:rPr>
              <a:t> </a:t>
            </a:r>
            <a:r>
              <a:rPr lang="en-US" sz="1600" b="1" i="0" dirty="0" err="1">
                <a:solidFill>
                  <a:srgbClr val="002060"/>
                </a:solidFill>
                <a:effectLst/>
              </a:rPr>
              <a:t>geçirmesini</a:t>
            </a:r>
            <a:r>
              <a:rPr lang="en-US" sz="1600" b="1" i="0" dirty="0">
                <a:solidFill>
                  <a:srgbClr val="002060"/>
                </a:solidFill>
                <a:effectLst/>
              </a:rPr>
              <a:t> </a:t>
            </a:r>
            <a:r>
              <a:rPr lang="en-US" sz="1600" b="1" i="0" dirty="0" err="1">
                <a:solidFill>
                  <a:srgbClr val="002060"/>
                </a:solidFill>
                <a:effectLst/>
              </a:rPr>
              <a:t>sağlamaya</a:t>
            </a:r>
            <a:r>
              <a:rPr lang="en-US" sz="1600" b="1" i="0" dirty="0">
                <a:solidFill>
                  <a:srgbClr val="002060"/>
                </a:solidFill>
                <a:effectLst/>
              </a:rPr>
              <a:t> </a:t>
            </a:r>
            <a:r>
              <a:rPr lang="en-US" sz="1600" b="1" i="0" dirty="0" err="1">
                <a:solidFill>
                  <a:srgbClr val="002060"/>
                </a:solidFill>
                <a:effectLst/>
              </a:rPr>
              <a:t>çalışıyor</a:t>
            </a:r>
            <a:r>
              <a:rPr lang="en-US" sz="1600" b="1" i="0" dirty="0">
                <a:solidFill>
                  <a:srgbClr val="002060"/>
                </a:solidFill>
                <a:effectLst/>
              </a:rPr>
              <a:t>. </a:t>
            </a:r>
            <a:r>
              <a:rPr lang="en-US" sz="1600" b="1" i="0" dirty="0" err="1">
                <a:solidFill>
                  <a:srgbClr val="002060"/>
                </a:solidFill>
                <a:effectLst/>
              </a:rPr>
              <a:t>Sıradan</a:t>
            </a:r>
            <a:r>
              <a:rPr lang="en-US" sz="1600" b="1" i="0" dirty="0">
                <a:solidFill>
                  <a:srgbClr val="002060"/>
                </a:solidFill>
                <a:effectLst/>
              </a:rPr>
              <a:t> </a:t>
            </a:r>
            <a:r>
              <a:rPr lang="en-US" sz="1600" b="1" i="0" dirty="0" err="1">
                <a:solidFill>
                  <a:srgbClr val="002060"/>
                </a:solidFill>
                <a:effectLst/>
              </a:rPr>
              <a:t>bir</a:t>
            </a:r>
            <a:r>
              <a:rPr lang="en-US" sz="1600" b="1" i="0" dirty="0">
                <a:solidFill>
                  <a:srgbClr val="002060"/>
                </a:solidFill>
                <a:effectLst/>
              </a:rPr>
              <a:t> </a:t>
            </a:r>
            <a:r>
              <a:rPr lang="en-US" sz="1600" b="1" i="0" dirty="0" err="1">
                <a:solidFill>
                  <a:srgbClr val="002060"/>
                </a:solidFill>
                <a:effectLst/>
              </a:rPr>
              <a:t>köle</a:t>
            </a:r>
            <a:r>
              <a:rPr lang="en-US" sz="1600" b="1" i="0" dirty="0">
                <a:solidFill>
                  <a:srgbClr val="002060"/>
                </a:solidFill>
                <a:effectLst/>
              </a:rPr>
              <a:t> </a:t>
            </a:r>
            <a:r>
              <a:rPr lang="en-US" sz="1600" b="1" i="0" dirty="0" err="1">
                <a:solidFill>
                  <a:srgbClr val="002060"/>
                </a:solidFill>
                <a:effectLst/>
              </a:rPr>
              <a:t>iken</a:t>
            </a:r>
            <a:r>
              <a:rPr lang="en-US" sz="1600" b="1" i="0" dirty="0">
                <a:solidFill>
                  <a:srgbClr val="002060"/>
                </a:solidFill>
                <a:effectLst/>
              </a:rPr>
              <a:t> </a:t>
            </a:r>
            <a:r>
              <a:rPr lang="en-US" sz="1600" b="1" i="0" dirty="0" err="1">
                <a:solidFill>
                  <a:srgbClr val="002060"/>
                </a:solidFill>
                <a:effectLst/>
              </a:rPr>
              <a:t>Walker’ın</a:t>
            </a:r>
            <a:r>
              <a:rPr lang="en-US" sz="1600" b="1" i="0" dirty="0">
                <a:solidFill>
                  <a:srgbClr val="002060"/>
                </a:solidFill>
                <a:effectLst/>
              </a:rPr>
              <a:t> </a:t>
            </a:r>
            <a:r>
              <a:rPr lang="en-US" sz="1600" b="1" i="0" dirty="0" err="1">
                <a:solidFill>
                  <a:srgbClr val="002060"/>
                </a:solidFill>
                <a:effectLst/>
              </a:rPr>
              <a:t>yönlendirmesi</a:t>
            </a:r>
            <a:r>
              <a:rPr lang="en-US" sz="1600" b="1" i="0" dirty="0">
                <a:solidFill>
                  <a:srgbClr val="002060"/>
                </a:solidFill>
                <a:effectLst/>
              </a:rPr>
              <a:t> </a:t>
            </a:r>
            <a:r>
              <a:rPr lang="en-US" sz="1600" b="1" i="0" dirty="0" err="1">
                <a:solidFill>
                  <a:srgbClr val="002060"/>
                </a:solidFill>
                <a:effectLst/>
              </a:rPr>
              <a:t>ile</a:t>
            </a:r>
            <a:r>
              <a:rPr lang="en-US" sz="1600" b="1" i="0" dirty="0">
                <a:solidFill>
                  <a:srgbClr val="002060"/>
                </a:solidFill>
                <a:effectLst/>
              </a:rPr>
              <a:t> </a:t>
            </a:r>
            <a:r>
              <a:rPr lang="en-US" sz="1600" b="1" i="0" dirty="0" err="1">
                <a:solidFill>
                  <a:srgbClr val="002060"/>
                </a:solidFill>
                <a:effectLst/>
              </a:rPr>
              <a:t>kendisini</a:t>
            </a:r>
            <a:r>
              <a:rPr lang="en-US" sz="1600" b="1" i="0" dirty="0">
                <a:solidFill>
                  <a:srgbClr val="002060"/>
                </a:solidFill>
                <a:effectLst/>
              </a:rPr>
              <a:t> </a:t>
            </a:r>
            <a:r>
              <a:rPr lang="en-US" sz="1600" b="1" i="0" dirty="0" err="1">
                <a:solidFill>
                  <a:srgbClr val="002060"/>
                </a:solidFill>
                <a:effectLst/>
              </a:rPr>
              <a:t>isyanın</a:t>
            </a:r>
            <a:r>
              <a:rPr lang="en-US" sz="1600" b="1" i="0" dirty="0">
                <a:solidFill>
                  <a:srgbClr val="002060"/>
                </a:solidFill>
                <a:effectLst/>
              </a:rPr>
              <a:t> </a:t>
            </a:r>
            <a:r>
              <a:rPr lang="en-US" sz="1600" b="1" i="0" dirty="0" err="1">
                <a:solidFill>
                  <a:srgbClr val="002060"/>
                </a:solidFill>
                <a:effectLst/>
              </a:rPr>
              <a:t>lideri</a:t>
            </a:r>
            <a:r>
              <a:rPr lang="en-US" sz="1600" b="1" i="0" dirty="0">
                <a:solidFill>
                  <a:srgbClr val="002060"/>
                </a:solidFill>
                <a:effectLst/>
              </a:rPr>
              <a:t> </a:t>
            </a:r>
            <a:r>
              <a:rPr lang="en-US" sz="1600" b="1" i="0" dirty="0" err="1">
                <a:solidFill>
                  <a:srgbClr val="002060"/>
                </a:solidFill>
                <a:effectLst/>
              </a:rPr>
              <a:t>olarak</a:t>
            </a:r>
            <a:r>
              <a:rPr lang="en-US" sz="1600" b="1" i="0" dirty="0">
                <a:solidFill>
                  <a:srgbClr val="002060"/>
                </a:solidFill>
                <a:effectLst/>
              </a:rPr>
              <a:t> </a:t>
            </a:r>
            <a:r>
              <a:rPr lang="en-US" sz="1600" b="1" i="0" dirty="0" err="1">
                <a:solidFill>
                  <a:srgbClr val="002060"/>
                </a:solidFill>
                <a:effectLst/>
              </a:rPr>
              <a:t>bulan</a:t>
            </a:r>
            <a:r>
              <a:rPr lang="en-US" sz="1600" b="1" i="0" dirty="0">
                <a:solidFill>
                  <a:srgbClr val="002060"/>
                </a:solidFill>
                <a:effectLst/>
              </a:rPr>
              <a:t> José Dolores bu </a:t>
            </a:r>
            <a:r>
              <a:rPr lang="en-US" sz="1600" b="1" i="0" dirty="0" err="1">
                <a:solidFill>
                  <a:srgbClr val="002060"/>
                </a:solidFill>
                <a:effectLst/>
              </a:rPr>
              <a:t>liderliği</a:t>
            </a:r>
            <a:r>
              <a:rPr lang="en-US" sz="1600" b="1" i="0" dirty="0">
                <a:solidFill>
                  <a:srgbClr val="002060"/>
                </a:solidFill>
                <a:effectLst/>
              </a:rPr>
              <a:t> </a:t>
            </a:r>
            <a:r>
              <a:rPr lang="en-US" sz="1600" b="1" i="0" dirty="0" err="1">
                <a:solidFill>
                  <a:srgbClr val="002060"/>
                </a:solidFill>
                <a:effectLst/>
              </a:rPr>
              <a:t>ile</a:t>
            </a:r>
            <a:r>
              <a:rPr lang="en-US" sz="1600" b="1" i="0" dirty="0">
                <a:solidFill>
                  <a:srgbClr val="002060"/>
                </a:solidFill>
                <a:effectLst/>
              </a:rPr>
              <a:t> ve </a:t>
            </a:r>
            <a:r>
              <a:rPr lang="en-US" sz="1600" b="1" i="0" dirty="0" err="1">
                <a:solidFill>
                  <a:srgbClr val="002060"/>
                </a:solidFill>
                <a:effectLst/>
              </a:rPr>
              <a:t>isyanın</a:t>
            </a:r>
            <a:r>
              <a:rPr lang="en-US" sz="1600" b="1" i="0" dirty="0">
                <a:solidFill>
                  <a:srgbClr val="002060"/>
                </a:solidFill>
                <a:effectLst/>
              </a:rPr>
              <a:t> </a:t>
            </a:r>
            <a:r>
              <a:rPr lang="en-US" sz="1600" b="1" i="0" dirty="0" err="1">
                <a:solidFill>
                  <a:srgbClr val="002060"/>
                </a:solidFill>
                <a:effectLst/>
              </a:rPr>
              <a:t>sonucunda</a:t>
            </a:r>
            <a:r>
              <a:rPr lang="en-US" sz="1600" b="1" i="0" dirty="0">
                <a:solidFill>
                  <a:srgbClr val="002060"/>
                </a:solidFill>
                <a:effectLst/>
              </a:rPr>
              <a:t> </a:t>
            </a:r>
            <a:r>
              <a:rPr lang="en-US" sz="1600" b="1" i="0" dirty="0" err="1">
                <a:solidFill>
                  <a:srgbClr val="002060"/>
                </a:solidFill>
                <a:effectLst/>
              </a:rPr>
              <a:t>elde</a:t>
            </a:r>
            <a:r>
              <a:rPr lang="en-US" sz="1600" b="1" i="0" dirty="0">
                <a:solidFill>
                  <a:srgbClr val="002060"/>
                </a:solidFill>
                <a:effectLst/>
              </a:rPr>
              <a:t> </a:t>
            </a:r>
            <a:r>
              <a:rPr lang="en-US" sz="1600" b="1" i="0" dirty="0" err="1">
                <a:solidFill>
                  <a:srgbClr val="002060"/>
                </a:solidFill>
                <a:effectLst/>
              </a:rPr>
              <a:t>etmiş</a:t>
            </a:r>
            <a:r>
              <a:rPr lang="en-US" sz="1600" b="1" i="0" dirty="0">
                <a:solidFill>
                  <a:srgbClr val="002060"/>
                </a:solidFill>
                <a:effectLst/>
              </a:rPr>
              <a:t> </a:t>
            </a:r>
            <a:r>
              <a:rPr lang="en-US" sz="1600" b="1" i="0" dirty="0" err="1">
                <a:solidFill>
                  <a:srgbClr val="002060"/>
                </a:solidFill>
                <a:effectLst/>
              </a:rPr>
              <a:t>göründükleri</a:t>
            </a:r>
            <a:r>
              <a:rPr lang="en-US" sz="1600" b="1" i="0" dirty="0">
                <a:solidFill>
                  <a:srgbClr val="002060"/>
                </a:solidFill>
                <a:effectLst/>
              </a:rPr>
              <a:t> </a:t>
            </a:r>
            <a:r>
              <a:rPr lang="en-US" sz="1600" b="1" i="0" dirty="0" err="1">
                <a:solidFill>
                  <a:srgbClr val="002060"/>
                </a:solidFill>
                <a:effectLst/>
              </a:rPr>
              <a:t>özgürlükleri</a:t>
            </a:r>
            <a:r>
              <a:rPr lang="en-US" sz="1600" b="1" i="0" dirty="0">
                <a:solidFill>
                  <a:srgbClr val="002060"/>
                </a:solidFill>
                <a:effectLst/>
              </a:rPr>
              <a:t> </a:t>
            </a:r>
            <a:r>
              <a:rPr lang="en-US" sz="1600" b="1" i="0" dirty="0" err="1">
                <a:solidFill>
                  <a:srgbClr val="002060"/>
                </a:solidFill>
                <a:effectLst/>
              </a:rPr>
              <a:t>ile</a:t>
            </a:r>
            <a:r>
              <a:rPr lang="en-US" sz="1600" b="1" i="0" dirty="0">
                <a:solidFill>
                  <a:srgbClr val="002060"/>
                </a:solidFill>
                <a:effectLst/>
              </a:rPr>
              <a:t> ne </a:t>
            </a:r>
            <a:r>
              <a:rPr lang="en-US" sz="1600" b="1" i="0" dirty="0" err="1">
                <a:solidFill>
                  <a:srgbClr val="002060"/>
                </a:solidFill>
                <a:effectLst/>
              </a:rPr>
              <a:t>yapacağını</a:t>
            </a:r>
            <a:r>
              <a:rPr lang="en-US" sz="1600" b="1" i="0" dirty="0">
                <a:solidFill>
                  <a:srgbClr val="002060"/>
                </a:solidFill>
                <a:effectLst/>
              </a:rPr>
              <a:t> </a:t>
            </a:r>
            <a:r>
              <a:rPr lang="en-US" sz="1600" b="1" i="0" dirty="0" err="1">
                <a:solidFill>
                  <a:srgbClr val="002060"/>
                </a:solidFill>
                <a:effectLst/>
              </a:rPr>
              <a:t>bilemez</a:t>
            </a:r>
            <a:r>
              <a:rPr lang="en-US" sz="1600" b="1" i="0" dirty="0">
                <a:solidFill>
                  <a:srgbClr val="002060"/>
                </a:solidFill>
                <a:effectLst/>
              </a:rPr>
              <a:t> </a:t>
            </a:r>
            <a:r>
              <a:rPr lang="en-US" sz="1600" b="1" i="0" dirty="0" err="1">
                <a:solidFill>
                  <a:srgbClr val="002060"/>
                </a:solidFill>
                <a:effectLst/>
              </a:rPr>
              <a:t>görünüyor</a:t>
            </a:r>
            <a:r>
              <a:rPr lang="en-US" sz="1600" b="1" i="0" dirty="0">
                <a:solidFill>
                  <a:srgbClr val="002060"/>
                </a:solidFill>
                <a:effectLst/>
              </a:rPr>
              <a:t> </a:t>
            </a:r>
            <a:r>
              <a:rPr lang="en-US" sz="1600" b="1" i="0" dirty="0" err="1">
                <a:solidFill>
                  <a:srgbClr val="002060"/>
                </a:solidFill>
                <a:effectLst/>
              </a:rPr>
              <a:t>çünkü</a:t>
            </a:r>
            <a:r>
              <a:rPr lang="en-US" sz="1600" b="1" i="0" dirty="0">
                <a:solidFill>
                  <a:srgbClr val="002060"/>
                </a:solidFill>
                <a:effectLst/>
              </a:rPr>
              <a:t> </a:t>
            </a:r>
            <a:r>
              <a:rPr lang="en-US" sz="1600" b="1" i="0" dirty="0" err="1">
                <a:solidFill>
                  <a:srgbClr val="002060"/>
                </a:solidFill>
                <a:effectLst/>
              </a:rPr>
              <a:t>kazandıkları</a:t>
            </a:r>
            <a:r>
              <a:rPr lang="en-US" sz="1600" b="1" i="0" dirty="0">
                <a:solidFill>
                  <a:srgbClr val="002060"/>
                </a:solidFill>
                <a:effectLst/>
              </a:rPr>
              <a:t> </a:t>
            </a:r>
            <a:r>
              <a:rPr lang="en-US" sz="1600" b="1" i="0" dirty="0" err="1">
                <a:solidFill>
                  <a:srgbClr val="002060"/>
                </a:solidFill>
                <a:effectLst/>
              </a:rPr>
              <a:t>değil</a:t>
            </a:r>
            <a:r>
              <a:rPr lang="en-US" sz="1600" b="1" i="0" dirty="0">
                <a:solidFill>
                  <a:srgbClr val="002060"/>
                </a:solidFill>
                <a:effectLst/>
              </a:rPr>
              <a:t> </a:t>
            </a:r>
            <a:r>
              <a:rPr lang="en-US" sz="1600" b="1" i="0" dirty="0" err="1">
                <a:solidFill>
                  <a:srgbClr val="002060"/>
                </a:solidFill>
                <a:effectLst/>
              </a:rPr>
              <a:t>onlara</a:t>
            </a:r>
            <a:r>
              <a:rPr lang="en-US" sz="1600" b="1" i="0" dirty="0">
                <a:solidFill>
                  <a:srgbClr val="002060"/>
                </a:solidFill>
                <a:effectLst/>
              </a:rPr>
              <a:t> </a:t>
            </a:r>
            <a:r>
              <a:rPr lang="en-US" sz="1600" b="1" i="0" dirty="0" err="1">
                <a:solidFill>
                  <a:srgbClr val="002060"/>
                </a:solidFill>
                <a:effectLst/>
              </a:rPr>
              <a:t>verilen</a:t>
            </a:r>
            <a:r>
              <a:rPr lang="en-US" sz="1600" b="1" i="0" dirty="0">
                <a:solidFill>
                  <a:srgbClr val="002060"/>
                </a:solidFill>
                <a:effectLst/>
              </a:rPr>
              <a:t> </a:t>
            </a:r>
            <a:r>
              <a:rPr lang="en-US" sz="1600" b="1" i="0" dirty="0" err="1">
                <a:solidFill>
                  <a:srgbClr val="002060"/>
                </a:solidFill>
                <a:effectLst/>
              </a:rPr>
              <a:t>bir</a:t>
            </a:r>
            <a:r>
              <a:rPr lang="en-US" sz="1600" b="1" i="0" dirty="0">
                <a:solidFill>
                  <a:srgbClr val="002060"/>
                </a:solidFill>
                <a:effectLst/>
              </a:rPr>
              <a:t> </a:t>
            </a:r>
            <a:r>
              <a:rPr lang="en-US" sz="1600" b="1" i="0" dirty="0" err="1">
                <a:solidFill>
                  <a:srgbClr val="002060"/>
                </a:solidFill>
                <a:effectLst/>
              </a:rPr>
              <a:t>özgürlük</a:t>
            </a:r>
            <a:r>
              <a:rPr lang="en-US" sz="1600" b="1" i="0" dirty="0">
                <a:solidFill>
                  <a:srgbClr val="002060"/>
                </a:solidFill>
                <a:effectLst/>
              </a:rPr>
              <a:t> bu. Dolores </a:t>
            </a:r>
            <a:r>
              <a:rPr lang="en-US" sz="1600" b="1" i="0" dirty="0" err="1">
                <a:solidFill>
                  <a:srgbClr val="002060"/>
                </a:solidFill>
                <a:effectLst/>
              </a:rPr>
              <a:t>rolünde</a:t>
            </a:r>
            <a:r>
              <a:rPr lang="en-US" sz="1600" b="1" i="0" dirty="0">
                <a:solidFill>
                  <a:srgbClr val="002060"/>
                </a:solidFill>
                <a:effectLst/>
              </a:rPr>
              <a:t> </a:t>
            </a:r>
            <a:r>
              <a:rPr lang="en-US" sz="1600" b="1" i="0" dirty="0" err="1">
                <a:solidFill>
                  <a:srgbClr val="002060"/>
                </a:solidFill>
                <a:effectLst/>
              </a:rPr>
              <a:t>oynayan</a:t>
            </a:r>
            <a:r>
              <a:rPr lang="en-US" sz="1600" b="1" i="0" dirty="0">
                <a:solidFill>
                  <a:srgbClr val="002060"/>
                </a:solidFill>
                <a:effectLst/>
              </a:rPr>
              <a:t> Evaristo Márquez </a:t>
            </a:r>
            <a:r>
              <a:rPr lang="en-US" sz="1600" b="1" i="0" dirty="0" err="1">
                <a:solidFill>
                  <a:srgbClr val="002060"/>
                </a:solidFill>
                <a:effectLst/>
              </a:rPr>
              <a:t>Pontecorvo’nun</a:t>
            </a:r>
            <a:r>
              <a:rPr lang="en-US" sz="1600" b="1" i="0" dirty="0">
                <a:solidFill>
                  <a:srgbClr val="002060"/>
                </a:solidFill>
                <a:effectLst/>
              </a:rPr>
              <a:t> </a:t>
            </a:r>
            <a:r>
              <a:rPr lang="en-US" sz="1600" b="1" i="0" dirty="0" err="1">
                <a:solidFill>
                  <a:srgbClr val="002060"/>
                </a:solidFill>
                <a:effectLst/>
              </a:rPr>
              <a:t>tesadüfen</a:t>
            </a:r>
            <a:r>
              <a:rPr lang="en-US" sz="1600" b="1" i="0" dirty="0">
                <a:solidFill>
                  <a:srgbClr val="002060"/>
                </a:solidFill>
                <a:effectLst/>
              </a:rPr>
              <a:t> </a:t>
            </a:r>
            <a:r>
              <a:rPr lang="en-US" sz="1600" b="1" i="0" dirty="0" err="1">
                <a:solidFill>
                  <a:srgbClr val="002060"/>
                </a:solidFill>
                <a:effectLst/>
              </a:rPr>
              <a:t>keşfettiği</a:t>
            </a:r>
            <a:r>
              <a:rPr lang="en-US" sz="1600" b="1" i="0" dirty="0">
                <a:solidFill>
                  <a:srgbClr val="002060"/>
                </a:solidFill>
                <a:effectLst/>
              </a:rPr>
              <a:t> </a:t>
            </a:r>
            <a:r>
              <a:rPr lang="en-US" sz="1600" b="1" i="0" dirty="0" err="1">
                <a:solidFill>
                  <a:srgbClr val="002060"/>
                </a:solidFill>
                <a:effectLst/>
              </a:rPr>
              <a:t>bir</a:t>
            </a:r>
            <a:r>
              <a:rPr lang="en-US" sz="1600" b="1" i="0" dirty="0">
                <a:solidFill>
                  <a:srgbClr val="002060"/>
                </a:solidFill>
                <a:effectLst/>
              </a:rPr>
              <a:t> </a:t>
            </a:r>
            <a:r>
              <a:rPr lang="en-US" sz="1600" b="1" i="0" dirty="0" err="1">
                <a:solidFill>
                  <a:srgbClr val="002060"/>
                </a:solidFill>
                <a:effectLst/>
              </a:rPr>
              <a:t>yoksul</a:t>
            </a:r>
            <a:r>
              <a:rPr lang="en-US" sz="1600" b="1" i="0" dirty="0">
                <a:solidFill>
                  <a:srgbClr val="002060"/>
                </a:solidFill>
                <a:effectLst/>
              </a:rPr>
              <a:t> </a:t>
            </a:r>
            <a:r>
              <a:rPr lang="en-US" sz="1600" b="1" i="0" dirty="0" err="1">
                <a:solidFill>
                  <a:srgbClr val="002060"/>
                </a:solidFill>
                <a:effectLst/>
              </a:rPr>
              <a:t>köylüymüş</a:t>
            </a:r>
            <a:r>
              <a:rPr lang="en-US" sz="1600" b="1" i="0" dirty="0">
                <a:solidFill>
                  <a:srgbClr val="002060"/>
                </a:solidFill>
                <a:effectLst/>
              </a:rPr>
              <a:t> </a:t>
            </a:r>
            <a:r>
              <a:rPr lang="en-US" sz="1600" b="1" i="0" dirty="0" err="1">
                <a:solidFill>
                  <a:srgbClr val="002060"/>
                </a:solidFill>
                <a:effectLst/>
              </a:rPr>
              <a:t>gerçek</a:t>
            </a:r>
            <a:r>
              <a:rPr lang="en-US" sz="1600" b="1" i="0" dirty="0">
                <a:solidFill>
                  <a:srgbClr val="002060"/>
                </a:solidFill>
                <a:effectLst/>
              </a:rPr>
              <a:t> </a:t>
            </a:r>
            <a:r>
              <a:rPr lang="en-US" sz="1600" b="1" i="0" dirty="0" err="1">
                <a:solidFill>
                  <a:srgbClr val="002060"/>
                </a:solidFill>
                <a:effectLst/>
              </a:rPr>
              <a:t>hayatta</a:t>
            </a:r>
            <a:r>
              <a:rPr lang="en-US" sz="1600" b="1" i="0" dirty="0">
                <a:solidFill>
                  <a:srgbClr val="002060"/>
                </a:solidFill>
                <a:effectLst/>
              </a:rPr>
              <a:t> ve bu ilk </a:t>
            </a:r>
            <a:r>
              <a:rPr lang="en-US" sz="1600" b="1" i="0" dirty="0" err="1">
                <a:solidFill>
                  <a:srgbClr val="002060"/>
                </a:solidFill>
                <a:effectLst/>
              </a:rPr>
              <a:t>sinema</a:t>
            </a:r>
            <a:r>
              <a:rPr lang="en-US" sz="1600" b="1" i="0" dirty="0">
                <a:solidFill>
                  <a:srgbClr val="002060"/>
                </a:solidFill>
                <a:effectLst/>
              </a:rPr>
              <a:t> </a:t>
            </a:r>
            <a:r>
              <a:rPr lang="en-US" sz="1600" b="1" i="0" dirty="0" err="1">
                <a:solidFill>
                  <a:srgbClr val="002060"/>
                </a:solidFill>
                <a:effectLst/>
              </a:rPr>
              <a:t>deneyiminden</a:t>
            </a:r>
            <a:r>
              <a:rPr lang="en-US" sz="1600" b="1" i="0" dirty="0">
                <a:solidFill>
                  <a:srgbClr val="002060"/>
                </a:solidFill>
                <a:effectLst/>
              </a:rPr>
              <a:t> </a:t>
            </a:r>
            <a:r>
              <a:rPr lang="en-US" sz="1600" b="1" i="0" dirty="0" err="1">
                <a:solidFill>
                  <a:srgbClr val="002060"/>
                </a:solidFill>
                <a:effectLst/>
              </a:rPr>
              <a:t>sonra</a:t>
            </a:r>
            <a:r>
              <a:rPr lang="en-US" sz="1600" b="1" i="0" dirty="0">
                <a:solidFill>
                  <a:srgbClr val="002060"/>
                </a:solidFill>
                <a:effectLst/>
              </a:rPr>
              <a:t> </a:t>
            </a:r>
            <a:r>
              <a:rPr lang="en-US" sz="1600" b="1" i="0" dirty="0" err="1">
                <a:solidFill>
                  <a:srgbClr val="002060"/>
                </a:solidFill>
                <a:effectLst/>
              </a:rPr>
              <a:t>toplam</a:t>
            </a:r>
            <a:r>
              <a:rPr lang="en-US" sz="1600" b="1" i="0" dirty="0">
                <a:solidFill>
                  <a:srgbClr val="002060"/>
                </a:solidFill>
                <a:effectLst/>
              </a:rPr>
              <a:t> </a:t>
            </a:r>
            <a:r>
              <a:rPr lang="en-US" sz="1600" b="1" i="0" dirty="0" err="1">
                <a:solidFill>
                  <a:srgbClr val="002060"/>
                </a:solidFill>
                <a:effectLst/>
              </a:rPr>
              <a:t>beş</a:t>
            </a:r>
            <a:r>
              <a:rPr lang="en-US" sz="1600" b="1" i="0" dirty="0">
                <a:solidFill>
                  <a:srgbClr val="002060"/>
                </a:solidFill>
                <a:effectLst/>
              </a:rPr>
              <a:t> </a:t>
            </a:r>
            <a:r>
              <a:rPr lang="en-US" sz="1600" b="1" i="0" dirty="0" err="1">
                <a:solidFill>
                  <a:srgbClr val="002060"/>
                </a:solidFill>
                <a:effectLst/>
              </a:rPr>
              <a:t>filmlik</a:t>
            </a:r>
            <a:r>
              <a:rPr lang="en-US" sz="1600" b="1" i="0" dirty="0">
                <a:solidFill>
                  <a:srgbClr val="002060"/>
                </a:solidFill>
                <a:effectLst/>
              </a:rPr>
              <a:t> </a:t>
            </a:r>
            <a:r>
              <a:rPr lang="en-US" sz="1600" b="1" i="0" dirty="0" err="1">
                <a:solidFill>
                  <a:srgbClr val="002060"/>
                </a:solidFill>
                <a:effectLst/>
              </a:rPr>
              <a:t>bir</a:t>
            </a:r>
            <a:r>
              <a:rPr lang="en-US" sz="1600" b="1" i="0" dirty="0">
                <a:solidFill>
                  <a:srgbClr val="002060"/>
                </a:solidFill>
                <a:effectLst/>
              </a:rPr>
              <a:t> </a:t>
            </a:r>
            <a:r>
              <a:rPr lang="en-US" sz="1600" b="1" i="0" dirty="0" err="1">
                <a:solidFill>
                  <a:srgbClr val="002060"/>
                </a:solidFill>
                <a:effectLst/>
              </a:rPr>
              <a:t>sinema</a:t>
            </a:r>
            <a:r>
              <a:rPr lang="en-US" sz="1600" b="1" i="0" dirty="0">
                <a:solidFill>
                  <a:srgbClr val="002060"/>
                </a:solidFill>
                <a:effectLst/>
              </a:rPr>
              <a:t> </a:t>
            </a:r>
            <a:r>
              <a:rPr lang="en-US" sz="1600" b="1" i="0" dirty="0" err="1">
                <a:solidFill>
                  <a:srgbClr val="002060"/>
                </a:solidFill>
                <a:effectLst/>
              </a:rPr>
              <a:t>kariyeri</a:t>
            </a:r>
            <a:r>
              <a:rPr lang="en-US" sz="1600" b="1" i="0" dirty="0">
                <a:solidFill>
                  <a:srgbClr val="002060"/>
                </a:solidFill>
                <a:effectLst/>
              </a:rPr>
              <a:t> de </a:t>
            </a:r>
            <a:r>
              <a:rPr lang="en-US" sz="1600" b="1" i="0" dirty="0" err="1">
                <a:solidFill>
                  <a:srgbClr val="002060"/>
                </a:solidFill>
                <a:effectLst/>
              </a:rPr>
              <a:t>olmuş</a:t>
            </a:r>
            <a:r>
              <a:rPr lang="en-US" sz="1600" b="1" i="0" dirty="0">
                <a:solidFill>
                  <a:srgbClr val="002060"/>
                </a:solidFill>
                <a:effectLst/>
              </a:rPr>
              <a:t>. Brando </a:t>
            </a:r>
            <a:r>
              <a:rPr lang="en-US" sz="1600" b="1" i="0" dirty="0" err="1">
                <a:solidFill>
                  <a:srgbClr val="002060"/>
                </a:solidFill>
                <a:effectLst/>
              </a:rPr>
              <a:t>gibi</a:t>
            </a:r>
            <a:r>
              <a:rPr lang="en-US" sz="1600" b="1" i="0" dirty="0">
                <a:solidFill>
                  <a:srgbClr val="002060"/>
                </a:solidFill>
                <a:effectLst/>
              </a:rPr>
              <a:t> </a:t>
            </a:r>
            <a:r>
              <a:rPr lang="en-US" sz="1600" b="1" i="0" dirty="0" err="1">
                <a:solidFill>
                  <a:srgbClr val="002060"/>
                </a:solidFill>
                <a:effectLst/>
              </a:rPr>
              <a:t>güçlü</a:t>
            </a:r>
            <a:r>
              <a:rPr lang="en-US" sz="1600" b="1" i="0" dirty="0">
                <a:solidFill>
                  <a:srgbClr val="002060"/>
                </a:solidFill>
                <a:effectLst/>
              </a:rPr>
              <a:t> ve </a:t>
            </a:r>
            <a:r>
              <a:rPr lang="en-US" sz="1600" b="1" i="0" dirty="0" err="1">
                <a:solidFill>
                  <a:srgbClr val="002060"/>
                </a:solidFill>
                <a:effectLst/>
              </a:rPr>
              <a:t>burada</a:t>
            </a:r>
            <a:r>
              <a:rPr lang="en-US" sz="1600" b="1" i="0" dirty="0">
                <a:solidFill>
                  <a:srgbClr val="002060"/>
                </a:solidFill>
                <a:effectLst/>
              </a:rPr>
              <a:t> da </a:t>
            </a:r>
            <a:r>
              <a:rPr lang="en-US" sz="1600" b="1" i="0" dirty="0" err="1">
                <a:solidFill>
                  <a:srgbClr val="002060"/>
                </a:solidFill>
                <a:effectLst/>
              </a:rPr>
              <a:t>yine</a:t>
            </a:r>
            <a:r>
              <a:rPr lang="en-US" sz="1600" b="1" i="0" dirty="0">
                <a:solidFill>
                  <a:srgbClr val="002060"/>
                </a:solidFill>
                <a:effectLst/>
              </a:rPr>
              <a:t> </a:t>
            </a:r>
            <a:r>
              <a:rPr lang="en-US" sz="1600" b="1" i="0" dirty="0" err="1">
                <a:solidFill>
                  <a:srgbClr val="002060"/>
                </a:solidFill>
                <a:effectLst/>
              </a:rPr>
              <a:t>sıkı</a:t>
            </a:r>
            <a:r>
              <a:rPr lang="en-US" sz="1600" b="1" i="0" dirty="0">
                <a:solidFill>
                  <a:srgbClr val="002060"/>
                </a:solidFill>
                <a:effectLst/>
              </a:rPr>
              <a:t> </a:t>
            </a:r>
            <a:r>
              <a:rPr lang="en-US" sz="1600" b="1" i="0" dirty="0" err="1">
                <a:solidFill>
                  <a:srgbClr val="002060"/>
                </a:solidFill>
                <a:effectLst/>
              </a:rPr>
              <a:t>bir</a:t>
            </a:r>
            <a:r>
              <a:rPr lang="en-US" sz="1600" b="1" i="0" dirty="0">
                <a:solidFill>
                  <a:srgbClr val="002060"/>
                </a:solidFill>
                <a:effectLst/>
              </a:rPr>
              <a:t> </a:t>
            </a:r>
            <a:r>
              <a:rPr lang="en-US" sz="1600" b="1" i="0" dirty="0" err="1">
                <a:solidFill>
                  <a:srgbClr val="002060"/>
                </a:solidFill>
                <a:effectLst/>
              </a:rPr>
              <a:t>oyun</a:t>
            </a:r>
            <a:r>
              <a:rPr lang="en-US" sz="1600" b="1" i="0" dirty="0">
                <a:solidFill>
                  <a:srgbClr val="002060"/>
                </a:solidFill>
                <a:effectLst/>
              </a:rPr>
              <a:t> </a:t>
            </a:r>
            <a:r>
              <a:rPr lang="en-US" sz="1600" b="1" i="0" dirty="0" err="1">
                <a:solidFill>
                  <a:srgbClr val="002060"/>
                </a:solidFill>
                <a:effectLst/>
              </a:rPr>
              <a:t>veren</a:t>
            </a:r>
            <a:r>
              <a:rPr lang="en-US" sz="1600" b="1" i="0" dirty="0">
                <a:solidFill>
                  <a:srgbClr val="002060"/>
                </a:solidFill>
                <a:effectLst/>
              </a:rPr>
              <a:t> </a:t>
            </a:r>
            <a:r>
              <a:rPr lang="en-US" sz="1600" b="1" i="0" dirty="0" err="1">
                <a:solidFill>
                  <a:srgbClr val="002060"/>
                </a:solidFill>
                <a:effectLst/>
              </a:rPr>
              <a:t>bir</a:t>
            </a:r>
            <a:r>
              <a:rPr lang="en-US" sz="1600" b="1" i="0" dirty="0">
                <a:solidFill>
                  <a:srgbClr val="002060"/>
                </a:solidFill>
                <a:effectLst/>
              </a:rPr>
              <a:t> </a:t>
            </a:r>
            <a:r>
              <a:rPr lang="en-US" sz="1600" b="1" i="0" dirty="0" err="1">
                <a:solidFill>
                  <a:srgbClr val="002060"/>
                </a:solidFill>
                <a:effectLst/>
              </a:rPr>
              <a:t>usta</a:t>
            </a:r>
            <a:r>
              <a:rPr lang="en-US" sz="1600" b="1" i="0" dirty="0">
                <a:solidFill>
                  <a:srgbClr val="002060"/>
                </a:solidFill>
                <a:effectLst/>
              </a:rPr>
              <a:t> </a:t>
            </a:r>
            <a:r>
              <a:rPr lang="en-US" sz="1600" b="1" i="0" dirty="0" err="1">
                <a:solidFill>
                  <a:srgbClr val="002060"/>
                </a:solidFill>
                <a:effectLst/>
              </a:rPr>
              <a:t>isim</a:t>
            </a:r>
            <a:r>
              <a:rPr lang="en-US" sz="1600" b="1" i="0" dirty="0">
                <a:solidFill>
                  <a:srgbClr val="002060"/>
                </a:solidFill>
                <a:effectLst/>
              </a:rPr>
              <a:t> </a:t>
            </a:r>
            <a:r>
              <a:rPr lang="en-US" sz="1600" b="1" i="0" dirty="0" err="1">
                <a:solidFill>
                  <a:srgbClr val="002060"/>
                </a:solidFill>
                <a:effectLst/>
              </a:rPr>
              <a:t>karşısında</a:t>
            </a:r>
            <a:r>
              <a:rPr lang="en-US" sz="1600" b="1" i="0" dirty="0">
                <a:solidFill>
                  <a:srgbClr val="002060"/>
                </a:solidFill>
                <a:effectLst/>
              </a:rPr>
              <a:t> Márquez </a:t>
            </a:r>
            <a:r>
              <a:rPr lang="en-US" sz="1600" b="1" i="0" dirty="0" err="1">
                <a:solidFill>
                  <a:srgbClr val="002060"/>
                </a:solidFill>
                <a:effectLst/>
              </a:rPr>
              <a:t>rolünü</a:t>
            </a:r>
            <a:r>
              <a:rPr lang="en-US" sz="1600" b="1" i="0" dirty="0">
                <a:solidFill>
                  <a:srgbClr val="002060"/>
                </a:solidFill>
                <a:effectLst/>
              </a:rPr>
              <a:t> </a:t>
            </a:r>
            <a:r>
              <a:rPr lang="en-US" sz="1600" b="1" i="0" dirty="0" err="1">
                <a:solidFill>
                  <a:srgbClr val="002060"/>
                </a:solidFill>
                <a:effectLst/>
              </a:rPr>
              <a:t>usta</a:t>
            </a:r>
            <a:r>
              <a:rPr lang="en-US" sz="1600" b="1" i="0" dirty="0">
                <a:solidFill>
                  <a:srgbClr val="002060"/>
                </a:solidFill>
                <a:effectLst/>
              </a:rPr>
              <a:t> </a:t>
            </a:r>
            <a:r>
              <a:rPr lang="en-US" sz="1600" b="1" i="0" dirty="0" err="1">
                <a:solidFill>
                  <a:srgbClr val="002060"/>
                </a:solidFill>
                <a:effectLst/>
              </a:rPr>
              <a:t>bir</a:t>
            </a:r>
            <a:r>
              <a:rPr lang="en-US" sz="1600" b="1" i="0" dirty="0">
                <a:solidFill>
                  <a:srgbClr val="002060"/>
                </a:solidFill>
                <a:effectLst/>
              </a:rPr>
              <a:t> </a:t>
            </a:r>
            <a:r>
              <a:rPr lang="en-US" sz="1600" b="1" i="0" dirty="0" err="1">
                <a:solidFill>
                  <a:srgbClr val="002060"/>
                </a:solidFill>
                <a:effectLst/>
              </a:rPr>
              <a:t>sadelikle</a:t>
            </a:r>
            <a:r>
              <a:rPr lang="en-US" sz="1600" b="1" i="0" dirty="0">
                <a:solidFill>
                  <a:srgbClr val="002060"/>
                </a:solidFill>
                <a:effectLst/>
              </a:rPr>
              <a:t> </a:t>
            </a:r>
            <a:r>
              <a:rPr lang="en-US" sz="1600" b="1" i="0" dirty="0" err="1">
                <a:solidFill>
                  <a:srgbClr val="002060"/>
                </a:solidFill>
                <a:effectLst/>
              </a:rPr>
              <a:t>oynuyor</a:t>
            </a:r>
            <a:r>
              <a:rPr lang="en-US" sz="1600" b="1" i="0" dirty="0">
                <a:solidFill>
                  <a:srgbClr val="002060"/>
                </a:solidFill>
                <a:effectLst/>
              </a:rPr>
              <a:t> ve </a:t>
            </a:r>
            <a:r>
              <a:rPr lang="en-US" sz="1600" b="1" i="0" dirty="0" err="1">
                <a:solidFill>
                  <a:srgbClr val="002060"/>
                </a:solidFill>
                <a:effectLst/>
              </a:rPr>
              <a:t>yapım</a:t>
            </a:r>
            <a:r>
              <a:rPr lang="en-US" sz="1600" b="1" i="0" dirty="0">
                <a:solidFill>
                  <a:srgbClr val="002060"/>
                </a:solidFill>
                <a:effectLst/>
              </a:rPr>
              <a:t> </a:t>
            </a:r>
            <a:r>
              <a:rPr lang="en-US" sz="1600" b="1" i="0" dirty="0" err="1">
                <a:solidFill>
                  <a:srgbClr val="002060"/>
                </a:solidFill>
                <a:effectLst/>
              </a:rPr>
              <a:t>şirketinin</a:t>
            </a:r>
            <a:r>
              <a:rPr lang="en-US" sz="1600" b="1" i="0" dirty="0">
                <a:solidFill>
                  <a:srgbClr val="002060"/>
                </a:solidFill>
                <a:effectLst/>
              </a:rPr>
              <a:t> </a:t>
            </a:r>
            <a:r>
              <a:rPr lang="en-US" sz="1600" b="1" i="0" dirty="0" err="1">
                <a:solidFill>
                  <a:srgbClr val="002060"/>
                </a:solidFill>
                <a:effectLst/>
              </a:rPr>
              <a:t>onun</a:t>
            </a:r>
            <a:r>
              <a:rPr lang="en-US" sz="1600" b="1" i="0" dirty="0">
                <a:solidFill>
                  <a:srgbClr val="002060"/>
                </a:solidFill>
                <a:effectLst/>
              </a:rPr>
              <a:t> </a:t>
            </a:r>
            <a:r>
              <a:rPr lang="en-US" sz="1600" b="1" i="0" dirty="0" err="1">
                <a:solidFill>
                  <a:srgbClr val="002060"/>
                </a:solidFill>
                <a:effectLst/>
              </a:rPr>
              <a:t>yerine</a:t>
            </a:r>
            <a:r>
              <a:rPr lang="en-US" sz="1600" b="1" i="0" dirty="0">
                <a:solidFill>
                  <a:srgbClr val="002060"/>
                </a:solidFill>
                <a:effectLst/>
              </a:rPr>
              <a:t> </a:t>
            </a:r>
            <a:r>
              <a:rPr lang="en-US" sz="1600" b="1" i="0" dirty="0" err="1">
                <a:solidFill>
                  <a:srgbClr val="002060"/>
                </a:solidFill>
                <a:effectLst/>
              </a:rPr>
              <a:t>asıl</a:t>
            </a:r>
            <a:r>
              <a:rPr lang="en-US" sz="1600" b="1" i="0" dirty="0">
                <a:solidFill>
                  <a:srgbClr val="002060"/>
                </a:solidFill>
                <a:effectLst/>
              </a:rPr>
              <a:t> </a:t>
            </a:r>
            <a:r>
              <a:rPr lang="en-US" sz="1600" b="1" i="0" dirty="0" err="1">
                <a:solidFill>
                  <a:srgbClr val="002060"/>
                </a:solidFill>
                <a:effectLst/>
              </a:rPr>
              <a:t>istediği</a:t>
            </a:r>
            <a:r>
              <a:rPr lang="en-US" sz="1600" b="1" i="0" dirty="0">
                <a:solidFill>
                  <a:srgbClr val="002060"/>
                </a:solidFill>
                <a:effectLst/>
              </a:rPr>
              <a:t> </a:t>
            </a:r>
            <a:r>
              <a:rPr lang="en-US" sz="1600" b="1" i="0" dirty="0" err="1">
                <a:solidFill>
                  <a:srgbClr val="002060"/>
                </a:solidFill>
                <a:effectLst/>
              </a:rPr>
              <a:t>isim</a:t>
            </a:r>
            <a:r>
              <a:rPr lang="en-US" sz="1600" b="1" i="0" dirty="0">
                <a:solidFill>
                  <a:srgbClr val="002060"/>
                </a:solidFill>
                <a:effectLst/>
              </a:rPr>
              <a:t> </a:t>
            </a:r>
            <a:r>
              <a:rPr lang="en-US" sz="1600" b="1" i="0" dirty="0" err="1">
                <a:solidFill>
                  <a:srgbClr val="002060"/>
                </a:solidFill>
                <a:effectLst/>
              </a:rPr>
              <a:t>olan</a:t>
            </a:r>
            <a:r>
              <a:rPr lang="en-US" sz="1600" b="1" i="0" dirty="0">
                <a:solidFill>
                  <a:srgbClr val="002060"/>
                </a:solidFill>
                <a:effectLst/>
              </a:rPr>
              <a:t> Sidney </a:t>
            </a:r>
            <a:r>
              <a:rPr lang="en-US" sz="1600" b="1" i="0" dirty="0" err="1">
                <a:solidFill>
                  <a:srgbClr val="002060"/>
                </a:solidFill>
                <a:effectLst/>
              </a:rPr>
              <a:t>Poitier’in</a:t>
            </a:r>
            <a:r>
              <a:rPr lang="en-US" sz="1600" b="1" i="0" dirty="0">
                <a:solidFill>
                  <a:srgbClr val="002060"/>
                </a:solidFill>
                <a:effectLst/>
              </a:rPr>
              <a:t> </a:t>
            </a:r>
            <a:r>
              <a:rPr lang="en-US" sz="1600" b="1" i="0" dirty="0" err="1">
                <a:solidFill>
                  <a:srgbClr val="002060"/>
                </a:solidFill>
                <a:effectLst/>
              </a:rPr>
              <a:t>katabileceğinden</a:t>
            </a:r>
            <a:r>
              <a:rPr lang="en-US" sz="1600" b="1" i="0" dirty="0">
                <a:solidFill>
                  <a:srgbClr val="002060"/>
                </a:solidFill>
                <a:effectLst/>
              </a:rPr>
              <a:t> </a:t>
            </a:r>
            <a:r>
              <a:rPr lang="en-US" sz="1600" b="1" i="0" dirty="0" err="1">
                <a:solidFill>
                  <a:srgbClr val="002060"/>
                </a:solidFill>
                <a:effectLst/>
              </a:rPr>
              <a:t>daha</a:t>
            </a:r>
            <a:r>
              <a:rPr lang="en-US" sz="1600" b="1" i="0" dirty="0">
                <a:solidFill>
                  <a:srgbClr val="002060"/>
                </a:solidFill>
                <a:effectLst/>
              </a:rPr>
              <a:t> </a:t>
            </a:r>
            <a:r>
              <a:rPr lang="en-US" sz="1600" b="1" i="0" dirty="0" err="1">
                <a:solidFill>
                  <a:srgbClr val="002060"/>
                </a:solidFill>
                <a:effectLst/>
              </a:rPr>
              <a:t>fazla</a:t>
            </a:r>
            <a:r>
              <a:rPr lang="en-US" sz="1600" b="1" i="0" dirty="0">
                <a:solidFill>
                  <a:srgbClr val="002060"/>
                </a:solidFill>
                <a:effectLst/>
              </a:rPr>
              <a:t> </a:t>
            </a:r>
            <a:r>
              <a:rPr lang="en-US" sz="1600" b="1" i="0" dirty="0" err="1">
                <a:solidFill>
                  <a:srgbClr val="002060"/>
                </a:solidFill>
                <a:effectLst/>
              </a:rPr>
              <a:t>bir</a:t>
            </a:r>
            <a:r>
              <a:rPr lang="en-US" sz="1600" b="1" i="0" dirty="0">
                <a:solidFill>
                  <a:srgbClr val="002060"/>
                </a:solidFill>
                <a:effectLst/>
              </a:rPr>
              <a:t> </a:t>
            </a:r>
            <a:r>
              <a:rPr lang="en-US" sz="1600" b="1" i="0" dirty="0" err="1">
                <a:solidFill>
                  <a:srgbClr val="002060"/>
                </a:solidFill>
                <a:effectLst/>
              </a:rPr>
              <a:t>gerçekçilik</a:t>
            </a:r>
            <a:r>
              <a:rPr lang="en-US" sz="1600" b="1" i="0" dirty="0">
                <a:solidFill>
                  <a:srgbClr val="002060"/>
                </a:solidFill>
                <a:effectLst/>
              </a:rPr>
              <a:t> </a:t>
            </a:r>
            <a:r>
              <a:rPr lang="en-US" sz="1600" b="1" i="0" dirty="0" err="1">
                <a:solidFill>
                  <a:srgbClr val="002060"/>
                </a:solidFill>
                <a:effectLst/>
              </a:rPr>
              <a:t>duygusunu</a:t>
            </a:r>
            <a:r>
              <a:rPr lang="en-US" sz="1600" b="1" i="0" dirty="0">
                <a:solidFill>
                  <a:srgbClr val="002060"/>
                </a:solidFill>
                <a:effectLst/>
              </a:rPr>
              <a:t> </a:t>
            </a:r>
            <a:r>
              <a:rPr lang="en-US" sz="1600" b="1" i="0" dirty="0" err="1">
                <a:solidFill>
                  <a:srgbClr val="002060"/>
                </a:solidFill>
                <a:effectLst/>
              </a:rPr>
              <a:t>seyirciye</a:t>
            </a:r>
            <a:r>
              <a:rPr lang="en-US" sz="1600" b="1" i="0" dirty="0">
                <a:solidFill>
                  <a:srgbClr val="002060"/>
                </a:solidFill>
                <a:effectLst/>
              </a:rPr>
              <a:t> </a:t>
            </a:r>
            <a:r>
              <a:rPr lang="en-US" sz="1600" b="1" i="0" dirty="0" err="1">
                <a:solidFill>
                  <a:srgbClr val="002060"/>
                </a:solidFill>
                <a:effectLst/>
              </a:rPr>
              <a:t>geçirmeyi</a:t>
            </a:r>
            <a:r>
              <a:rPr lang="en-US" sz="1600" b="1" i="0" dirty="0">
                <a:solidFill>
                  <a:srgbClr val="002060"/>
                </a:solidFill>
                <a:effectLst/>
              </a:rPr>
              <a:t> </a:t>
            </a:r>
            <a:r>
              <a:rPr lang="en-US" sz="1600" b="1" i="0" dirty="0" err="1">
                <a:solidFill>
                  <a:srgbClr val="002060"/>
                </a:solidFill>
                <a:effectLst/>
              </a:rPr>
              <a:t>başarıyor</a:t>
            </a:r>
            <a:r>
              <a:rPr lang="en-US" sz="1600" b="1" i="0" dirty="0">
                <a:effectLst/>
              </a:rPr>
              <a:t>.</a:t>
            </a:r>
            <a:endParaRPr lang="en-US" sz="1600" b="1" dirty="0"/>
          </a:p>
        </p:txBody>
      </p:sp>
      <p:sp>
        <p:nvSpPr>
          <p:cNvPr id="42" name="Freeform: Shape 41">
            <a:extLst>
              <a:ext uri="{FF2B5EF4-FFF2-40B4-BE49-F238E27FC236}">
                <a16:creationId xmlns:a16="http://schemas.microsoft.com/office/drawing/2014/main" id="{D5B4F0F5-BE58-4EC0-B650-A71A0743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4" name="Group 43">
            <a:extLst>
              <a:ext uri="{FF2B5EF4-FFF2-40B4-BE49-F238E27FC236}">
                <a16:creationId xmlns:a16="http://schemas.microsoft.com/office/drawing/2014/main" id="{E700C1F5-B637-45FE-96CC-270D263A59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5" name="Freeform: Shape 44">
              <a:extLst>
                <a:ext uri="{FF2B5EF4-FFF2-40B4-BE49-F238E27FC236}">
                  <a16:creationId xmlns:a16="http://schemas.microsoft.com/office/drawing/2014/main" id="{83DA22C9-3830-4323-9087-6D7C1E6AA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6" name="Freeform: Shape 45">
              <a:extLst>
                <a:ext uri="{FF2B5EF4-FFF2-40B4-BE49-F238E27FC236}">
                  <a16:creationId xmlns:a16="http://schemas.microsoft.com/office/drawing/2014/main" id="{A5AC4DA9-FD16-4055-8D2D-95D615C03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8BA7D58E-9AB5-4B54-A635-2E86BEC7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Graphic 12">
              <a:extLst>
                <a:ext uri="{FF2B5EF4-FFF2-40B4-BE49-F238E27FC236}">
                  <a16:creationId xmlns:a16="http://schemas.microsoft.com/office/drawing/2014/main" id="{B7D72779-BBD2-4D64-B6B1-E052E227E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9" name="Graphic 15">
              <a:extLst>
                <a:ext uri="{FF2B5EF4-FFF2-40B4-BE49-F238E27FC236}">
                  <a16:creationId xmlns:a16="http://schemas.microsoft.com/office/drawing/2014/main" id="{569BD34C-BFEF-4FB1-A094-2D9E687CD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DC258A66-ED52-4FA3-96CE-7932E91F5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EC6A48C-21EF-4485-9836-044550003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8381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C9C430D-0510-10D9-CC21-1456C52A6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0588" y="1022555"/>
            <a:ext cx="2496780" cy="4100051"/>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45CED638-E636-3BA6-0A3D-72F67D203A16}"/>
              </a:ext>
            </a:extLst>
          </p:cNvPr>
          <p:cNvSpPr txBox="1"/>
          <p:nvPr/>
        </p:nvSpPr>
        <p:spPr>
          <a:xfrm>
            <a:off x="649543" y="1929393"/>
            <a:ext cx="8731045" cy="2585323"/>
          </a:xfrm>
          <a:prstGeom prst="rect">
            <a:avLst/>
          </a:prstGeom>
          <a:noFill/>
        </p:spPr>
        <p:txBody>
          <a:bodyPr wrap="square">
            <a:spAutoFit/>
          </a:bodyPr>
          <a:lstStyle/>
          <a:p>
            <a:r>
              <a:rPr lang="tr-TR" b="1" i="0" dirty="0">
                <a:solidFill>
                  <a:srgbClr val="002060"/>
                </a:solidFill>
                <a:effectLst/>
                <a:latin typeface="TimesNewRoman_122"/>
              </a:rPr>
              <a:t>İnsan</a:t>
            </a:r>
            <a:r>
              <a:rPr lang="tr-TR" b="1" i="0" dirty="0">
                <a:solidFill>
                  <a:srgbClr val="002060"/>
                </a:solidFill>
                <a:effectLst/>
                <a:latin typeface="Times-Roman_11-"/>
              </a:rPr>
              <a:t>-</a:t>
            </a:r>
            <a:r>
              <a:rPr lang="tr-TR" b="1" i="0" dirty="0">
                <a:solidFill>
                  <a:srgbClr val="002060"/>
                </a:solidFill>
                <a:effectLst/>
                <a:latin typeface="TimesNewRoman_122"/>
              </a:rPr>
              <a:t>doğa ilişkisinin tarihsel sürecinin sinemaya olan yansıması üzerinde durulmuş ve </a:t>
            </a:r>
            <a:r>
              <a:rPr lang="tr-TR" b="1" i="0" dirty="0">
                <a:solidFill>
                  <a:srgbClr val="002060"/>
                </a:solidFill>
                <a:effectLst/>
                <a:latin typeface="TimesNewRoman-Italic_11t"/>
              </a:rPr>
              <a:t>İsyan</a:t>
            </a:r>
            <a:r>
              <a:rPr lang="tr-TR" b="1" i="0" dirty="0">
                <a:solidFill>
                  <a:srgbClr val="002060"/>
                </a:solidFill>
                <a:effectLst/>
                <a:latin typeface="Times-Roman_11-"/>
              </a:rPr>
              <a:t>! (</a:t>
            </a:r>
            <a:r>
              <a:rPr lang="tr-TR" b="1" i="0" dirty="0" err="1">
                <a:solidFill>
                  <a:srgbClr val="002060"/>
                </a:solidFill>
                <a:effectLst/>
                <a:latin typeface="Times-Roman_11-"/>
              </a:rPr>
              <a:t>Burn</a:t>
            </a:r>
            <a:r>
              <a:rPr lang="tr-TR" b="1" i="0" dirty="0">
                <a:solidFill>
                  <a:srgbClr val="002060"/>
                </a:solidFill>
                <a:effectLst/>
                <a:latin typeface="Times-Roman_11-"/>
              </a:rPr>
              <a:t>/</a:t>
            </a:r>
            <a:r>
              <a:rPr lang="tr-TR" b="1" i="0" dirty="0" err="1">
                <a:solidFill>
                  <a:srgbClr val="002060"/>
                </a:solidFill>
                <a:effectLst/>
                <a:latin typeface="Times-Roman_11-"/>
              </a:rPr>
              <a:t>Queimada</a:t>
            </a:r>
            <a:r>
              <a:rPr lang="tr-TR" b="1" i="0" dirty="0">
                <a:solidFill>
                  <a:srgbClr val="002060"/>
                </a:solidFill>
                <a:effectLst/>
                <a:latin typeface="Times-Roman_11-"/>
              </a:rPr>
              <a:t>! 1969)</a:t>
            </a:r>
            <a:r>
              <a:rPr lang="tr-TR" b="1" i="0" dirty="0">
                <a:solidFill>
                  <a:srgbClr val="002060"/>
                </a:solidFill>
                <a:effectLst/>
                <a:latin typeface="TimesNewRoman_122"/>
              </a:rPr>
              <a:t> Sömürgeciliğin sadece insana yönelik bir olgu olmadığı</a:t>
            </a:r>
            <a:r>
              <a:rPr lang="tr-TR" b="1" i="0" dirty="0">
                <a:solidFill>
                  <a:srgbClr val="002060"/>
                </a:solidFill>
                <a:effectLst/>
                <a:latin typeface="Times-Roman_11-"/>
              </a:rPr>
              <a:t>, </a:t>
            </a:r>
            <a:r>
              <a:rPr lang="tr-TR" b="1" i="0" dirty="0">
                <a:solidFill>
                  <a:srgbClr val="002060"/>
                </a:solidFill>
                <a:effectLst/>
                <a:latin typeface="TimesNewRoman_122"/>
              </a:rPr>
              <a:t>canlı ve cansız tüm bileşenleriyle doğaya da müdahalede bulunan bir çeşit tahakküm biçimi olduğuna dikkat çekilmiş ve bu bağlamda Alfred </a:t>
            </a:r>
            <a:r>
              <a:rPr lang="tr-TR" b="1" i="0" dirty="0" err="1">
                <a:solidFill>
                  <a:srgbClr val="002060"/>
                </a:solidFill>
                <a:effectLst/>
                <a:latin typeface="TimesNewRoman_122"/>
              </a:rPr>
              <a:t>Crosby’nin</a:t>
            </a:r>
            <a:r>
              <a:rPr lang="tr-TR" b="1" i="0" dirty="0">
                <a:solidFill>
                  <a:srgbClr val="002060"/>
                </a:solidFill>
                <a:effectLst/>
                <a:latin typeface="TimesNewRoman_122"/>
              </a:rPr>
              <a:t> “</a:t>
            </a:r>
            <a:r>
              <a:rPr lang="tr-TR" b="1" i="0" dirty="0">
                <a:solidFill>
                  <a:srgbClr val="002060"/>
                </a:solidFill>
                <a:effectLst/>
                <a:latin typeface="Times-Roman_11-"/>
              </a:rPr>
              <a:t>ekolojik emperyalizm</a:t>
            </a:r>
            <a:r>
              <a:rPr lang="tr-TR" b="1" i="0" dirty="0">
                <a:solidFill>
                  <a:srgbClr val="002060"/>
                </a:solidFill>
                <a:effectLst/>
                <a:latin typeface="TimesNewRoman_122"/>
              </a:rPr>
              <a:t>” kavramı </a:t>
            </a:r>
            <a:r>
              <a:rPr lang="tr-TR" b="1" i="0" dirty="0">
                <a:solidFill>
                  <a:srgbClr val="002060"/>
                </a:solidFill>
                <a:effectLst/>
                <a:latin typeface="Times-Roman_11-"/>
              </a:rPr>
              <a:t>incelenerek, </a:t>
            </a:r>
            <a:r>
              <a:rPr lang="tr-TR" b="1" i="0" dirty="0">
                <a:solidFill>
                  <a:srgbClr val="002060"/>
                </a:solidFill>
                <a:effectLst/>
                <a:latin typeface="TimesNewRoman_122"/>
              </a:rPr>
              <a:t>sömürgeciliğin insan</a:t>
            </a:r>
            <a:r>
              <a:rPr lang="tr-TR" b="1" i="0" dirty="0">
                <a:solidFill>
                  <a:srgbClr val="002060"/>
                </a:solidFill>
                <a:effectLst/>
                <a:latin typeface="Times-Roman_11-"/>
              </a:rPr>
              <a:t>-olmayan </a:t>
            </a:r>
            <a:r>
              <a:rPr lang="tr-TR" b="1" i="0" dirty="0">
                <a:solidFill>
                  <a:srgbClr val="002060"/>
                </a:solidFill>
                <a:effectLst/>
                <a:latin typeface="TimesNewRoman_122"/>
              </a:rPr>
              <a:t>canlılara ve doğaya verdiği zararların tartışması yürütülmüştür. Özellikle </a:t>
            </a:r>
            <a:r>
              <a:rPr lang="tr-TR" b="1" i="0" dirty="0" err="1">
                <a:solidFill>
                  <a:srgbClr val="002060"/>
                </a:solidFill>
                <a:effectLst/>
                <a:latin typeface="TimesNewRoman_122"/>
              </a:rPr>
              <a:t>Clive</a:t>
            </a:r>
            <a:r>
              <a:rPr lang="tr-TR" b="1" i="0" dirty="0">
                <a:solidFill>
                  <a:srgbClr val="002060"/>
                </a:solidFill>
                <a:effectLst/>
                <a:latin typeface="TimesNewRoman_122"/>
              </a:rPr>
              <a:t> </a:t>
            </a:r>
            <a:r>
              <a:rPr lang="tr-TR" b="1" i="0" dirty="0" err="1">
                <a:solidFill>
                  <a:srgbClr val="002060"/>
                </a:solidFill>
                <a:effectLst/>
                <a:latin typeface="TimesNewRoman_122"/>
              </a:rPr>
              <a:t>Ponting’in</a:t>
            </a:r>
            <a:r>
              <a:rPr lang="tr-TR" b="1" i="0" dirty="0">
                <a:solidFill>
                  <a:srgbClr val="002060"/>
                </a:solidFill>
                <a:effectLst/>
                <a:latin typeface="TimesNewRoman_122"/>
              </a:rPr>
              <a:t> sömürgecilik faaliyetleri neticesinde Amerika kıtasında meydana gelen toplu hayvan ölümleri </a:t>
            </a:r>
            <a:r>
              <a:rPr lang="tr-TR" b="1" i="0" dirty="0">
                <a:solidFill>
                  <a:srgbClr val="002060"/>
                </a:solidFill>
                <a:effectLst/>
                <a:latin typeface="Times-Roman_11-"/>
              </a:rPr>
              <a:t>ile birlikte </a:t>
            </a:r>
            <a:r>
              <a:rPr lang="tr-TR" b="1" i="0" dirty="0">
                <a:solidFill>
                  <a:srgbClr val="002060"/>
                </a:solidFill>
                <a:effectLst/>
                <a:latin typeface="TimesNewRoman_122"/>
              </a:rPr>
              <a:t>flora ve faunanın köklü ol</a:t>
            </a:r>
            <a:r>
              <a:rPr lang="tr-TR" b="1" i="0" dirty="0">
                <a:solidFill>
                  <a:srgbClr val="002060"/>
                </a:solidFill>
                <a:effectLst/>
                <a:latin typeface="Times-Roman_11-"/>
              </a:rPr>
              <a:t>arak </a:t>
            </a:r>
            <a:r>
              <a:rPr lang="tr-TR" b="1" i="0" dirty="0">
                <a:solidFill>
                  <a:srgbClr val="002060"/>
                </a:solidFill>
                <a:effectLst/>
                <a:latin typeface="TimesNewRoman_122"/>
              </a:rPr>
              <a:t>değişmesi üzerine yürüttüğü araştırmasının önemi üzerinde durulmuştur.</a:t>
            </a:r>
            <a:endParaRPr lang="tr-TR" b="1" dirty="0">
              <a:solidFill>
                <a:srgbClr val="002060"/>
              </a:solidFill>
            </a:endParaRPr>
          </a:p>
        </p:txBody>
      </p:sp>
    </p:spTree>
    <p:extLst>
      <p:ext uri="{BB962C8B-B14F-4D97-AF65-F5344CB8AC3E}">
        <p14:creationId xmlns:p14="http://schemas.microsoft.com/office/powerpoint/2010/main" val="133424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5" name="Group 14">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6" name="Freeform: Shape 15">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Freeform: Shape 16">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8" name="Freeform: Shape 17">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9"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0"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1"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10569"/>
            <a:ext cx="972241" cy="45718"/>
            <a:chOff x="4886325" y="3371754"/>
            <a:chExt cx="2418492" cy="113728"/>
          </a:xfrm>
          <a:solidFill>
            <a:schemeClr val="accent1"/>
          </a:solidFill>
        </p:grpSpPr>
        <p:sp>
          <p:nvSpPr>
            <p:cNvPr id="27" name="Graphic 78">
              <a:extLst>
                <a:ext uri="{FF2B5EF4-FFF2-40B4-BE49-F238E27FC236}">
                  <a16:creationId xmlns:a16="http://schemas.microsoft.com/office/drawing/2014/main" id="{41DF3078-C636-4776-A616-D5BF3BC2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8" name="Graphic 78">
              <a:extLst>
                <a:ext uri="{FF2B5EF4-FFF2-40B4-BE49-F238E27FC236}">
                  <a16:creationId xmlns:a16="http://schemas.microsoft.com/office/drawing/2014/main" id="{0D1A27FA-1310-4BC3-A071-1566746B2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9" name="Graphic 78">
                <a:extLst>
                  <a:ext uri="{FF2B5EF4-FFF2-40B4-BE49-F238E27FC236}">
                    <a16:creationId xmlns:a16="http://schemas.microsoft.com/office/drawing/2014/main" id="{99ACB9EB-84FE-4B33-9EF9-4EC7DAC2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0" name="Graphic 78">
                <a:extLst>
                  <a:ext uri="{FF2B5EF4-FFF2-40B4-BE49-F238E27FC236}">
                    <a16:creationId xmlns:a16="http://schemas.microsoft.com/office/drawing/2014/main" id="{826E5EFB-0EF9-4DB8-99CB-5DD72009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1" name="Graphic 78">
                <a:extLst>
                  <a:ext uri="{FF2B5EF4-FFF2-40B4-BE49-F238E27FC236}">
                    <a16:creationId xmlns:a16="http://schemas.microsoft.com/office/drawing/2014/main" id="{86238E12-0689-4123-8B2E-E1CCFCC4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2" name="Graphic 78">
                <a:extLst>
                  <a:ext uri="{FF2B5EF4-FFF2-40B4-BE49-F238E27FC236}">
                    <a16:creationId xmlns:a16="http://schemas.microsoft.com/office/drawing/2014/main" id="{8538CF67-A00E-4955-A447-001BE02E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4" name="Rectangle 33">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6" name="Freeform: Shape 35">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8"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39"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0"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1"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2"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3"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4"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 name="Rectangle 1">
            <a:extLst>
              <a:ext uri="{FF2B5EF4-FFF2-40B4-BE49-F238E27FC236}">
                <a16:creationId xmlns:a16="http://schemas.microsoft.com/office/drawing/2014/main" id="{12E2AA52-8F34-4E2E-83BC-416576830A87}"/>
              </a:ext>
            </a:extLst>
          </p:cNvPr>
          <p:cNvSpPr>
            <a:spLocks noChangeArrowheads="1"/>
          </p:cNvSpPr>
          <p:nvPr/>
        </p:nvSpPr>
        <p:spPr bwMode="auto">
          <a:xfrm>
            <a:off x="578009" y="844096"/>
            <a:ext cx="4298506" cy="537567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spcBef>
                <a:spcPct val="0"/>
              </a:spcBef>
              <a:spcAft>
                <a:spcPts val="600"/>
              </a:spcAft>
              <a:buClrTx/>
              <a:buSzTx/>
              <a:buFont typeface="Arial" panose="020B0604020202020204" pitchFamily="34" charset="0"/>
              <a:buNone/>
              <a:tabLst/>
            </a:pPr>
            <a:r>
              <a:rPr kumimoji="0" lang="en-US" altLang="tr-TR" b="1" i="0" u="none" strike="noStrike" cap="none" normalizeH="0" baseline="0" dirty="0" err="1">
                <a:ln>
                  <a:noFill/>
                </a:ln>
                <a:solidFill>
                  <a:srgbClr val="002060"/>
                </a:solidFill>
                <a:effectLst/>
                <a:latin typeface="+mn-lt"/>
              </a:rPr>
              <a:t>Özgürlük</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verilmez</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alınır</a:t>
            </a:r>
            <a:r>
              <a:rPr kumimoji="0" lang="en-US" altLang="tr-TR" b="1" i="0" u="none" strike="noStrike" cap="none" normalizeH="0" baseline="0" dirty="0">
                <a:ln>
                  <a:noFill/>
                </a:ln>
                <a:solidFill>
                  <a:srgbClr val="002060"/>
                </a:solidFill>
                <a:effectLst/>
                <a:latin typeface="+mn-lt"/>
              </a:rPr>
              <a:t>!</a:t>
            </a:r>
          </a:p>
          <a:p>
            <a:pPr marL="0" marR="0" lvl="0" indent="0" eaLnBrk="1" fontAlgn="base" hangingPunct="1">
              <a:spcBef>
                <a:spcPct val="0"/>
              </a:spcBef>
              <a:spcAft>
                <a:spcPts val="600"/>
              </a:spcAft>
              <a:buClrTx/>
              <a:buSzTx/>
              <a:buFont typeface="Arial" panose="020B0604020202020204" pitchFamily="34" charset="0"/>
              <a:buNone/>
              <a:tabLst/>
            </a:pPr>
            <a:r>
              <a:rPr kumimoji="0" lang="en-US" altLang="tr-TR" b="1" i="0" u="none" strike="noStrike" cap="none" normalizeH="0" baseline="0" dirty="0" err="1">
                <a:ln>
                  <a:noFill/>
                </a:ln>
                <a:solidFill>
                  <a:srgbClr val="002060"/>
                </a:solidFill>
                <a:effectLst/>
                <a:latin typeface="+mn-lt"/>
              </a:rPr>
              <a:t>Sömürgecilik</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kapitalizm</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devrim</a:t>
            </a:r>
            <a:r>
              <a:rPr kumimoji="0" lang="en-US" altLang="tr-TR" b="1" i="0" u="none" strike="noStrike" cap="none" normalizeH="0" baseline="0" dirty="0">
                <a:ln>
                  <a:noFill/>
                </a:ln>
                <a:solidFill>
                  <a:srgbClr val="002060"/>
                </a:solidFill>
                <a:effectLst/>
                <a:latin typeface="+mn-lt"/>
              </a:rPr>
              <a:t> ve </a:t>
            </a:r>
            <a:r>
              <a:rPr kumimoji="0" lang="en-US" altLang="tr-TR" b="1" i="0" u="none" strike="noStrike" cap="none" normalizeH="0" baseline="0" dirty="0" err="1">
                <a:ln>
                  <a:noFill/>
                </a:ln>
                <a:solidFill>
                  <a:srgbClr val="002060"/>
                </a:solidFill>
                <a:effectLst/>
                <a:latin typeface="+mn-lt"/>
              </a:rPr>
              <a:t>ayaklanma</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üzerine</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bir</a:t>
            </a:r>
            <a:r>
              <a:rPr kumimoji="0" lang="en-US" altLang="tr-TR" b="1" i="0" u="none" strike="noStrike" cap="none" normalizeH="0" baseline="0" dirty="0">
                <a:ln>
                  <a:noFill/>
                </a:ln>
                <a:solidFill>
                  <a:srgbClr val="002060"/>
                </a:solidFill>
                <a:effectLst/>
                <a:latin typeface="+mn-lt"/>
              </a:rPr>
              <a:t> film </a:t>
            </a:r>
            <a:r>
              <a:rPr kumimoji="0" lang="en-US" altLang="tr-TR" b="1" i="0" u="none" strike="noStrike" cap="none" normalizeH="0" baseline="0" dirty="0" err="1">
                <a:ln>
                  <a:noFill/>
                </a:ln>
                <a:solidFill>
                  <a:srgbClr val="002060"/>
                </a:solidFill>
                <a:effectLst/>
                <a:latin typeface="+mn-lt"/>
              </a:rPr>
              <a:t>olan</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İsyan</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ise</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Cezayir</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Savaşı'ndan</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farklı</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olarak</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hikayesini</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tüm</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bir</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halkın</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mücadelesi</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üzerine</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değil</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bir</a:t>
            </a:r>
            <a:r>
              <a:rPr kumimoji="0" lang="en-US" altLang="tr-TR" b="1" i="0" u="none" strike="noStrike" cap="none" normalizeH="0" baseline="0" dirty="0">
                <a:ln>
                  <a:noFill/>
                </a:ln>
                <a:solidFill>
                  <a:srgbClr val="002060"/>
                </a:solidFill>
                <a:effectLst/>
                <a:latin typeface="+mn-lt"/>
              </a:rPr>
              <a:t> ana </a:t>
            </a:r>
            <a:r>
              <a:rPr kumimoji="0" lang="en-US" altLang="tr-TR" b="1" i="0" u="none" strike="noStrike" cap="none" normalizeH="0" baseline="0" dirty="0" err="1">
                <a:ln>
                  <a:noFill/>
                </a:ln>
                <a:solidFill>
                  <a:srgbClr val="002060"/>
                </a:solidFill>
                <a:effectLst/>
                <a:latin typeface="+mn-lt"/>
              </a:rPr>
              <a:t>kahraman</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üzerine</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kurar</a:t>
            </a:r>
            <a:r>
              <a:rPr kumimoji="0" lang="en-US" altLang="tr-TR" b="1" i="0" u="none" strike="noStrike" cap="none" normalizeH="0" baseline="0" dirty="0">
                <a:ln>
                  <a:noFill/>
                </a:ln>
                <a:solidFill>
                  <a:srgbClr val="002060"/>
                </a:solidFill>
                <a:effectLst/>
                <a:latin typeface="+mn-lt"/>
              </a:rPr>
              <a:t>. Vietnam </a:t>
            </a:r>
            <a:r>
              <a:rPr kumimoji="0" lang="en-US" altLang="tr-TR" b="1" i="0" u="none" strike="noStrike" cap="none" normalizeH="0" baseline="0" dirty="0" err="1">
                <a:ln>
                  <a:noFill/>
                </a:ln>
                <a:solidFill>
                  <a:srgbClr val="002060"/>
                </a:solidFill>
                <a:effectLst/>
                <a:latin typeface="+mn-lt"/>
              </a:rPr>
              <a:t>Savaşı</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döneminde</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çekilmesine</a:t>
            </a:r>
            <a:r>
              <a:rPr kumimoji="0" lang="en-US" altLang="tr-TR" b="1" i="0" u="none" strike="noStrike" cap="none" normalizeH="0" baseline="0" dirty="0">
                <a:ln>
                  <a:noFill/>
                </a:ln>
                <a:solidFill>
                  <a:srgbClr val="002060"/>
                </a:solidFill>
                <a:effectLst/>
                <a:latin typeface="+mn-lt"/>
              </a:rPr>
              <a:t> ve o </a:t>
            </a:r>
            <a:r>
              <a:rPr kumimoji="0" lang="en-US" altLang="tr-TR" b="1" i="0" u="none" strike="noStrike" cap="none" normalizeH="0" baseline="0" dirty="0" err="1">
                <a:ln>
                  <a:noFill/>
                </a:ln>
                <a:solidFill>
                  <a:srgbClr val="002060"/>
                </a:solidFill>
                <a:effectLst/>
                <a:latin typeface="+mn-lt"/>
              </a:rPr>
              <a:t>dönemle</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benzerlik</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taşımasına</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rağmen</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yine</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günümüzle</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paralellikler</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kurabilmemiz</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İsyan'ın</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gücünü</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gözler</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önüne</a:t>
            </a:r>
            <a:r>
              <a:rPr kumimoji="0" lang="en-US" altLang="tr-TR" b="1" i="0" u="none" strike="noStrike" cap="none" normalizeH="0" baseline="0" dirty="0">
                <a:ln>
                  <a:noFill/>
                </a:ln>
                <a:solidFill>
                  <a:srgbClr val="002060"/>
                </a:solidFill>
                <a:effectLst/>
                <a:latin typeface="+mn-lt"/>
              </a:rPr>
              <a:t> </a:t>
            </a:r>
            <a:r>
              <a:rPr kumimoji="0" lang="en-US" altLang="tr-TR" b="1" i="0" u="none" strike="noStrike" cap="none" normalizeH="0" baseline="0" dirty="0" err="1">
                <a:ln>
                  <a:noFill/>
                </a:ln>
                <a:solidFill>
                  <a:srgbClr val="002060"/>
                </a:solidFill>
                <a:effectLst/>
                <a:latin typeface="+mn-lt"/>
              </a:rPr>
              <a:t>seriyor</a:t>
            </a:r>
            <a:r>
              <a:rPr kumimoji="0" lang="en-US" altLang="tr-TR" b="1" i="0" u="none" strike="noStrike" cap="none" normalizeH="0" baseline="0" dirty="0">
                <a:ln>
                  <a:noFill/>
                </a:ln>
                <a:solidFill>
                  <a:srgbClr val="002060"/>
                </a:solidFill>
                <a:effectLst/>
                <a:latin typeface="+mn-lt"/>
              </a:rPr>
              <a:t>. </a:t>
            </a:r>
            <a:endParaRPr kumimoji="0" lang="en-US" altLang="tr-TR" b="0" i="0" u="none" strike="noStrike" cap="none" normalizeH="0" baseline="0" dirty="0">
              <a:ln>
                <a:noFill/>
              </a:ln>
              <a:solidFill>
                <a:srgbClr val="002060"/>
              </a:solidFill>
              <a:effectLst/>
              <a:latin typeface="+mn-lt"/>
            </a:endParaRPr>
          </a:p>
        </p:txBody>
      </p:sp>
      <p:pic>
        <p:nvPicPr>
          <p:cNvPr id="3" name="Resim 2">
            <a:extLst>
              <a:ext uri="{FF2B5EF4-FFF2-40B4-BE49-F238E27FC236}">
                <a16:creationId xmlns:a16="http://schemas.microsoft.com/office/drawing/2014/main" id="{DA3854E6-489E-C5AE-7E2A-E9CC263A552D}"/>
              </a:ext>
            </a:extLst>
          </p:cNvPr>
          <p:cNvPicPr>
            <a:picLocks noChangeAspect="1"/>
          </p:cNvPicPr>
          <p:nvPr/>
        </p:nvPicPr>
        <p:blipFill>
          <a:blip r:embed="rId2"/>
          <a:srcRect t="4532" b="25156"/>
          <a:stretch/>
        </p:blipFill>
        <p:spPr>
          <a:xfrm>
            <a:off x="4778988" y="909582"/>
            <a:ext cx="6835004" cy="5460810"/>
          </a:xfrm>
          <a:prstGeom prst="rect">
            <a:avLst/>
          </a:prstGeom>
        </p:spPr>
      </p:pic>
      <p:sp>
        <p:nvSpPr>
          <p:cNvPr id="46" name="Freeform: Shape 45">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8" name="Group 47">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9" name="Freeform: Shape 48">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0" name="Freeform: Shape 49">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 name="Freeform: Shape 50">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2"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3"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4"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142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563BFF7-36EF-489A-1C68-083263A3F543}"/>
              </a:ext>
            </a:extLst>
          </p:cNvPr>
          <p:cNvSpPr txBox="1"/>
          <p:nvPr/>
        </p:nvSpPr>
        <p:spPr>
          <a:xfrm>
            <a:off x="353961" y="147484"/>
            <a:ext cx="11464413" cy="5909310"/>
          </a:xfrm>
          <a:prstGeom prst="rect">
            <a:avLst/>
          </a:prstGeom>
          <a:noFill/>
        </p:spPr>
        <p:txBody>
          <a:bodyPr wrap="square">
            <a:spAutoFit/>
          </a:bodyPr>
          <a:lstStyle/>
          <a:p>
            <a:pPr algn="l"/>
            <a:r>
              <a:rPr lang="tr-TR" b="1" i="0" dirty="0">
                <a:solidFill>
                  <a:srgbClr val="002060"/>
                </a:solidFill>
                <a:effectLst/>
                <a:latin typeface="Rosart"/>
              </a:rPr>
              <a:t>Üçüncü Dünya halklarının ve onların emperyalist ülkelerdeki muadillerinin anti-emperyalist mücadelesi, bugün dünya devriminin eksenini oluşturmaktadır. </a:t>
            </a:r>
            <a:r>
              <a:rPr lang="tr-TR" b="1" i="0" dirty="0">
                <a:solidFill>
                  <a:srgbClr val="002060"/>
                </a:solidFill>
                <a:effectLst/>
                <a:highlight>
                  <a:srgbClr val="FFFF00"/>
                </a:highlight>
                <a:latin typeface="Rosart"/>
              </a:rPr>
              <a:t>Üçüncü sinema</a:t>
            </a:r>
            <a:r>
              <a:rPr lang="tr-TR" b="1" i="0" dirty="0">
                <a:solidFill>
                  <a:srgbClr val="002060"/>
                </a:solidFill>
                <a:effectLst/>
                <a:latin typeface="Rosart"/>
              </a:rPr>
              <a:t>, bize göre, bu mücadelede zamanımızın en devasa kültürel, bilimsel ve sanatsal tezahürünü, her bir halkı başlangıç noktası olarak alan özgürleşmiş bir kişilik inşa etmenin büyük olasılığını, tek kelimeyle, kültürün dekolonizasyonunu kabul eden sinemadır.</a:t>
            </a:r>
          </a:p>
          <a:p>
            <a:pPr algn="l"/>
            <a:r>
              <a:rPr lang="tr-TR" b="1" i="0" dirty="0">
                <a:solidFill>
                  <a:srgbClr val="002060"/>
                </a:solidFill>
                <a:effectLst/>
                <a:latin typeface="Rosart"/>
              </a:rPr>
              <a:t>Üçüncü Sinema genellikle Üçüncü Dünya'dan sanatçılar tarafından yapılsa da, mutlaka böyle değildir. İtalyan </a:t>
            </a:r>
            <a:r>
              <a:rPr lang="tr-TR" b="1" i="0" dirty="0" err="1">
                <a:solidFill>
                  <a:srgbClr val="002060"/>
                </a:solidFill>
                <a:effectLst/>
                <a:latin typeface="Rosart"/>
              </a:rPr>
              <a:t>Gillo</a:t>
            </a:r>
            <a:r>
              <a:rPr lang="tr-TR" b="1" i="0" dirty="0">
                <a:solidFill>
                  <a:srgbClr val="002060"/>
                </a:solidFill>
                <a:effectLst/>
                <a:latin typeface="Rosart"/>
              </a:rPr>
              <a:t> </a:t>
            </a:r>
            <a:r>
              <a:rPr lang="tr-TR" b="1" i="0" dirty="0" err="1">
                <a:solidFill>
                  <a:srgbClr val="002060"/>
                </a:solidFill>
                <a:effectLst/>
                <a:latin typeface="Rosart"/>
              </a:rPr>
              <a:t>Pontecorvo'nun</a:t>
            </a:r>
            <a:r>
              <a:rPr lang="tr-TR" b="1" i="0" dirty="0">
                <a:solidFill>
                  <a:srgbClr val="002060"/>
                </a:solidFill>
                <a:effectLst/>
                <a:latin typeface="Rosart"/>
              </a:rPr>
              <a:t> neorealist başyapıtı </a:t>
            </a:r>
            <a:r>
              <a:rPr lang="tr-TR" b="1" i="1" dirty="0">
                <a:solidFill>
                  <a:srgbClr val="D75681"/>
                </a:solidFill>
                <a:effectLst/>
                <a:latin typeface="Rosart"/>
                <a:hlinkClick r:id="rId3">
                  <a:extLst>
                    <a:ext uri="{A12FA001-AC4F-418D-AE19-62706E023703}">
                      <ahyp:hlinkClr xmlns:ahyp="http://schemas.microsoft.com/office/drawing/2018/hyperlinkcolor" val="tx"/>
                    </a:ext>
                  </a:extLst>
                </a:hlinkClick>
              </a:rPr>
              <a:t>La </a:t>
            </a:r>
            <a:r>
              <a:rPr lang="tr-TR" b="1" i="1" dirty="0" err="1">
                <a:solidFill>
                  <a:srgbClr val="D75681"/>
                </a:solidFill>
                <a:effectLst/>
                <a:latin typeface="Rosart"/>
                <a:hlinkClick r:id="rId3">
                  <a:extLst>
                    <a:ext uri="{A12FA001-AC4F-418D-AE19-62706E023703}">
                      <ahyp:hlinkClr xmlns:ahyp="http://schemas.microsoft.com/office/drawing/2018/hyperlinkcolor" val="tx"/>
                    </a:ext>
                  </a:extLst>
                </a:hlinkClick>
              </a:rPr>
              <a:t>battaglia</a:t>
            </a:r>
            <a:r>
              <a:rPr lang="tr-TR" b="1" i="1" dirty="0">
                <a:solidFill>
                  <a:srgbClr val="D75681"/>
                </a:solidFill>
                <a:effectLst/>
                <a:latin typeface="Rosart"/>
                <a:hlinkClick r:id="rId3">
                  <a:extLst>
                    <a:ext uri="{A12FA001-AC4F-418D-AE19-62706E023703}">
                      <ahyp:hlinkClr xmlns:ahyp="http://schemas.microsoft.com/office/drawing/2018/hyperlinkcolor" val="tx"/>
                    </a:ext>
                  </a:extLst>
                </a:hlinkClick>
              </a:rPr>
              <a:t> </a:t>
            </a:r>
            <a:r>
              <a:rPr lang="tr-TR" b="1" i="1" dirty="0" err="1">
                <a:solidFill>
                  <a:srgbClr val="D75681"/>
                </a:solidFill>
                <a:effectLst/>
                <a:latin typeface="Rosart"/>
                <a:hlinkClick r:id="rId3">
                  <a:extLst>
                    <a:ext uri="{A12FA001-AC4F-418D-AE19-62706E023703}">
                      <ahyp:hlinkClr xmlns:ahyp="http://schemas.microsoft.com/office/drawing/2018/hyperlinkcolor" val="tx"/>
                    </a:ext>
                  </a:extLst>
                </a:hlinkClick>
              </a:rPr>
              <a:t>di</a:t>
            </a:r>
            <a:r>
              <a:rPr lang="tr-TR" b="1" i="1" dirty="0">
                <a:solidFill>
                  <a:srgbClr val="D75681"/>
                </a:solidFill>
                <a:effectLst/>
                <a:latin typeface="Rosart"/>
                <a:hlinkClick r:id="rId3">
                  <a:extLst>
                    <a:ext uri="{A12FA001-AC4F-418D-AE19-62706E023703}">
                      <ahyp:hlinkClr xmlns:ahyp="http://schemas.microsoft.com/office/drawing/2018/hyperlinkcolor" val="tx"/>
                    </a:ext>
                  </a:extLst>
                </a:hlinkClick>
              </a:rPr>
              <a:t> </a:t>
            </a:r>
            <a:r>
              <a:rPr lang="tr-TR" b="1" i="1" dirty="0" err="1">
                <a:solidFill>
                  <a:srgbClr val="002060"/>
                </a:solidFill>
                <a:effectLst/>
                <a:latin typeface="Rosart"/>
                <a:hlinkClick r:id="rId3">
                  <a:extLst>
                    <a:ext uri="{A12FA001-AC4F-418D-AE19-62706E023703}">
                      <ahyp:hlinkClr xmlns:ahyp="http://schemas.microsoft.com/office/drawing/2018/hyperlinkcolor" val="tx"/>
                    </a:ext>
                  </a:extLst>
                </a:hlinkClick>
              </a:rPr>
              <a:t>Algeri</a:t>
            </a:r>
            <a:r>
              <a:rPr lang="tr-TR" b="1" i="0" dirty="0">
                <a:solidFill>
                  <a:srgbClr val="002060"/>
                </a:solidFill>
                <a:effectLst/>
                <a:latin typeface="Rosart"/>
              </a:rPr>
              <a:t> (Cezayir Savaşı), daha az bilinen </a:t>
            </a:r>
            <a:r>
              <a:rPr lang="tr-TR" b="1" i="0" dirty="0" err="1">
                <a:solidFill>
                  <a:srgbClr val="002060"/>
                </a:solidFill>
                <a:effectLst/>
                <a:latin typeface="Rosart"/>
                <a:hlinkClick r:id="rId4">
                  <a:extLst>
                    <a:ext uri="{A12FA001-AC4F-418D-AE19-62706E023703}">
                      <ahyp:hlinkClr xmlns:ahyp="http://schemas.microsoft.com/office/drawing/2018/hyperlinkcolor" val="tx"/>
                    </a:ext>
                  </a:extLst>
                </a:hlinkClick>
              </a:rPr>
              <a:t>Queimada</a:t>
            </a:r>
            <a:r>
              <a:rPr lang="tr-TR" b="1" i="0" dirty="0">
                <a:solidFill>
                  <a:srgbClr val="002060"/>
                </a:solidFill>
                <a:effectLst/>
                <a:latin typeface="Rosart"/>
              </a:rPr>
              <a:t> (Yanık!) ile birlikte genellikle kanonda yer alır. – dördüncü duvarı yıkmasına ve film yapım süreci hakkındaki görüşlerini doğrudan kameraya ifade etmesine izin vermek için anlatı bırakıldığında tamamen daha güçlü bir şeye dönüşüyor.</a:t>
            </a:r>
          </a:p>
          <a:p>
            <a:pPr algn="l"/>
            <a:r>
              <a:rPr lang="tr-TR" b="1" i="0" dirty="0">
                <a:solidFill>
                  <a:srgbClr val="002060"/>
                </a:solidFill>
                <a:effectLst/>
                <a:highlight>
                  <a:srgbClr val="FFFF00"/>
                </a:highlight>
                <a:latin typeface="Rosart"/>
              </a:rPr>
              <a:t>Üçüncü Sinema bir dalga olarak büyüdü ve nihayetinde Üçüncü Dünya hareketiyle birlikte söndü.</a:t>
            </a:r>
          </a:p>
          <a:p>
            <a:pPr algn="l"/>
            <a:r>
              <a:rPr lang="tr-TR" b="1" i="0" dirty="0">
                <a:solidFill>
                  <a:srgbClr val="002060"/>
                </a:solidFill>
                <a:effectLst/>
                <a:highlight>
                  <a:srgbClr val="FFFF00"/>
                </a:highlight>
                <a:latin typeface="Rosart"/>
              </a:rPr>
              <a:t> </a:t>
            </a:r>
            <a:r>
              <a:rPr lang="tr-TR" b="1" i="0" dirty="0">
                <a:solidFill>
                  <a:srgbClr val="202122"/>
                </a:solidFill>
                <a:effectLst/>
                <a:latin typeface="Arial" panose="020B0604020202020204" pitchFamily="34" charset="0"/>
              </a:rPr>
              <a:t>Üçüncü Sinema</a:t>
            </a:r>
            <a:r>
              <a:rPr lang="tr-TR" b="0" i="0" dirty="0">
                <a:solidFill>
                  <a:srgbClr val="202122"/>
                </a:solidFill>
                <a:effectLst/>
                <a:latin typeface="Arial" panose="020B0604020202020204" pitchFamily="34" charset="0"/>
              </a:rPr>
              <a:t> (</a:t>
            </a:r>
            <a:r>
              <a:rPr lang="tr-TR" b="0" i="0" u="none" strike="noStrike" dirty="0">
                <a:effectLst/>
                <a:latin typeface="Arial" panose="020B0604020202020204" pitchFamily="34" charset="0"/>
                <a:hlinkClick r:id="rId5" tooltip="Spanish language"/>
              </a:rPr>
              <a:t>İspanyolca</a:t>
            </a:r>
            <a:r>
              <a:rPr lang="tr-TR" b="0" i="0" dirty="0">
                <a:solidFill>
                  <a:srgbClr val="202122"/>
                </a:solidFill>
                <a:effectLst/>
                <a:latin typeface="Arial" panose="020B0604020202020204" pitchFamily="34" charset="0"/>
              </a:rPr>
              <a:t>: </a:t>
            </a:r>
            <a:r>
              <a:rPr lang="tr-TR" b="0" i="1" dirty="0" err="1">
                <a:solidFill>
                  <a:srgbClr val="202122"/>
                </a:solidFill>
                <a:effectLst/>
                <a:latin typeface="Arial" panose="020B0604020202020204" pitchFamily="34" charset="0"/>
              </a:rPr>
              <a:t>Tercer</a:t>
            </a:r>
            <a:r>
              <a:rPr lang="tr-TR" b="0" i="1" dirty="0">
                <a:solidFill>
                  <a:srgbClr val="202122"/>
                </a:solidFill>
                <a:effectLst/>
                <a:latin typeface="Arial" panose="020B0604020202020204" pitchFamily="34" charset="0"/>
              </a:rPr>
              <a:t> Cine</a:t>
            </a:r>
            <a:r>
              <a:rPr lang="tr-TR" b="0" i="0" dirty="0">
                <a:solidFill>
                  <a:srgbClr val="202122"/>
                </a:solidFill>
                <a:effectLst/>
                <a:latin typeface="Arial" panose="020B0604020202020204" pitchFamily="34" charset="0"/>
              </a:rPr>
              <a:t>), 1960'lar ve 70'lerde başlayan ve </a:t>
            </a:r>
            <a:r>
              <a:rPr lang="tr-TR" b="0" i="0" u="none" strike="noStrike" dirty="0">
                <a:effectLst/>
                <a:latin typeface="Arial" panose="020B0604020202020204" pitchFamily="34" charset="0"/>
                <a:hlinkClick r:id="rId6" tooltip="Neocolonialism"/>
              </a:rPr>
              <a:t>yeni sömürgeciliği</a:t>
            </a:r>
            <a:r>
              <a:rPr lang="tr-TR" b="0" i="0" dirty="0">
                <a:solidFill>
                  <a:srgbClr val="202122"/>
                </a:solidFill>
                <a:effectLst/>
                <a:latin typeface="Arial" panose="020B0604020202020204" pitchFamily="34" charset="0"/>
              </a:rPr>
              <a:t>, </a:t>
            </a:r>
            <a:r>
              <a:rPr lang="tr-TR" b="0" i="0" u="none" strike="noStrike" dirty="0">
                <a:effectLst/>
                <a:latin typeface="Arial" panose="020B0604020202020204" pitchFamily="34" charset="0"/>
                <a:hlinkClick r:id="rId7" tooltip="Capitalism"/>
              </a:rPr>
              <a:t>kapitalist</a:t>
            </a:r>
            <a:r>
              <a:rPr lang="tr-TR" b="0" i="0" dirty="0">
                <a:solidFill>
                  <a:srgbClr val="202122"/>
                </a:solidFill>
                <a:effectLst/>
                <a:latin typeface="Arial" panose="020B0604020202020204" pitchFamily="34" charset="0"/>
              </a:rPr>
              <a:t> sistemi ve </a:t>
            </a:r>
            <a:r>
              <a:rPr lang="tr-TR" b="0" i="0" u="none" strike="noStrike" dirty="0">
                <a:effectLst/>
                <a:latin typeface="Arial" panose="020B0604020202020204" pitchFamily="34" charset="0"/>
                <a:hlinkClick r:id="rId8" tooltip="Cinema of the United States"/>
              </a:rPr>
              <a:t>Hollywood</a:t>
            </a:r>
            <a:r>
              <a:rPr lang="tr-TR" b="0" i="0" dirty="0">
                <a:solidFill>
                  <a:srgbClr val="202122"/>
                </a:solidFill>
                <a:effectLst/>
                <a:latin typeface="Arial" panose="020B0604020202020204" pitchFamily="34" charset="0"/>
              </a:rPr>
              <a:t> sinema modelini sadece para kazanmak için yapılan bir eğlence olarak kınayan bir </a:t>
            </a:r>
            <a:r>
              <a:rPr lang="tr-TR" b="0" i="0" u="none" strike="noStrike" dirty="0">
                <a:effectLst/>
                <a:latin typeface="Arial" panose="020B0604020202020204" pitchFamily="34" charset="0"/>
                <a:hlinkClick r:id="rId9" tooltip="Latin American film movement"/>
              </a:rPr>
              <a:t>Latin Amerika film hareketidir</a:t>
            </a:r>
            <a:r>
              <a:rPr lang="tr-TR" b="0" i="0" dirty="0">
                <a:solidFill>
                  <a:srgbClr val="202122"/>
                </a:solidFill>
                <a:effectLst/>
                <a:latin typeface="Arial" panose="020B0604020202020204" pitchFamily="34" charset="0"/>
              </a:rPr>
              <a:t>. Terim, 1960'ların sonlarında </a:t>
            </a:r>
            <a:r>
              <a:rPr lang="tr-TR" b="0" i="1" u="none" strike="noStrike" dirty="0" err="1">
                <a:solidFill>
                  <a:srgbClr val="202122"/>
                </a:solidFill>
                <a:effectLst/>
                <a:latin typeface="Arial" panose="020B0604020202020204" pitchFamily="34" charset="0"/>
                <a:hlinkClick r:id="rId10" tooltip="Grupo Cine Liberación"/>
              </a:rPr>
              <a:t>Grupo</a:t>
            </a:r>
            <a:r>
              <a:rPr lang="tr-TR" b="0" i="1" u="none" strike="noStrike" dirty="0">
                <a:solidFill>
                  <a:srgbClr val="202122"/>
                </a:solidFill>
                <a:effectLst/>
                <a:latin typeface="Arial" panose="020B0604020202020204" pitchFamily="34" charset="0"/>
                <a:hlinkClick r:id="rId10" tooltip="Grupo Cine Liberación"/>
              </a:rPr>
              <a:t> Cine </a:t>
            </a:r>
            <a:r>
              <a:rPr lang="tr-TR" b="0" i="1" u="none" strike="noStrike" dirty="0" err="1">
                <a:solidFill>
                  <a:srgbClr val="202122"/>
                </a:solidFill>
                <a:effectLst/>
                <a:latin typeface="Arial" panose="020B0604020202020204" pitchFamily="34" charset="0"/>
                <a:hlinkClick r:id="rId10" tooltip="Grupo Cine Liberación"/>
              </a:rPr>
              <a:t>Liberación</a:t>
            </a:r>
            <a:r>
              <a:rPr lang="tr-TR" b="0" i="0" dirty="0">
                <a:solidFill>
                  <a:srgbClr val="202122"/>
                </a:solidFill>
                <a:effectLst/>
                <a:latin typeface="Arial" panose="020B0604020202020204" pitchFamily="34" charset="0"/>
              </a:rPr>
              <a:t> üyeleri </a:t>
            </a:r>
            <a:r>
              <a:rPr lang="tr-TR" b="0" i="0" u="none" strike="noStrike" dirty="0">
                <a:effectLst/>
                <a:latin typeface="Arial" panose="020B0604020202020204" pitchFamily="34" charset="0"/>
                <a:hlinkClick r:id="rId11" tooltip="Argentina"/>
              </a:rPr>
              <a:t>Arjantinli</a:t>
            </a:r>
            <a:r>
              <a:rPr lang="tr-TR" b="0" i="0" dirty="0">
                <a:solidFill>
                  <a:srgbClr val="202122"/>
                </a:solidFill>
                <a:effectLst/>
                <a:latin typeface="Arial" panose="020B0604020202020204" pitchFamily="34" charset="0"/>
              </a:rPr>
              <a:t> film yapımcıları </a:t>
            </a:r>
            <a:r>
              <a:rPr lang="tr-TR" b="0" i="0" u="none" strike="noStrike" dirty="0">
                <a:effectLst/>
                <a:latin typeface="Arial" panose="020B0604020202020204" pitchFamily="34" charset="0"/>
                <a:hlinkClick r:id="rId12" tooltip="Fernando Solanas"/>
              </a:rPr>
              <a:t>Fernando </a:t>
            </a:r>
            <a:r>
              <a:rPr lang="tr-TR" b="0" i="0" u="none" strike="noStrike" dirty="0" err="1">
                <a:effectLst/>
                <a:latin typeface="Arial" panose="020B0604020202020204" pitchFamily="34" charset="0"/>
                <a:hlinkClick r:id="rId12" tooltip="Fernando Solanas"/>
              </a:rPr>
              <a:t>Solanas</a:t>
            </a:r>
            <a:r>
              <a:rPr lang="tr-TR" b="0" i="0" dirty="0">
                <a:solidFill>
                  <a:srgbClr val="202122"/>
                </a:solidFill>
                <a:effectLst/>
                <a:latin typeface="Arial" panose="020B0604020202020204" pitchFamily="34" charset="0"/>
              </a:rPr>
              <a:t> ve </a:t>
            </a:r>
            <a:r>
              <a:rPr lang="tr-TR" b="0" i="0" u="none" strike="noStrike" dirty="0" err="1">
                <a:effectLst/>
                <a:latin typeface="Arial" panose="020B0604020202020204" pitchFamily="34" charset="0"/>
                <a:hlinkClick r:id="rId13" tooltip="Octavio Getino"/>
              </a:rPr>
              <a:t>Octavio</a:t>
            </a:r>
            <a:r>
              <a:rPr lang="tr-TR" b="0" i="0" u="none" strike="noStrike" dirty="0">
                <a:effectLst/>
                <a:latin typeface="Arial" panose="020B0604020202020204" pitchFamily="34" charset="0"/>
                <a:hlinkClick r:id="rId13" tooltip="Octavio Getino"/>
              </a:rPr>
              <a:t> </a:t>
            </a:r>
            <a:r>
              <a:rPr lang="tr-TR" b="0" i="0" u="none" strike="noStrike" dirty="0" err="1">
                <a:effectLst/>
                <a:latin typeface="Arial" panose="020B0604020202020204" pitchFamily="34" charset="0"/>
                <a:hlinkClick r:id="rId13" tooltip="Octavio Getino"/>
              </a:rPr>
              <a:t>Getino</a:t>
            </a:r>
            <a:r>
              <a:rPr lang="tr-TR" b="0" i="0" dirty="0">
                <a:solidFill>
                  <a:srgbClr val="202122"/>
                </a:solidFill>
                <a:effectLst/>
                <a:latin typeface="Arial" panose="020B0604020202020204" pitchFamily="34" charset="0"/>
              </a:rPr>
              <a:t> tarafından yazılan ve 1969'da </a:t>
            </a:r>
            <a:r>
              <a:rPr lang="tr-TR" b="0" i="0" u="none" strike="noStrike" dirty="0">
                <a:effectLst/>
                <a:latin typeface="Arial" panose="020B0604020202020204" pitchFamily="34" charset="0"/>
                <a:hlinkClick r:id="rId14" tooltip="OSPAAAL"/>
              </a:rPr>
              <a:t>OSPAAAL</a:t>
            </a:r>
            <a:r>
              <a:rPr lang="tr-TR" b="0" i="0" dirty="0">
                <a:solidFill>
                  <a:srgbClr val="202122"/>
                </a:solidFill>
                <a:effectLst/>
                <a:latin typeface="Arial" panose="020B0604020202020204" pitchFamily="34" charset="0"/>
              </a:rPr>
              <a:t> (Asya, Afrika ve Latin Amerika Halklarıyla Dayanışma Örgütü) tarafından </a:t>
            </a:r>
            <a:r>
              <a:rPr lang="tr-TR" b="0" i="1" u="none" strike="noStrike" dirty="0" err="1">
                <a:solidFill>
                  <a:srgbClr val="202122"/>
                </a:solidFill>
                <a:effectLst/>
                <a:latin typeface="Arial" panose="020B0604020202020204" pitchFamily="34" charset="0"/>
                <a:hlinkClick r:id="rId15" tooltip="Tricontinental"/>
              </a:rPr>
              <a:t>Tricontinental</a:t>
            </a:r>
            <a:r>
              <a:rPr lang="tr-TR" b="0" i="0" dirty="0">
                <a:solidFill>
                  <a:srgbClr val="202122"/>
                </a:solidFill>
                <a:effectLst/>
                <a:latin typeface="Arial" panose="020B0604020202020204" pitchFamily="34" charset="0"/>
              </a:rPr>
              <a:t> </a:t>
            </a:r>
            <a:r>
              <a:rPr lang="tr-TR" b="0" i="0" u="none" strike="noStrike" dirty="0">
                <a:effectLst/>
                <a:latin typeface="Arial" panose="020B0604020202020204" pitchFamily="34" charset="0"/>
                <a:hlinkClick r:id="rId16" tooltip="Magazine"/>
              </a:rPr>
              <a:t>dergisinde</a:t>
            </a:r>
            <a:r>
              <a:rPr lang="tr-TR" b="0" i="0" dirty="0">
                <a:solidFill>
                  <a:srgbClr val="202122"/>
                </a:solidFill>
                <a:effectLst/>
                <a:latin typeface="Arial" panose="020B0604020202020204" pitchFamily="34" charset="0"/>
              </a:rPr>
              <a:t> yayınlanan </a:t>
            </a:r>
            <a:r>
              <a:rPr lang="tr-TR" b="0" i="1" dirty="0" err="1">
                <a:solidFill>
                  <a:srgbClr val="202122"/>
                </a:solidFill>
                <a:effectLst/>
                <a:latin typeface="Arial" panose="020B0604020202020204" pitchFamily="34" charset="0"/>
              </a:rPr>
              <a:t>Hacia</a:t>
            </a:r>
            <a:r>
              <a:rPr lang="tr-TR" b="0" i="1" dirty="0">
                <a:solidFill>
                  <a:srgbClr val="202122"/>
                </a:solidFill>
                <a:effectLst/>
                <a:latin typeface="Arial" panose="020B0604020202020204" pitchFamily="34" charset="0"/>
              </a:rPr>
              <a:t> un </a:t>
            </a:r>
            <a:r>
              <a:rPr lang="tr-TR" b="0" i="1" dirty="0" err="1">
                <a:solidFill>
                  <a:srgbClr val="202122"/>
                </a:solidFill>
                <a:effectLst/>
                <a:latin typeface="Arial" panose="020B0604020202020204" pitchFamily="34" charset="0"/>
              </a:rPr>
              <a:t>tercer</a:t>
            </a:r>
            <a:r>
              <a:rPr lang="tr-TR" b="0" i="1" dirty="0">
                <a:solidFill>
                  <a:srgbClr val="202122"/>
                </a:solidFill>
                <a:effectLst/>
                <a:latin typeface="Arial" panose="020B0604020202020204" pitchFamily="34" charset="0"/>
              </a:rPr>
              <a:t> cine</a:t>
            </a:r>
            <a:r>
              <a:rPr lang="tr-TR" b="0" i="0" dirty="0">
                <a:solidFill>
                  <a:srgbClr val="202122"/>
                </a:solidFill>
                <a:effectLst/>
                <a:latin typeface="Arial" panose="020B0604020202020204" pitchFamily="34" charset="0"/>
              </a:rPr>
              <a:t> (Üçüncü </a:t>
            </a:r>
            <a:r>
              <a:rPr lang="tr-TR" b="0" i="1" dirty="0">
                <a:solidFill>
                  <a:srgbClr val="202122"/>
                </a:solidFill>
                <a:effectLst/>
                <a:latin typeface="Arial" panose="020B0604020202020204" pitchFamily="34" charset="0"/>
              </a:rPr>
              <a:t>Bir Sinemaya Doğru</a:t>
            </a:r>
            <a:r>
              <a:rPr lang="tr-TR" b="0" i="0" dirty="0">
                <a:solidFill>
                  <a:srgbClr val="202122"/>
                </a:solidFill>
                <a:effectLst/>
                <a:latin typeface="Arial" panose="020B0604020202020204" pitchFamily="34" charset="0"/>
              </a:rPr>
              <a:t>) </a:t>
            </a:r>
            <a:r>
              <a:rPr lang="tr-TR" b="0" i="0" u="none" strike="noStrike" dirty="0">
                <a:effectLst/>
                <a:latin typeface="Arial" panose="020B0604020202020204" pitchFamily="34" charset="0"/>
                <a:hlinkClick r:id="rId17" tooltip="Manifesto"/>
              </a:rPr>
              <a:t>manifestosunda</a:t>
            </a:r>
            <a:r>
              <a:rPr lang="tr-TR" b="0" i="0" dirty="0">
                <a:solidFill>
                  <a:srgbClr val="202122"/>
                </a:solidFill>
                <a:effectLst/>
                <a:latin typeface="Arial" panose="020B0604020202020204" pitchFamily="34" charset="0"/>
              </a:rPr>
              <a:t> ortaya çıktı</a:t>
            </a:r>
            <a:r>
              <a:rPr lang="tr-TR" b="0" i="0" u="none" strike="noStrike" baseline="30000" dirty="0">
                <a:solidFill>
                  <a:srgbClr val="202122"/>
                </a:solidFill>
                <a:effectLst/>
                <a:latin typeface="Arial" panose="020B0604020202020204" pitchFamily="34" charset="0"/>
                <a:hlinkClick r:id="rId18"/>
              </a:rPr>
              <a:t>[1]</a:t>
            </a:r>
            <a:r>
              <a:rPr lang="tr-TR" b="0" i="0" dirty="0">
                <a:solidFill>
                  <a:srgbClr val="202122"/>
                </a:solidFill>
                <a:effectLst/>
                <a:latin typeface="Arial" panose="020B0604020202020204" pitchFamily="34" charset="0"/>
              </a:rPr>
              <a:t>). </a:t>
            </a:r>
            <a:r>
              <a:rPr lang="tr-TR" b="0" i="0">
                <a:solidFill>
                  <a:srgbClr val="202122"/>
                </a:solidFill>
                <a:effectLst/>
                <a:latin typeface="Arial" panose="020B0604020202020204" pitchFamily="34" charset="0"/>
              </a:rPr>
              <a:t>«</a:t>
            </a:r>
          </a:p>
          <a:p>
            <a:pPr algn="l"/>
            <a:r>
              <a:rPr lang="tr-TR" b="0" i="0">
                <a:solidFill>
                  <a:srgbClr val="202122"/>
                </a:solidFill>
                <a:effectLst/>
                <a:latin typeface="Arial" panose="020B0604020202020204" pitchFamily="34" charset="0"/>
              </a:rPr>
              <a:t>Üçüncü sinema, bize göre, bu mücadelede zamanımızın en devasa kültürel, bilimsel ve sanatsal tezahürünü, her bir halkı başlangıç noktası olarak alan özgürleşmiş bir kişilik inşa etmenin büyük olasılığını, tek kelimeyle, kültürün dekolonizasyonunu kabul eden sinemadır." </a:t>
            </a:r>
            <a:r>
              <a:rPr lang="tr-TR" b="0" i="0" u="none" strike="noStrike" baseline="30000">
                <a:solidFill>
                  <a:srgbClr val="202122"/>
                </a:solidFill>
                <a:effectLst/>
                <a:latin typeface="Arial" panose="020B0604020202020204" pitchFamily="34" charset="0"/>
                <a:hlinkClick r:id="rId19"/>
              </a:rPr>
              <a:t>[6]</a:t>
            </a:r>
            <a:endParaRPr lang="tr-TR" b="0" i="0" dirty="0">
              <a:solidFill>
                <a:srgbClr val="202122"/>
              </a:solidFill>
              <a:effectLst/>
              <a:latin typeface="Arial" panose="020B0604020202020204" pitchFamily="34" charset="0"/>
            </a:endParaRPr>
          </a:p>
          <a:p>
            <a:pPr algn="l"/>
            <a:endParaRPr lang="tr-TR" b="0" i="0" dirty="0">
              <a:solidFill>
                <a:srgbClr val="202122"/>
              </a:solidFill>
              <a:effectLst/>
              <a:latin typeface="Arial" panose="020B0604020202020204" pitchFamily="34" charset="0"/>
            </a:endParaRPr>
          </a:p>
          <a:p>
            <a:pPr algn="l"/>
            <a:endParaRPr lang="tr-TR" dirty="0"/>
          </a:p>
        </p:txBody>
      </p:sp>
    </p:spTree>
    <p:extLst>
      <p:ext uri="{BB962C8B-B14F-4D97-AF65-F5344CB8AC3E}">
        <p14:creationId xmlns:p14="http://schemas.microsoft.com/office/powerpoint/2010/main" val="1671950118"/>
      </p:ext>
    </p:extLst>
  </p:cSld>
  <p:clrMapOvr>
    <a:masterClrMapping/>
  </p:clrMapOvr>
</p:sld>
</file>

<file path=ppt/theme/theme1.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2096</TotalTime>
  <Words>1431</Words>
  <Application>Microsoft Office PowerPoint</Application>
  <PresentationFormat>Widescreen</PresentationFormat>
  <Paragraphs>42</Paragraphs>
  <Slides>10</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Aptos</vt:lpstr>
      <vt:lpstr>Arial</vt:lpstr>
      <vt:lpstr>Avenir Next LT Pro</vt:lpstr>
      <vt:lpstr>Avenir Next LT Pro Light</vt:lpstr>
      <vt:lpstr>Georgia Pro Semibold</vt:lpstr>
      <vt:lpstr>Merriweather</vt:lpstr>
      <vt:lpstr>Noto Serif</vt:lpstr>
      <vt:lpstr>Roboto</vt:lpstr>
      <vt:lpstr>Rosart</vt:lpstr>
      <vt:lpstr>TimesNewRoman_122</vt:lpstr>
      <vt:lpstr>TimesNewRoman-Italic_11t</vt:lpstr>
      <vt:lpstr>Times-Roman_11-</vt:lpstr>
      <vt:lpstr>RocaVTI</vt:lpstr>
      <vt:lpstr>KADİR HAS ÜNİVERSİTESİ 17. HERKESE AÇIK DERS Prof. Dr. Nihat Berker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Sonay Ozay</dc:creator>
  <cp:lastModifiedBy>Nihat Berker</cp:lastModifiedBy>
  <cp:revision>7</cp:revision>
  <dcterms:created xsi:type="dcterms:W3CDTF">2025-01-28T06:15:27Z</dcterms:created>
  <dcterms:modified xsi:type="dcterms:W3CDTF">2025-02-09T14:24:05Z</dcterms:modified>
</cp:coreProperties>
</file>