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4" r:id="rId3"/>
    <p:sldId id="265" r:id="rId4"/>
    <p:sldId id="267" r:id="rId5"/>
    <p:sldId id="262" r:id="rId6"/>
    <p:sldId id="263" r:id="rId7"/>
    <p:sldId id="257" r:id="rId8"/>
    <p:sldId id="258" r:id="rId9"/>
    <p:sldId id="259" r:id="rId10"/>
    <p:sldId id="260" r:id="rId11"/>
    <p:sldId id="261" r:id="rId12"/>
    <p:sldId id="268" r:id="rId13"/>
    <p:sldId id="269" r:id="rId14"/>
    <p:sldId id="270" r:id="rId15"/>
    <p:sldId id="271"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2"/>
  </p:normalViewPr>
  <p:slideViewPr>
    <p:cSldViewPr snapToGrid="0">
      <p:cViewPr varScale="1">
        <p:scale>
          <a:sx n="92" d="100"/>
          <a:sy n="92" d="100"/>
        </p:scale>
        <p:origin x="30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1257008" y="1122362"/>
            <a:ext cx="8816632" cy="357155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2E0C639-B0CD-4365-98A9-C1E5FF6CF450}"/>
              </a:ext>
            </a:extLst>
          </p:cNvPr>
          <p:cNvSpPr>
            <a:spLocks noGrp="1"/>
          </p:cNvSpPr>
          <p:nvPr>
            <p:ph type="subTitle" idx="1"/>
          </p:nvPr>
        </p:nvSpPr>
        <p:spPr>
          <a:xfrm>
            <a:off x="1257008" y="5521960"/>
            <a:ext cx="8816632" cy="944879"/>
          </a:xfrm>
        </p:spPr>
        <p:txBody>
          <a:bodyPr anchor="ct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p:txBody>
          <a:bodyPr/>
          <a:lstStyle/>
          <a:p>
            <a:fld id="{F6CCBF3A-D7FB-4B97-8FD5-6FFB20CB1E84}" type="datetimeFigureOut">
              <a:rPr lang="en-US" smtClean="0"/>
              <a:t>1/15/2025</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16" name="Straight Connector 15">
            <a:extLst>
              <a:ext uri="{FF2B5EF4-FFF2-40B4-BE49-F238E27FC236}">
                <a16:creationId xmlns:a16="http://schemas.microsoft.com/office/drawing/2014/main" id="{24A7CC8F-56A6-423D-B67A-8BA89D3EC911}"/>
              </a:ext>
            </a:extLst>
          </p:cNvPr>
          <p:cNvCxnSpPr>
            <a:cxnSpLocks/>
          </p:cNvCxnSpPr>
          <p:nvPr/>
        </p:nvCxnSpPr>
        <p:spPr>
          <a:xfrm flipH="1">
            <a:off x="4" y="5143500"/>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83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6D52-667C-4E67-9038-A0BDFD8CCD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3E72AC-0272-475A-BD25-2AB7AC1DEF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CFBFF2-9ECB-4CDD-87FA-9DD1F87BFDE9}"/>
              </a:ext>
            </a:extLst>
          </p:cNvPr>
          <p:cNvSpPr>
            <a:spLocks noGrp="1"/>
          </p:cNvSpPr>
          <p:nvPr>
            <p:ph type="dt" sz="half" idx="10"/>
          </p:nvPr>
        </p:nvSpPr>
        <p:spPr/>
        <p:txBody>
          <a:bodyPr/>
          <a:lstStyle/>
          <a:p>
            <a:fld id="{F6CCBF3A-D7FB-4B97-8FD5-6FFB20CB1E84}" type="datetimeFigureOut">
              <a:rPr lang="en-US" smtClean="0"/>
              <a:t>1/15/2025</a:t>
            </a:fld>
            <a:endParaRPr lang="en-US"/>
          </a:p>
        </p:txBody>
      </p:sp>
      <p:sp>
        <p:nvSpPr>
          <p:cNvPr id="5" name="Footer Placeholder 4">
            <a:extLst>
              <a:ext uri="{FF2B5EF4-FFF2-40B4-BE49-F238E27FC236}">
                <a16:creationId xmlns:a16="http://schemas.microsoft.com/office/drawing/2014/main" id="{40AC12B3-DAF5-4BA7-A3A6-D0284716D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171AE-4A11-4035-A072-9AC4053FFA85}"/>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9128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52E95-2F50-48D3-B00E-4C259644E72E}"/>
              </a:ext>
            </a:extLst>
          </p:cNvPr>
          <p:cNvSpPr>
            <a:spLocks noGrp="1"/>
          </p:cNvSpPr>
          <p:nvPr>
            <p:ph type="title" orient="vert"/>
          </p:nvPr>
        </p:nvSpPr>
        <p:spPr>
          <a:xfrm>
            <a:off x="9050174" y="838199"/>
            <a:ext cx="2303626" cy="5338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2617C9B-4E02-49C8-B6DF-65ED3C990343}"/>
              </a:ext>
            </a:extLst>
          </p:cNvPr>
          <p:cNvSpPr>
            <a:spLocks noGrp="1"/>
          </p:cNvSpPr>
          <p:nvPr>
            <p:ph type="body" orient="vert" idx="1"/>
          </p:nvPr>
        </p:nvSpPr>
        <p:spPr>
          <a:xfrm>
            <a:off x="838200" y="838199"/>
            <a:ext cx="7734300" cy="533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CA10C-AC31-4D80-B78F-08E48CDCB7F2}"/>
              </a:ext>
            </a:extLst>
          </p:cNvPr>
          <p:cNvSpPr>
            <a:spLocks noGrp="1"/>
          </p:cNvSpPr>
          <p:nvPr>
            <p:ph type="dt" sz="half" idx="10"/>
          </p:nvPr>
        </p:nvSpPr>
        <p:spPr/>
        <p:txBody>
          <a:bodyPr/>
          <a:lstStyle/>
          <a:p>
            <a:fld id="{F6CCBF3A-D7FB-4B97-8FD5-6FFB20CB1E84}" type="datetimeFigureOut">
              <a:rPr lang="en-US" smtClean="0"/>
              <a:t>1/15/2025</a:t>
            </a:fld>
            <a:endParaRPr lang="en-US"/>
          </a:p>
        </p:txBody>
      </p:sp>
      <p:sp>
        <p:nvSpPr>
          <p:cNvPr id="5" name="Footer Placeholder 4">
            <a:extLst>
              <a:ext uri="{FF2B5EF4-FFF2-40B4-BE49-F238E27FC236}">
                <a16:creationId xmlns:a16="http://schemas.microsoft.com/office/drawing/2014/main" id="{19AAB5B7-F312-4BC9-A5D3-72E065D1B9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2E489-5442-4698-B6E3-3421A97C283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7" name="Straight Connector 6">
            <a:extLst>
              <a:ext uri="{FF2B5EF4-FFF2-40B4-BE49-F238E27FC236}">
                <a16:creationId xmlns:a16="http://schemas.microsoft.com/office/drawing/2014/main" id="{41F3A7E1-F157-4338-B7F7-9C0A2D60B7FF}"/>
              </a:ext>
            </a:extLst>
          </p:cNvPr>
          <p:cNvCxnSpPr>
            <a:cxnSpLocks/>
          </p:cNvCxnSpPr>
          <p:nvPr/>
        </p:nvCxnSpPr>
        <p:spPr>
          <a:xfrm>
            <a:off x="881133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99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FA263F8-8E34-4910-BF7A-F1C5A99689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1/15/2025</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14095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F01F-198D-4AAD-B4FB-AD3B44981ADD}"/>
              </a:ext>
            </a:extLst>
          </p:cNvPr>
          <p:cNvSpPr>
            <a:spLocks noGrp="1"/>
          </p:cNvSpPr>
          <p:nvPr>
            <p:ph type="title"/>
          </p:nvPr>
        </p:nvSpPr>
        <p:spPr>
          <a:xfrm>
            <a:off x="838200" y="838200"/>
            <a:ext cx="9438640" cy="4114800"/>
          </a:xfrm>
        </p:spPr>
        <p:txBody>
          <a:bodyPr anchor="t">
            <a:normAutofit/>
          </a:bodyPr>
          <a:lstStyle>
            <a:lvl1pPr>
              <a:defRPr sz="6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0BCC2B-311B-4FB6-B3A5-26F68055AE38}"/>
              </a:ext>
            </a:extLst>
          </p:cNvPr>
          <p:cNvSpPr>
            <a:spLocks noGrp="1"/>
          </p:cNvSpPr>
          <p:nvPr>
            <p:ph type="body" idx="1"/>
          </p:nvPr>
        </p:nvSpPr>
        <p:spPr>
          <a:xfrm>
            <a:off x="838200" y="5217160"/>
            <a:ext cx="9438640" cy="802640"/>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CB73D-2D6B-4FA6-89A4-DCC89F80E0F1}"/>
              </a:ext>
            </a:extLst>
          </p:cNvPr>
          <p:cNvSpPr>
            <a:spLocks noGrp="1"/>
          </p:cNvSpPr>
          <p:nvPr>
            <p:ph type="dt" sz="half" idx="10"/>
          </p:nvPr>
        </p:nvSpPr>
        <p:spPr/>
        <p:txBody>
          <a:bodyPr/>
          <a:lstStyle/>
          <a:p>
            <a:fld id="{F6CCBF3A-D7FB-4B97-8FD5-6FFB20CB1E84}" type="datetimeFigureOut">
              <a:rPr lang="en-US" smtClean="0"/>
              <a:t>1/15/2025</a:t>
            </a:fld>
            <a:endParaRPr lang="en-US"/>
          </a:p>
        </p:txBody>
      </p:sp>
      <p:sp>
        <p:nvSpPr>
          <p:cNvPr id="5" name="Footer Placeholder 4">
            <a:extLst>
              <a:ext uri="{FF2B5EF4-FFF2-40B4-BE49-F238E27FC236}">
                <a16:creationId xmlns:a16="http://schemas.microsoft.com/office/drawing/2014/main" id="{B6A0C188-FF43-44C1-A005-679168D5F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D1188-DA27-47B2-8176-31193EEC4C28}"/>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46907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01DC-62B7-42BD-A941-D34E92719C32}"/>
              </a:ext>
            </a:extLst>
          </p:cNvPr>
          <p:cNvSpPr>
            <a:spLocks noGrp="1"/>
          </p:cNvSpPr>
          <p:nvPr>
            <p:ph sz="half" idx="1"/>
          </p:nvPr>
        </p:nvSpPr>
        <p:spPr>
          <a:xfrm>
            <a:off x="838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765C5C1-4FD4-4958-99A0-BDADECA336BD}"/>
              </a:ext>
            </a:extLst>
          </p:cNvPr>
          <p:cNvSpPr>
            <a:spLocks noGrp="1"/>
          </p:cNvSpPr>
          <p:nvPr>
            <p:ph sz="half" idx="2"/>
          </p:nvPr>
        </p:nvSpPr>
        <p:spPr>
          <a:xfrm>
            <a:off x="6172200" y="2011679"/>
            <a:ext cx="5181600" cy="4165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1/15/2025</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26558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C1F-0040-4BBF-81A6-FD2E30637B0C}"/>
              </a:ext>
            </a:extLst>
          </p:cNvPr>
          <p:cNvSpPr>
            <a:spLocks noGrp="1"/>
          </p:cNvSpPr>
          <p:nvPr>
            <p:ph type="title"/>
          </p:nvPr>
        </p:nvSpPr>
        <p:spPr>
          <a:xfrm>
            <a:off x="839788" y="37978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2894A7-1DA1-44C1-8ED0-716279430690}"/>
              </a:ext>
            </a:extLst>
          </p:cNvPr>
          <p:cNvSpPr>
            <a:spLocks noGrp="1"/>
          </p:cNvSpPr>
          <p:nvPr>
            <p:ph type="body" idx="1"/>
          </p:nvPr>
        </p:nvSpPr>
        <p:spPr>
          <a:xfrm>
            <a:off x="839789" y="1824035"/>
            <a:ext cx="4997132"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9AB945-31E2-4B60-9076-CBB8F8594949}"/>
              </a:ext>
            </a:extLst>
          </p:cNvPr>
          <p:cNvSpPr>
            <a:spLocks noGrp="1"/>
          </p:cNvSpPr>
          <p:nvPr>
            <p:ph sz="half" idx="2"/>
          </p:nvPr>
        </p:nvSpPr>
        <p:spPr>
          <a:xfrm>
            <a:off x="839789" y="2505075"/>
            <a:ext cx="4997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1B3EA-2E84-4B8B-A104-81BD577424AD}"/>
              </a:ext>
            </a:extLst>
          </p:cNvPr>
          <p:cNvSpPr>
            <a:spLocks noGrp="1"/>
          </p:cNvSpPr>
          <p:nvPr>
            <p:ph type="body" sz="quarter" idx="3"/>
          </p:nvPr>
        </p:nvSpPr>
        <p:spPr>
          <a:xfrm>
            <a:off x="6355080" y="1824035"/>
            <a:ext cx="5000308" cy="681040"/>
          </a:xfrm>
        </p:spPr>
        <p:txBody>
          <a:bodyPr anchor="b"/>
          <a:lstStyle>
            <a:lvl1pPr marL="0" indent="0">
              <a:buNone/>
              <a:defRPr sz="2400" b="1" i="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11AB8-302C-476E-B80A-AA739911E304}"/>
              </a:ext>
            </a:extLst>
          </p:cNvPr>
          <p:cNvSpPr>
            <a:spLocks noGrp="1"/>
          </p:cNvSpPr>
          <p:nvPr>
            <p:ph sz="quarter" idx="4"/>
          </p:nvPr>
        </p:nvSpPr>
        <p:spPr>
          <a:xfrm>
            <a:off x="6355080" y="2505075"/>
            <a:ext cx="50003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B47C29-FE34-4E6E-9921-78C54673AAD9}"/>
              </a:ext>
            </a:extLst>
          </p:cNvPr>
          <p:cNvSpPr>
            <a:spLocks noGrp="1"/>
          </p:cNvSpPr>
          <p:nvPr>
            <p:ph type="dt" sz="half" idx="10"/>
          </p:nvPr>
        </p:nvSpPr>
        <p:spPr/>
        <p:txBody>
          <a:bodyPr/>
          <a:lstStyle/>
          <a:p>
            <a:fld id="{F6CCBF3A-D7FB-4B97-8FD5-6FFB20CB1E84}" type="datetimeFigureOut">
              <a:rPr lang="en-US" smtClean="0"/>
              <a:t>1/15/2025</a:t>
            </a:fld>
            <a:endParaRPr lang="en-US"/>
          </a:p>
        </p:txBody>
      </p:sp>
      <p:sp>
        <p:nvSpPr>
          <p:cNvPr id="8" name="Footer Placeholder 7">
            <a:extLst>
              <a:ext uri="{FF2B5EF4-FFF2-40B4-BE49-F238E27FC236}">
                <a16:creationId xmlns:a16="http://schemas.microsoft.com/office/drawing/2014/main" id="{3CF6B420-A9CE-4BB6-A653-5C3ABC7D67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DF8FE-1179-4798-B16D-AF1DFA266D4D}"/>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39557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6F1A-0A68-4048-808F-CD7A9F3B0846}"/>
              </a:ext>
            </a:extLst>
          </p:cNvPr>
          <p:cNvSpPr>
            <a:spLocks noGrp="1"/>
          </p:cNvSpPr>
          <p:nvPr>
            <p:ph type="title"/>
          </p:nvPr>
        </p:nvSpPr>
        <p:spPr>
          <a:xfrm>
            <a:off x="838200" y="999592"/>
            <a:ext cx="10515600" cy="1573223"/>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28ACB3E6-5365-48F5-8D2A-0B002BA357E3}"/>
              </a:ext>
            </a:extLst>
          </p:cNvPr>
          <p:cNvSpPr>
            <a:spLocks noGrp="1"/>
          </p:cNvSpPr>
          <p:nvPr>
            <p:ph type="dt" sz="half" idx="10"/>
          </p:nvPr>
        </p:nvSpPr>
        <p:spPr/>
        <p:txBody>
          <a:bodyPr/>
          <a:lstStyle/>
          <a:p>
            <a:fld id="{F6CCBF3A-D7FB-4B97-8FD5-6FFB20CB1E84}" type="datetimeFigureOut">
              <a:rPr lang="en-US" smtClean="0"/>
              <a:t>1/15/2025</a:t>
            </a:fld>
            <a:endParaRPr lang="en-US"/>
          </a:p>
        </p:txBody>
      </p:sp>
      <p:sp>
        <p:nvSpPr>
          <p:cNvPr id="4" name="Footer Placeholder 3">
            <a:extLst>
              <a:ext uri="{FF2B5EF4-FFF2-40B4-BE49-F238E27FC236}">
                <a16:creationId xmlns:a16="http://schemas.microsoft.com/office/drawing/2014/main" id="{FF7D8EE9-4D97-4B2F-8D38-41CB9EE774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C5952-0A27-4FAB-A3FD-12003787676B}"/>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465516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08427-909D-4679-9192-BC99557A7D06}"/>
              </a:ext>
            </a:extLst>
          </p:cNvPr>
          <p:cNvSpPr>
            <a:spLocks noGrp="1"/>
          </p:cNvSpPr>
          <p:nvPr>
            <p:ph type="dt" sz="half" idx="10"/>
          </p:nvPr>
        </p:nvSpPr>
        <p:spPr/>
        <p:txBody>
          <a:bodyPr/>
          <a:lstStyle/>
          <a:p>
            <a:fld id="{F6CCBF3A-D7FB-4B97-8FD5-6FFB20CB1E84}" type="datetimeFigureOut">
              <a:rPr lang="en-US" smtClean="0"/>
              <a:t>1/15/2025</a:t>
            </a:fld>
            <a:endParaRPr lang="en-US"/>
          </a:p>
        </p:txBody>
      </p:sp>
      <p:sp>
        <p:nvSpPr>
          <p:cNvPr id="3" name="Footer Placeholder 2">
            <a:extLst>
              <a:ext uri="{FF2B5EF4-FFF2-40B4-BE49-F238E27FC236}">
                <a16:creationId xmlns:a16="http://schemas.microsoft.com/office/drawing/2014/main" id="{508E39A6-1E09-42B5-85B4-7E8B5AB2A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938940-01DD-4C97-8649-E01C3B0EDF7C}"/>
              </a:ext>
            </a:extLst>
          </p:cNvPr>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22162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p:txBody>
          <a:bodyPr/>
          <a:lstStyle/>
          <a:p>
            <a:fld id="{F6CCBF3A-D7FB-4B97-8FD5-6FFB20CB1E84}" type="datetimeFigureOut">
              <a:rPr lang="en-US" smtClean="0"/>
              <a:t>1/15/2025</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52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941E-6445-4840-81AE-104EF7A4F7E9}"/>
              </a:ext>
            </a:extLst>
          </p:cNvPr>
          <p:cNvSpPr>
            <a:spLocks noGrp="1"/>
          </p:cNvSpPr>
          <p:nvPr>
            <p:ph type="title"/>
          </p:nvPr>
        </p:nvSpPr>
        <p:spPr>
          <a:xfrm>
            <a:off x="839789" y="457200"/>
            <a:ext cx="3696652" cy="17018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F8B866-E32B-4AE7-AEF3-6974AE3288F3}"/>
              </a:ext>
            </a:extLst>
          </p:cNvPr>
          <p:cNvSpPr>
            <a:spLocks noGrp="1"/>
          </p:cNvSpPr>
          <p:nvPr>
            <p:ph type="pic" idx="1"/>
          </p:nvPr>
        </p:nvSpPr>
        <p:spPr>
          <a:xfrm>
            <a:off x="5786120" y="838200"/>
            <a:ext cx="560323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E2ABB7A-E157-499A-B224-C2313181F569}"/>
              </a:ext>
            </a:extLst>
          </p:cNvPr>
          <p:cNvSpPr>
            <a:spLocks noGrp="1"/>
          </p:cNvSpPr>
          <p:nvPr>
            <p:ph type="body" sz="half" idx="2"/>
          </p:nvPr>
        </p:nvSpPr>
        <p:spPr>
          <a:xfrm>
            <a:off x="839789" y="2367280"/>
            <a:ext cx="3696652" cy="35017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77283-E2B8-405E-BB6E-9F121140E506}"/>
              </a:ext>
            </a:extLst>
          </p:cNvPr>
          <p:cNvSpPr>
            <a:spLocks noGrp="1"/>
          </p:cNvSpPr>
          <p:nvPr>
            <p:ph type="dt" sz="half" idx="10"/>
          </p:nvPr>
        </p:nvSpPr>
        <p:spPr/>
        <p:txBody>
          <a:bodyPr/>
          <a:lstStyle/>
          <a:p>
            <a:fld id="{F6CCBF3A-D7FB-4B97-8FD5-6FFB20CB1E84}" type="datetimeFigureOut">
              <a:rPr lang="en-US" smtClean="0"/>
              <a:t>1/15/2025</a:t>
            </a:fld>
            <a:endParaRPr lang="en-US"/>
          </a:p>
        </p:txBody>
      </p:sp>
      <p:sp>
        <p:nvSpPr>
          <p:cNvPr id="6" name="Footer Placeholder 5">
            <a:extLst>
              <a:ext uri="{FF2B5EF4-FFF2-40B4-BE49-F238E27FC236}">
                <a16:creationId xmlns:a16="http://schemas.microsoft.com/office/drawing/2014/main" id="{F9F21F05-EB94-417F-B19B-96FF3D9EC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7C3C7-B6DB-4064-8E66-9FB770C888ED}"/>
              </a:ext>
            </a:extLst>
          </p:cNvPr>
          <p:cNvSpPr>
            <a:spLocks noGrp="1"/>
          </p:cNvSpPr>
          <p:nvPr>
            <p:ph type="sldNum" sz="quarter" idx="12"/>
          </p:nvPr>
        </p:nvSpPr>
        <p:spPr/>
        <p:txBody>
          <a:bodyPr/>
          <a:lstStyle/>
          <a:p>
            <a:fld id="{3109D357-8067-4A1F-97B2-93C5160B78D9}" type="slidenum">
              <a:rPr lang="en-US" smtClean="0"/>
              <a:t>‹#›</a:t>
            </a:fld>
            <a:endParaRPr lang="en-US"/>
          </a:p>
        </p:txBody>
      </p:sp>
      <p:cxnSp>
        <p:nvCxnSpPr>
          <p:cNvPr id="8" name="Straight Connector 7">
            <a:extLst>
              <a:ext uri="{FF2B5EF4-FFF2-40B4-BE49-F238E27FC236}">
                <a16:creationId xmlns:a16="http://schemas.microsoft.com/office/drawing/2014/main" id="{51E233FA-220A-423F-907E-5F81526A28A0}"/>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29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D76E94-F276-4F0F-8DD9-B1F8A3198AE1}"/>
              </a:ext>
            </a:extLst>
          </p:cNvPr>
          <p:cNvSpPr>
            <a:spLocks noGrp="1"/>
          </p:cNvSpPr>
          <p:nvPr>
            <p:ph type="body" idx="1"/>
          </p:nvPr>
        </p:nvSpPr>
        <p:spPr>
          <a:xfrm>
            <a:off x="838200" y="2061469"/>
            <a:ext cx="1051560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1/15/2025</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923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4" name="Rectangle 1053">
            <a:extLst>
              <a:ext uri="{FF2B5EF4-FFF2-40B4-BE49-F238E27FC236}">
                <a16:creationId xmlns:a16="http://schemas.microsoft.com/office/drawing/2014/main" id="{B3956EBE-CC9C-413A-B3CC-751844EF8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Le glaive et la balance - Film (1963) - SensCritique">
            <a:extLst>
              <a:ext uri="{FF2B5EF4-FFF2-40B4-BE49-F238E27FC236}">
                <a16:creationId xmlns:a16="http://schemas.microsoft.com/office/drawing/2014/main" id="{21058723-D276-67B5-59F2-1ED1C38C9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4" r="-1" b="-1"/>
          <a:stretch/>
        </p:blipFill>
        <p:spPr bwMode="auto">
          <a:xfrm>
            <a:off x="20" y="504"/>
            <a:ext cx="12191980" cy="6871351"/>
          </a:xfrm>
          <a:prstGeom prst="rect">
            <a:avLst/>
          </a:prstGeom>
          <a:noFill/>
          <a:extLst>
            <a:ext uri="{909E8E84-426E-40DD-AFC4-6F175D3DCCD1}">
              <a14:hiddenFill xmlns:a14="http://schemas.microsoft.com/office/drawing/2010/main">
                <a:solidFill>
                  <a:srgbClr val="FFFFFF"/>
                </a:solidFill>
              </a14:hiddenFill>
            </a:ext>
          </a:extLst>
        </p:spPr>
      </p:pic>
      <p:sp>
        <p:nvSpPr>
          <p:cNvPr id="1056" name="Rectangle 1055">
            <a:extLst>
              <a:ext uri="{FF2B5EF4-FFF2-40B4-BE49-F238E27FC236}">
                <a16:creationId xmlns:a16="http://schemas.microsoft.com/office/drawing/2014/main" id="{1FC8D519-5A24-4E2E-8D97-C6F37BD48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3349"/>
            <a:ext cx="12191996" cy="4305300"/>
          </a:xfrm>
          <a:prstGeom prst="rect">
            <a:avLst/>
          </a:prstGeom>
          <a:gradFill>
            <a:gsLst>
              <a:gs pos="0">
                <a:srgbClr val="000000">
                  <a:alpha val="0"/>
                </a:srgbClr>
              </a:gs>
              <a:gs pos="98780">
                <a:srgbClr val="000000">
                  <a:alpha val="66000"/>
                </a:srgbClr>
              </a:gs>
              <a:gs pos="67000">
                <a:srgbClr val="000000">
                  <a:alpha val="5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6F394D8-FC6A-1519-BE0E-6A65FFF61C97}"/>
              </a:ext>
            </a:extLst>
          </p:cNvPr>
          <p:cNvSpPr>
            <a:spLocks noGrp="1"/>
          </p:cNvSpPr>
          <p:nvPr>
            <p:ph type="ctrTitle"/>
          </p:nvPr>
        </p:nvSpPr>
        <p:spPr>
          <a:xfrm>
            <a:off x="962799" y="190054"/>
            <a:ext cx="10266399" cy="1545025"/>
          </a:xfrm>
        </p:spPr>
        <p:txBody>
          <a:bodyPr vert="horz" lIns="91440" tIns="45720" rIns="91440" bIns="45720" rtlCol="0" anchor="b">
            <a:normAutofit/>
          </a:bodyPr>
          <a:lstStyle/>
          <a:p>
            <a:pPr algn="ctr"/>
            <a:r>
              <a:rPr lang="en-US" sz="4400" dirty="0">
                <a:solidFill>
                  <a:srgbClr val="FFFFFF"/>
                </a:solidFill>
              </a:rPr>
              <a:t>LA GLA</a:t>
            </a:r>
            <a:r>
              <a:rPr lang="tr-TR" sz="4400" dirty="0">
                <a:solidFill>
                  <a:srgbClr val="FFFFFF"/>
                </a:solidFill>
              </a:rPr>
              <a:t>İ</a:t>
            </a:r>
            <a:r>
              <a:rPr lang="en-US" sz="4400" dirty="0">
                <a:solidFill>
                  <a:srgbClr val="FFFFFF"/>
                </a:solidFill>
              </a:rPr>
              <a:t>VE ET LA BALANCE</a:t>
            </a:r>
            <a:br>
              <a:rPr lang="tr-TR" sz="4400" dirty="0">
                <a:solidFill>
                  <a:srgbClr val="FFFFFF"/>
                </a:solidFill>
              </a:rPr>
            </a:br>
            <a:r>
              <a:rPr lang="tr-TR" sz="2500" dirty="0">
                <a:solidFill>
                  <a:srgbClr val="FFFFFF"/>
                </a:solidFill>
              </a:rPr>
              <a:t>kılıç ve </a:t>
            </a:r>
            <a:r>
              <a:rPr lang="tr-TR" sz="2500" dirty="0" err="1">
                <a:solidFill>
                  <a:srgbClr val="FFFFFF"/>
                </a:solidFill>
              </a:rPr>
              <a:t>terazİ</a:t>
            </a:r>
            <a:r>
              <a:rPr lang="en-US" sz="2500" dirty="0">
                <a:solidFill>
                  <a:srgbClr val="FFFFFF"/>
                </a:solidFill>
              </a:rPr>
              <a:t> </a:t>
            </a:r>
          </a:p>
        </p:txBody>
      </p:sp>
      <p:sp>
        <p:nvSpPr>
          <p:cNvPr id="3" name="Alt Başlık 2">
            <a:extLst>
              <a:ext uri="{FF2B5EF4-FFF2-40B4-BE49-F238E27FC236}">
                <a16:creationId xmlns:a16="http://schemas.microsoft.com/office/drawing/2014/main" id="{4FA7E572-F060-BF80-4D8B-93A15C9E4453}"/>
              </a:ext>
            </a:extLst>
          </p:cNvPr>
          <p:cNvSpPr>
            <a:spLocks noGrp="1"/>
          </p:cNvSpPr>
          <p:nvPr>
            <p:ph type="subTitle" idx="1"/>
          </p:nvPr>
        </p:nvSpPr>
        <p:spPr>
          <a:xfrm>
            <a:off x="2275881" y="1700572"/>
            <a:ext cx="8314005" cy="566020"/>
          </a:xfrm>
        </p:spPr>
        <p:txBody>
          <a:bodyPr vert="horz" lIns="91440" tIns="45720" rIns="91440" bIns="45720" rtlCol="0">
            <a:normAutofit/>
          </a:bodyPr>
          <a:lstStyle/>
          <a:p>
            <a:pPr indent="-228600" algn="ctr">
              <a:lnSpc>
                <a:spcPct val="100000"/>
              </a:lnSpc>
              <a:buFont typeface="Arial" panose="020B0604020202020204" pitchFamily="34" charset="0"/>
              <a:buChar char="•"/>
            </a:pPr>
            <a:endParaRPr lang="en-US" sz="1100" dirty="0">
              <a:solidFill>
                <a:srgbClr val="FFFFFF"/>
              </a:solidFill>
            </a:endParaRPr>
          </a:p>
          <a:p>
            <a:pPr algn="ctr">
              <a:lnSpc>
                <a:spcPct val="100000"/>
              </a:lnSpc>
            </a:pPr>
            <a:r>
              <a:rPr lang="en-US" sz="1100" dirty="0">
                <a:solidFill>
                  <a:srgbClr val="FFFFFF"/>
                </a:solidFill>
              </a:rPr>
              <a:t> </a:t>
            </a:r>
          </a:p>
          <a:p>
            <a:pPr indent="-228600" algn="ctr">
              <a:lnSpc>
                <a:spcPct val="100000"/>
              </a:lnSpc>
              <a:buFont typeface="Arial" panose="020B0604020202020204" pitchFamily="34" charset="0"/>
              <a:buChar char="•"/>
            </a:pPr>
            <a:endParaRPr lang="en-US" sz="1100" dirty="0">
              <a:solidFill>
                <a:srgbClr val="FFFFFF"/>
              </a:solidFill>
            </a:endParaRPr>
          </a:p>
        </p:txBody>
      </p:sp>
      <p:cxnSp>
        <p:nvCxnSpPr>
          <p:cNvPr id="1058" name="Straight Connector 1057">
            <a:extLst>
              <a:ext uri="{FF2B5EF4-FFF2-40B4-BE49-F238E27FC236}">
                <a16:creationId xmlns:a16="http://schemas.microsoft.com/office/drawing/2014/main" id="{BD1C99D0-461D-4A91-81EF-CCCD798B37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590800"/>
            <a:ext cx="1219199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D34713AF-FC22-D51F-AA2B-F374D07438D7}"/>
              </a:ext>
            </a:extLst>
          </p:cNvPr>
          <p:cNvSpPr txBox="1"/>
          <p:nvPr/>
        </p:nvSpPr>
        <p:spPr>
          <a:xfrm flipH="1">
            <a:off x="5121535" y="2139301"/>
            <a:ext cx="3645568" cy="369332"/>
          </a:xfrm>
          <a:prstGeom prst="rect">
            <a:avLst/>
          </a:prstGeom>
          <a:noFill/>
        </p:spPr>
        <p:txBody>
          <a:bodyPr wrap="square" rtlCol="0">
            <a:spAutoFit/>
          </a:bodyPr>
          <a:lstStyle/>
          <a:p>
            <a:r>
              <a:rPr lang="tr-TR" dirty="0">
                <a:solidFill>
                  <a:schemeClr val="bg1"/>
                </a:solidFill>
                <a:highlight>
                  <a:srgbClr val="000000"/>
                </a:highlight>
              </a:rPr>
              <a:t> ÇERÇEVE   </a:t>
            </a:r>
          </a:p>
        </p:txBody>
      </p:sp>
    </p:spTree>
    <p:extLst>
      <p:ext uri="{BB962C8B-B14F-4D97-AF65-F5344CB8AC3E}">
        <p14:creationId xmlns:p14="http://schemas.microsoft.com/office/powerpoint/2010/main" val="1296125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83" name="Rectangle 3078">
            <a:extLst>
              <a:ext uri="{FF2B5EF4-FFF2-40B4-BE49-F238E27FC236}">
                <a16:creationId xmlns:a16="http://schemas.microsoft.com/office/drawing/2014/main" id="{41632296-55BF-450A-8C60-CC2336F5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E GLAIVE ET LA BALANCE - 1962Dir ANDRE CAYATTECast: ANTHONY PERKINSJEAN CLAUDE BRIALYRENATO ...">
            <a:extLst>
              <a:ext uri="{FF2B5EF4-FFF2-40B4-BE49-F238E27FC236}">
                <a16:creationId xmlns:a16="http://schemas.microsoft.com/office/drawing/2014/main" id="{6B64C59E-3BC8-598C-1E36-B108C86978D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0844" y="1547051"/>
            <a:ext cx="4738126" cy="3506212"/>
          </a:xfrm>
          <a:prstGeom prst="rect">
            <a:avLst/>
          </a:prstGeom>
          <a:noFill/>
          <a:extLst>
            <a:ext uri="{909E8E84-426E-40DD-AFC4-6F175D3DCCD1}">
              <a14:hiddenFill xmlns:a14="http://schemas.microsoft.com/office/drawing/2010/main">
                <a:solidFill>
                  <a:srgbClr val="FFFFFF"/>
                </a:solidFill>
              </a14:hiddenFill>
            </a:ext>
          </a:extLst>
        </p:spPr>
      </p:pic>
      <p:cxnSp>
        <p:nvCxnSpPr>
          <p:cNvPr id="3084" name="Straight Connector 3080">
            <a:extLst>
              <a:ext uri="{FF2B5EF4-FFF2-40B4-BE49-F238E27FC236}">
                <a16:creationId xmlns:a16="http://schemas.microsoft.com/office/drawing/2014/main" id="{17A4A8A3-3062-4846-8297-28B77B5078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97086"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C097C3FC-5995-F204-2C29-27D2C9412F3E}"/>
              </a:ext>
            </a:extLst>
          </p:cNvPr>
          <p:cNvSpPr>
            <a:spLocks noGrp="1"/>
          </p:cNvSpPr>
          <p:nvPr>
            <p:ph idx="1"/>
          </p:nvPr>
        </p:nvSpPr>
        <p:spPr>
          <a:xfrm>
            <a:off x="7138289" y="838200"/>
            <a:ext cx="4215510" cy="5265566"/>
          </a:xfrm>
        </p:spPr>
        <p:txBody>
          <a:bodyPr>
            <a:normAutofit/>
          </a:bodyPr>
          <a:lstStyle/>
          <a:p>
            <a:pPr>
              <a:lnSpc>
                <a:spcPct val="100000"/>
              </a:lnSpc>
            </a:pPr>
            <a:endParaRPr lang="tr-TR" b="0" i="0" u="none" strike="noStrike" dirty="0">
              <a:effectLst/>
            </a:endParaRPr>
          </a:p>
          <a:p>
            <a:pPr>
              <a:lnSpc>
                <a:spcPct val="100000"/>
              </a:lnSpc>
            </a:pPr>
            <a:endParaRPr lang="tr-TR" b="1" i="0" u="none" strike="noStrike" dirty="0">
              <a:solidFill>
                <a:srgbClr val="000000"/>
              </a:solidFill>
              <a:effectLst/>
            </a:endParaRPr>
          </a:p>
          <a:p>
            <a:pPr>
              <a:lnSpc>
                <a:spcPct val="100000"/>
              </a:lnSpc>
            </a:pPr>
            <a:endParaRPr lang="tr-TR" b="1" dirty="0">
              <a:solidFill>
                <a:srgbClr val="000000"/>
              </a:solidFill>
            </a:endParaRPr>
          </a:p>
          <a:p>
            <a:pPr>
              <a:lnSpc>
                <a:spcPct val="100000"/>
              </a:lnSpc>
            </a:pPr>
            <a:r>
              <a:rPr lang="tr-TR" b="1" i="0" u="none" strike="noStrike" dirty="0">
                <a:solidFill>
                  <a:srgbClr val="000000"/>
                </a:solidFill>
                <a:effectLst/>
              </a:rPr>
              <a:t>Politik ve Toplumsal Sinema</a:t>
            </a:r>
            <a:r>
              <a:rPr lang="tr-TR" b="0" i="0" u="none" strike="noStrike" dirty="0">
                <a:solidFill>
                  <a:srgbClr val="000000"/>
                </a:solidFill>
                <a:effectLst/>
                <a:latin typeface="-webkit-standard"/>
              </a:rPr>
              <a:t>: Avrupa genelinde sinema, siyasi ve sosyal meseleleri ele alan bir araç haline gelmiştir. Özellikle İtalya’da Neo-</a:t>
            </a:r>
            <a:r>
              <a:rPr lang="tr-TR" b="0" i="0" u="none" strike="noStrike" dirty="0" err="1">
                <a:solidFill>
                  <a:srgbClr val="000000"/>
                </a:solidFill>
                <a:effectLst/>
                <a:latin typeface="-webkit-standard"/>
              </a:rPr>
              <a:t>Realizm’in</a:t>
            </a:r>
            <a:r>
              <a:rPr lang="tr-TR" b="0" i="0" u="none" strike="noStrike" dirty="0">
                <a:solidFill>
                  <a:srgbClr val="000000"/>
                </a:solidFill>
                <a:effectLst/>
                <a:latin typeface="-webkit-standard"/>
              </a:rPr>
              <a:t> etkisiyle, alt sınıfların yaşamını yansıtan filmler yapılmıştır. Fransa’da ise adalet ve etik konuları, filmlerin merkezine yerleştirilmiştir.</a:t>
            </a:r>
            <a:endParaRPr lang="tr-TR" dirty="0"/>
          </a:p>
        </p:txBody>
      </p:sp>
    </p:spTree>
    <p:extLst>
      <p:ext uri="{BB962C8B-B14F-4D97-AF65-F5344CB8AC3E}">
        <p14:creationId xmlns:p14="http://schemas.microsoft.com/office/powerpoint/2010/main" val="724933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3D08EB-749E-187F-FA2A-DB365FF39905}"/>
              </a:ext>
            </a:extLst>
          </p:cNvPr>
          <p:cNvSpPr>
            <a:spLocks noGrp="1"/>
          </p:cNvSpPr>
          <p:nvPr>
            <p:ph type="title"/>
          </p:nvPr>
        </p:nvSpPr>
        <p:spPr>
          <a:xfrm>
            <a:off x="838200" y="264695"/>
            <a:ext cx="10515600" cy="1701802"/>
          </a:xfrm>
        </p:spPr>
        <p:txBody>
          <a:bodyPr>
            <a:normAutofit fontScale="90000"/>
          </a:bodyPr>
          <a:lstStyle/>
          <a:p>
            <a:br>
              <a:rPr lang="tr-TR" b="1" i="0" u="none" strike="noStrike" dirty="0">
                <a:solidFill>
                  <a:srgbClr val="000000"/>
                </a:solidFill>
                <a:effectLst/>
              </a:rPr>
            </a:br>
            <a:br>
              <a:rPr lang="tr-TR" b="1" i="0" u="none" strike="noStrike" dirty="0">
                <a:solidFill>
                  <a:srgbClr val="000000"/>
                </a:solidFill>
                <a:effectLst/>
              </a:rPr>
            </a:br>
            <a:br>
              <a:rPr lang="tr-TR" b="1" i="0" u="none" strike="noStrike" dirty="0">
                <a:solidFill>
                  <a:srgbClr val="000000"/>
                </a:solidFill>
                <a:effectLst/>
              </a:rPr>
            </a:br>
            <a:br>
              <a:rPr lang="tr-TR" b="1" i="0" u="none" strike="noStrike" dirty="0">
                <a:solidFill>
                  <a:srgbClr val="000000"/>
                </a:solidFill>
                <a:effectLst/>
              </a:rPr>
            </a:br>
            <a:r>
              <a:rPr lang="tr-TR" b="1" i="0" u="none" strike="noStrike" dirty="0">
                <a:solidFill>
                  <a:srgbClr val="000000"/>
                </a:solidFill>
                <a:effectLst/>
              </a:rPr>
              <a:t> 1960'larda Fransa'nın Durumu</a:t>
            </a:r>
            <a:br>
              <a:rPr lang="tr-TR" b="1" i="0" u="none" strike="noStrike" dirty="0">
                <a:solidFill>
                  <a:srgbClr val="000000"/>
                </a:solidFill>
                <a:effectLst/>
              </a:rPr>
            </a:br>
            <a:endParaRPr lang="tr-TR" dirty="0"/>
          </a:p>
        </p:txBody>
      </p:sp>
      <p:sp>
        <p:nvSpPr>
          <p:cNvPr id="3" name="İçerik Yer Tutucusu 2">
            <a:extLst>
              <a:ext uri="{FF2B5EF4-FFF2-40B4-BE49-F238E27FC236}">
                <a16:creationId xmlns:a16="http://schemas.microsoft.com/office/drawing/2014/main" id="{2D03C2A6-40B7-360A-F70D-E455E267BD9C}"/>
              </a:ext>
            </a:extLst>
          </p:cNvPr>
          <p:cNvSpPr>
            <a:spLocks noGrp="1"/>
          </p:cNvSpPr>
          <p:nvPr>
            <p:ph idx="1"/>
          </p:nvPr>
        </p:nvSpPr>
        <p:spPr/>
        <p:txBody>
          <a:bodyPr>
            <a:normAutofit fontScale="85000" lnSpcReduction="10000"/>
          </a:bodyPr>
          <a:lstStyle/>
          <a:p>
            <a:r>
              <a:rPr lang="tr-TR" b="0" i="0" u="none" strike="noStrike" dirty="0">
                <a:solidFill>
                  <a:srgbClr val="000000"/>
                </a:solidFill>
                <a:effectLst/>
              </a:rPr>
              <a:t>1960'lar, Fransız toplumu için hem sancılı hem de önemli bir yenilenme dönemidir. Cezayir Bağımsızlık Savaşı’nın etkileri, Fransız siyasetinde büyük çatışmalara yol açmış ve toplumu derinden bölmüştür. Cezayir’in 1962’de bağımsızlığını kazanması, Fransa’nın post-</a:t>
            </a:r>
            <a:r>
              <a:rPr lang="tr-TR" b="0" i="0" u="none" strike="noStrike" dirty="0" err="1">
                <a:solidFill>
                  <a:srgbClr val="000000"/>
                </a:solidFill>
                <a:effectLst/>
              </a:rPr>
              <a:t>koloniyal</a:t>
            </a:r>
            <a:r>
              <a:rPr lang="tr-TR" b="0" i="0" u="none" strike="noStrike" dirty="0">
                <a:solidFill>
                  <a:srgbClr val="000000"/>
                </a:solidFill>
                <a:effectLst/>
              </a:rPr>
              <a:t> politikalarında yeni bir çağı başlatmıştır.</a:t>
            </a:r>
          </a:p>
          <a:p>
            <a:pPr algn="l"/>
            <a:r>
              <a:rPr lang="tr-TR" b="0" i="0" u="none" strike="noStrike" dirty="0">
                <a:solidFill>
                  <a:srgbClr val="000000"/>
                </a:solidFill>
                <a:effectLst/>
              </a:rPr>
              <a:t>Fransa’da modernleşme hızlanmış, sanayileşme ve tüketim toplumu öne çıkmıştır. Bununla birlikte, şehirleşme hızlandıkça kırsal kesimden göç eden kitleler, şehirlerde sosyoekonomik sorunlara yol açmış ve toplumsal eşitsizlikler belirgin hale gelmiştir. 1968 </a:t>
            </a:r>
            <a:r>
              <a:rPr lang="tr-TR" b="0" i="0" u="none" strike="noStrike" dirty="0" err="1">
                <a:solidFill>
                  <a:srgbClr val="000000"/>
                </a:solidFill>
                <a:effectLst/>
              </a:rPr>
              <a:t>Mayısı’ndaki</a:t>
            </a:r>
            <a:r>
              <a:rPr lang="tr-TR" b="0" i="0" u="none" strike="noStrike" dirty="0">
                <a:solidFill>
                  <a:srgbClr val="000000"/>
                </a:solidFill>
                <a:effectLst/>
              </a:rPr>
              <a:t> gençlik ayaklanmaları, çalışan sınıfların eylemleri ve feminist hareketler, bu dönemin toplumsal dinamiklerini yansıtmaktadır.</a:t>
            </a:r>
          </a:p>
          <a:p>
            <a:pPr algn="l"/>
            <a:r>
              <a:rPr lang="tr-TR" b="0" i="0" u="none" strike="noStrike" dirty="0">
                <a:solidFill>
                  <a:srgbClr val="000000"/>
                </a:solidFill>
                <a:effectLst/>
              </a:rPr>
              <a:t>"La </a:t>
            </a:r>
            <a:r>
              <a:rPr lang="tr-TR" b="0" i="0" u="none" strike="noStrike" dirty="0" err="1">
                <a:solidFill>
                  <a:srgbClr val="000000"/>
                </a:solidFill>
                <a:effectLst/>
              </a:rPr>
              <a:t>Glaive</a:t>
            </a:r>
            <a:r>
              <a:rPr lang="tr-TR" b="0" i="0" u="none" strike="noStrike" dirty="0">
                <a:solidFill>
                  <a:srgbClr val="000000"/>
                </a:solidFill>
                <a:effectLst/>
              </a:rPr>
              <a:t> et la </a:t>
            </a:r>
            <a:r>
              <a:rPr lang="tr-TR" b="0" i="0" u="none" strike="noStrike" dirty="0" err="1">
                <a:solidFill>
                  <a:srgbClr val="000000"/>
                </a:solidFill>
                <a:effectLst/>
              </a:rPr>
              <a:t>Balance</a:t>
            </a:r>
            <a:r>
              <a:rPr lang="tr-TR" b="0" i="0" u="none" strike="noStrike" dirty="0">
                <a:solidFill>
                  <a:srgbClr val="000000"/>
                </a:solidFill>
                <a:effectLst/>
              </a:rPr>
              <a:t>" , bu </a:t>
            </a:r>
            <a:r>
              <a:rPr lang="tr-TR" b="0" i="0" u="none" strike="noStrike" dirty="0" err="1">
                <a:solidFill>
                  <a:srgbClr val="000000"/>
                </a:solidFill>
                <a:effectLst/>
              </a:rPr>
              <a:t>sosyo</a:t>
            </a:r>
            <a:r>
              <a:rPr lang="tr-TR" b="0" i="0" u="none" strike="noStrike" dirty="0">
                <a:solidFill>
                  <a:srgbClr val="000000"/>
                </a:solidFill>
                <a:effectLst/>
              </a:rPr>
              <a:t>-politik ortamda adalet sistemini eleştiren önemli bir yapımdır. Film, suç ve ceza arasındaki ince çizgiyi irdeleyerek etik değerlerin adalet sistemindeki yerine odaklanır. Aynı zamanda bireysel ahlakın toplumsal normlarla çatışmasını ve hukukun taraflılığını sorgulayan bir dışavurum sunar.</a:t>
            </a:r>
            <a:r>
              <a:rPr lang="tr-TR" i="1" dirty="0"/>
              <a:t> La </a:t>
            </a:r>
            <a:r>
              <a:rPr lang="tr-TR" i="1" dirty="0" err="1"/>
              <a:t>Glaive</a:t>
            </a:r>
            <a:r>
              <a:rPr lang="tr-TR" i="1" dirty="0"/>
              <a:t> et la </a:t>
            </a:r>
            <a:r>
              <a:rPr lang="tr-TR" i="1" dirty="0" err="1"/>
              <a:t>Balance</a:t>
            </a:r>
            <a:r>
              <a:rPr lang="tr-TR" dirty="0"/>
              <a:t>, toplumu yansıtan bir ayna görevi görür. Film, dönemin sınıfsal farklılıklarını ve toplumsal çatışmalarını, adaletin nasıl işlediği bağlamında tartışmaya açar. Cezayir Savaşı sonrası dönemde Fransız toplumundaki bölünmüşlük ve adalet sistemine duyulan güvensizlik, filmin ana temalarını oluşturur.</a:t>
            </a:r>
            <a:endParaRPr lang="tr-TR" b="0" i="0" u="none" strike="noStrike" dirty="0">
              <a:solidFill>
                <a:srgbClr val="000000"/>
              </a:solidFill>
              <a:effectLst/>
            </a:endParaRPr>
          </a:p>
          <a:p>
            <a:endParaRPr lang="tr-TR" dirty="0"/>
          </a:p>
        </p:txBody>
      </p:sp>
    </p:spTree>
    <p:extLst>
      <p:ext uri="{BB962C8B-B14F-4D97-AF65-F5344CB8AC3E}">
        <p14:creationId xmlns:p14="http://schemas.microsoft.com/office/powerpoint/2010/main" val="192486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45A9D0-0CF6-2879-9AAC-0371A6F8B26A}"/>
              </a:ext>
            </a:extLst>
          </p:cNvPr>
          <p:cNvSpPr>
            <a:spLocks noGrp="1"/>
          </p:cNvSpPr>
          <p:nvPr>
            <p:ph type="title"/>
          </p:nvPr>
        </p:nvSpPr>
        <p:spPr/>
        <p:txBody>
          <a:bodyPr>
            <a:normAutofit fontScale="90000"/>
          </a:bodyPr>
          <a:lstStyle/>
          <a:p>
            <a:r>
              <a:rPr lang="tr-TR" dirty="0"/>
              <a:t>1960’lar </a:t>
            </a:r>
            <a:r>
              <a:rPr lang="tr-TR" dirty="0" err="1"/>
              <a:t>fransa’sının</a:t>
            </a:r>
            <a:r>
              <a:rPr lang="tr-TR" dirty="0"/>
              <a:t> hukuksal yapısı</a:t>
            </a:r>
          </a:p>
        </p:txBody>
      </p:sp>
      <p:sp>
        <p:nvSpPr>
          <p:cNvPr id="3" name="İçerik Yer Tutucusu 2">
            <a:extLst>
              <a:ext uri="{FF2B5EF4-FFF2-40B4-BE49-F238E27FC236}">
                <a16:creationId xmlns:a16="http://schemas.microsoft.com/office/drawing/2014/main" id="{35333E96-EC72-F1E9-0C8D-97EB2C3C58C9}"/>
              </a:ext>
            </a:extLst>
          </p:cNvPr>
          <p:cNvSpPr>
            <a:spLocks noGrp="1"/>
          </p:cNvSpPr>
          <p:nvPr>
            <p:ph idx="1"/>
          </p:nvPr>
        </p:nvSpPr>
        <p:spPr/>
        <p:txBody>
          <a:bodyPr>
            <a:normAutofit fontScale="85000" lnSpcReduction="20000"/>
          </a:bodyPr>
          <a:lstStyle/>
          <a:p>
            <a:r>
              <a:rPr lang="tr-TR" b="1" dirty="0"/>
              <a:t>1. Anayasal Değişiklikler:</a:t>
            </a:r>
            <a:r>
              <a:rPr lang="tr-TR" dirty="0"/>
              <a:t> 1958 yılında kabul edilen Beşinci Cumhuriyet Anayasası, 1960'larda Fransa'nın hukuki çerçevesini şekillendiren temel belge olmuştur. Bu anayasa, yürütme gücünü güçlendirmiş ve Cumhurbaşkanı'na geniş yetkiler tanımıştır.</a:t>
            </a:r>
          </a:p>
          <a:p>
            <a:r>
              <a:rPr lang="tr-TR" b="1" dirty="0"/>
              <a:t>2. De Gaulle Dönemi Reformları:</a:t>
            </a:r>
            <a:r>
              <a:rPr lang="tr-TR" dirty="0"/>
              <a:t> 1960'lar, Charles de Gaulle'ün liderliği altında çeşitli reformların yapıldığı bir dönemdir. De Gaulle, merkezi yönetimi güçlendiren ve yerel yönetimleri sınırlayan politikalar izlemiştir. Ayrıca, bağımsız yargı ve idari reformlar bu dönemde gündeme gelmiştir.</a:t>
            </a:r>
          </a:p>
          <a:p>
            <a:r>
              <a:rPr lang="tr-TR" b="1" dirty="0"/>
              <a:t>3. Sömürge Hukukundan Ulusal Hukuka Geçiş:</a:t>
            </a:r>
            <a:r>
              <a:rPr lang="tr-TR" dirty="0"/>
              <a:t> Fransa'nın eski sömürgelerinden gelen göçmenlerin entegrasyonu, hukuksal sistemde yeni düzenlemeleri gerektirmiştir. Bu dönemde, göçmen hakları ve yabancıların hukuki statüsü üzerine tartışmalar yoğunlaşmıştır.</a:t>
            </a:r>
          </a:p>
          <a:p>
            <a:r>
              <a:rPr lang="tr-TR" b="1" dirty="0"/>
              <a:t>4. Sosyal Haklar ve İşçi Hukuku:</a:t>
            </a:r>
            <a:r>
              <a:rPr lang="tr-TR" dirty="0"/>
              <a:t> 1960'lar, işçi hareketlerinin ve sosyal hakların genişletilmesine yönelik hukuki düzenlemelerin yapıldığı bir dönemdir. İşçi haklarının korunması ve çalışma koşullarının iyileştirilmesi amacıyla çeşitli yasal reformlar gerçekleştirilmiştir.</a:t>
            </a:r>
          </a:p>
          <a:p>
            <a:r>
              <a:rPr lang="tr-TR" b="1" dirty="0"/>
              <a:t>5. Kadın Hakları ve Aile Hukuku:</a:t>
            </a:r>
            <a:r>
              <a:rPr lang="tr-TR" dirty="0"/>
              <a:t> Bu dönemde kadın hakları konusunda da ilerlemeler kaydedilmiştir. 1965 yılında, kadınların kocalarının izni olmadan çalışma hakkı kazanmaları gibi aile hukukunda önemli değişiklikler yapılmıştır.</a:t>
            </a:r>
          </a:p>
          <a:p>
            <a:endParaRPr lang="tr-TR" dirty="0"/>
          </a:p>
        </p:txBody>
      </p:sp>
    </p:spTree>
    <p:extLst>
      <p:ext uri="{BB962C8B-B14F-4D97-AF65-F5344CB8AC3E}">
        <p14:creationId xmlns:p14="http://schemas.microsoft.com/office/powerpoint/2010/main" val="1788265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8EFB7A-A55E-12F4-7356-2137CF57F0EC}"/>
              </a:ext>
            </a:extLst>
          </p:cNvPr>
          <p:cNvSpPr>
            <a:spLocks noGrp="1"/>
          </p:cNvSpPr>
          <p:nvPr>
            <p:ph type="title"/>
          </p:nvPr>
        </p:nvSpPr>
        <p:spPr>
          <a:xfrm>
            <a:off x="514004" y="0"/>
            <a:ext cx="10515600" cy="1116811"/>
          </a:xfrm>
        </p:spPr>
        <p:txBody>
          <a:bodyPr/>
          <a:lstStyle/>
          <a:p>
            <a:r>
              <a:rPr lang="tr-TR" dirty="0"/>
              <a:t>6. Ceza Hukuku reformları</a:t>
            </a:r>
          </a:p>
        </p:txBody>
      </p:sp>
      <p:sp>
        <p:nvSpPr>
          <p:cNvPr id="3" name="İçerik Yer Tutucusu 2">
            <a:extLst>
              <a:ext uri="{FF2B5EF4-FFF2-40B4-BE49-F238E27FC236}">
                <a16:creationId xmlns:a16="http://schemas.microsoft.com/office/drawing/2014/main" id="{B82E5384-3DDD-CF9B-09B3-BDE1931072B4}"/>
              </a:ext>
            </a:extLst>
          </p:cNvPr>
          <p:cNvSpPr>
            <a:spLocks noGrp="1"/>
          </p:cNvSpPr>
          <p:nvPr>
            <p:ph idx="1"/>
          </p:nvPr>
        </p:nvSpPr>
        <p:spPr>
          <a:xfrm>
            <a:off x="838200" y="1288473"/>
            <a:ext cx="10515600" cy="5511338"/>
          </a:xfrm>
        </p:spPr>
        <p:txBody>
          <a:bodyPr>
            <a:normAutofit fontScale="92500" lnSpcReduction="10000"/>
          </a:bodyPr>
          <a:lstStyle/>
          <a:p>
            <a:r>
              <a:rPr lang="tr-TR" b="1" dirty="0"/>
              <a:t>A. Ceza Muhakemesi Usullerindeki Reformlar</a:t>
            </a:r>
          </a:p>
          <a:p>
            <a:r>
              <a:rPr lang="tr-TR" dirty="0"/>
              <a:t>Fransa'da 1960'larda ceza muhakemesi usulleri, temel hak ve özgürlüklerin korunmasına yönelik önemli düzenlemelerle modernize edilmiştir. Özellikle </a:t>
            </a:r>
            <a:r>
              <a:rPr lang="tr-TR" b="1" dirty="0"/>
              <a:t>Ceza Muhakemesi Kanunu</a:t>
            </a:r>
            <a:r>
              <a:rPr lang="tr-TR" dirty="0"/>
              <a:t> (</a:t>
            </a:r>
            <a:r>
              <a:rPr lang="tr-TR" dirty="0" err="1"/>
              <a:t>Code</a:t>
            </a:r>
            <a:r>
              <a:rPr lang="tr-TR" dirty="0"/>
              <a:t> de </a:t>
            </a:r>
            <a:r>
              <a:rPr lang="tr-TR" dirty="0" err="1"/>
              <a:t>Procédure</a:t>
            </a:r>
            <a:r>
              <a:rPr lang="tr-TR" dirty="0"/>
              <a:t> </a:t>
            </a:r>
            <a:r>
              <a:rPr lang="tr-TR" dirty="0" err="1"/>
              <a:t>Pénale</a:t>
            </a:r>
            <a:r>
              <a:rPr lang="tr-TR" dirty="0"/>
              <a:t>) üzerine yapılan reformlarla, suçluların savunma hakları güçlendirilmiş ve yargılama süreçleri daha adil hale getirilmiştir.</a:t>
            </a:r>
          </a:p>
          <a:p>
            <a:r>
              <a:rPr lang="tr-TR" b="1" dirty="0"/>
              <a:t>- Tutukluluk Süresinin Sınırlandırılması</a:t>
            </a:r>
          </a:p>
          <a:p>
            <a:r>
              <a:rPr lang="tr-TR" dirty="0"/>
              <a:t>1960'larda, tutukluluk süresi üzerinde de önemli değişiklikler yapılmıştır. Önceden, bir kişi suç işlediği iddiasıyla uzun süre gözaltında tutulabiliyordu. Ancak reformlarla birlikte, tutukluluk süresine bir sınır getirilmiş ve sanıkların daha kısa süreler içinde yargı önüne çıkarılmalarına olanak tanınmıştır. Bu, hukukun üstünlüğünü güçlendiren ve insan haklarına saygıyı teşvik eden bir adım olmuştur.</a:t>
            </a:r>
          </a:p>
          <a:p>
            <a:r>
              <a:rPr lang="tr-TR" b="1" dirty="0"/>
              <a:t>- Savunma Hakkının Güçlendirilmesi</a:t>
            </a:r>
          </a:p>
          <a:p>
            <a:r>
              <a:rPr lang="tr-TR" dirty="0"/>
              <a:t>Sanıkların savunma hakları 1960'larda önemli ölçüde güçlendirilmiştir. Savunma avukatı hakkı, tutukluluk süresi içinde sanığın avukatıyla görüşebilmesi ve avukatın savunma yapabilmesi hususları önemli değişikliklerdir. Savunma, yargılama sürecinde sadece hukuki bir zorunluluk değil, adil bir yargılama için temel bir hak olarak kabul edilmiştir. Bu dönemde, savunma hakkının ihlal edilmesi durumunda kararların geçersiz sayılması sağlanmıştır.</a:t>
            </a:r>
          </a:p>
          <a:p>
            <a:endParaRPr lang="tr-TR" dirty="0"/>
          </a:p>
        </p:txBody>
      </p:sp>
    </p:spTree>
    <p:extLst>
      <p:ext uri="{BB962C8B-B14F-4D97-AF65-F5344CB8AC3E}">
        <p14:creationId xmlns:p14="http://schemas.microsoft.com/office/powerpoint/2010/main" val="203147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0521AC-C010-167F-646D-258BEF3524D3}"/>
              </a:ext>
            </a:extLst>
          </p:cNvPr>
          <p:cNvSpPr>
            <a:spLocks noGrp="1"/>
          </p:cNvSpPr>
          <p:nvPr>
            <p:ph idx="1"/>
          </p:nvPr>
        </p:nvSpPr>
        <p:spPr>
          <a:xfrm>
            <a:off x="514003" y="257607"/>
            <a:ext cx="10515600" cy="6600393"/>
          </a:xfrm>
        </p:spPr>
        <p:txBody>
          <a:bodyPr>
            <a:normAutofit/>
          </a:bodyPr>
          <a:lstStyle/>
          <a:p>
            <a:r>
              <a:rPr lang="tr-TR" b="1" dirty="0"/>
              <a:t>B. Yargılama Sürecinde Adil Yargılanma İlkelerinin Benimsenmesi</a:t>
            </a:r>
          </a:p>
          <a:p>
            <a:r>
              <a:rPr lang="tr-TR" dirty="0"/>
              <a:t>Fransa, 1960'lar boyunca, </a:t>
            </a:r>
            <a:r>
              <a:rPr lang="tr-TR" b="1" dirty="0"/>
              <a:t>adli bağımsızlık</a:t>
            </a:r>
            <a:r>
              <a:rPr lang="tr-TR" dirty="0"/>
              <a:t>, </a:t>
            </a:r>
            <a:r>
              <a:rPr lang="tr-TR" b="1" dirty="0"/>
              <a:t>şeffaflık</a:t>
            </a:r>
            <a:r>
              <a:rPr lang="tr-TR" dirty="0"/>
              <a:t> ve </a:t>
            </a:r>
            <a:r>
              <a:rPr lang="tr-TR" b="1" dirty="0"/>
              <a:t>tarafsızlık</a:t>
            </a:r>
            <a:r>
              <a:rPr lang="tr-TR" dirty="0"/>
              <a:t> gibi temel adil yargılanma ilkelerini daha güçlü bir şekilde benimsemiştir. Bu ilkelere dayalı olarak yapılan reformlar, ceza muhakemesi usullerinin daha tarafsız, adil ve güvenilir bir hale gelmesine yardımcı olmuştur. Özellikle mahkemelerdeki karar alma süreçlerinin şeffaflığı, ceza hukukunun önemli unsurlarından biri haline gelmiştir.</a:t>
            </a:r>
          </a:p>
          <a:p>
            <a:r>
              <a:rPr lang="tr-TR" b="1" dirty="0"/>
              <a:t>- Jüri Sisteminin Geliştirilmesi</a:t>
            </a:r>
          </a:p>
          <a:p>
            <a:r>
              <a:rPr lang="tr-TR" dirty="0"/>
              <a:t>1960'lar, ceza muhakemesinde halkın daha fazla yer aldığı bir dönemi başlatmıştır. Jüri sistemi, suçluluğun belirlenmesinde ve cezaların verilmesinde daha aktif bir rol oynamaya başlamıştır. Jüri, hem halkın adaletin bir parçası olarak katılmasını sağlamış, hem de mahkemelerin daha geniş bir perspektife sahip olmasına olanak tanımıştır.</a:t>
            </a:r>
          </a:p>
          <a:p>
            <a:r>
              <a:rPr lang="tr-TR" b="1" dirty="0"/>
              <a:t>- Savcı ve Hakim Arasındaki Ayrımın Güçlendirilmesi</a:t>
            </a:r>
          </a:p>
          <a:p>
            <a:r>
              <a:rPr lang="tr-TR" dirty="0"/>
              <a:t>Bu dönemde yapılan reformlarla, savcılar ve hakimler arasındaki bağımsızlık daha da vurgulanmıştır. Özellikle savcıların, yargılama süreçlerinde daha bağımsız bir rol üstlenmeleri sağlanmış, böylece yargılamaların tarafsız olması temin edilmiştir. Savcıların, davaların seyrini yönlendiren bir pozisyondan çok, delilleri toplayıp, suçluluğun olup olmadığını belirleme noktasına çekilmesi hedeflenmiştir.</a:t>
            </a:r>
          </a:p>
          <a:p>
            <a:endParaRPr lang="tr-TR" dirty="0"/>
          </a:p>
        </p:txBody>
      </p:sp>
    </p:spTree>
    <p:extLst>
      <p:ext uri="{BB962C8B-B14F-4D97-AF65-F5344CB8AC3E}">
        <p14:creationId xmlns:p14="http://schemas.microsoft.com/office/powerpoint/2010/main" val="4169599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E4C8C21-592D-4EFE-54CA-3A6C3AD4B58B}"/>
              </a:ext>
            </a:extLst>
          </p:cNvPr>
          <p:cNvSpPr>
            <a:spLocks noGrp="1"/>
          </p:cNvSpPr>
          <p:nvPr>
            <p:ph idx="1"/>
          </p:nvPr>
        </p:nvSpPr>
        <p:spPr>
          <a:xfrm>
            <a:off x="838200" y="365761"/>
            <a:ext cx="10515600" cy="5810510"/>
          </a:xfrm>
        </p:spPr>
        <p:txBody>
          <a:bodyPr/>
          <a:lstStyle/>
          <a:p>
            <a:r>
              <a:rPr lang="tr-TR" b="1" dirty="0"/>
              <a:t>C. İdam Cezası ve Alternatif Cezalar</a:t>
            </a:r>
          </a:p>
          <a:p>
            <a:r>
              <a:rPr lang="tr-TR" dirty="0"/>
              <a:t>1960'larda Fransa'da idam cezası hâlâ uygulanıyor olmasına rağmen, adalet sisteminde idam cezasına karşı ciddi bir toplumsal ve hukuksal eleştiri başlamıştır. Bu dönemde, </a:t>
            </a:r>
            <a:r>
              <a:rPr lang="tr-TR" b="1" dirty="0"/>
              <a:t>cezaevlerinde rehabilitasyon</a:t>
            </a:r>
            <a:r>
              <a:rPr lang="tr-TR" dirty="0"/>
              <a:t>, </a:t>
            </a:r>
            <a:r>
              <a:rPr lang="tr-TR" b="1" dirty="0"/>
              <a:t>hapis cezası yerine sosyal rehabilitasyon</a:t>
            </a:r>
            <a:r>
              <a:rPr lang="tr-TR" dirty="0"/>
              <a:t> gibi alternatif cezaların artan şekilde benimsenmesi, ceza hukukundaki insan hakları perspektifini güçlendirmiştir.</a:t>
            </a:r>
          </a:p>
          <a:p>
            <a:r>
              <a:rPr lang="tr-TR" b="1" dirty="0"/>
              <a:t>- Hapis ve Cezaevlerinin İyileştirilmesi</a:t>
            </a:r>
          </a:p>
          <a:p>
            <a:r>
              <a:rPr lang="tr-TR" dirty="0"/>
              <a:t>Cezaevlerinde, özellikle genç suçlular için rehabilitasyon programları ve iyileştirme projeleri başlatılmıştır. Cezaevlerinin ceza ve ıslah etme amacı taşımadığı, bunun yerine daha çok topluma yeniden kazandırma amacına yönelmesi gerektiği görüşü bu dönemde yaygınlaşmıştır.</a:t>
            </a:r>
          </a:p>
          <a:p>
            <a:r>
              <a:rPr lang="tr-TR" b="1" dirty="0"/>
              <a:t>- İdam Cezası Tartışmaları</a:t>
            </a:r>
          </a:p>
          <a:p>
            <a:r>
              <a:rPr lang="tr-TR" dirty="0"/>
              <a:t>1960'lar boyunca, Fransız kamuoyu arasında idam cezasına karşı büyük bir tepki oluşmuştur. Bu dönemde idam cezasının kaldırılması adına yapılan hukuki ve toplumsal tartışmalar giderek daha yoğunlaşmış, 1981'de yapılan reformlarla idam cezası tamamen kaldırılmıştır. Bu, 1960'lar reformlarının temellerini attığı ve daha insancıl bir ceza hukukunun şekillendiği bir süreçtir.</a:t>
            </a:r>
          </a:p>
          <a:p>
            <a:pPr marL="0" indent="0">
              <a:buNone/>
            </a:pPr>
            <a:endParaRPr lang="tr-TR" dirty="0"/>
          </a:p>
        </p:txBody>
      </p:sp>
    </p:spTree>
    <p:extLst>
      <p:ext uri="{BB962C8B-B14F-4D97-AF65-F5344CB8AC3E}">
        <p14:creationId xmlns:p14="http://schemas.microsoft.com/office/powerpoint/2010/main" val="2969150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E2854FB4-497A-4904-92CC-4C2786A1E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A939CFC-665B-4AD2-B179-CF86619976A5}"/>
              </a:ext>
            </a:extLst>
          </p:cNvPr>
          <p:cNvSpPr>
            <a:spLocks noGrp="1"/>
          </p:cNvSpPr>
          <p:nvPr>
            <p:ph type="title"/>
          </p:nvPr>
        </p:nvSpPr>
        <p:spPr>
          <a:xfrm>
            <a:off x="-107241" y="-465513"/>
            <a:ext cx="6978504" cy="1635442"/>
          </a:xfrm>
        </p:spPr>
        <p:txBody>
          <a:bodyPr>
            <a:normAutofit/>
          </a:bodyPr>
          <a:lstStyle/>
          <a:p>
            <a:r>
              <a:rPr lang="fr-FR" sz="4000" dirty="0">
                <a:latin typeface="Algerian" pitchFamily="82" charset="0"/>
              </a:rPr>
              <a:t>LA GLAİVE ET LA BALANCE </a:t>
            </a:r>
            <a:endParaRPr lang="tr-TR" sz="4000" dirty="0">
              <a:latin typeface="Algerian" pitchFamily="82" charset="0"/>
            </a:endParaRPr>
          </a:p>
        </p:txBody>
      </p:sp>
      <p:sp>
        <p:nvSpPr>
          <p:cNvPr id="3" name="İçerik Yer Tutucusu 2">
            <a:extLst>
              <a:ext uri="{FF2B5EF4-FFF2-40B4-BE49-F238E27FC236}">
                <a16:creationId xmlns:a16="http://schemas.microsoft.com/office/drawing/2014/main" id="{44FC10CA-3DFE-3711-7788-180AC424A939}"/>
              </a:ext>
            </a:extLst>
          </p:cNvPr>
          <p:cNvSpPr>
            <a:spLocks noGrp="1"/>
          </p:cNvSpPr>
          <p:nvPr>
            <p:ph idx="1"/>
          </p:nvPr>
        </p:nvSpPr>
        <p:spPr>
          <a:xfrm>
            <a:off x="613849" y="2206800"/>
            <a:ext cx="5502203" cy="4676389"/>
          </a:xfrm>
        </p:spPr>
        <p:txBody>
          <a:bodyPr>
            <a:normAutofit/>
          </a:bodyPr>
          <a:lstStyle/>
          <a:p>
            <a:pPr>
              <a:lnSpc>
                <a:spcPct val="100000"/>
              </a:lnSpc>
            </a:pPr>
            <a:r>
              <a:rPr lang="tr-TR" sz="1400" dirty="0"/>
              <a:t>Film suçluluk meselesini ele alan bir film. Filmde bir çocuk öldürülüyor ve polisler çocuğun öldürüldüğü yerden kaçan 2 adam görüyor. Ancak bu iki kişi bir deniz fenerinde sıkıştırıldığında, sığınaktan iki değil üç adam çıkıyor ve filmde hangisinin suçsuz olduğu bulunmaya çalışılıyor.</a:t>
            </a:r>
          </a:p>
          <a:p>
            <a:pPr>
              <a:lnSpc>
                <a:spcPct val="100000"/>
              </a:lnSpc>
            </a:pPr>
            <a:endParaRPr lang="tr-TR" sz="1600" b="0" i="0" u="none" strike="noStrike" dirty="0">
              <a:effectLst/>
            </a:endParaRPr>
          </a:p>
          <a:p>
            <a:pPr>
              <a:lnSpc>
                <a:spcPct val="100000"/>
              </a:lnSpc>
            </a:pPr>
            <a:r>
              <a:rPr lang="tr-TR" sz="1600" b="0" i="0" u="none" strike="noStrike" dirty="0">
                <a:effectLst/>
              </a:rPr>
              <a:t>"La </a:t>
            </a:r>
            <a:r>
              <a:rPr lang="tr-TR" sz="1600" b="0" i="0" u="none" strike="noStrike" dirty="0" err="1">
                <a:effectLst/>
              </a:rPr>
              <a:t>Glaive</a:t>
            </a:r>
            <a:r>
              <a:rPr lang="tr-TR" sz="1600" b="0" i="0" u="none" strike="noStrike" dirty="0">
                <a:effectLst/>
              </a:rPr>
              <a:t> et la </a:t>
            </a:r>
            <a:r>
              <a:rPr lang="tr-TR" sz="1600" b="0" i="0" u="none" strike="noStrike" dirty="0" err="1">
                <a:effectLst/>
              </a:rPr>
              <a:t>Balance</a:t>
            </a:r>
            <a:r>
              <a:rPr lang="tr-TR" sz="1600" b="0" i="0" u="none" strike="noStrike" dirty="0">
                <a:effectLst/>
              </a:rPr>
              <a:t>", dönemin adalet sistemine dair eleştiriler getiren bir yapımdır. Hukuk, etik değerler ve tarafsızlık gibi temalar etrafında şekillenen film, izleyiciyi toplumsal eşitsizlikleri ve yargı sistemindeki çelişkileri sorgulamaya teşvik eder. Filmde işlenen davalar, sadece bireysel değil, aynı zamanda kolektif bir çatışmanın izlerini taşır. Bu yönüyle film, dönemin </a:t>
            </a:r>
            <a:r>
              <a:rPr lang="tr-TR" sz="1600" b="0" i="0" u="none" strike="noStrike" dirty="0" err="1">
                <a:effectLst/>
              </a:rPr>
              <a:t>sosyo</a:t>
            </a:r>
            <a:r>
              <a:rPr lang="tr-TR" sz="1600" b="0" i="0" u="none" strike="noStrike" dirty="0">
                <a:effectLst/>
              </a:rPr>
              <a:t>-politik gerilimlerini yansıtarak, adaletin idealist bir kavramdan öte, pratikteki sorunlu doğasına dikkat çeker.</a:t>
            </a:r>
            <a:r>
              <a:rPr lang="tr-TR" sz="1600" dirty="0"/>
              <a:t> </a:t>
            </a:r>
            <a:br>
              <a:rPr lang="tr-TR" sz="1600" dirty="0"/>
            </a:br>
            <a:br>
              <a:rPr lang="tr-TR" sz="1600" dirty="0"/>
            </a:br>
            <a:br>
              <a:rPr lang="tr-TR" sz="1600" dirty="0"/>
            </a:br>
            <a:endParaRPr lang="tr-TR" sz="1600" dirty="0"/>
          </a:p>
        </p:txBody>
      </p:sp>
      <p:cxnSp>
        <p:nvCxnSpPr>
          <p:cNvPr id="6156" name="Straight Connector 6152">
            <a:extLst>
              <a:ext uri="{FF2B5EF4-FFF2-40B4-BE49-F238E27FC236}">
                <a16:creationId xmlns:a16="http://schemas.microsoft.com/office/drawing/2014/main" id="{BF883E84-3640-43A5-9526-442521C03A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4654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6146" name="Picture 2">
            <a:extLst>
              <a:ext uri="{FF2B5EF4-FFF2-40B4-BE49-F238E27FC236}">
                <a16:creationId xmlns:a16="http://schemas.microsoft.com/office/drawing/2014/main" id="{647106DC-2B52-A90A-D039-8C2C6FBFBC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1824" y="2147072"/>
            <a:ext cx="4446313" cy="276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66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86" name="Rectangle 7181">
            <a:extLst>
              <a:ext uri="{FF2B5EF4-FFF2-40B4-BE49-F238E27FC236}">
                <a16:creationId xmlns:a16="http://schemas.microsoft.com/office/drawing/2014/main" id="{BCF03A2E-B266-4817-B378-45B9DC3EC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ffiche LE GLAIVE ET LA BALANCE André Cayatte JEAN-CLAUDE BRIALY Loi J – CINEAD">
            <a:extLst>
              <a:ext uri="{FF2B5EF4-FFF2-40B4-BE49-F238E27FC236}">
                <a16:creationId xmlns:a16="http://schemas.microsoft.com/office/drawing/2014/main" id="{5D028754-0A8C-A407-7AC7-BF83C35227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1" y="1317830"/>
            <a:ext cx="3071752" cy="4222339"/>
          </a:xfrm>
          <a:prstGeom prst="rect">
            <a:avLst/>
          </a:prstGeom>
          <a:noFill/>
          <a:extLst>
            <a:ext uri="{909E8E84-426E-40DD-AFC4-6F175D3DCCD1}">
              <a14:hiddenFill xmlns:a14="http://schemas.microsoft.com/office/drawing/2010/main">
                <a:solidFill>
                  <a:srgbClr val="FFFFFF"/>
                </a:solidFill>
              </a14:hiddenFill>
            </a:ext>
          </a:extLst>
        </p:spPr>
      </p:pic>
      <p:cxnSp>
        <p:nvCxnSpPr>
          <p:cNvPr id="7187" name="Straight Connector 7183">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815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74C8CA85-2D19-971A-FE05-F93F451A7C11}"/>
              </a:ext>
            </a:extLst>
          </p:cNvPr>
          <p:cNvSpPr>
            <a:spLocks noGrp="1"/>
          </p:cNvSpPr>
          <p:nvPr>
            <p:ph idx="1"/>
          </p:nvPr>
        </p:nvSpPr>
        <p:spPr>
          <a:xfrm>
            <a:off x="5583720" y="1786545"/>
            <a:ext cx="5770079" cy="3504591"/>
          </a:xfrm>
        </p:spPr>
        <p:txBody>
          <a:bodyPr>
            <a:normAutofit/>
          </a:bodyPr>
          <a:lstStyle/>
          <a:p>
            <a:pPr marL="0" indent="0">
              <a:buNone/>
            </a:pPr>
            <a:endParaRPr lang="tr-TR" b="0" i="0" u="none" strike="noStrike" dirty="0">
              <a:effectLst/>
            </a:endParaRPr>
          </a:p>
          <a:p>
            <a:pPr marL="0" indent="0">
              <a:buNone/>
            </a:pPr>
            <a:r>
              <a:rPr lang="tr-TR" b="0" i="0" u="none" strike="noStrike" dirty="0">
                <a:effectLst/>
              </a:rPr>
              <a:t>Film, Cezayir Bağımsızlık Savaşı’nın sona erdiği dönemdeki Fransız toplumunun kırılganlıklarını ve değişim sancılarını adalet ekseninde işler. Bu bağlamda, dönemin modernleşen Fransa’sında bireylerin hak arayışını, hukukun sınırlarını ve toplumun etik değerlerle çatışmasını ele alan önemli bir tarihsel ve sosyal belge niteliği taşır.</a:t>
            </a:r>
            <a:endParaRPr lang="tr-TR" dirty="0"/>
          </a:p>
        </p:txBody>
      </p:sp>
    </p:spTree>
    <p:extLst>
      <p:ext uri="{BB962C8B-B14F-4D97-AF65-F5344CB8AC3E}">
        <p14:creationId xmlns:p14="http://schemas.microsoft.com/office/powerpoint/2010/main" val="3439642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BCF03A2E-B266-4817-B378-45B9DC3EC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Credit: Gamma-Rapho via Getty Images/Yves LE ROUX">
            <a:extLst>
              <a:ext uri="{FF2B5EF4-FFF2-40B4-BE49-F238E27FC236}">
                <a16:creationId xmlns:a16="http://schemas.microsoft.com/office/drawing/2014/main" id="{C7ED9FFE-50B6-335A-BCC8-8B9248CD18D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8308" y="2218233"/>
            <a:ext cx="3641403" cy="2421533"/>
          </a:xfrm>
          <a:prstGeom prst="rect">
            <a:avLst/>
          </a:prstGeom>
          <a:noFill/>
          <a:extLst>
            <a:ext uri="{909E8E84-426E-40DD-AFC4-6F175D3DCCD1}">
              <a14:hiddenFill xmlns:a14="http://schemas.microsoft.com/office/drawing/2010/main">
                <a:solidFill>
                  <a:srgbClr val="FFFFFF"/>
                </a:solidFill>
              </a14:hiddenFill>
            </a:ext>
          </a:extLst>
        </p:spPr>
      </p:pic>
      <p:cxnSp>
        <p:nvCxnSpPr>
          <p:cNvPr id="9225" name="Straight Connector 9224">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815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9B2D9143-3774-3344-5343-5E24488D7DE2}"/>
              </a:ext>
            </a:extLst>
          </p:cNvPr>
          <p:cNvSpPr>
            <a:spLocks noGrp="1"/>
          </p:cNvSpPr>
          <p:nvPr>
            <p:ph idx="1"/>
          </p:nvPr>
        </p:nvSpPr>
        <p:spPr>
          <a:xfrm>
            <a:off x="5585037" y="2218233"/>
            <a:ext cx="5770079" cy="2342542"/>
          </a:xfrm>
        </p:spPr>
        <p:txBody>
          <a:bodyPr>
            <a:normAutofit/>
          </a:bodyPr>
          <a:lstStyle/>
          <a:p>
            <a:pPr marL="0" indent="0">
              <a:buNone/>
            </a:pPr>
            <a:r>
              <a:rPr lang="tr-TR" b="1" i="0" u="none" strike="noStrike" dirty="0" err="1">
                <a:effectLst/>
              </a:rPr>
              <a:t>Cayatte’ın</a:t>
            </a:r>
            <a:r>
              <a:rPr lang="tr-TR" b="1" i="0" u="none" strike="noStrike" dirty="0">
                <a:effectLst/>
              </a:rPr>
              <a:t> Tarzı</a:t>
            </a:r>
            <a:r>
              <a:rPr lang="tr-TR" b="0" i="0" u="none" strike="noStrike" dirty="0">
                <a:effectLst/>
                <a:latin typeface="-webkit-standard"/>
              </a:rPr>
              <a:t>: </a:t>
            </a:r>
            <a:r>
              <a:rPr lang="tr-TR" b="0" i="0" u="none" strike="noStrike" dirty="0" err="1">
                <a:effectLst/>
                <a:latin typeface="-webkit-standard"/>
              </a:rPr>
              <a:t>André</a:t>
            </a:r>
            <a:r>
              <a:rPr lang="tr-TR" b="0" i="0" u="none" strike="noStrike" dirty="0">
                <a:effectLst/>
                <a:latin typeface="-webkit-standard"/>
              </a:rPr>
              <a:t> </a:t>
            </a:r>
            <a:r>
              <a:rPr lang="tr-TR" b="0" i="0" u="none" strike="noStrike" dirty="0" err="1">
                <a:effectLst/>
                <a:latin typeface="-webkit-standard"/>
              </a:rPr>
              <a:t>Cayatte</a:t>
            </a:r>
            <a:r>
              <a:rPr lang="tr-TR" b="0" i="0" u="none" strike="noStrike" dirty="0">
                <a:effectLst/>
                <a:latin typeface="-webkit-standard"/>
              </a:rPr>
              <a:t>, sinemasında genellikle adalet sistemine eleştirel bir bakış getirir. </a:t>
            </a:r>
            <a:r>
              <a:rPr lang="tr-TR" b="0" i="1" u="none" strike="noStrike" dirty="0">
                <a:effectLst/>
              </a:rPr>
              <a:t>La </a:t>
            </a:r>
            <a:r>
              <a:rPr lang="tr-TR" b="0" i="1" u="none" strike="noStrike" dirty="0" err="1">
                <a:effectLst/>
              </a:rPr>
              <a:t>Glaive</a:t>
            </a:r>
            <a:r>
              <a:rPr lang="tr-TR" b="0" i="1" u="none" strike="noStrike" dirty="0">
                <a:effectLst/>
              </a:rPr>
              <a:t> et la </a:t>
            </a:r>
            <a:r>
              <a:rPr lang="tr-TR" b="0" i="1" u="none" strike="noStrike" dirty="0" err="1">
                <a:effectLst/>
              </a:rPr>
              <a:t>Balance</a:t>
            </a:r>
            <a:r>
              <a:rPr lang="tr-TR" b="0" i="0" u="none" strike="noStrike" dirty="0">
                <a:effectLst/>
                <a:latin typeface="-webkit-standard"/>
              </a:rPr>
              <a:t>, yönetmenin bu tarzını yansıtan en önemli filmlerden biridir. Film, bireylerin adalet karşısındaki çaresizliğini ve toplumsal sistemin bireysel hayatlara etkisini inceler.</a:t>
            </a:r>
            <a:endParaRPr lang="tr-TR" dirty="0"/>
          </a:p>
        </p:txBody>
      </p:sp>
    </p:spTree>
    <p:extLst>
      <p:ext uri="{BB962C8B-B14F-4D97-AF65-F5344CB8AC3E}">
        <p14:creationId xmlns:p14="http://schemas.microsoft.com/office/powerpoint/2010/main" val="269034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13" name="Rectangle 4112">
            <a:extLst>
              <a:ext uri="{FF2B5EF4-FFF2-40B4-BE49-F238E27FC236}">
                <a16:creationId xmlns:a16="http://schemas.microsoft.com/office/drawing/2014/main" id="{BCF03A2E-B266-4817-B378-45B9DC3EC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6D96DD6-7D80-1E94-6EB2-FFBBFE69A901}"/>
              </a:ext>
            </a:extLst>
          </p:cNvPr>
          <p:cNvSpPr>
            <a:spLocks noGrp="1"/>
          </p:cNvSpPr>
          <p:nvPr>
            <p:ph type="title"/>
          </p:nvPr>
        </p:nvSpPr>
        <p:spPr>
          <a:xfrm>
            <a:off x="5583720" y="681039"/>
            <a:ext cx="5770080" cy="1640521"/>
          </a:xfrm>
        </p:spPr>
        <p:txBody>
          <a:bodyPr>
            <a:normAutofit/>
          </a:bodyPr>
          <a:lstStyle/>
          <a:p>
            <a:r>
              <a:rPr lang="tr-TR" b="1" i="0" u="none" strike="noStrike" dirty="0" err="1">
                <a:effectLst/>
                <a:latin typeface="Algerian" pitchFamily="82" charset="0"/>
              </a:rPr>
              <a:t>Tarİhsel</a:t>
            </a:r>
            <a:r>
              <a:rPr lang="tr-TR" b="1" i="0" u="none" strike="noStrike" dirty="0">
                <a:effectLst/>
                <a:latin typeface="Algerian" pitchFamily="82" charset="0"/>
              </a:rPr>
              <a:t> Çerçeve</a:t>
            </a:r>
            <a:br>
              <a:rPr lang="tr-TR" b="1" i="0" u="none" strike="noStrike" dirty="0">
                <a:effectLst/>
              </a:rPr>
            </a:br>
            <a:endParaRPr lang="tr-TR" dirty="0"/>
          </a:p>
        </p:txBody>
      </p:sp>
      <p:pic>
        <p:nvPicPr>
          <p:cNvPr id="4098" name="Picture 2" descr="Le glaive et la balance - Alchetron, the free social encyclopedia">
            <a:extLst>
              <a:ext uri="{FF2B5EF4-FFF2-40B4-BE49-F238E27FC236}">
                <a16:creationId xmlns:a16="http://schemas.microsoft.com/office/drawing/2014/main" id="{A9B3B6A8-097E-6AB7-8964-0193B50AC2F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011" y="2014538"/>
            <a:ext cx="4132760" cy="2319228"/>
          </a:xfrm>
          <a:prstGeom prst="rect">
            <a:avLst/>
          </a:prstGeom>
          <a:noFill/>
          <a:extLst>
            <a:ext uri="{909E8E84-426E-40DD-AFC4-6F175D3DCCD1}">
              <a14:hiddenFill xmlns:a14="http://schemas.microsoft.com/office/drawing/2010/main">
                <a:solidFill>
                  <a:srgbClr val="FFFFFF"/>
                </a:solidFill>
              </a14:hiddenFill>
            </a:ext>
          </a:extLst>
        </p:spPr>
      </p:pic>
      <p:cxnSp>
        <p:nvCxnSpPr>
          <p:cNvPr id="4115" name="Straight Connector 4114">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815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FE125C77-F6EE-F5D8-F47B-149B3359128C}"/>
              </a:ext>
            </a:extLst>
          </p:cNvPr>
          <p:cNvSpPr>
            <a:spLocks noGrp="1"/>
          </p:cNvSpPr>
          <p:nvPr>
            <p:ph idx="1"/>
          </p:nvPr>
        </p:nvSpPr>
        <p:spPr>
          <a:xfrm>
            <a:off x="5297970" y="1723277"/>
            <a:ext cx="6181709" cy="4453684"/>
          </a:xfrm>
        </p:spPr>
        <p:txBody>
          <a:bodyPr>
            <a:normAutofit/>
          </a:bodyPr>
          <a:lstStyle/>
          <a:p>
            <a:pPr marL="0" indent="0">
              <a:lnSpc>
                <a:spcPct val="100000"/>
              </a:lnSpc>
              <a:buNone/>
            </a:pPr>
            <a:endParaRPr lang="tr-TR" sz="1700" b="0" i="0" u="none" strike="noStrike" dirty="0">
              <a:effectLst/>
            </a:endParaRPr>
          </a:p>
          <a:p>
            <a:pPr marL="0" indent="0">
              <a:lnSpc>
                <a:spcPct val="100000"/>
              </a:lnSpc>
              <a:buNone/>
            </a:pPr>
            <a:r>
              <a:rPr lang="tr-TR" sz="1700" b="0" i="0" u="none" strike="noStrike" dirty="0">
                <a:effectLst/>
              </a:rPr>
              <a:t>1960’lar, Fransa’da Cezayir Bağımsızlık Savaşı'nın etkilerini yoğun bir şekilde hissettiği bir dönemdir. Bu bağlamda, Fransa hem kendi kimliğini yeniden tanımlamak hem de sömürge sonrası dönemdeki toplumsal yaralarını sarmak için çabalamaktaydı. Özellikle, göçmen işçilerin topluma entegrasyonu, şehirleşme sorunları ve Cezayir Savaşı’nın yarattığı politik kutuplaşma, ülkenin genel atmosferini şekillendirmiştir. Bu dönemde Fransız toplumu, adalet sistemindeki taraflılık ve hukukun toplumsal eşitsizlikler karşısındaki yetersizliği gibi konularda giderek artan bir eleştirel tutum geliştirmiştir.</a:t>
            </a:r>
          </a:p>
          <a:p>
            <a:pPr>
              <a:lnSpc>
                <a:spcPct val="100000"/>
              </a:lnSpc>
            </a:pPr>
            <a:endParaRPr lang="tr-TR" sz="1700" dirty="0"/>
          </a:p>
        </p:txBody>
      </p:sp>
    </p:spTree>
    <p:extLst>
      <p:ext uri="{BB962C8B-B14F-4D97-AF65-F5344CB8AC3E}">
        <p14:creationId xmlns:p14="http://schemas.microsoft.com/office/powerpoint/2010/main" val="372039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E616A4-021F-9DC1-F33C-79E2C57973F2}"/>
              </a:ext>
            </a:extLst>
          </p:cNvPr>
          <p:cNvSpPr>
            <a:spLocks noGrp="1"/>
          </p:cNvSpPr>
          <p:nvPr>
            <p:ph type="title"/>
          </p:nvPr>
        </p:nvSpPr>
        <p:spPr/>
        <p:txBody>
          <a:bodyPr>
            <a:normAutofit/>
          </a:bodyPr>
          <a:lstStyle/>
          <a:p>
            <a:r>
              <a:rPr lang="tr-TR" sz="3200" b="0" i="0" u="none" strike="noStrike">
                <a:solidFill>
                  <a:srgbClr val="000000"/>
                </a:solidFill>
                <a:effectLst/>
                <a:latin typeface="Algerian" pitchFamily="82" charset="0"/>
              </a:rPr>
              <a:t>Sosyal Çerçeve</a:t>
            </a:r>
            <a:endParaRPr lang="tr-TR" sz="3200" dirty="0">
              <a:latin typeface="Algerian" pitchFamily="82" charset="0"/>
            </a:endParaRPr>
          </a:p>
        </p:txBody>
      </p:sp>
      <p:sp>
        <p:nvSpPr>
          <p:cNvPr id="3" name="İçerik Yer Tutucusu 2">
            <a:extLst>
              <a:ext uri="{FF2B5EF4-FFF2-40B4-BE49-F238E27FC236}">
                <a16:creationId xmlns:a16="http://schemas.microsoft.com/office/drawing/2014/main" id="{2E19CABC-56DF-5AA6-E1C2-54F3803D5838}"/>
              </a:ext>
            </a:extLst>
          </p:cNvPr>
          <p:cNvSpPr>
            <a:spLocks noGrp="1"/>
          </p:cNvSpPr>
          <p:nvPr>
            <p:ph idx="1"/>
          </p:nvPr>
        </p:nvSpPr>
        <p:spPr/>
        <p:txBody>
          <a:bodyPr/>
          <a:lstStyle/>
          <a:p>
            <a:endParaRPr lang="tr-TR" b="0" i="0" u="none" strike="noStrike" dirty="0">
              <a:solidFill>
                <a:srgbClr val="000000"/>
              </a:solidFill>
              <a:effectLst/>
            </a:endParaRPr>
          </a:p>
          <a:p>
            <a:r>
              <a:rPr lang="tr-TR" b="0" i="0" u="none" strike="noStrike" dirty="0">
                <a:solidFill>
                  <a:srgbClr val="000000"/>
                </a:solidFill>
                <a:effectLst/>
              </a:rPr>
              <a:t>Film, bireysel ahlak ve toplumsal normlar arasındaki gerilimlere odaklanarak, Fransız toplumunda yaygınlaşan etik ve adalet tartışmalarını merkezine alır. 1960’lar Fransa’sında sınıfsal eşitsizliklerin, göçmenlerin maruz kaldığı ayrımcılığın ve toplumsal kutuplaşmanın yoğunlaştığı bir dönemdir. Filmde suç, yalnızca bireysel bir davranış olarak değil, toplumsal bir fenomen olarak ele alınır. Bu, dönemin sosyolojik ve hukuksal yaklaşımlarına paralel bir bakış açısı sunar.</a:t>
            </a:r>
            <a:endParaRPr lang="tr-TR" dirty="0"/>
          </a:p>
        </p:txBody>
      </p:sp>
    </p:spTree>
    <p:extLst>
      <p:ext uri="{BB962C8B-B14F-4D97-AF65-F5344CB8AC3E}">
        <p14:creationId xmlns:p14="http://schemas.microsoft.com/office/powerpoint/2010/main" val="154947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206" name="Rectangle 8205">
            <a:extLst>
              <a:ext uri="{FF2B5EF4-FFF2-40B4-BE49-F238E27FC236}">
                <a16:creationId xmlns:a16="http://schemas.microsoft.com/office/drawing/2014/main" id="{BCF03A2E-B266-4817-B378-45B9DC3EC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5819293-0EA8-702B-49FA-E2C10443026B}"/>
              </a:ext>
            </a:extLst>
          </p:cNvPr>
          <p:cNvSpPr>
            <a:spLocks noGrp="1"/>
          </p:cNvSpPr>
          <p:nvPr>
            <p:ph type="title"/>
          </p:nvPr>
        </p:nvSpPr>
        <p:spPr>
          <a:xfrm>
            <a:off x="5583720" y="681039"/>
            <a:ext cx="5770080" cy="1640521"/>
          </a:xfrm>
        </p:spPr>
        <p:txBody>
          <a:bodyPr>
            <a:normAutofit/>
          </a:bodyPr>
          <a:lstStyle/>
          <a:p>
            <a:r>
              <a:rPr lang="tr-TR" sz="3700" dirty="0"/>
              <a:t> </a:t>
            </a:r>
            <a:r>
              <a:rPr lang="tr-TR" sz="3700" dirty="0">
                <a:latin typeface="Algerian" pitchFamily="82" charset="0"/>
              </a:rPr>
              <a:t>1960’LARDA DÜNYA SİNEMASI:</a:t>
            </a:r>
            <a:br>
              <a:rPr lang="tr-TR" sz="3700" dirty="0"/>
            </a:br>
            <a:endParaRPr lang="tr-TR" sz="3700" dirty="0"/>
          </a:p>
        </p:txBody>
      </p:sp>
      <p:pic>
        <p:nvPicPr>
          <p:cNvPr id="4" name="Picture 2">
            <a:extLst>
              <a:ext uri="{FF2B5EF4-FFF2-40B4-BE49-F238E27FC236}">
                <a16:creationId xmlns:a16="http://schemas.microsoft.com/office/drawing/2014/main" id="{268D1A72-F741-7490-745B-2E7A3A379A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570" y="2321560"/>
            <a:ext cx="4355014" cy="2602120"/>
          </a:xfrm>
          <a:prstGeom prst="rect">
            <a:avLst/>
          </a:prstGeom>
          <a:noFill/>
          <a:extLst>
            <a:ext uri="{909E8E84-426E-40DD-AFC4-6F175D3DCCD1}">
              <a14:hiddenFill xmlns:a14="http://schemas.microsoft.com/office/drawing/2010/main">
                <a:solidFill>
                  <a:srgbClr val="FFFFFF"/>
                </a:solidFill>
              </a14:hiddenFill>
            </a:ext>
          </a:extLst>
        </p:spPr>
      </p:pic>
      <p:cxnSp>
        <p:nvCxnSpPr>
          <p:cNvPr id="8208" name="Straight Connector 8207">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815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65DE5F2A-C495-DC43-683F-CBE020B09815}"/>
              </a:ext>
            </a:extLst>
          </p:cNvPr>
          <p:cNvSpPr>
            <a:spLocks noGrp="1"/>
          </p:cNvSpPr>
          <p:nvPr>
            <p:ph idx="1"/>
          </p:nvPr>
        </p:nvSpPr>
        <p:spPr>
          <a:xfrm>
            <a:off x="5583720" y="2100264"/>
            <a:ext cx="5770079" cy="3504591"/>
          </a:xfrm>
        </p:spPr>
        <p:txBody>
          <a:bodyPr>
            <a:normAutofit/>
          </a:bodyPr>
          <a:lstStyle/>
          <a:p>
            <a:pPr>
              <a:lnSpc>
                <a:spcPct val="100000"/>
              </a:lnSpc>
            </a:pPr>
            <a:r>
              <a:rPr lang="tr-TR" sz="1700" b="0" i="0" u="none" strike="noStrike" dirty="0">
                <a:effectLst/>
              </a:rPr>
              <a:t>1960'lar, sinema tarihinin dönüm noktalarından biri olarak kabul edilir. Bu dönemde dünyada ekonomik, sosyal ve siyasi değişimlerin etkisiyle sinema sektöründe önemli yenilikler yaşanmıştır. Hollywood sineması altın çağının sonlarını yaşarken, Yeni Dalga (New </a:t>
            </a:r>
            <a:r>
              <a:rPr lang="tr-TR" sz="1700" b="0" i="0" u="none" strike="noStrike" dirty="0" err="1">
                <a:effectLst/>
              </a:rPr>
              <a:t>Wave</a:t>
            </a:r>
            <a:r>
              <a:rPr lang="tr-TR" sz="1700" b="0" i="0" u="none" strike="noStrike" dirty="0">
                <a:effectLst/>
              </a:rPr>
              <a:t>), Sinema </a:t>
            </a:r>
            <a:r>
              <a:rPr lang="tr-TR" sz="1700" b="0" i="0" u="none" strike="noStrike" dirty="0" err="1">
                <a:effectLst/>
              </a:rPr>
              <a:t>Verité</a:t>
            </a:r>
            <a:r>
              <a:rPr lang="tr-TR" sz="1700" b="0" i="0" u="none" strike="noStrike" dirty="0">
                <a:effectLst/>
              </a:rPr>
              <a:t> gibi akımlar dünya sinemasının yaratıcılığını zenginleştirmiştir. </a:t>
            </a:r>
          </a:p>
          <a:p>
            <a:pPr>
              <a:lnSpc>
                <a:spcPct val="100000"/>
              </a:lnSpc>
            </a:pPr>
            <a:endParaRPr lang="tr-TR" sz="1700" dirty="0"/>
          </a:p>
          <a:p>
            <a:pPr>
              <a:lnSpc>
                <a:spcPct val="100000"/>
              </a:lnSpc>
            </a:pPr>
            <a:r>
              <a:rPr lang="tr-TR" sz="1700" b="0" i="0" u="none" strike="noStrike" dirty="0">
                <a:effectLst/>
              </a:rPr>
              <a:t>Siyasi olaylar da sinemaya yansımıştır. Soğuk Savaş döneminin çekinceleri, Vietnam Savaşı ve İnsan Hakları Hareketi, çoğu filmde belirgin temalar haline gelmiştir. Bu yıllarda Avrupa ve Asya sineması, Hollywood'a alternatif olarak güçlenmiş, bağımsız yapımlar önem kazanmıştır.</a:t>
            </a:r>
          </a:p>
          <a:p>
            <a:pPr>
              <a:lnSpc>
                <a:spcPct val="100000"/>
              </a:lnSpc>
            </a:pPr>
            <a:endParaRPr lang="tr-TR" sz="1700" b="0" i="0" u="none" strike="noStrike" dirty="0">
              <a:effectLst/>
            </a:endParaRPr>
          </a:p>
          <a:p>
            <a:pPr>
              <a:lnSpc>
                <a:spcPct val="100000"/>
              </a:lnSpc>
            </a:pPr>
            <a:endParaRPr lang="tr-TR" sz="1700" dirty="0"/>
          </a:p>
        </p:txBody>
      </p:sp>
    </p:spTree>
    <p:extLst>
      <p:ext uri="{BB962C8B-B14F-4D97-AF65-F5344CB8AC3E}">
        <p14:creationId xmlns:p14="http://schemas.microsoft.com/office/powerpoint/2010/main" val="336196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2854FB4-497A-4904-92CC-4C2786A1E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A9EFE3B-982F-1B27-4E42-793583BF48CF}"/>
              </a:ext>
            </a:extLst>
          </p:cNvPr>
          <p:cNvSpPr>
            <a:spLocks noGrp="1"/>
          </p:cNvSpPr>
          <p:nvPr>
            <p:ph idx="1"/>
          </p:nvPr>
        </p:nvSpPr>
        <p:spPr>
          <a:xfrm>
            <a:off x="838200" y="1676704"/>
            <a:ext cx="5053928" cy="3504592"/>
          </a:xfrm>
        </p:spPr>
        <p:txBody>
          <a:bodyPr>
            <a:normAutofit/>
          </a:bodyPr>
          <a:lstStyle/>
          <a:p>
            <a:pPr>
              <a:lnSpc>
                <a:spcPct val="100000"/>
              </a:lnSpc>
            </a:pPr>
            <a:endParaRPr lang="tr-TR" b="0" i="0" u="none" strike="noStrike" dirty="0">
              <a:effectLst/>
            </a:endParaRPr>
          </a:p>
          <a:p>
            <a:pPr>
              <a:lnSpc>
                <a:spcPct val="100000"/>
              </a:lnSpc>
            </a:pPr>
            <a:r>
              <a:rPr lang="tr-TR" b="0" i="0" u="none" strike="noStrike" dirty="0">
                <a:effectLst/>
              </a:rPr>
              <a:t>Yeni teknolojilerin kullanımı ve televizyonun popüler hale gelmesi, sinema seyircisi üzerinde önemli bir etkide bulunmuş, sinemacıların anlatı tekniklerinde yeniliklere gitmesine yol açmıştır. Bu dönem, bağımsız sinemanın ve belgesel filmlerin altın çağı olarak da kabul edilir. Siyasi olaylar, sinema için zengin bir tema oluşmasına sebep olmuş ve toplumsal mesajlar içeren filmlerin sayısı artmıştır.</a:t>
            </a:r>
          </a:p>
          <a:p>
            <a:pPr>
              <a:lnSpc>
                <a:spcPct val="100000"/>
              </a:lnSpc>
            </a:pPr>
            <a:endParaRPr lang="tr-TR" dirty="0"/>
          </a:p>
        </p:txBody>
      </p:sp>
      <p:cxnSp>
        <p:nvCxnSpPr>
          <p:cNvPr id="2057" name="Straight Connector 2056">
            <a:extLst>
              <a:ext uri="{FF2B5EF4-FFF2-40B4-BE49-F238E27FC236}">
                <a16:creationId xmlns:a16="http://schemas.microsoft.com/office/drawing/2014/main" id="{BF883E84-3640-43A5-9526-442521C03A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4654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Affiche LE GLAIVE ET LA BALANCE André Cayatte JEAN-CLAUDE BRIALY Loi J – CINEAD">
            <a:extLst>
              <a:ext uri="{FF2B5EF4-FFF2-40B4-BE49-F238E27FC236}">
                <a16:creationId xmlns:a16="http://schemas.microsoft.com/office/drawing/2014/main" id="{12F6C594-538F-494A-70F5-BD1815BFD89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1633" y="1138851"/>
            <a:ext cx="3332167" cy="458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82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BCF03A2E-B266-4817-B378-45B9DC3EC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51CB614-BBF4-A7A5-9744-85D09B46F9C2}"/>
              </a:ext>
            </a:extLst>
          </p:cNvPr>
          <p:cNvSpPr>
            <a:spLocks noGrp="1"/>
          </p:cNvSpPr>
          <p:nvPr>
            <p:ph type="title"/>
          </p:nvPr>
        </p:nvSpPr>
        <p:spPr>
          <a:xfrm>
            <a:off x="5583720" y="681039"/>
            <a:ext cx="5770080" cy="1640521"/>
          </a:xfrm>
        </p:spPr>
        <p:txBody>
          <a:bodyPr>
            <a:normAutofit/>
          </a:bodyPr>
          <a:lstStyle/>
          <a:p>
            <a:r>
              <a:rPr lang="tr-TR" sz="3700" b="1" i="0" u="none" strike="noStrike" dirty="0">
                <a:effectLst/>
                <a:latin typeface="Algerian" pitchFamily="82" charset="0"/>
              </a:rPr>
              <a:t> 1960'larda Batı Avrupa </a:t>
            </a:r>
            <a:r>
              <a:rPr lang="tr-TR" sz="3700" b="1" i="0" u="none" strike="noStrike" dirty="0" err="1">
                <a:effectLst/>
                <a:latin typeface="Algerian" pitchFamily="82" charset="0"/>
              </a:rPr>
              <a:t>Sİneması</a:t>
            </a:r>
            <a:br>
              <a:rPr lang="tr-TR" sz="3700" b="1" i="0" u="none" strike="noStrike" dirty="0">
                <a:effectLst/>
              </a:rPr>
            </a:br>
            <a:endParaRPr lang="tr-TR" sz="3700" dirty="0"/>
          </a:p>
        </p:txBody>
      </p:sp>
      <p:pic>
        <p:nvPicPr>
          <p:cNvPr id="10242" name="Picture 2">
            <a:extLst>
              <a:ext uri="{FF2B5EF4-FFF2-40B4-BE49-F238E27FC236}">
                <a16:creationId xmlns:a16="http://schemas.microsoft.com/office/drawing/2014/main" id="{8C43CBC1-7982-3A05-9273-8225180D12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550" y="2464435"/>
            <a:ext cx="4300741" cy="2214881"/>
          </a:xfrm>
          <a:prstGeom prst="rect">
            <a:avLst/>
          </a:prstGeom>
          <a:noFill/>
          <a:extLst>
            <a:ext uri="{909E8E84-426E-40DD-AFC4-6F175D3DCCD1}">
              <a14:hiddenFill xmlns:a14="http://schemas.microsoft.com/office/drawing/2010/main">
                <a:solidFill>
                  <a:srgbClr val="FFFFFF"/>
                </a:solidFill>
              </a14:hiddenFill>
            </a:ext>
          </a:extLst>
        </p:spPr>
      </p:pic>
      <p:cxnSp>
        <p:nvCxnSpPr>
          <p:cNvPr id="10249" name="Straight Connector 10248">
            <a:extLst>
              <a:ext uri="{FF2B5EF4-FFF2-40B4-BE49-F238E27FC236}">
                <a16:creationId xmlns:a16="http://schemas.microsoft.com/office/drawing/2014/main" id="{7882FDDB-12BA-4531-A762-4803DABD6C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8153" y="0"/>
            <a:ext cx="0" cy="685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96CE2F9D-11AC-5D41-A37B-83DCCBB74AC4}"/>
              </a:ext>
            </a:extLst>
          </p:cNvPr>
          <p:cNvSpPr>
            <a:spLocks noGrp="1"/>
          </p:cNvSpPr>
          <p:nvPr>
            <p:ph idx="1"/>
          </p:nvPr>
        </p:nvSpPr>
        <p:spPr>
          <a:xfrm>
            <a:off x="4986016" y="1915948"/>
            <a:ext cx="6566743" cy="4906755"/>
          </a:xfrm>
        </p:spPr>
        <p:txBody>
          <a:bodyPr>
            <a:normAutofit/>
          </a:bodyPr>
          <a:lstStyle/>
          <a:p>
            <a:pPr>
              <a:lnSpc>
                <a:spcPct val="100000"/>
              </a:lnSpc>
            </a:pPr>
            <a:endParaRPr lang="tr-TR" b="0" i="0" u="none" strike="noStrike" dirty="0">
              <a:effectLst/>
            </a:endParaRPr>
          </a:p>
          <a:p>
            <a:pPr>
              <a:lnSpc>
                <a:spcPct val="100000"/>
              </a:lnSpc>
            </a:pPr>
            <a:r>
              <a:rPr lang="tr-TR" b="0" i="0" u="none" strike="noStrike" dirty="0">
                <a:effectLst/>
              </a:rPr>
              <a:t>1960’lar, Avrupa sinemasında yenilikçi ve toplumsal eleştiriyi merkeze alan bir dönemdir:</a:t>
            </a:r>
          </a:p>
          <a:p>
            <a:pPr>
              <a:lnSpc>
                <a:spcPct val="100000"/>
              </a:lnSpc>
              <a:buFont typeface="Arial" panose="020B0604020202020204" pitchFamily="34" charset="0"/>
              <a:buChar char="•"/>
            </a:pPr>
            <a:r>
              <a:rPr lang="tr-TR" b="1" i="0" u="none" strike="noStrike" dirty="0">
                <a:effectLst/>
              </a:rPr>
              <a:t>Fransız Yeni Dalga (</a:t>
            </a:r>
            <a:r>
              <a:rPr lang="tr-TR" b="1" i="0" u="none" strike="noStrike" dirty="0" err="1">
                <a:effectLst/>
              </a:rPr>
              <a:t>Nouvelle</a:t>
            </a:r>
            <a:r>
              <a:rPr lang="tr-TR" b="1" i="0" u="none" strike="noStrike" dirty="0">
                <a:effectLst/>
              </a:rPr>
              <a:t> </a:t>
            </a:r>
            <a:r>
              <a:rPr lang="tr-TR" b="1" i="0" u="none" strike="noStrike" dirty="0" err="1">
                <a:effectLst/>
              </a:rPr>
              <a:t>Vague</a:t>
            </a:r>
            <a:r>
              <a:rPr lang="tr-TR" b="1" i="0" u="none" strike="noStrike" dirty="0">
                <a:effectLst/>
              </a:rPr>
              <a:t>)</a:t>
            </a:r>
            <a:r>
              <a:rPr lang="tr-TR" b="0" i="0" u="none" strike="noStrike" dirty="0">
                <a:effectLst/>
              </a:rPr>
              <a:t>: 1960’larda Fransız sineması, Jean-</a:t>
            </a:r>
            <a:r>
              <a:rPr lang="tr-TR" b="0" i="0" u="none" strike="noStrike" dirty="0" err="1">
                <a:effectLst/>
              </a:rPr>
              <a:t>Luc</a:t>
            </a:r>
            <a:r>
              <a:rPr lang="tr-TR" b="0" i="0" u="none" strike="noStrike" dirty="0">
                <a:effectLst/>
              </a:rPr>
              <a:t> </a:t>
            </a:r>
            <a:r>
              <a:rPr lang="tr-TR" b="0" i="0" u="none" strike="noStrike" dirty="0" err="1">
                <a:effectLst/>
              </a:rPr>
              <a:t>Godard</a:t>
            </a:r>
            <a:r>
              <a:rPr lang="tr-TR" b="0" i="0" u="none" strike="noStrike" dirty="0">
                <a:effectLst/>
              </a:rPr>
              <a:t>, François </a:t>
            </a:r>
            <a:r>
              <a:rPr lang="tr-TR" b="0" i="0" u="none" strike="noStrike" dirty="0" err="1">
                <a:effectLst/>
              </a:rPr>
              <a:t>Truffaut</a:t>
            </a:r>
            <a:r>
              <a:rPr lang="tr-TR" b="0" i="0" u="none" strike="noStrike" dirty="0">
                <a:effectLst/>
              </a:rPr>
              <a:t> ve </a:t>
            </a:r>
            <a:r>
              <a:rPr lang="tr-TR" b="0" i="0" u="none" strike="noStrike" dirty="0" err="1">
                <a:effectLst/>
              </a:rPr>
              <a:t>Claude</a:t>
            </a:r>
            <a:r>
              <a:rPr lang="tr-TR" b="0" i="0" u="none" strike="noStrike" dirty="0">
                <a:effectLst/>
              </a:rPr>
              <a:t> </a:t>
            </a:r>
            <a:r>
              <a:rPr lang="tr-TR" b="0" i="0" u="none" strike="noStrike" dirty="0" err="1">
                <a:effectLst/>
              </a:rPr>
              <a:t>Chabrol</a:t>
            </a:r>
            <a:r>
              <a:rPr lang="tr-TR" b="0" i="0" u="none" strike="noStrike" dirty="0">
                <a:effectLst/>
              </a:rPr>
              <a:t> gibi yönetmenlerin önderlik ettiği Yeni Dalga hareketiyle özgürlükçü ve deneysel bir döneme girmiştir. Ancak </a:t>
            </a:r>
            <a:r>
              <a:rPr lang="tr-TR" b="0" i="0" u="none" strike="noStrike" dirty="0" err="1">
                <a:effectLst/>
              </a:rPr>
              <a:t>André</a:t>
            </a:r>
            <a:r>
              <a:rPr lang="tr-TR" b="0" i="0" u="none" strike="noStrike" dirty="0">
                <a:effectLst/>
              </a:rPr>
              <a:t> </a:t>
            </a:r>
            <a:r>
              <a:rPr lang="tr-TR" b="0" i="0" u="none" strike="noStrike" dirty="0" err="1">
                <a:effectLst/>
              </a:rPr>
              <a:t>Cayatte</a:t>
            </a:r>
            <a:r>
              <a:rPr lang="tr-TR" b="0" i="0" u="none" strike="noStrike" dirty="0">
                <a:effectLst/>
              </a:rPr>
              <a:t>, Yeni </a:t>
            </a:r>
            <a:r>
              <a:rPr lang="tr-TR" b="0" i="0" u="none" strike="noStrike" dirty="0" err="1">
                <a:effectLst/>
              </a:rPr>
              <a:t>Dalga’dan</a:t>
            </a:r>
            <a:r>
              <a:rPr lang="tr-TR" b="0" i="0" u="none" strike="noStrike" dirty="0">
                <a:effectLst/>
              </a:rPr>
              <a:t> farklı olarak toplumsal sorunlara odaklanan bir anlatım dilini tercih etmiştir.</a:t>
            </a:r>
          </a:p>
          <a:p>
            <a:pPr marL="0" indent="0">
              <a:lnSpc>
                <a:spcPct val="100000"/>
              </a:lnSpc>
              <a:buNone/>
            </a:pPr>
            <a:endParaRPr lang="tr-TR" b="0" i="0" u="none" strike="noStrike" dirty="0">
              <a:effectLst/>
            </a:endParaRPr>
          </a:p>
          <a:p>
            <a:pPr>
              <a:lnSpc>
                <a:spcPct val="100000"/>
              </a:lnSpc>
            </a:pPr>
            <a:endParaRPr lang="tr-TR" dirty="0"/>
          </a:p>
        </p:txBody>
      </p:sp>
    </p:spTree>
    <p:extLst>
      <p:ext uri="{BB962C8B-B14F-4D97-AF65-F5344CB8AC3E}">
        <p14:creationId xmlns:p14="http://schemas.microsoft.com/office/powerpoint/2010/main" val="3288636484"/>
      </p:ext>
    </p:extLst>
  </p:cSld>
  <p:clrMapOvr>
    <a:masterClrMapping/>
  </p:clrMapOvr>
</p:sld>
</file>

<file path=ppt/theme/theme1.xml><?xml version="1.0" encoding="utf-8"?>
<a:theme xmlns:a="http://schemas.openxmlformats.org/drawingml/2006/main" name="ArchwayVTI">
  <a:themeElements>
    <a:clrScheme name="Custom 1">
      <a:dk1>
        <a:sysClr val="windowText" lastClr="000000"/>
      </a:dk1>
      <a:lt1>
        <a:sysClr val="window" lastClr="FFFFFF"/>
      </a:lt1>
      <a:dk2>
        <a:srgbClr val="2E3A3C"/>
      </a:dk2>
      <a:lt2>
        <a:srgbClr val="EDE9E7"/>
      </a:lt2>
      <a:accent1>
        <a:srgbClr val="898470"/>
      </a:accent1>
      <a:accent2>
        <a:srgbClr val="7A8773"/>
      </a:accent2>
      <a:accent3>
        <a:srgbClr val="8C845E"/>
      </a:accent3>
      <a:accent4>
        <a:srgbClr val="9F7E56"/>
      </a:accent4>
      <a:accent5>
        <a:srgbClr val="9B7E69"/>
      </a:accent5>
      <a:accent6>
        <a:srgbClr val="AA7862"/>
      </a:accent6>
      <a:hlink>
        <a:srgbClr val="7A8773"/>
      </a:hlink>
      <a:folHlink>
        <a:srgbClr val="9F7E56"/>
      </a:folHlink>
    </a:clrScheme>
    <a:fontScheme name="Archway">
      <a:majorFont>
        <a:latin typeface="Felix Titling"/>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docProps/app.xml><?xml version="1.0" encoding="utf-8"?>
<Properties xmlns="http://schemas.openxmlformats.org/officeDocument/2006/extended-properties" xmlns:vt="http://schemas.openxmlformats.org/officeDocument/2006/docPropsVTypes">
  <TotalTime>1453</TotalTime>
  <Words>1552</Words>
  <Application>Microsoft Office PowerPoint</Application>
  <PresentationFormat>Geniş ekran</PresentationFormat>
  <Paragraphs>60</Paragraphs>
  <Slides>15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Algerian</vt:lpstr>
      <vt:lpstr>Arial</vt:lpstr>
      <vt:lpstr>Felix Titling</vt:lpstr>
      <vt:lpstr>Goudy Old Style</vt:lpstr>
      <vt:lpstr>-webkit-standard</vt:lpstr>
      <vt:lpstr>ArchwayVTI</vt:lpstr>
      <vt:lpstr>LA GLAİVE ET LA BALANCE kılıç ve terazİ </vt:lpstr>
      <vt:lpstr>LA GLAİVE ET LA BALANCE </vt:lpstr>
      <vt:lpstr>PowerPoint Sunusu</vt:lpstr>
      <vt:lpstr>PowerPoint Sunusu</vt:lpstr>
      <vt:lpstr>Tarİhsel Çerçeve </vt:lpstr>
      <vt:lpstr>Sosyal Çerçeve</vt:lpstr>
      <vt:lpstr> 1960’LARDA DÜNYA SİNEMASI: </vt:lpstr>
      <vt:lpstr>PowerPoint Sunusu</vt:lpstr>
      <vt:lpstr> 1960'larda Batı Avrupa Sİneması </vt:lpstr>
      <vt:lpstr>PowerPoint Sunusu</vt:lpstr>
      <vt:lpstr>     1960'larda Fransa'nın Durumu </vt:lpstr>
      <vt:lpstr>1960’lar fransa’sının hukuksal yapısı</vt:lpstr>
      <vt:lpstr>6. Ceza Hukuku reformları</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GLAİVE ET LA BALANCE </dc:title>
  <dc:creator>ÖYKÜ YERLİKAYA</dc:creator>
  <cp:lastModifiedBy>İBRAHİM ÖZTÜRK</cp:lastModifiedBy>
  <cp:revision>3</cp:revision>
  <dcterms:created xsi:type="dcterms:W3CDTF">2025-01-14T15:23:37Z</dcterms:created>
  <dcterms:modified xsi:type="dcterms:W3CDTF">2025-01-15T18:24:25Z</dcterms:modified>
</cp:coreProperties>
</file>