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71" r:id="rId4"/>
    <p:sldId id="272" r:id="rId5"/>
    <p:sldId id="256" r:id="rId6"/>
    <p:sldId id="259" r:id="rId7"/>
    <p:sldId id="269" r:id="rId8"/>
    <p:sldId id="261" r:id="rId9"/>
    <p:sldId id="262" r:id="rId10"/>
    <p:sldId id="260" r:id="rId11"/>
    <p:sldId id="270" r:id="rId12"/>
    <p:sldId id="267" r:id="rId13"/>
    <p:sldId id="265" r:id="rId14"/>
    <p:sldId id="266" r:id="rId15"/>
    <p:sldId id="273" r:id="rId16"/>
  </p:sldIdLst>
  <p:sldSz cx="12192000" cy="685800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ış Sinan URAL (BAHREYN ŞB.)" initials="BSU(Ş" lastIdx="2" clrIdx="0">
    <p:extLst>
      <p:ext uri="{19B8F6BF-5375-455C-9EA6-DF929625EA0E}">
        <p15:presenceInfo xmlns:p15="http://schemas.microsoft.com/office/powerpoint/2012/main" userId="S-1-5-21-2789231290-1519507458-3891364218-4919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9490-42B9-4275-869D-67ECC0BD3E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630B7230-787A-48C2-9E51-E8C89A8774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570FA115-D6D9-4041-8B56-73B454739436}"/>
              </a:ext>
            </a:extLst>
          </p:cNvPr>
          <p:cNvSpPr>
            <a:spLocks noGrp="1"/>
          </p:cNvSpPr>
          <p:nvPr>
            <p:ph type="dt" sz="half" idx="10"/>
          </p:nvPr>
        </p:nvSpPr>
        <p:spPr/>
        <p:txBody>
          <a:bodyPr/>
          <a:lstStyle/>
          <a:p>
            <a:fld id="{EDED980A-CC74-4EDE-AD6C-ED666FDF9021}" type="datetimeFigureOut">
              <a:rPr lang="tr-TR" smtClean="0"/>
              <a:t>3.01.2025</a:t>
            </a:fld>
            <a:endParaRPr lang="tr-TR"/>
          </a:p>
        </p:txBody>
      </p:sp>
      <p:sp>
        <p:nvSpPr>
          <p:cNvPr id="5" name="Footer Placeholder 4">
            <a:extLst>
              <a:ext uri="{FF2B5EF4-FFF2-40B4-BE49-F238E27FC236}">
                <a16:creationId xmlns:a16="http://schemas.microsoft.com/office/drawing/2014/main" id="{B8477E60-9F6F-4A3A-B1F8-5043CC89692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510AFAF7-49D3-4B37-AFE9-06CFA6659ABC}"/>
              </a:ext>
            </a:extLst>
          </p:cNvPr>
          <p:cNvSpPr>
            <a:spLocks noGrp="1"/>
          </p:cNvSpPr>
          <p:nvPr>
            <p:ph type="sldNum" sz="quarter" idx="12"/>
          </p:nvPr>
        </p:nvSpPr>
        <p:spPr/>
        <p:txBody>
          <a:bodyPr/>
          <a:lstStyle/>
          <a:p>
            <a:fld id="{E92D4435-FEDF-410C-8023-D87E010A5342}" type="slidenum">
              <a:rPr lang="tr-TR" smtClean="0"/>
              <a:t>‹#›</a:t>
            </a:fld>
            <a:endParaRPr lang="tr-TR"/>
          </a:p>
        </p:txBody>
      </p:sp>
    </p:spTree>
    <p:extLst>
      <p:ext uri="{BB962C8B-B14F-4D97-AF65-F5344CB8AC3E}">
        <p14:creationId xmlns:p14="http://schemas.microsoft.com/office/powerpoint/2010/main" val="164335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426-3907-47BF-B270-FE8374BA5715}"/>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7CFA008D-6796-40DC-89D1-E01B9B2E8E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761B150-131A-413F-ACA3-3BAF4A8D348D}"/>
              </a:ext>
            </a:extLst>
          </p:cNvPr>
          <p:cNvSpPr>
            <a:spLocks noGrp="1"/>
          </p:cNvSpPr>
          <p:nvPr>
            <p:ph type="dt" sz="half" idx="10"/>
          </p:nvPr>
        </p:nvSpPr>
        <p:spPr/>
        <p:txBody>
          <a:bodyPr/>
          <a:lstStyle/>
          <a:p>
            <a:fld id="{EDED980A-CC74-4EDE-AD6C-ED666FDF9021}" type="datetimeFigureOut">
              <a:rPr lang="tr-TR" smtClean="0"/>
              <a:t>3.01.2025</a:t>
            </a:fld>
            <a:endParaRPr lang="tr-TR"/>
          </a:p>
        </p:txBody>
      </p:sp>
      <p:sp>
        <p:nvSpPr>
          <p:cNvPr id="5" name="Footer Placeholder 4">
            <a:extLst>
              <a:ext uri="{FF2B5EF4-FFF2-40B4-BE49-F238E27FC236}">
                <a16:creationId xmlns:a16="http://schemas.microsoft.com/office/drawing/2014/main" id="{0DA10AD3-1F0D-4DB6-83E1-607D5D488D26}"/>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F7B55BFD-BCAF-40CA-AC7B-973E9F37B4ED}"/>
              </a:ext>
            </a:extLst>
          </p:cNvPr>
          <p:cNvSpPr>
            <a:spLocks noGrp="1"/>
          </p:cNvSpPr>
          <p:nvPr>
            <p:ph type="sldNum" sz="quarter" idx="12"/>
          </p:nvPr>
        </p:nvSpPr>
        <p:spPr/>
        <p:txBody>
          <a:bodyPr/>
          <a:lstStyle/>
          <a:p>
            <a:fld id="{E92D4435-FEDF-410C-8023-D87E010A5342}" type="slidenum">
              <a:rPr lang="tr-TR" smtClean="0"/>
              <a:t>‹#›</a:t>
            </a:fld>
            <a:endParaRPr lang="tr-TR"/>
          </a:p>
        </p:txBody>
      </p:sp>
    </p:spTree>
    <p:extLst>
      <p:ext uri="{BB962C8B-B14F-4D97-AF65-F5344CB8AC3E}">
        <p14:creationId xmlns:p14="http://schemas.microsoft.com/office/powerpoint/2010/main" val="1426057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95110D-B4F4-42FD-8494-0F4DA442E5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C399CFBF-88D1-415D-85C9-45AE167E11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62EE5A1-5D4C-44E8-9397-51F8D39386F7}"/>
              </a:ext>
            </a:extLst>
          </p:cNvPr>
          <p:cNvSpPr>
            <a:spLocks noGrp="1"/>
          </p:cNvSpPr>
          <p:nvPr>
            <p:ph type="dt" sz="half" idx="10"/>
          </p:nvPr>
        </p:nvSpPr>
        <p:spPr/>
        <p:txBody>
          <a:bodyPr/>
          <a:lstStyle/>
          <a:p>
            <a:fld id="{EDED980A-CC74-4EDE-AD6C-ED666FDF9021}" type="datetimeFigureOut">
              <a:rPr lang="tr-TR" smtClean="0"/>
              <a:t>3.01.2025</a:t>
            </a:fld>
            <a:endParaRPr lang="tr-TR"/>
          </a:p>
        </p:txBody>
      </p:sp>
      <p:sp>
        <p:nvSpPr>
          <p:cNvPr id="5" name="Footer Placeholder 4">
            <a:extLst>
              <a:ext uri="{FF2B5EF4-FFF2-40B4-BE49-F238E27FC236}">
                <a16:creationId xmlns:a16="http://schemas.microsoft.com/office/drawing/2014/main" id="{7C17FDAE-0807-4ED6-A54C-DEB6B5C9117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14E6FDE-AEA8-4B51-8489-69C8D9048E05}"/>
              </a:ext>
            </a:extLst>
          </p:cNvPr>
          <p:cNvSpPr>
            <a:spLocks noGrp="1"/>
          </p:cNvSpPr>
          <p:nvPr>
            <p:ph type="sldNum" sz="quarter" idx="12"/>
          </p:nvPr>
        </p:nvSpPr>
        <p:spPr/>
        <p:txBody>
          <a:bodyPr/>
          <a:lstStyle/>
          <a:p>
            <a:fld id="{E92D4435-FEDF-410C-8023-D87E010A5342}" type="slidenum">
              <a:rPr lang="tr-TR" smtClean="0"/>
              <a:t>‹#›</a:t>
            </a:fld>
            <a:endParaRPr lang="tr-TR"/>
          </a:p>
        </p:txBody>
      </p:sp>
    </p:spTree>
    <p:extLst>
      <p:ext uri="{BB962C8B-B14F-4D97-AF65-F5344CB8AC3E}">
        <p14:creationId xmlns:p14="http://schemas.microsoft.com/office/powerpoint/2010/main" val="186723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2808-C797-4B29-BB4D-501ACAC0EC96}"/>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5671DE22-0FE3-4278-BE14-F4739942B7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C625F8A-D59D-4FDD-AB65-8804118AF87E}"/>
              </a:ext>
            </a:extLst>
          </p:cNvPr>
          <p:cNvSpPr>
            <a:spLocks noGrp="1"/>
          </p:cNvSpPr>
          <p:nvPr>
            <p:ph type="dt" sz="half" idx="10"/>
          </p:nvPr>
        </p:nvSpPr>
        <p:spPr/>
        <p:txBody>
          <a:bodyPr/>
          <a:lstStyle/>
          <a:p>
            <a:fld id="{EDED980A-CC74-4EDE-AD6C-ED666FDF9021}" type="datetimeFigureOut">
              <a:rPr lang="tr-TR" smtClean="0"/>
              <a:t>3.01.2025</a:t>
            </a:fld>
            <a:endParaRPr lang="tr-TR"/>
          </a:p>
        </p:txBody>
      </p:sp>
      <p:sp>
        <p:nvSpPr>
          <p:cNvPr id="5" name="Footer Placeholder 4">
            <a:extLst>
              <a:ext uri="{FF2B5EF4-FFF2-40B4-BE49-F238E27FC236}">
                <a16:creationId xmlns:a16="http://schemas.microsoft.com/office/drawing/2014/main" id="{82087014-DD89-49FE-9330-8349467C49D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1FEC5879-6A41-4730-B9CF-178C1CCA2053}"/>
              </a:ext>
            </a:extLst>
          </p:cNvPr>
          <p:cNvSpPr>
            <a:spLocks noGrp="1"/>
          </p:cNvSpPr>
          <p:nvPr>
            <p:ph type="sldNum" sz="quarter" idx="12"/>
          </p:nvPr>
        </p:nvSpPr>
        <p:spPr/>
        <p:txBody>
          <a:bodyPr/>
          <a:lstStyle/>
          <a:p>
            <a:fld id="{E92D4435-FEDF-410C-8023-D87E010A5342}" type="slidenum">
              <a:rPr lang="tr-TR" smtClean="0"/>
              <a:t>‹#›</a:t>
            </a:fld>
            <a:endParaRPr lang="tr-TR"/>
          </a:p>
        </p:txBody>
      </p:sp>
    </p:spTree>
    <p:extLst>
      <p:ext uri="{BB962C8B-B14F-4D97-AF65-F5344CB8AC3E}">
        <p14:creationId xmlns:p14="http://schemas.microsoft.com/office/powerpoint/2010/main" val="140131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4F71-7BD4-46DB-A8DD-FF136DD3BB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A7F77B36-BB1D-4707-81B1-123C95725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B364C3-62E3-481C-ACF4-FAC65CD58E50}"/>
              </a:ext>
            </a:extLst>
          </p:cNvPr>
          <p:cNvSpPr>
            <a:spLocks noGrp="1"/>
          </p:cNvSpPr>
          <p:nvPr>
            <p:ph type="dt" sz="half" idx="10"/>
          </p:nvPr>
        </p:nvSpPr>
        <p:spPr/>
        <p:txBody>
          <a:bodyPr/>
          <a:lstStyle/>
          <a:p>
            <a:fld id="{EDED980A-CC74-4EDE-AD6C-ED666FDF9021}" type="datetimeFigureOut">
              <a:rPr lang="tr-TR" smtClean="0"/>
              <a:t>3.01.2025</a:t>
            </a:fld>
            <a:endParaRPr lang="tr-TR"/>
          </a:p>
        </p:txBody>
      </p:sp>
      <p:sp>
        <p:nvSpPr>
          <p:cNvPr id="5" name="Footer Placeholder 4">
            <a:extLst>
              <a:ext uri="{FF2B5EF4-FFF2-40B4-BE49-F238E27FC236}">
                <a16:creationId xmlns:a16="http://schemas.microsoft.com/office/drawing/2014/main" id="{C196839E-D343-4E5B-A956-8A9E35DFAC8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A5D2777D-3D87-4BD7-9122-72073E34129B}"/>
              </a:ext>
            </a:extLst>
          </p:cNvPr>
          <p:cNvSpPr>
            <a:spLocks noGrp="1"/>
          </p:cNvSpPr>
          <p:nvPr>
            <p:ph type="sldNum" sz="quarter" idx="12"/>
          </p:nvPr>
        </p:nvSpPr>
        <p:spPr/>
        <p:txBody>
          <a:bodyPr/>
          <a:lstStyle/>
          <a:p>
            <a:fld id="{E92D4435-FEDF-410C-8023-D87E010A5342}" type="slidenum">
              <a:rPr lang="tr-TR" smtClean="0"/>
              <a:t>‹#›</a:t>
            </a:fld>
            <a:endParaRPr lang="tr-TR"/>
          </a:p>
        </p:txBody>
      </p:sp>
    </p:spTree>
    <p:extLst>
      <p:ext uri="{BB962C8B-B14F-4D97-AF65-F5344CB8AC3E}">
        <p14:creationId xmlns:p14="http://schemas.microsoft.com/office/powerpoint/2010/main" val="327189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1B16-BD5B-410B-B804-EB34676CB9A2}"/>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5D257BD0-9077-47E7-806C-5C15858CA8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463A1631-9443-4222-8CCA-11A9E8DC23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ABBB5F0A-44CC-4BBF-B870-8A1D2A95345C}"/>
              </a:ext>
            </a:extLst>
          </p:cNvPr>
          <p:cNvSpPr>
            <a:spLocks noGrp="1"/>
          </p:cNvSpPr>
          <p:nvPr>
            <p:ph type="dt" sz="half" idx="10"/>
          </p:nvPr>
        </p:nvSpPr>
        <p:spPr/>
        <p:txBody>
          <a:bodyPr/>
          <a:lstStyle/>
          <a:p>
            <a:fld id="{EDED980A-CC74-4EDE-AD6C-ED666FDF9021}" type="datetimeFigureOut">
              <a:rPr lang="tr-TR" smtClean="0"/>
              <a:t>3.01.2025</a:t>
            </a:fld>
            <a:endParaRPr lang="tr-TR"/>
          </a:p>
        </p:txBody>
      </p:sp>
      <p:sp>
        <p:nvSpPr>
          <p:cNvPr id="6" name="Footer Placeholder 5">
            <a:extLst>
              <a:ext uri="{FF2B5EF4-FFF2-40B4-BE49-F238E27FC236}">
                <a16:creationId xmlns:a16="http://schemas.microsoft.com/office/drawing/2014/main" id="{DE676223-5D47-4FE2-AE9C-7AA71DF4FFE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A626B43-F0AA-4552-98A8-CDEB1777828D}"/>
              </a:ext>
            </a:extLst>
          </p:cNvPr>
          <p:cNvSpPr>
            <a:spLocks noGrp="1"/>
          </p:cNvSpPr>
          <p:nvPr>
            <p:ph type="sldNum" sz="quarter" idx="12"/>
          </p:nvPr>
        </p:nvSpPr>
        <p:spPr/>
        <p:txBody>
          <a:bodyPr/>
          <a:lstStyle/>
          <a:p>
            <a:fld id="{E92D4435-FEDF-410C-8023-D87E010A5342}" type="slidenum">
              <a:rPr lang="tr-TR" smtClean="0"/>
              <a:t>‹#›</a:t>
            </a:fld>
            <a:endParaRPr lang="tr-TR"/>
          </a:p>
        </p:txBody>
      </p:sp>
    </p:spTree>
    <p:extLst>
      <p:ext uri="{BB962C8B-B14F-4D97-AF65-F5344CB8AC3E}">
        <p14:creationId xmlns:p14="http://schemas.microsoft.com/office/powerpoint/2010/main" val="325167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C14EB-D317-4DC4-9F60-2BF59236E0B1}"/>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2ADBA179-9083-4CEB-9BCD-C79DAD53CC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6287AE-8C4A-4EFE-A967-ACB223578B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1250311F-B470-46C2-A1EF-121D5E0AF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45CC9-79C6-4B8F-83DF-D1A828356A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1BF195C3-A9FA-4596-8B4A-F7F4024CE18F}"/>
              </a:ext>
            </a:extLst>
          </p:cNvPr>
          <p:cNvSpPr>
            <a:spLocks noGrp="1"/>
          </p:cNvSpPr>
          <p:nvPr>
            <p:ph type="dt" sz="half" idx="10"/>
          </p:nvPr>
        </p:nvSpPr>
        <p:spPr/>
        <p:txBody>
          <a:bodyPr/>
          <a:lstStyle/>
          <a:p>
            <a:fld id="{EDED980A-CC74-4EDE-AD6C-ED666FDF9021}" type="datetimeFigureOut">
              <a:rPr lang="tr-TR" smtClean="0"/>
              <a:t>3.01.2025</a:t>
            </a:fld>
            <a:endParaRPr lang="tr-TR"/>
          </a:p>
        </p:txBody>
      </p:sp>
      <p:sp>
        <p:nvSpPr>
          <p:cNvPr id="8" name="Footer Placeholder 7">
            <a:extLst>
              <a:ext uri="{FF2B5EF4-FFF2-40B4-BE49-F238E27FC236}">
                <a16:creationId xmlns:a16="http://schemas.microsoft.com/office/drawing/2014/main" id="{87BD95D2-1C9D-47C4-BC24-369843697C81}"/>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B1E0BE35-F99B-43AB-B16B-D8F3D658C173}"/>
              </a:ext>
            </a:extLst>
          </p:cNvPr>
          <p:cNvSpPr>
            <a:spLocks noGrp="1"/>
          </p:cNvSpPr>
          <p:nvPr>
            <p:ph type="sldNum" sz="quarter" idx="12"/>
          </p:nvPr>
        </p:nvSpPr>
        <p:spPr/>
        <p:txBody>
          <a:bodyPr/>
          <a:lstStyle/>
          <a:p>
            <a:fld id="{E92D4435-FEDF-410C-8023-D87E010A5342}" type="slidenum">
              <a:rPr lang="tr-TR" smtClean="0"/>
              <a:t>‹#›</a:t>
            </a:fld>
            <a:endParaRPr lang="tr-TR"/>
          </a:p>
        </p:txBody>
      </p:sp>
    </p:spTree>
    <p:extLst>
      <p:ext uri="{BB962C8B-B14F-4D97-AF65-F5344CB8AC3E}">
        <p14:creationId xmlns:p14="http://schemas.microsoft.com/office/powerpoint/2010/main" val="92528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19D8-E605-4953-8B36-01D5C691833F}"/>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A7312BDF-D5A1-4732-8CAD-1C16410F4518}"/>
              </a:ext>
            </a:extLst>
          </p:cNvPr>
          <p:cNvSpPr>
            <a:spLocks noGrp="1"/>
          </p:cNvSpPr>
          <p:nvPr>
            <p:ph type="dt" sz="half" idx="10"/>
          </p:nvPr>
        </p:nvSpPr>
        <p:spPr/>
        <p:txBody>
          <a:bodyPr/>
          <a:lstStyle/>
          <a:p>
            <a:fld id="{EDED980A-CC74-4EDE-AD6C-ED666FDF9021}" type="datetimeFigureOut">
              <a:rPr lang="tr-TR" smtClean="0"/>
              <a:t>3.01.2025</a:t>
            </a:fld>
            <a:endParaRPr lang="tr-TR"/>
          </a:p>
        </p:txBody>
      </p:sp>
      <p:sp>
        <p:nvSpPr>
          <p:cNvPr id="4" name="Footer Placeholder 3">
            <a:extLst>
              <a:ext uri="{FF2B5EF4-FFF2-40B4-BE49-F238E27FC236}">
                <a16:creationId xmlns:a16="http://schemas.microsoft.com/office/drawing/2014/main" id="{FF3DF7FA-F6A3-4A9A-A02F-9206A71E5969}"/>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526DFFA6-BAB7-488E-AD13-E1727DC9C9EF}"/>
              </a:ext>
            </a:extLst>
          </p:cNvPr>
          <p:cNvSpPr>
            <a:spLocks noGrp="1"/>
          </p:cNvSpPr>
          <p:nvPr>
            <p:ph type="sldNum" sz="quarter" idx="12"/>
          </p:nvPr>
        </p:nvSpPr>
        <p:spPr/>
        <p:txBody>
          <a:bodyPr/>
          <a:lstStyle/>
          <a:p>
            <a:fld id="{E92D4435-FEDF-410C-8023-D87E010A5342}" type="slidenum">
              <a:rPr lang="tr-TR" smtClean="0"/>
              <a:t>‹#›</a:t>
            </a:fld>
            <a:endParaRPr lang="tr-TR"/>
          </a:p>
        </p:txBody>
      </p:sp>
    </p:spTree>
    <p:extLst>
      <p:ext uri="{BB962C8B-B14F-4D97-AF65-F5344CB8AC3E}">
        <p14:creationId xmlns:p14="http://schemas.microsoft.com/office/powerpoint/2010/main" val="254226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FFD497-24EA-4CF0-8694-1838FFF0451E}"/>
              </a:ext>
            </a:extLst>
          </p:cNvPr>
          <p:cNvSpPr>
            <a:spLocks noGrp="1"/>
          </p:cNvSpPr>
          <p:nvPr>
            <p:ph type="dt" sz="half" idx="10"/>
          </p:nvPr>
        </p:nvSpPr>
        <p:spPr/>
        <p:txBody>
          <a:bodyPr/>
          <a:lstStyle/>
          <a:p>
            <a:fld id="{EDED980A-CC74-4EDE-AD6C-ED666FDF9021}" type="datetimeFigureOut">
              <a:rPr lang="tr-TR" smtClean="0"/>
              <a:t>3.01.2025</a:t>
            </a:fld>
            <a:endParaRPr lang="tr-TR"/>
          </a:p>
        </p:txBody>
      </p:sp>
      <p:sp>
        <p:nvSpPr>
          <p:cNvPr id="3" name="Footer Placeholder 2">
            <a:extLst>
              <a:ext uri="{FF2B5EF4-FFF2-40B4-BE49-F238E27FC236}">
                <a16:creationId xmlns:a16="http://schemas.microsoft.com/office/drawing/2014/main" id="{63756695-E33A-419B-81D9-BC731E7B2801}"/>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5B1A1CC9-5E3C-4AB5-9899-82533D4E177A}"/>
              </a:ext>
            </a:extLst>
          </p:cNvPr>
          <p:cNvSpPr>
            <a:spLocks noGrp="1"/>
          </p:cNvSpPr>
          <p:nvPr>
            <p:ph type="sldNum" sz="quarter" idx="12"/>
          </p:nvPr>
        </p:nvSpPr>
        <p:spPr/>
        <p:txBody>
          <a:bodyPr/>
          <a:lstStyle/>
          <a:p>
            <a:fld id="{E92D4435-FEDF-410C-8023-D87E010A5342}" type="slidenum">
              <a:rPr lang="tr-TR" smtClean="0"/>
              <a:t>‹#›</a:t>
            </a:fld>
            <a:endParaRPr lang="tr-TR"/>
          </a:p>
        </p:txBody>
      </p:sp>
    </p:spTree>
    <p:extLst>
      <p:ext uri="{BB962C8B-B14F-4D97-AF65-F5344CB8AC3E}">
        <p14:creationId xmlns:p14="http://schemas.microsoft.com/office/powerpoint/2010/main" val="244805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ADF8F-112F-4077-8EC5-148F9B638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4A0BF351-88A8-4666-A1C0-B6BAC0D2C6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02616FFD-D95D-4ED7-9AE6-D0A043463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DC66DC-124C-4A64-93A5-6C3A724E4ADD}"/>
              </a:ext>
            </a:extLst>
          </p:cNvPr>
          <p:cNvSpPr>
            <a:spLocks noGrp="1"/>
          </p:cNvSpPr>
          <p:nvPr>
            <p:ph type="dt" sz="half" idx="10"/>
          </p:nvPr>
        </p:nvSpPr>
        <p:spPr/>
        <p:txBody>
          <a:bodyPr/>
          <a:lstStyle/>
          <a:p>
            <a:fld id="{EDED980A-CC74-4EDE-AD6C-ED666FDF9021}" type="datetimeFigureOut">
              <a:rPr lang="tr-TR" smtClean="0"/>
              <a:t>3.01.2025</a:t>
            </a:fld>
            <a:endParaRPr lang="tr-TR"/>
          </a:p>
        </p:txBody>
      </p:sp>
      <p:sp>
        <p:nvSpPr>
          <p:cNvPr id="6" name="Footer Placeholder 5">
            <a:extLst>
              <a:ext uri="{FF2B5EF4-FFF2-40B4-BE49-F238E27FC236}">
                <a16:creationId xmlns:a16="http://schemas.microsoft.com/office/drawing/2014/main" id="{4E58D307-F576-420B-A665-DE96DED3819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5EDA4CB1-35D9-436F-BE79-B3B0CB2E2F23}"/>
              </a:ext>
            </a:extLst>
          </p:cNvPr>
          <p:cNvSpPr>
            <a:spLocks noGrp="1"/>
          </p:cNvSpPr>
          <p:nvPr>
            <p:ph type="sldNum" sz="quarter" idx="12"/>
          </p:nvPr>
        </p:nvSpPr>
        <p:spPr/>
        <p:txBody>
          <a:bodyPr/>
          <a:lstStyle/>
          <a:p>
            <a:fld id="{E92D4435-FEDF-410C-8023-D87E010A5342}" type="slidenum">
              <a:rPr lang="tr-TR" smtClean="0"/>
              <a:t>‹#›</a:t>
            </a:fld>
            <a:endParaRPr lang="tr-TR"/>
          </a:p>
        </p:txBody>
      </p:sp>
    </p:spTree>
    <p:extLst>
      <p:ext uri="{BB962C8B-B14F-4D97-AF65-F5344CB8AC3E}">
        <p14:creationId xmlns:p14="http://schemas.microsoft.com/office/powerpoint/2010/main" val="3463885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838D4-7680-4480-AB4C-978CA61F20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88B220A7-32A2-4A0B-A38D-A4635980C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5A29F171-614D-4CBC-8751-E93569615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0ABAB-8E09-466E-9C42-3334CBADD748}"/>
              </a:ext>
            </a:extLst>
          </p:cNvPr>
          <p:cNvSpPr>
            <a:spLocks noGrp="1"/>
          </p:cNvSpPr>
          <p:nvPr>
            <p:ph type="dt" sz="half" idx="10"/>
          </p:nvPr>
        </p:nvSpPr>
        <p:spPr/>
        <p:txBody>
          <a:bodyPr/>
          <a:lstStyle/>
          <a:p>
            <a:fld id="{EDED980A-CC74-4EDE-AD6C-ED666FDF9021}" type="datetimeFigureOut">
              <a:rPr lang="tr-TR" smtClean="0"/>
              <a:t>3.01.2025</a:t>
            </a:fld>
            <a:endParaRPr lang="tr-TR"/>
          </a:p>
        </p:txBody>
      </p:sp>
      <p:sp>
        <p:nvSpPr>
          <p:cNvPr id="6" name="Footer Placeholder 5">
            <a:extLst>
              <a:ext uri="{FF2B5EF4-FFF2-40B4-BE49-F238E27FC236}">
                <a16:creationId xmlns:a16="http://schemas.microsoft.com/office/drawing/2014/main" id="{7A8B95C5-F7DC-4E1C-9329-70ECA766D262}"/>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F6420AE6-5EAC-40AF-9965-F26C20A740AC}"/>
              </a:ext>
            </a:extLst>
          </p:cNvPr>
          <p:cNvSpPr>
            <a:spLocks noGrp="1"/>
          </p:cNvSpPr>
          <p:nvPr>
            <p:ph type="sldNum" sz="quarter" idx="12"/>
          </p:nvPr>
        </p:nvSpPr>
        <p:spPr/>
        <p:txBody>
          <a:bodyPr/>
          <a:lstStyle/>
          <a:p>
            <a:fld id="{E92D4435-FEDF-410C-8023-D87E010A5342}" type="slidenum">
              <a:rPr lang="tr-TR" smtClean="0"/>
              <a:t>‹#›</a:t>
            </a:fld>
            <a:endParaRPr lang="tr-TR"/>
          </a:p>
        </p:txBody>
      </p:sp>
    </p:spTree>
    <p:extLst>
      <p:ext uri="{BB962C8B-B14F-4D97-AF65-F5344CB8AC3E}">
        <p14:creationId xmlns:p14="http://schemas.microsoft.com/office/powerpoint/2010/main" val="290325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606688-4C9E-427C-8F38-A692CC5471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061FC315-CF83-43E7-AAED-4D94BC500A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960EB3C-3F07-4BA5-AB78-AD06F5FD65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D980A-CC74-4EDE-AD6C-ED666FDF9021}" type="datetimeFigureOut">
              <a:rPr lang="tr-TR" smtClean="0"/>
              <a:t>3.01.2025</a:t>
            </a:fld>
            <a:endParaRPr lang="tr-TR"/>
          </a:p>
        </p:txBody>
      </p:sp>
      <p:sp>
        <p:nvSpPr>
          <p:cNvPr id="5" name="Footer Placeholder 4">
            <a:extLst>
              <a:ext uri="{FF2B5EF4-FFF2-40B4-BE49-F238E27FC236}">
                <a16:creationId xmlns:a16="http://schemas.microsoft.com/office/drawing/2014/main" id="{57FE041F-C482-40D9-981A-633E3854F3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120004DA-FF70-4D33-98D8-ACBECA1404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D4435-FEDF-410C-8023-D87E010A5342}" type="slidenum">
              <a:rPr lang="tr-TR" smtClean="0"/>
              <a:t>‹#›</a:t>
            </a:fld>
            <a:endParaRPr lang="tr-TR"/>
          </a:p>
        </p:txBody>
      </p:sp>
    </p:spTree>
    <p:extLst>
      <p:ext uri="{BB962C8B-B14F-4D97-AF65-F5344CB8AC3E}">
        <p14:creationId xmlns:p14="http://schemas.microsoft.com/office/powerpoint/2010/main" val="915946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nytimes.com/1970/02/22/archives/antonioni-defends-zabriskie-point-i-love-this-country.html" TargetMode="External"/><Relationship Id="rId3" Type="http://schemas.openxmlformats.org/officeDocument/2006/relationships/hyperlink" Target="https://offscreen.com/view/zabriskie_point_1970" TargetMode="External"/><Relationship Id="rId7" Type="http://schemas.openxmlformats.org/officeDocument/2006/relationships/hyperlink" Target="https://www.rottentomatoes.com/m/zabriskie_point/reviews" TargetMode="External"/><Relationship Id="rId2" Type="http://schemas.openxmlformats.org/officeDocument/2006/relationships/hyperlink" Target="https://en.wikipedia.org/wiki/Zabriskie_Point_%28film%29" TargetMode="External"/><Relationship Id="rId1" Type="http://schemas.openxmlformats.org/officeDocument/2006/relationships/slideLayout" Target="../slideLayouts/slideLayout2.xml"/><Relationship Id="rId6" Type="http://schemas.openxmlformats.org/officeDocument/2006/relationships/hyperlink" Target="https://antonioni9.wordpress.com/2021/06/25/michelangelo-and-the-leviathan-the-making-of-zabriskie-point-1992/" TargetMode="External"/><Relationship Id="rId5" Type="http://schemas.openxmlformats.org/officeDocument/2006/relationships/hyperlink" Target="http://www.lightmonkey.net/antonionis-orgy" TargetMode="External"/><Relationship Id="rId4" Type="http://schemas.openxmlformats.org/officeDocument/2006/relationships/hyperlink" Target="https://www.academia.edu/5446176/Zabriskie_Noktas%C4%B1_Filminin_S%C3%B6ylem_Analizi?email_work_card=tit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EB6C8CEC-A36D-4D39-8D94-C6E9ACBD64B1}"/>
              </a:ext>
            </a:extLst>
          </p:cNvPr>
          <p:cNvSpPr>
            <a:spLocks noGrp="1"/>
          </p:cNvSpPr>
          <p:nvPr>
            <p:ph type="subTitle" idx="1"/>
          </p:nvPr>
        </p:nvSpPr>
        <p:spPr>
          <a:xfrm>
            <a:off x="6096000" y="2401455"/>
            <a:ext cx="4802909" cy="1533235"/>
          </a:xfrm>
        </p:spPr>
        <p:txBody>
          <a:bodyPr>
            <a:normAutofit fontScale="85000" lnSpcReduction="10000"/>
          </a:bodyPr>
          <a:lstStyle/>
          <a:p>
            <a:r>
              <a:rPr lang="tr-TR" sz="7200" dirty="0"/>
              <a:t>Filmin Etkileri</a:t>
            </a:r>
          </a:p>
          <a:p>
            <a:r>
              <a:rPr lang="tr-TR" dirty="0"/>
              <a:t>Barış Sinan Ural - 24.12.2024 - </a:t>
            </a:r>
          </a:p>
          <a:p>
            <a:endParaRPr lang="tr-TR" dirty="0"/>
          </a:p>
        </p:txBody>
      </p:sp>
      <p:pic>
        <p:nvPicPr>
          <p:cNvPr id="15" name="Picture 14">
            <a:extLst>
              <a:ext uri="{FF2B5EF4-FFF2-40B4-BE49-F238E27FC236}">
                <a16:creationId xmlns:a16="http://schemas.microsoft.com/office/drawing/2014/main" id="{99503DEB-5A8F-4DC0-AEFF-51C9562C0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50" y="1009073"/>
            <a:ext cx="5397500" cy="4318000"/>
          </a:xfrm>
          <a:prstGeom prst="rect">
            <a:avLst/>
          </a:prstGeom>
        </p:spPr>
      </p:pic>
    </p:spTree>
    <p:extLst>
      <p:ext uri="{BB962C8B-B14F-4D97-AF65-F5344CB8AC3E}">
        <p14:creationId xmlns:p14="http://schemas.microsoft.com/office/powerpoint/2010/main" val="80691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FCCD6A1-06B8-46E4-9816-27E9BA53C4BF}"/>
              </a:ext>
            </a:extLst>
          </p:cNvPr>
          <p:cNvSpPr>
            <a:spLocks noGrp="1"/>
          </p:cNvSpPr>
          <p:nvPr>
            <p:ph idx="1"/>
          </p:nvPr>
        </p:nvSpPr>
        <p:spPr>
          <a:xfrm>
            <a:off x="461818" y="565727"/>
            <a:ext cx="10317018" cy="2863273"/>
          </a:xfrm>
        </p:spPr>
        <p:txBody>
          <a:bodyPr>
            <a:normAutofit lnSpcReduction="10000"/>
          </a:bodyPr>
          <a:lstStyle/>
          <a:p>
            <a:r>
              <a:rPr lang="tr-TR" sz="1800" kern="100" dirty="0">
                <a:highlight>
                  <a:srgbClr val="FFFF00"/>
                </a:highlight>
                <a:latin typeface="Aptos"/>
                <a:cs typeface="Arial" panose="020B0604020202020204" pitchFamily="34" charset="0"/>
              </a:rPr>
              <a:t>Başrollerde profesyonel olmayan oyuncuların tercih edilmesi dikkat çeken bir noktadır. </a:t>
            </a:r>
          </a:p>
          <a:p>
            <a:r>
              <a:rPr lang="tr-TR" sz="1800" kern="100" dirty="0">
                <a:highlight>
                  <a:srgbClr val="FFFF00"/>
                </a:highlight>
                <a:latin typeface="Aptos"/>
                <a:cs typeface="Arial" panose="020B0604020202020204" pitchFamily="34" charset="0"/>
              </a:rPr>
              <a:t>Geleneksel sinemada oyuncu rolünü dramatize eder, belirli düşünceleri ve duyguları okunaklı hale getirir. İlişkileri ve durumları açıklığa kavuşturma ve izleyicinin filmi doğru bir şekilde okumasına yardımcı olur.</a:t>
            </a:r>
          </a:p>
          <a:p>
            <a:r>
              <a:rPr lang="tr-TR" sz="1800" kern="100" dirty="0">
                <a:highlight>
                  <a:srgbClr val="FFFF00"/>
                </a:highlight>
                <a:latin typeface="Aptos"/>
                <a:cs typeface="Arial" panose="020B0604020202020204" pitchFamily="34" charset="0"/>
              </a:rPr>
              <a:t>Daria ve Mark’ın diyalogları ise zorlama, tereddütlü ve monotondur. Oyuncuların rol içinde olduğunu fark ederiz. Bu da filmde bir huzursuzluğu ve belirsizliği bize hissettirir.</a:t>
            </a:r>
          </a:p>
          <a:p>
            <a:r>
              <a:rPr lang="tr-TR" sz="1800" kern="100" dirty="0">
                <a:highlight>
                  <a:srgbClr val="FFFF00"/>
                </a:highlight>
                <a:latin typeface="Aptos"/>
                <a:cs typeface="Arial" panose="020B0604020202020204" pitchFamily="34" charset="0"/>
              </a:rPr>
              <a:t>Antonioni, profesyonel oyunculuk standartlarını tam olarak göz ardı etmez. İş adamlarının ve polisin karakterleri Hollywood tarzı aktörlere verilmiştir.</a:t>
            </a:r>
          </a:p>
          <a:p>
            <a:r>
              <a:rPr lang="tr-TR" sz="1800" kern="100" dirty="0">
                <a:highlight>
                  <a:srgbClr val="FFFF00"/>
                </a:highlight>
                <a:latin typeface="Aptos"/>
                <a:cs typeface="Arial" panose="020B0604020202020204" pitchFamily="34" charset="0"/>
              </a:rPr>
              <a:t>Filmde profesyonel oyuncular, Mark ve Daria’nın aksine kendi gerçek hayattaki isimlerini kullanmazlar.</a:t>
            </a:r>
          </a:p>
        </p:txBody>
      </p:sp>
      <p:sp>
        <p:nvSpPr>
          <p:cNvPr id="12" name="Title 9">
            <a:extLst>
              <a:ext uri="{FF2B5EF4-FFF2-40B4-BE49-F238E27FC236}">
                <a16:creationId xmlns:a16="http://schemas.microsoft.com/office/drawing/2014/main" id="{C89043EC-6402-4320-93F4-3C1A6DA9BCDD}"/>
              </a:ext>
            </a:extLst>
          </p:cNvPr>
          <p:cNvSpPr txBox="1">
            <a:spLocks/>
          </p:cNvSpPr>
          <p:nvPr/>
        </p:nvSpPr>
        <p:spPr>
          <a:xfrm>
            <a:off x="712715" y="1152219"/>
            <a:ext cx="3926048" cy="759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3200" b="1" dirty="0"/>
          </a:p>
        </p:txBody>
      </p:sp>
      <p:pic>
        <p:nvPicPr>
          <p:cNvPr id="20" name="Picture 19">
            <a:extLst>
              <a:ext uri="{FF2B5EF4-FFF2-40B4-BE49-F238E27FC236}">
                <a16:creationId xmlns:a16="http://schemas.microsoft.com/office/drawing/2014/main" id="{A9A5037A-980C-4C54-9321-AB8E30461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818" y="3916218"/>
            <a:ext cx="11027210" cy="2311861"/>
          </a:xfrm>
          <a:prstGeom prst="rect">
            <a:avLst/>
          </a:prstGeom>
        </p:spPr>
      </p:pic>
    </p:spTree>
    <p:extLst>
      <p:ext uri="{BB962C8B-B14F-4D97-AF65-F5344CB8AC3E}">
        <p14:creationId xmlns:p14="http://schemas.microsoft.com/office/powerpoint/2010/main" val="416320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D3467C-9F11-4579-AC29-B09E086BD30D}"/>
              </a:ext>
            </a:extLst>
          </p:cNvPr>
          <p:cNvSpPr>
            <a:spLocks noGrp="1"/>
          </p:cNvSpPr>
          <p:nvPr>
            <p:ph idx="1"/>
          </p:nvPr>
        </p:nvSpPr>
        <p:spPr>
          <a:xfrm>
            <a:off x="838200" y="1825625"/>
            <a:ext cx="5017655" cy="4351338"/>
          </a:xfrm>
        </p:spPr>
        <p:txBody>
          <a:bodyPr>
            <a:normAutofit fontScale="55000" lnSpcReduction="20000"/>
          </a:bodyPr>
          <a:lstStyle/>
          <a:p>
            <a:r>
              <a:rPr lang="tr-TR" dirty="0">
                <a:highlight>
                  <a:srgbClr val="FFFF00"/>
                </a:highlight>
              </a:rPr>
              <a:t>Mark ve Daria’nın sözlü iletişimleri kusurludur. Ancak birbirleriyle ve doğayla fiziksel temasları sonrası etkili ve net bir iletişim kurabilirler. </a:t>
            </a:r>
          </a:p>
          <a:p>
            <a:r>
              <a:rPr lang="tr-TR" dirty="0">
                <a:highlight>
                  <a:srgbClr val="FFFF00"/>
                </a:highlight>
              </a:rPr>
              <a:t>Mark’ın uçağın yan kısmına yazdığı sloganlardan biri de «No Words» olur.</a:t>
            </a:r>
          </a:p>
          <a:p>
            <a:r>
              <a:rPr lang="tr-TR" dirty="0">
                <a:highlight>
                  <a:srgbClr val="FFFF00"/>
                </a:highlight>
              </a:rPr>
              <a:t>Mark ve Daira’nın hareketlerinin karşılıklı hayranlık ve saygı içerdiği hissedilir. Seks yapmazlar, sevişirler. Bu oyunsu ve masum unsurlar içeren önemli bir ayrımdır.</a:t>
            </a:r>
          </a:p>
          <a:p>
            <a:r>
              <a:rPr lang="tr-TR" dirty="0">
                <a:highlight>
                  <a:srgbClr val="FFFF00"/>
                </a:highlight>
              </a:rPr>
              <a:t>Jerry Garcia’nın doğaçlama müziği, Daria ve Mark’ın birlikteliğinden doğan bir sevişme ayini için mükemmel bir ses ortamı yaratır.</a:t>
            </a:r>
          </a:p>
          <a:p>
            <a:r>
              <a:rPr lang="tr-TR" dirty="0">
                <a:highlight>
                  <a:srgbClr val="FFFF00"/>
                </a:highlight>
              </a:rPr>
              <a:t>Bu, Joe </a:t>
            </a:r>
            <a:r>
              <a:rPr lang="tr-TR" dirty="0" err="1">
                <a:highlight>
                  <a:srgbClr val="FFFF00"/>
                </a:highlight>
              </a:rPr>
              <a:t>Chaikin</a:t>
            </a:r>
            <a:r>
              <a:rPr lang="tr-TR" dirty="0">
                <a:highlight>
                  <a:srgbClr val="FFFF00"/>
                </a:highlight>
              </a:rPr>
              <a:t> Open </a:t>
            </a:r>
            <a:r>
              <a:rPr lang="tr-TR" dirty="0" err="1">
                <a:highlight>
                  <a:srgbClr val="FFFF00"/>
                </a:highlight>
              </a:rPr>
              <a:t>Theatre’ın</a:t>
            </a:r>
            <a:r>
              <a:rPr lang="tr-TR" dirty="0">
                <a:highlight>
                  <a:srgbClr val="FFFF00"/>
                </a:highlight>
              </a:rPr>
              <a:t> profesyonel dansçıları tarafından canlandırılan son derece stilize edilmiş bir temsildir.</a:t>
            </a:r>
          </a:p>
          <a:p>
            <a:r>
              <a:rPr lang="tr-TR" dirty="0">
                <a:highlight>
                  <a:srgbClr val="FFFF00"/>
                </a:highlight>
              </a:rPr>
              <a:t>Bu sahnelerdeki çiftler, Amerikan püritenliği ve onun ürettiği savaş/tüketici kültürüne kıyasla, doğal insana daha yakındır. </a:t>
            </a:r>
          </a:p>
          <a:p>
            <a:r>
              <a:rPr lang="tr-TR" dirty="0">
                <a:highlight>
                  <a:srgbClr val="FFFF00"/>
                </a:highlight>
              </a:rPr>
              <a:t>Bir başka unsur, Antonioni’nin renk ve materyal kullanımı ile ortaya çıkar. Bu sahnede, toz, kıyafet ve vücutlar birbirine karışır, insanların toprak ve bitkiler gibi dünyanın bir parçası olduğu vurgulanır.</a:t>
            </a:r>
          </a:p>
        </p:txBody>
      </p:sp>
      <p:pic>
        <p:nvPicPr>
          <p:cNvPr id="7" name="Picture 6">
            <a:extLst>
              <a:ext uri="{FF2B5EF4-FFF2-40B4-BE49-F238E27FC236}">
                <a16:creationId xmlns:a16="http://schemas.microsoft.com/office/drawing/2014/main" id="{DE338465-8878-4905-B8C7-D349D4A86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037" y="224152"/>
            <a:ext cx="3463636" cy="1472045"/>
          </a:xfrm>
          <a:prstGeom prst="rect">
            <a:avLst/>
          </a:prstGeom>
        </p:spPr>
      </p:pic>
      <p:pic>
        <p:nvPicPr>
          <p:cNvPr id="9" name="Picture 8">
            <a:extLst>
              <a:ext uri="{FF2B5EF4-FFF2-40B4-BE49-F238E27FC236}">
                <a16:creationId xmlns:a16="http://schemas.microsoft.com/office/drawing/2014/main" id="{2F5421BF-7968-44F4-A9FA-262D6A0B2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3652473"/>
            <a:ext cx="4211783" cy="2981375"/>
          </a:xfrm>
          <a:prstGeom prst="rect">
            <a:avLst/>
          </a:prstGeom>
        </p:spPr>
      </p:pic>
      <p:pic>
        <p:nvPicPr>
          <p:cNvPr id="10" name="Picture 9">
            <a:extLst>
              <a:ext uri="{FF2B5EF4-FFF2-40B4-BE49-F238E27FC236}">
                <a16:creationId xmlns:a16="http://schemas.microsoft.com/office/drawing/2014/main" id="{89B17517-891F-44D5-83BA-4FF542078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399" y="1399097"/>
            <a:ext cx="3050401" cy="2029903"/>
          </a:xfrm>
          <a:prstGeom prst="rect">
            <a:avLst/>
          </a:prstGeom>
        </p:spPr>
      </p:pic>
    </p:spTree>
    <p:extLst>
      <p:ext uri="{BB962C8B-B14F-4D97-AF65-F5344CB8AC3E}">
        <p14:creationId xmlns:p14="http://schemas.microsoft.com/office/powerpoint/2010/main" val="3217665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672BE-1A25-4B0E-BF50-1A49599EF14C}"/>
              </a:ext>
            </a:extLst>
          </p:cNvPr>
          <p:cNvSpPr>
            <a:spLocks noGrp="1"/>
          </p:cNvSpPr>
          <p:nvPr>
            <p:ph idx="1"/>
          </p:nvPr>
        </p:nvSpPr>
        <p:spPr>
          <a:xfrm>
            <a:off x="362202" y="2456873"/>
            <a:ext cx="6371108" cy="3981597"/>
          </a:xfrm>
        </p:spPr>
        <p:txBody>
          <a:bodyPr>
            <a:normAutofit/>
          </a:bodyPr>
          <a:lstStyle/>
          <a:p>
            <a:r>
              <a:rPr lang="tr-TR" sz="1600" dirty="0">
                <a:highlight>
                  <a:srgbClr val="FFFF00"/>
                </a:highlight>
                <a:latin typeface="Aptos"/>
                <a:cs typeface="Arial" panose="020B0604020202020204" pitchFamily="34" charset="0"/>
              </a:rPr>
              <a:t>Mark, çalıntı uçağıyla Los Angeles’e geri döner. Havaalanında bekleyen polisler onu yakalamak yerine sebepsizce öldürür.</a:t>
            </a:r>
          </a:p>
          <a:p>
            <a:r>
              <a:rPr lang="tr-TR" sz="1600" dirty="0">
                <a:highlight>
                  <a:srgbClr val="FFFF00"/>
                </a:highlight>
                <a:latin typeface="Aptos"/>
                <a:cs typeface="Arial" panose="020B0604020202020204" pitchFamily="34" charset="0"/>
              </a:rPr>
              <a:t>Daria, eşleri havuz kenarında dinlenip sohbet eden Sunny Dunes yöneticilerinin, bazı yatırımcılarla bir anlaşmayı bitirmeye çalıştıkları modern konağa geri döner.</a:t>
            </a:r>
          </a:p>
          <a:p>
            <a:r>
              <a:rPr lang="tr-TR" sz="1600" dirty="0">
                <a:highlight>
                  <a:srgbClr val="FFFF00"/>
                </a:highlight>
                <a:latin typeface="Aptos"/>
                <a:cs typeface="Arial" panose="020B0604020202020204" pitchFamily="34" charset="0"/>
              </a:rPr>
              <a:t>Daria’nın varlığını kabul eden tek kadının Kızılderili bir hizmetçi olması, Antonioni’nin ev sahibi gruba olan hor görüsünün bir tezahürüdür.</a:t>
            </a:r>
          </a:p>
          <a:p>
            <a:r>
              <a:rPr lang="tr-TR" sz="1600" dirty="0">
                <a:highlight>
                  <a:srgbClr val="FFFF00"/>
                </a:highlight>
                <a:latin typeface="Aptos"/>
                <a:cs typeface="Arial" panose="020B0604020202020204" pitchFamily="34" charset="0"/>
              </a:rPr>
              <a:t>Daria arabasına geri döndüğünde arkasına bakar ve karşı çekimde ev büyük bir patlamayla ateş topuna döner.</a:t>
            </a:r>
          </a:p>
          <a:p>
            <a:r>
              <a:rPr lang="tr-TR" sz="1600" dirty="0">
                <a:highlight>
                  <a:srgbClr val="FFFF00"/>
                </a:highlight>
                <a:latin typeface="Aptos"/>
                <a:cs typeface="Arial" panose="020B0604020202020204" pitchFamily="34" charset="0"/>
              </a:rPr>
              <a:t>6 dakikalık bu sekansın sonunda Daria’nın mutlu ve huzur içinde görülen yüzü bunun bir fantezi olduğunu ortaya koyar.</a:t>
            </a:r>
          </a:p>
          <a:p>
            <a:r>
              <a:rPr lang="tr-TR" sz="1600" dirty="0">
                <a:highlight>
                  <a:srgbClr val="FFFF00"/>
                </a:highlight>
                <a:latin typeface="Aptos"/>
                <a:cs typeface="Arial" panose="020B0604020202020204" pitchFamily="34" charset="0"/>
              </a:rPr>
              <a:t>Daria konaktaki  insanların hiç birinin havaya uçtuğunu hayal etmemiştir. Sadece nesneler.</a:t>
            </a:r>
          </a:p>
        </p:txBody>
      </p:sp>
      <p:pic>
        <p:nvPicPr>
          <p:cNvPr id="5" name="Picture 4">
            <a:extLst>
              <a:ext uri="{FF2B5EF4-FFF2-40B4-BE49-F238E27FC236}">
                <a16:creationId xmlns:a16="http://schemas.microsoft.com/office/drawing/2014/main" id="{80237E10-A409-45B8-8685-37E2E3D8D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1615" y="350379"/>
            <a:ext cx="5016659" cy="1606402"/>
          </a:xfrm>
          <a:prstGeom prst="rect">
            <a:avLst/>
          </a:prstGeom>
        </p:spPr>
      </p:pic>
      <p:pic>
        <p:nvPicPr>
          <p:cNvPr id="7" name="Picture 6">
            <a:extLst>
              <a:ext uri="{FF2B5EF4-FFF2-40B4-BE49-F238E27FC236}">
                <a16:creationId xmlns:a16="http://schemas.microsoft.com/office/drawing/2014/main" id="{760C24DB-1F59-47B1-BB57-AF46A2FC2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719" y="2222983"/>
            <a:ext cx="4879099" cy="2024173"/>
          </a:xfrm>
          <a:prstGeom prst="rect">
            <a:avLst/>
          </a:prstGeom>
        </p:spPr>
      </p:pic>
      <p:pic>
        <p:nvPicPr>
          <p:cNvPr id="9" name="Picture 8">
            <a:extLst>
              <a:ext uri="{FF2B5EF4-FFF2-40B4-BE49-F238E27FC236}">
                <a16:creationId xmlns:a16="http://schemas.microsoft.com/office/drawing/2014/main" id="{F5BD0343-EF80-48E1-9025-821B492B24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5036" y="4513360"/>
            <a:ext cx="4054762" cy="1925110"/>
          </a:xfrm>
          <a:prstGeom prst="rect">
            <a:avLst/>
          </a:prstGeom>
        </p:spPr>
      </p:pic>
      <p:pic>
        <p:nvPicPr>
          <p:cNvPr id="10" name="Picture 9">
            <a:extLst>
              <a:ext uri="{FF2B5EF4-FFF2-40B4-BE49-F238E27FC236}">
                <a16:creationId xmlns:a16="http://schemas.microsoft.com/office/drawing/2014/main" id="{EA856CFB-4610-474D-97DA-E9C370ECD6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324" y="140183"/>
            <a:ext cx="3911600" cy="2082800"/>
          </a:xfrm>
          <a:prstGeom prst="rect">
            <a:avLst/>
          </a:prstGeom>
        </p:spPr>
      </p:pic>
    </p:spTree>
    <p:extLst>
      <p:ext uri="{BB962C8B-B14F-4D97-AF65-F5344CB8AC3E}">
        <p14:creationId xmlns:p14="http://schemas.microsoft.com/office/powerpoint/2010/main" val="3253173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77FE0F1-221E-484E-8C4D-4A49748E61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782" y="2018174"/>
            <a:ext cx="334116" cy="377330"/>
          </a:xfrm>
        </p:spPr>
      </p:pic>
      <p:pic>
        <p:nvPicPr>
          <p:cNvPr id="7" name="Picture 6">
            <a:extLst>
              <a:ext uri="{FF2B5EF4-FFF2-40B4-BE49-F238E27FC236}">
                <a16:creationId xmlns:a16="http://schemas.microsoft.com/office/drawing/2014/main" id="{418D860E-FC8B-44EF-9FFA-3D863DB61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743" y="1908092"/>
            <a:ext cx="496261" cy="506972"/>
          </a:xfrm>
          <a:prstGeom prst="rect">
            <a:avLst/>
          </a:prstGeom>
        </p:spPr>
      </p:pic>
      <p:sp>
        <p:nvSpPr>
          <p:cNvPr id="16" name="Rectangle 6">
            <a:extLst>
              <a:ext uri="{FF2B5EF4-FFF2-40B4-BE49-F238E27FC236}">
                <a16:creationId xmlns:a16="http://schemas.microsoft.com/office/drawing/2014/main" id="{2F9F1035-C66C-4066-8628-F05F7C40EEFB}"/>
              </a:ext>
            </a:extLst>
          </p:cNvPr>
          <p:cNvSpPr>
            <a:spLocks noChangeArrowheads="1"/>
          </p:cNvSpPr>
          <p:nvPr/>
        </p:nvSpPr>
        <p:spPr bwMode="auto">
          <a:xfrm>
            <a:off x="1082180" y="1875074"/>
            <a:ext cx="4969078" cy="74380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1F1F1F"/>
                </a:solidFill>
                <a:effectLst/>
                <a:latin typeface="Aptos"/>
              </a:rPr>
              <a:t>Zabriskie Point, bu ülkede gerçekte ne olduğu konusunda cahil olmanın ne demek olduğunu özetliyor. </a:t>
            </a:r>
            <a:r>
              <a:rPr kumimoji="0" lang="tr-TR" altLang="tr-TR" sz="1000" b="0" i="0" u="none" strike="noStrike" cap="none" normalizeH="0" baseline="0" dirty="0" err="1">
                <a:ln>
                  <a:noFill/>
                </a:ln>
                <a:solidFill>
                  <a:srgbClr val="1F1F1F"/>
                </a:solidFill>
                <a:effectLst/>
                <a:latin typeface="Aptos"/>
              </a:rPr>
              <a:t>Michelangelo</a:t>
            </a:r>
            <a:r>
              <a:rPr kumimoji="0" lang="tr-TR" altLang="tr-TR" sz="1000" b="0" i="0" u="none" strike="noStrike" cap="none" normalizeH="0" baseline="0" dirty="0">
                <a:ln>
                  <a:noFill/>
                </a:ln>
                <a:solidFill>
                  <a:srgbClr val="1F1F1F"/>
                </a:solidFill>
                <a:effectLst/>
                <a:latin typeface="Aptos"/>
              </a:rPr>
              <a:t> Antonioni'nin yeni filmi hem entelektüel açıdan </a:t>
            </a:r>
            <a:r>
              <a:rPr lang="tr-TR" altLang="tr-TR" sz="1000" dirty="0">
                <a:solidFill>
                  <a:srgbClr val="1F1F1F"/>
                </a:solidFill>
                <a:latin typeface="Aptos"/>
              </a:rPr>
              <a:t>rezil, hem de belki daha kötüsü ahlaki açıdan çocuksu. </a:t>
            </a: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1000" b="1" dirty="0">
                <a:solidFill>
                  <a:srgbClr val="1F1F1F"/>
                </a:solidFill>
                <a:latin typeface="Aptos"/>
              </a:rPr>
              <a:t>- </a:t>
            </a:r>
            <a:r>
              <a:rPr lang="tr-TR" sz="1000" b="1" dirty="0">
                <a:solidFill>
                  <a:srgbClr val="1F1F1F"/>
                </a:solidFill>
                <a:latin typeface="Aptos"/>
              </a:rPr>
              <a:t>David </a:t>
            </a:r>
            <a:r>
              <a:rPr lang="tr-TR" sz="1000" b="1" dirty="0" err="1">
                <a:solidFill>
                  <a:srgbClr val="1F1F1F"/>
                </a:solidFill>
                <a:latin typeface="Aptos"/>
              </a:rPr>
              <a:t>Elliott</a:t>
            </a:r>
            <a:r>
              <a:rPr lang="tr-TR" sz="1000" b="1" dirty="0">
                <a:solidFill>
                  <a:srgbClr val="1F1F1F"/>
                </a:solidFill>
                <a:latin typeface="Aptos"/>
              </a:rPr>
              <a:t> - Chicago Daily News </a:t>
            </a:r>
            <a:br>
              <a:rPr lang="tr-TR" sz="1000" dirty="0">
                <a:solidFill>
                  <a:srgbClr val="1F1F1F"/>
                </a:solidFill>
                <a:latin typeface="Aptos"/>
              </a:rPr>
            </a:br>
            <a:endParaRPr lang="tr-TR" altLang="tr-TR" sz="1000" dirty="0">
              <a:solidFill>
                <a:srgbClr val="1F1F1F"/>
              </a:solidFill>
              <a:latin typeface="Aptos"/>
            </a:endParaRPr>
          </a:p>
        </p:txBody>
      </p:sp>
      <p:sp>
        <p:nvSpPr>
          <p:cNvPr id="18" name="Title 17">
            <a:extLst>
              <a:ext uri="{FF2B5EF4-FFF2-40B4-BE49-F238E27FC236}">
                <a16:creationId xmlns:a16="http://schemas.microsoft.com/office/drawing/2014/main" id="{C111E8FF-E08A-408F-A3EB-EB135BB21F02}"/>
              </a:ext>
            </a:extLst>
          </p:cNvPr>
          <p:cNvSpPr>
            <a:spLocks noGrp="1"/>
          </p:cNvSpPr>
          <p:nvPr>
            <p:ph type="title"/>
          </p:nvPr>
        </p:nvSpPr>
        <p:spPr/>
        <p:txBody>
          <a:bodyPr/>
          <a:lstStyle/>
          <a:p>
            <a:r>
              <a:rPr lang="tr-TR" dirty="0"/>
              <a:t>Eleştiriler</a:t>
            </a:r>
          </a:p>
        </p:txBody>
      </p:sp>
      <p:sp>
        <p:nvSpPr>
          <p:cNvPr id="19" name="Rectangle 6">
            <a:extLst>
              <a:ext uri="{FF2B5EF4-FFF2-40B4-BE49-F238E27FC236}">
                <a16:creationId xmlns:a16="http://schemas.microsoft.com/office/drawing/2014/main" id="{C8B2C56F-8D53-4F45-9A52-E62796D51941}"/>
              </a:ext>
            </a:extLst>
          </p:cNvPr>
          <p:cNvSpPr>
            <a:spLocks noChangeArrowheads="1"/>
          </p:cNvSpPr>
          <p:nvPr/>
        </p:nvSpPr>
        <p:spPr bwMode="auto">
          <a:xfrm>
            <a:off x="6855841" y="1911882"/>
            <a:ext cx="4839726" cy="58991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1F1F1F"/>
                </a:solidFill>
                <a:effectLst/>
                <a:latin typeface="inherit"/>
              </a:rPr>
              <a:t>Elbette bir çılgınlık, ama cesurca renklendirilmiş ve somut fotoğrafları, aynı zamanda soyutlamanın da sınırındadır. Patlayıcı. </a:t>
            </a: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1000" b="1" dirty="0">
                <a:solidFill>
                  <a:srgbClr val="1F1F1F"/>
                </a:solidFill>
                <a:latin typeface="Aptos"/>
              </a:rPr>
              <a:t>- </a:t>
            </a:r>
            <a:r>
              <a:rPr lang="tr-TR" sz="1000" b="1" dirty="0">
                <a:solidFill>
                  <a:srgbClr val="1F1F1F"/>
                </a:solidFill>
                <a:latin typeface="Aptos"/>
              </a:rPr>
              <a:t>Ray </a:t>
            </a:r>
            <a:r>
              <a:rPr lang="tr-TR" sz="1000" b="1" dirty="0" err="1">
                <a:solidFill>
                  <a:srgbClr val="1F1F1F"/>
                </a:solidFill>
                <a:latin typeface="Aptos"/>
              </a:rPr>
              <a:t>Pride</a:t>
            </a:r>
            <a:r>
              <a:rPr lang="tr-TR" sz="1000" b="1" dirty="0">
                <a:solidFill>
                  <a:srgbClr val="1F1F1F"/>
                </a:solidFill>
                <a:latin typeface="Aptos"/>
              </a:rPr>
              <a:t> - </a:t>
            </a:r>
            <a:r>
              <a:rPr lang="tr-TR" sz="1000" b="1" dirty="0" err="1">
                <a:solidFill>
                  <a:srgbClr val="1F1F1F"/>
                </a:solidFill>
                <a:latin typeface="Aptos"/>
              </a:rPr>
              <a:t>Newcity</a:t>
            </a:r>
            <a:r>
              <a:rPr lang="tr-TR" sz="1000" b="1" dirty="0">
                <a:solidFill>
                  <a:srgbClr val="1F1F1F"/>
                </a:solidFill>
                <a:latin typeface="Aptos"/>
              </a:rPr>
              <a:t> </a:t>
            </a:r>
            <a:br>
              <a:rPr lang="tr-TR" sz="1000" dirty="0">
                <a:solidFill>
                  <a:srgbClr val="1F1F1F"/>
                </a:solidFill>
                <a:latin typeface="Aptos"/>
              </a:rPr>
            </a:br>
            <a:endParaRPr lang="tr-TR" altLang="tr-TR" sz="1000" dirty="0">
              <a:solidFill>
                <a:srgbClr val="1F1F1F"/>
              </a:solidFill>
              <a:latin typeface="Aptos"/>
            </a:endParaRPr>
          </a:p>
        </p:txBody>
      </p:sp>
      <p:sp>
        <p:nvSpPr>
          <p:cNvPr id="21" name="Rectangle 8">
            <a:extLst>
              <a:ext uri="{FF2B5EF4-FFF2-40B4-BE49-F238E27FC236}">
                <a16:creationId xmlns:a16="http://schemas.microsoft.com/office/drawing/2014/main" id="{F26A598E-5DED-4E52-8775-C33529A1DD0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24" name="Content Placeholder 4">
            <a:extLst>
              <a:ext uri="{FF2B5EF4-FFF2-40B4-BE49-F238E27FC236}">
                <a16:creationId xmlns:a16="http://schemas.microsoft.com/office/drawing/2014/main" id="{B25B498B-6929-4392-806F-0FF98104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24" y="2939243"/>
            <a:ext cx="334116" cy="377330"/>
          </a:xfrm>
          <a:prstGeom prst="rect">
            <a:avLst/>
          </a:prstGeom>
        </p:spPr>
      </p:pic>
      <p:pic>
        <p:nvPicPr>
          <p:cNvPr id="25" name="Picture 24">
            <a:extLst>
              <a:ext uri="{FF2B5EF4-FFF2-40B4-BE49-F238E27FC236}">
                <a16:creationId xmlns:a16="http://schemas.microsoft.com/office/drawing/2014/main" id="{9041FA4F-5040-417D-B9C3-8ACA51496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485" y="2829161"/>
            <a:ext cx="496261" cy="506972"/>
          </a:xfrm>
          <a:prstGeom prst="rect">
            <a:avLst/>
          </a:prstGeom>
        </p:spPr>
      </p:pic>
      <p:sp>
        <p:nvSpPr>
          <p:cNvPr id="26" name="Rectangle 6">
            <a:extLst>
              <a:ext uri="{FF2B5EF4-FFF2-40B4-BE49-F238E27FC236}">
                <a16:creationId xmlns:a16="http://schemas.microsoft.com/office/drawing/2014/main" id="{F938C6B7-B9C9-4E0D-84A3-4D24BAB84984}"/>
              </a:ext>
            </a:extLst>
          </p:cNvPr>
          <p:cNvSpPr>
            <a:spLocks noChangeArrowheads="1"/>
          </p:cNvSpPr>
          <p:nvPr/>
        </p:nvSpPr>
        <p:spPr bwMode="auto">
          <a:xfrm>
            <a:off x="1126922" y="2796142"/>
            <a:ext cx="4969078" cy="74380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lang="tr-TR" sz="1000" dirty="0"/>
            </a:br>
            <a:r>
              <a:rPr lang="tr-TR" sz="1000" dirty="0"/>
              <a:t>H</a:t>
            </a:r>
            <a:r>
              <a:rPr lang="tr-TR" sz="1000" dirty="0">
                <a:solidFill>
                  <a:srgbClr val="1F1F1F"/>
                </a:solidFill>
                <a:latin typeface="Aptos"/>
              </a:rPr>
              <a:t>erhangi bir şekilde başarılı olarak kabul edilemez. Kendini beğenmiş bir film, yarım yamalak fikirlerle ve radikal sloganlarla dolu. </a:t>
            </a: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1000" b="1" dirty="0">
                <a:solidFill>
                  <a:srgbClr val="1F1F1F"/>
                </a:solidFill>
                <a:latin typeface="Aptos"/>
              </a:rPr>
              <a:t>- </a:t>
            </a:r>
            <a:r>
              <a:rPr lang="tr-TR" sz="1000" b="1" dirty="0">
                <a:solidFill>
                  <a:srgbClr val="1F1F1F"/>
                </a:solidFill>
                <a:latin typeface="Aptos"/>
              </a:rPr>
              <a:t>Philip Martin - </a:t>
            </a:r>
            <a:r>
              <a:rPr lang="tr-TR" sz="1000" b="1" dirty="0" err="1">
                <a:solidFill>
                  <a:srgbClr val="1F1F1F"/>
                </a:solidFill>
                <a:latin typeface="Aptos"/>
              </a:rPr>
              <a:t>Arkansas</a:t>
            </a:r>
            <a:r>
              <a:rPr lang="tr-TR" sz="1000" b="1" dirty="0">
                <a:solidFill>
                  <a:srgbClr val="1F1F1F"/>
                </a:solidFill>
                <a:latin typeface="Aptos"/>
              </a:rPr>
              <a:t> </a:t>
            </a:r>
            <a:r>
              <a:rPr lang="tr-TR" sz="1000" b="1" dirty="0" err="1">
                <a:solidFill>
                  <a:srgbClr val="1F1F1F"/>
                </a:solidFill>
                <a:latin typeface="Aptos"/>
              </a:rPr>
              <a:t>Democrat</a:t>
            </a:r>
            <a:r>
              <a:rPr lang="tr-TR" sz="1000" b="1" dirty="0">
                <a:solidFill>
                  <a:srgbClr val="1F1F1F"/>
                </a:solidFill>
                <a:latin typeface="Aptos"/>
              </a:rPr>
              <a:t> </a:t>
            </a:r>
            <a:r>
              <a:rPr lang="tr-TR" sz="1000" b="1" dirty="0" err="1">
                <a:solidFill>
                  <a:srgbClr val="1F1F1F"/>
                </a:solidFill>
                <a:latin typeface="Aptos"/>
              </a:rPr>
              <a:t>Gazette</a:t>
            </a:r>
            <a:br>
              <a:rPr lang="tr-TR" sz="1000" dirty="0">
                <a:solidFill>
                  <a:srgbClr val="1F1F1F"/>
                </a:solidFill>
                <a:latin typeface="Aptos"/>
              </a:rPr>
            </a:br>
            <a:endParaRPr lang="tr-TR" altLang="tr-TR" sz="1000" dirty="0">
              <a:solidFill>
                <a:srgbClr val="1F1F1F"/>
              </a:solidFill>
              <a:latin typeface="Aptos"/>
            </a:endParaRPr>
          </a:p>
        </p:txBody>
      </p:sp>
      <p:sp>
        <p:nvSpPr>
          <p:cNvPr id="27" name="Rectangle 6">
            <a:extLst>
              <a:ext uri="{FF2B5EF4-FFF2-40B4-BE49-F238E27FC236}">
                <a16:creationId xmlns:a16="http://schemas.microsoft.com/office/drawing/2014/main" id="{B6941532-56DA-401C-A421-037F405FC87B}"/>
              </a:ext>
            </a:extLst>
          </p:cNvPr>
          <p:cNvSpPr>
            <a:spLocks noChangeArrowheads="1"/>
          </p:cNvSpPr>
          <p:nvPr/>
        </p:nvSpPr>
        <p:spPr bwMode="auto">
          <a:xfrm>
            <a:off x="6855841" y="2832952"/>
            <a:ext cx="4884468" cy="58991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1F1F1F"/>
                </a:solidFill>
                <a:effectLst/>
                <a:latin typeface="inherit"/>
              </a:rPr>
              <a:t>Görsel olarak görkemli bir deneyim, aynı zamanda hippi dönemi film yapımcılığının aşırılıkları için tipik bir örnek.</a:t>
            </a:r>
            <a:r>
              <a:rPr kumimoji="0" lang="tr-TR" altLang="tr-TR" sz="100" b="0" i="0" u="none" strike="noStrike" cap="none" normalizeH="0" baseline="0" dirty="0">
                <a:ln>
                  <a:noFill/>
                </a:ln>
                <a:solidFill>
                  <a:schemeClr val="tx1"/>
                </a:solidFill>
                <a:effectLst/>
              </a:rPr>
              <a:t> </a:t>
            </a:r>
            <a:endParaRPr kumimoji="0" lang="tr-TR" altLang="tr-TR" sz="8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tr-TR" sz="1000" b="1" dirty="0">
                <a:solidFill>
                  <a:srgbClr val="1F1F1F"/>
                </a:solidFill>
                <a:latin typeface="Aptos"/>
              </a:rPr>
              <a:t>- </a:t>
            </a:r>
            <a:r>
              <a:rPr lang="tr-TR" sz="1000" b="1" dirty="0" err="1">
                <a:solidFill>
                  <a:srgbClr val="1F1F1F"/>
                </a:solidFill>
                <a:latin typeface="Aptos"/>
              </a:rPr>
              <a:t>Tom</a:t>
            </a:r>
            <a:r>
              <a:rPr lang="tr-TR" sz="1000" b="1" dirty="0">
                <a:solidFill>
                  <a:srgbClr val="1F1F1F"/>
                </a:solidFill>
                <a:latin typeface="Aptos"/>
              </a:rPr>
              <a:t> </a:t>
            </a:r>
            <a:r>
              <a:rPr lang="tr-TR" sz="1000" b="1" dirty="0" err="1">
                <a:solidFill>
                  <a:srgbClr val="1F1F1F"/>
                </a:solidFill>
                <a:latin typeface="Aptos"/>
              </a:rPr>
              <a:t>Huddleston</a:t>
            </a:r>
            <a:r>
              <a:rPr lang="tr-TR" sz="1000" b="1" dirty="0">
                <a:solidFill>
                  <a:srgbClr val="1F1F1F"/>
                </a:solidFill>
                <a:latin typeface="Aptos"/>
              </a:rPr>
              <a:t> - Time </a:t>
            </a:r>
            <a:r>
              <a:rPr lang="tr-TR" sz="1000" b="1" dirty="0" err="1">
                <a:solidFill>
                  <a:srgbClr val="1F1F1F"/>
                </a:solidFill>
                <a:latin typeface="Aptos"/>
              </a:rPr>
              <a:t>Out</a:t>
            </a:r>
            <a:endParaRPr lang="tr-TR" sz="1000" b="1" dirty="0">
              <a:solidFill>
                <a:srgbClr val="1F1F1F"/>
              </a:solidFill>
              <a:latin typeface="Aptos"/>
            </a:endParaRPr>
          </a:p>
          <a:p>
            <a:pPr marL="171450" marR="0" lvl="0" indent="-171450" algn="l" defTabSz="914400" rtl="0" eaLnBrk="0" fontAlgn="base" latinLnBrk="0" hangingPunct="0">
              <a:lnSpc>
                <a:spcPct val="100000"/>
              </a:lnSpc>
              <a:spcBef>
                <a:spcPct val="0"/>
              </a:spcBef>
              <a:spcAft>
                <a:spcPct val="0"/>
              </a:spcAft>
              <a:buClrTx/>
              <a:buSzTx/>
              <a:buFontTx/>
              <a:buChar char="-"/>
              <a:tabLst/>
            </a:pPr>
            <a:endParaRPr lang="tr-TR" altLang="tr-TR" sz="1000" b="1" dirty="0">
              <a:solidFill>
                <a:srgbClr val="1F1F1F"/>
              </a:solidFill>
              <a:latin typeface="Aptos"/>
            </a:endParaRPr>
          </a:p>
        </p:txBody>
      </p:sp>
      <p:pic>
        <p:nvPicPr>
          <p:cNvPr id="28" name="Content Placeholder 4">
            <a:extLst>
              <a:ext uri="{FF2B5EF4-FFF2-40B4-BE49-F238E27FC236}">
                <a16:creationId xmlns:a16="http://schemas.microsoft.com/office/drawing/2014/main" id="{0F1C5B9C-1EB6-49C8-A89E-D7E3AB15A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82" y="3806719"/>
            <a:ext cx="334116" cy="377330"/>
          </a:xfrm>
          <a:prstGeom prst="rect">
            <a:avLst/>
          </a:prstGeom>
        </p:spPr>
      </p:pic>
      <p:pic>
        <p:nvPicPr>
          <p:cNvPr id="29" name="Picture 28">
            <a:extLst>
              <a:ext uri="{FF2B5EF4-FFF2-40B4-BE49-F238E27FC236}">
                <a16:creationId xmlns:a16="http://schemas.microsoft.com/office/drawing/2014/main" id="{299FE60B-69F3-425D-801A-C5770B5CE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485" y="3696220"/>
            <a:ext cx="496261" cy="506972"/>
          </a:xfrm>
          <a:prstGeom prst="rect">
            <a:avLst/>
          </a:prstGeom>
        </p:spPr>
      </p:pic>
      <p:sp>
        <p:nvSpPr>
          <p:cNvPr id="30" name="Rectangle 6">
            <a:extLst>
              <a:ext uri="{FF2B5EF4-FFF2-40B4-BE49-F238E27FC236}">
                <a16:creationId xmlns:a16="http://schemas.microsoft.com/office/drawing/2014/main" id="{E55817AF-99A9-4362-9A13-1EB712576637}"/>
              </a:ext>
            </a:extLst>
          </p:cNvPr>
          <p:cNvSpPr>
            <a:spLocks noChangeArrowheads="1"/>
          </p:cNvSpPr>
          <p:nvPr/>
        </p:nvSpPr>
        <p:spPr bwMode="auto">
          <a:xfrm>
            <a:off x="1082180" y="3740562"/>
            <a:ext cx="4969078" cy="58991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1F1F1F"/>
                </a:solidFill>
                <a:effectLst/>
                <a:latin typeface="Aptos"/>
              </a:rPr>
              <a:t>Antonioni'nin gençlere karşı hiçbir duygusu yok. Ciddi bir film yapmaya çalıştı ama plaj partisi düzeyinde bir </a:t>
            </a:r>
            <a:r>
              <a:rPr kumimoji="0" lang="tr-TR" altLang="tr-TR" sz="1000" b="0" i="0" u="none" strike="noStrike" cap="none" normalizeH="0" baseline="0" dirty="0" err="1">
                <a:ln>
                  <a:noFill/>
                </a:ln>
                <a:solidFill>
                  <a:srgbClr val="1F1F1F"/>
                </a:solidFill>
                <a:effectLst/>
                <a:latin typeface="Aptos"/>
              </a:rPr>
              <a:t>içgörüye</a:t>
            </a:r>
            <a:r>
              <a:rPr kumimoji="0" lang="tr-TR" altLang="tr-TR" sz="1000" b="0" i="0" u="none" strike="noStrike" cap="none" normalizeH="0" baseline="0" dirty="0">
                <a:ln>
                  <a:noFill/>
                </a:ln>
                <a:solidFill>
                  <a:srgbClr val="1F1F1F"/>
                </a:solidFill>
                <a:effectLst/>
                <a:latin typeface="Aptos"/>
              </a:rPr>
              <a:t> bile ulaşamadı. </a:t>
            </a: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1000" b="1" dirty="0">
                <a:solidFill>
                  <a:srgbClr val="1F1F1F"/>
                </a:solidFill>
                <a:latin typeface="Aptos"/>
              </a:rPr>
              <a:t>- </a:t>
            </a:r>
            <a:r>
              <a:rPr lang="tr-TR" sz="1000" b="1" dirty="0" err="1">
                <a:solidFill>
                  <a:srgbClr val="1F1F1F"/>
                </a:solidFill>
                <a:latin typeface="Aptos"/>
              </a:rPr>
              <a:t>Roger</a:t>
            </a:r>
            <a:r>
              <a:rPr lang="tr-TR" sz="1000" b="1" dirty="0">
                <a:solidFill>
                  <a:srgbClr val="1F1F1F"/>
                </a:solidFill>
                <a:latin typeface="Aptos"/>
              </a:rPr>
              <a:t> Ebert - Chicago Sun-Times </a:t>
            </a:r>
            <a:br>
              <a:rPr lang="tr-TR" sz="1000" dirty="0">
                <a:solidFill>
                  <a:srgbClr val="1F1F1F"/>
                </a:solidFill>
                <a:latin typeface="Aptos"/>
              </a:rPr>
            </a:br>
            <a:endParaRPr lang="tr-TR" altLang="tr-TR" sz="1000" dirty="0">
              <a:solidFill>
                <a:srgbClr val="1F1F1F"/>
              </a:solidFill>
              <a:latin typeface="Aptos"/>
            </a:endParaRPr>
          </a:p>
        </p:txBody>
      </p:sp>
      <p:sp>
        <p:nvSpPr>
          <p:cNvPr id="31" name="Rectangle 6">
            <a:extLst>
              <a:ext uri="{FF2B5EF4-FFF2-40B4-BE49-F238E27FC236}">
                <a16:creationId xmlns:a16="http://schemas.microsoft.com/office/drawing/2014/main" id="{E6CEF035-0BDD-46BD-A829-4BA5D6483077}"/>
              </a:ext>
            </a:extLst>
          </p:cNvPr>
          <p:cNvSpPr>
            <a:spLocks noChangeArrowheads="1"/>
          </p:cNvSpPr>
          <p:nvPr/>
        </p:nvSpPr>
        <p:spPr bwMode="auto">
          <a:xfrm>
            <a:off x="6855841" y="3700428"/>
            <a:ext cx="4839725" cy="58991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tr-TR" sz="1000" dirty="0">
                <a:solidFill>
                  <a:srgbClr val="1F1F1F"/>
                </a:solidFill>
                <a:latin typeface="inherit"/>
              </a:rPr>
              <a:t>Neredeyse 40 yıl sonra, Zabriskie Point bize o dönem izleyicisinin düzgün bir şekilde algılamak için fazlasıyla içinde olduğu kültürel bir anın daha kesin bilgilerini ve hassas algılarını öğretmek için var.</a:t>
            </a: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1000" b="1" dirty="0">
                <a:solidFill>
                  <a:srgbClr val="1F1F1F"/>
                </a:solidFill>
                <a:latin typeface="Aptos"/>
              </a:rPr>
              <a:t> - </a:t>
            </a:r>
            <a:r>
              <a:rPr lang="tr-TR" sz="1000" b="1" dirty="0" err="1">
                <a:solidFill>
                  <a:srgbClr val="1F1F1F"/>
                </a:solidFill>
                <a:latin typeface="Aptos"/>
              </a:rPr>
              <a:t>Armond</a:t>
            </a:r>
            <a:r>
              <a:rPr lang="tr-TR" sz="1000" b="1" dirty="0">
                <a:solidFill>
                  <a:srgbClr val="1F1F1F"/>
                </a:solidFill>
                <a:latin typeface="Aptos"/>
              </a:rPr>
              <a:t> White - New York Pres </a:t>
            </a:r>
            <a:endParaRPr lang="tr-TR" altLang="tr-TR" sz="1000" dirty="0">
              <a:solidFill>
                <a:srgbClr val="1F1F1F"/>
              </a:solidFill>
              <a:latin typeface="Aptos"/>
            </a:endParaRPr>
          </a:p>
        </p:txBody>
      </p:sp>
      <p:pic>
        <p:nvPicPr>
          <p:cNvPr id="32" name="Content Placeholder 4">
            <a:extLst>
              <a:ext uri="{FF2B5EF4-FFF2-40B4-BE49-F238E27FC236}">
                <a16:creationId xmlns:a16="http://schemas.microsoft.com/office/drawing/2014/main" id="{5954AF12-AD1C-471D-90A3-5EBA0B23D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24" y="4727788"/>
            <a:ext cx="334116" cy="377330"/>
          </a:xfrm>
          <a:prstGeom prst="rect">
            <a:avLst/>
          </a:prstGeom>
        </p:spPr>
      </p:pic>
      <p:pic>
        <p:nvPicPr>
          <p:cNvPr id="33" name="Picture 32">
            <a:extLst>
              <a:ext uri="{FF2B5EF4-FFF2-40B4-BE49-F238E27FC236}">
                <a16:creationId xmlns:a16="http://schemas.microsoft.com/office/drawing/2014/main" id="{4B30CA78-9E3E-4A94-91AA-90232D32E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790" y="4621496"/>
            <a:ext cx="496261" cy="506972"/>
          </a:xfrm>
          <a:prstGeom prst="rect">
            <a:avLst/>
          </a:prstGeom>
        </p:spPr>
      </p:pic>
      <p:sp>
        <p:nvSpPr>
          <p:cNvPr id="34" name="Rectangle 6">
            <a:extLst>
              <a:ext uri="{FF2B5EF4-FFF2-40B4-BE49-F238E27FC236}">
                <a16:creationId xmlns:a16="http://schemas.microsoft.com/office/drawing/2014/main" id="{533C3D77-275C-4C64-87D5-BA536DA3C7A5}"/>
              </a:ext>
            </a:extLst>
          </p:cNvPr>
          <p:cNvSpPr>
            <a:spLocks noChangeArrowheads="1"/>
          </p:cNvSpPr>
          <p:nvPr/>
        </p:nvSpPr>
        <p:spPr bwMode="auto">
          <a:xfrm>
            <a:off x="1126922" y="4584688"/>
            <a:ext cx="4969078" cy="74380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1F1F1F"/>
                </a:solidFill>
                <a:effectLst/>
                <a:latin typeface="Aptos"/>
              </a:rPr>
              <a:t>Onun Amerikan vizyonunun temel boşluğu nedeniyle, daha iyi Antonioni filmlerinde gözden ardı </a:t>
            </a:r>
            <a:r>
              <a:rPr kumimoji="0" lang="tr-TR" altLang="tr-TR" sz="1000" b="0" i="0" u="none" strike="noStrike" cap="none" normalizeH="0" baseline="0" dirty="0" err="1">
                <a:ln>
                  <a:noFill/>
                </a:ln>
                <a:solidFill>
                  <a:srgbClr val="1F1F1F"/>
                </a:solidFill>
                <a:effectLst/>
                <a:latin typeface="Aptos"/>
              </a:rPr>
              <a:t>edelebilecek</a:t>
            </a:r>
            <a:r>
              <a:rPr kumimoji="0" lang="tr-TR" altLang="tr-TR" sz="1000" b="0" i="0" u="none" strike="noStrike" cap="none" normalizeH="0" baseline="0" dirty="0">
                <a:ln>
                  <a:noFill/>
                </a:ln>
                <a:solidFill>
                  <a:srgbClr val="1F1F1F"/>
                </a:solidFill>
                <a:effectLst/>
                <a:latin typeface="Aptos"/>
              </a:rPr>
              <a:t> her türlü kusur açıkça ortaya çıkıyor.</a:t>
            </a:r>
            <a:r>
              <a:rPr lang="tr-TR" altLang="tr-TR" sz="1000" dirty="0">
                <a:solidFill>
                  <a:srgbClr val="1F1F1F"/>
                </a:solidFill>
                <a:latin typeface="Aptos"/>
              </a:rPr>
              <a:t> </a:t>
            </a: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1000" b="1" dirty="0">
                <a:solidFill>
                  <a:srgbClr val="1F1F1F"/>
                </a:solidFill>
                <a:latin typeface="Aptos"/>
              </a:rPr>
              <a:t>- </a:t>
            </a:r>
            <a:r>
              <a:rPr lang="tr-TR" sz="1000" b="1" dirty="0">
                <a:solidFill>
                  <a:srgbClr val="1F1F1F"/>
                </a:solidFill>
                <a:latin typeface="Aptos"/>
              </a:rPr>
              <a:t>Vincent </a:t>
            </a:r>
            <a:r>
              <a:rPr lang="tr-TR" sz="1000" b="1" dirty="0" err="1">
                <a:solidFill>
                  <a:srgbClr val="1F1F1F"/>
                </a:solidFill>
                <a:latin typeface="Aptos"/>
              </a:rPr>
              <a:t>Canby</a:t>
            </a:r>
            <a:r>
              <a:rPr lang="tr-TR" sz="1000" b="1" dirty="0">
                <a:solidFill>
                  <a:srgbClr val="1F1F1F"/>
                </a:solidFill>
                <a:latin typeface="Aptos"/>
              </a:rPr>
              <a:t> - New York Times </a:t>
            </a:r>
            <a:br>
              <a:rPr lang="tr-TR" sz="1000" dirty="0"/>
            </a:br>
            <a:br>
              <a:rPr lang="tr-TR" sz="1000" dirty="0">
                <a:solidFill>
                  <a:srgbClr val="1F1F1F"/>
                </a:solidFill>
                <a:latin typeface="Aptos"/>
              </a:rPr>
            </a:br>
            <a:endParaRPr lang="tr-TR" altLang="tr-TR" sz="1000" dirty="0">
              <a:solidFill>
                <a:srgbClr val="1F1F1F"/>
              </a:solidFill>
              <a:latin typeface="Aptos"/>
            </a:endParaRPr>
          </a:p>
        </p:txBody>
      </p:sp>
      <p:sp>
        <p:nvSpPr>
          <p:cNvPr id="35" name="Rectangle 6">
            <a:extLst>
              <a:ext uri="{FF2B5EF4-FFF2-40B4-BE49-F238E27FC236}">
                <a16:creationId xmlns:a16="http://schemas.microsoft.com/office/drawing/2014/main" id="{4B32111B-C5B8-45B4-A052-CE4E9061FC5D}"/>
              </a:ext>
            </a:extLst>
          </p:cNvPr>
          <p:cNvSpPr>
            <a:spLocks noChangeArrowheads="1"/>
          </p:cNvSpPr>
          <p:nvPr/>
        </p:nvSpPr>
        <p:spPr bwMode="auto">
          <a:xfrm>
            <a:off x="6855842" y="4621496"/>
            <a:ext cx="4969078" cy="58991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eaLnBrk="0" fontAlgn="base" hangingPunct="0">
              <a:spcBef>
                <a:spcPct val="0"/>
              </a:spcBef>
              <a:spcAft>
                <a:spcPct val="0"/>
              </a:spcAft>
            </a:pPr>
            <a:r>
              <a:rPr kumimoji="0" lang="tr-TR" altLang="tr-TR" sz="1000" b="0" i="0" u="none" strike="noStrike" cap="none" normalizeH="0" baseline="0" dirty="0">
                <a:ln>
                  <a:noFill/>
                </a:ln>
                <a:solidFill>
                  <a:srgbClr val="1F1F1F"/>
                </a:solidFill>
                <a:effectLst/>
                <a:latin typeface="inherit"/>
              </a:rPr>
              <a:t>Eğer film başarısızsa, en azından çarpıcı ve kışkırtıcıdır. İzleyicilere meydan okumaya çalışan başarısızlık.</a:t>
            </a:r>
            <a:r>
              <a:rPr kumimoji="0" lang="tr-TR" altLang="tr-TR" sz="100" b="0" i="0" u="none" strike="noStrike" cap="none" normalizeH="0" baseline="0" dirty="0">
                <a:ln>
                  <a:noFill/>
                </a:ln>
                <a:solidFill>
                  <a:schemeClr val="tx1"/>
                </a:solidFill>
                <a:effectLst/>
              </a:rPr>
              <a:t> </a:t>
            </a:r>
            <a:r>
              <a:rPr kumimoji="0" lang="tr-TR" altLang="tr-TR" sz="1000" b="0" i="0" u="none" strike="noStrike" cap="none" normalizeH="0" baseline="0" dirty="0">
                <a:ln>
                  <a:noFill/>
                </a:ln>
                <a:solidFill>
                  <a:srgbClr val="1F1F1F"/>
                </a:solidFill>
                <a:effectLst/>
                <a:latin typeface="inherit"/>
              </a:rPr>
              <a:t> </a:t>
            </a:r>
          </a:p>
          <a:p>
            <a:pPr marR="0" lvl="0" algn="l" defTabSz="914400" rtl="0" eaLnBrk="0" fontAlgn="base" latinLnBrk="0" hangingPunct="0">
              <a:lnSpc>
                <a:spcPct val="100000"/>
              </a:lnSpc>
              <a:spcBef>
                <a:spcPct val="0"/>
              </a:spcBef>
              <a:spcAft>
                <a:spcPct val="0"/>
              </a:spcAft>
              <a:buClrTx/>
              <a:buSzTx/>
              <a:tabLst/>
            </a:pPr>
            <a:r>
              <a:rPr lang="tr-TR" sz="1000" b="1" dirty="0">
                <a:solidFill>
                  <a:srgbClr val="1F1F1F"/>
                </a:solidFill>
                <a:latin typeface="Aptos"/>
              </a:rPr>
              <a:t>- </a:t>
            </a:r>
            <a:r>
              <a:rPr lang="tr-TR" sz="1000" b="1" dirty="0" err="1">
                <a:solidFill>
                  <a:srgbClr val="1F1F1F"/>
                </a:solidFill>
                <a:latin typeface="Aptos"/>
              </a:rPr>
              <a:t>Phil</a:t>
            </a:r>
            <a:r>
              <a:rPr lang="tr-TR" sz="1000" b="1" dirty="0">
                <a:solidFill>
                  <a:srgbClr val="1F1F1F"/>
                </a:solidFill>
                <a:latin typeface="Aptos"/>
              </a:rPr>
              <a:t> </a:t>
            </a:r>
            <a:r>
              <a:rPr lang="tr-TR" sz="1000" b="1" dirty="0" err="1">
                <a:solidFill>
                  <a:srgbClr val="1F1F1F"/>
                </a:solidFill>
                <a:latin typeface="Aptos"/>
              </a:rPr>
              <a:t>Hall</a:t>
            </a:r>
            <a:r>
              <a:rPr lang="tr-TR" sz="1000" b="1" dirty="0">
                <a:solidFill>
                  <a:srgbClr val="1F1F1F"/>
                </a:solidFill>
                <a:latin typeface="Aptos"/>
              </a:rPr>
              <a:t> - Film </a:t>
            </a:r>
            <a:r>
              <a:rPr lang="tr-TR" sz="1000" b="1" dirty="0" err="1">
                <a:solidFill>
                  <a:srgbClr val="1F1F1F"/>
                </a:solidFill>
                <a:latin typeface="Aptos"/>
              </a:rPr>
              <a:t>Threat</a:t>
            </a:r>
            <a:r>
              <a:rPr lang="tr-TR" sz="1000" b="1" dirty="0">
                <a:solidFill>
                  <a:srgbClr val="1F1F1F"/>
                </a:solidFill>
                <a:latin typeface="Aptos"/>
              </a:rPr>
              <a:t> </a:t>
            </a:r>
          </a:p>
          <a:p>
            <a:pPr marL="171450" marR="0" lvl="0" indent="-171450" algn="l" defTabSz="914400" rtl="0" eaLnBrk="0" fontAlgn="base" latinLnBrk="0" hangingPunct="0">
              <a:lnSpc>
                <a:spcPct val="100000"/>
              </a:lnSpc>
              <a:spcBef>
                <a:spcPct val="0"/>
              </a:spcBef>
              <a:spcAft>
                <a:spcPct val="0"/>
              </a:spcAft>
              <a:buClrTx/>
              <a:buSzTx/>
              <a:buFontTx/>
              <a:buChar char="-"/>
              <a:tabLst/>
            </a:pPr>
            <a:endParaRPr lang="tr-TR" altLang="tr-TR" sz="1000" dirty="0">
              <a:solidFill>
                <a:srgbClr val="1F1F1F"/>
              </a:solidFill>
              <a:latin typeface="Aptos"/>
            </a:endParaRPr>
          </a:p>
        </p:txBody>
      </p:sp>
      <p:pic>
        <p:nvPicPr>
          <p:cNvPr id="36" name="Content Placeholder 4">
            <a:extLst>
              <a:ext uri="{FF2B5EF4-FFF2-40B4-BE49-F238E27FC236}">
                <a16:creationId xmlns:a16="http://schemas.microsoft.com/office/drawing/2014/main" id="{372B15DC-821F-467F-ACC8-E8A06EAC7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82" y="5574324"/>
            <a:ext cx="334116" cy="377330"/>
          </a:xfrm>
          <a:prstGeom prst="rect">
            <a:avLst/>
          </a:prstGeom>
        </p:spPr>
      </p:pic>
      <p:pic>
        <p:nvPicPr>
          <p:cNvPr id="37" name="Picture 36">
            <a:extLst>
              <a:ext uri="{FF2B5EF4-FFF2-40B4-BE49-F238E27FC236}">
                <a16:creationId xmlns:a16="http://schemas.microsoft.com/office/drawing/2014/main" id="{28F586DD-FA0A-4F4A-B849-90EE27877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153" y="5479752"/>
            <a:ext cx="496261" cy="506972"/>
          </a:xfrm>
          <a:prstGeom prst="rect">
            <a:avLst/>
          </a:prstGeom>
        </p:spPr>
      </p:pic>
      <p:sp>
        <p:nvSpPr>
          <p:cNvPr id="42" name="Rectangle 6">
            <a:extLst>
              <a:ext uri="{FF2B5EF4-FFF2-40B4-BE49-F238E27FC236}">
                <a16:creationId xmlns:a16="http://schemas.microsoft.com/office/drawing/2014/main" id="{11A2E59B-1450-42B2-BA1C-36EA8C9620D3}"/>
              </a:ext>
            </a:extLst>
          </p:cNvPr>
          <p:cNvSpPr>
            <a:spLocks noChangeArrowheads="1"/>
          </p:cNvSpPr>
          <p:nvPr/>
        </p:nvSpPr>
        <p:spPr bwMode="auto">
          <a:xfrm>
            <a:off x="1082180" y="5528447"/>
            <a:ext cx="4969078" cy="58991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1F1F1F"/>
                </a:solidFill>
                <a:effectLst/>
                <a:latin typeface="Aptos"/>
              </a:rPr>
              <a:t>Bu filmle yönetmen iki tuzağa düşüyor: bitmek bilmeyen 'düzen karşıtı' klişeler kullanmak ve Mark Frechette’in ilgi uyandırmayan oyunculuğunun yükünü çekmek</a:t>
            </a: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1000" b="1" dirty="0">
                <a:solidFill>
                  <a:srgbClr val="1F1F1F"/>
                </a:solidFill>
                <a:latin typeface="Aptos"/>
              </a:rPr>
              <a:t>- </a:t>
            </a:r>
            <a:r>
              <a:rPr lang="tr-TR" sz="1000" b="1" dirty="0">
                <a:solidFill>
                  <a:srgbClr val="1F1F1F"/>
                </a:solidFill>
                <a:latin typeface="Aptos"/>
              </a:rPr>
              <a:t>TV Guide </a:t>
            </a:r>
            <a:br>
              <a:rPr lang="tr-TR" sz="1000" dirty="0">
                <a:solidFill>
                  <a:srgbClr val="1F1F1F"/>
                </a:solidFill>
                <a:latin typeface="Aptos"/>
              </a:rPr>
            </a:br>
            <a:endParaRPr lang="tr-TR" altLang="tr-TR" sz="1000" dirty="0">
              <a:solidFill>
                <a:srgbClr val="1F1F1F"/>
              </a:solidFill>
              <a:latin typeface="Aptos"/>
            </a:endParaRPr>
          </a:p>
        </p:txBody>
      </p:sp>
      <p:sp>
        <p:nvSpPr>
          <p:cNvPr id="43" name="Rectangle 6">
            <a:extLst>
              <a:ext uri="{FF2B5EF4-FFF2-40B4-BE49-F238E27FC236}">
                <a16:creationId xmlns:a16="http://schemas.microsoft.com/office/drawing/2014/main" id="{5EAFB66E-249E-4A60-B661-A0F86F26684C}"/>
              </a:ext>
            </a:extLst>
          </p:cNvPr>
          <p:cNvSpPr>
            <a:spLocks noChangeArrowheads="1"/>
          </p:cNvSpPr>
          <p:nvPr/>
        </p:nvSpPr>
        <p:spPr bwMode="auto">
          <a:xfrm>
            <a:off x="6860716" y="5391088"/>
            <a:ext cx="4879593" cy="74380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lang="tr-TR" sz="1000" dirty="0"/>
            </a:br>
            <a:r>
              <a:rPr lang="tr-TR" sz="1000" dirty="0">
                <a:solidFill>
                  <a:srgbClr val="1F1F1F"/>
                </a:solidFill>
                <a:latin typeface="inherit"/>
              </a:rPr>
              <a:t>Antonioni'nin kompozisyonları ve ruh hallerini güzel bir şekilde ele alması, pek çok kalıcı efekt ve  görkemli kıyamet finali gerçekten muhteşem</a:t>
            </a: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1000" dirty="0">
                <a:solidFill>
                  <a:srgbClr val="1F1F1F"/>
                </a:solidFill>
                <a:latin typeface="inherit"/>
              </a:rPr>
              <a:t>- </a:t>
            </a:r>
            <a:r>
              <a:rPr lang="tr-TR" altLang="tr-TR" sz="1000" b="1" dirty="0">
                <a:solidFill>
                  <a:srgbClr val="1F1F1F"/>
                </a:solidFill>
                <a:latin typeface="inherit"/>
              </a:rPr>
              <a:t>-</a:t>
            </a:r>
            <a:r>
              <a:rPr lang="tr-TR" sz="1000" b="1" dirty="0" err="1">
                <a:solidFill>
                  <a:srgbClr val="1F1F1F"/>
                </a:solidFill>
                <a:latin typeface="inherit"/>
              </a:rPr>
              <a:t>Jonathan</a:t>
            </a:r>
            <a:r>
              <a:rPr lang="tr-TR" sz="1000" b="1" dirty="0">
                <a:solidFill>
                  <a:srgbClr val="1F1F1F"/>
                </a:solidFill>
                <a:latin typeface="inherit"/>
              </a:rPr>
              <a:t> </a:t>
            </a:r>
            <a:r>
              <a:rPr lang="tr-TR" sz="1000" b="1" dirty="0" err="1">
                <a:solidFill>
                  <a:srgbClr val="1F1F1F"/>
                </a:solidFill>
                <a:latin typeface="inherit"/>
              </a:rPr>
              <a:t>Rosenbaum</a:t>
            </a:r>
            <a:r>
              <a:rPr lang="tr-TR" sz="1000" b="1" dirty="0">
                <a:solidFill>
                  <a:srgbClr val="1F1F1F"/>
                </a:solidFill>
                <a:latin typeface="inherit"/>
              </a:rPr>
              <a:t> - Chicago Reader </a:t>
            </a:r>
            <a:br>
              <a:rPr lang="tr-TR" sz="1000" dirty="0">
                <a:solidFill>
                  <a:srgbClr val="1F1F1F"/>
                </a:solidFill>
                <a:latin typeface="Aptos"/>
              </a:rPr>
            </a:br>
            <a:endParaRPr lang="tr-TR" altLang="tr-TR" sz="1000" dirty="0">
              <a:solidFill>
                <a:srgbClr val="1F1F1F"/>
              </a:solidFill>
              <a:latin typeface="Aptos"/>
            </a:endParaRPr>
          </a:p>
        </p:txBody>
      </p:sp>
      <p:sp>
        <p:nvSpPr>
          <p:cNvPr id="44" name="Rectangle 9">
            <a:extLst>
              <a:ext uri="{FF2B5EF4-FFF2-40B4-BE49-F238E27FC236}">
                <a16:creationId xmlns:a16="http://schemas.microsoft.com/office/drawing/2014/main" id="{CB3F09E4-8D71-4094-9274-D42EDCDCFC3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5" name="Rectangle 10">
            <a:extLst>
              <a:ext uri="{FF2B5EF4-FFF2-40B4-BE49-F238E27FC236}">
                <a16:creationId xmlns:a16="http://schemas.microsoft.com/office/drawing/2014/main" id="{BB6F4317-7C7F-4D3C-BF3D-7F73F7704B7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953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8528-2CDB-40F4-884E-869A33EFA565}"/>
              </a:ext>
            </a:extLst>
          </p:cNvPr>
          <p:cNvSpPr>
            <a:spLocks noGrp="1"/>
          </p:cNvSpPr>
          <p:nvPr>
            <p:ph type="title"/>
          </p:nvPr>
        </p:nvSpPr>
        <p:spPr>
          <a:xfrm>
            <a:off x="581026" y="354279"/>
            <a:ext cx="5390956" cy="567748"/>
          </a:xfrm>
        </p:spPr>
        <p:txBody>
          <a:bodyPr>
            <a:noAutofit/>
          </a:bodyPr>
          <a:lstStyle/>
          <a:p>
            <a:r>
              <a:rPr lang="tr-TR" sz="2800" dirty="0"/>
              <a:t>Antonioni ile film hakkında röportaj</a:t>
            </a:r>
          </a:p>
        </p:txBody>
      </p:sp>
      <p:sp>
        <p:nvSpPr>
          <p:cNvPr id="3" name="Content Placeholder 2">
            <a:extLst>
              <a:ext uri="{FF2B5EF4-FFF2-40B4-BE49-F238E27FC236}">
                <a16:creationId xmlns:a16="http://schemas.microsoft.com/office/drawing/2014/main" id="{CB75B5C5-03B6-4031-B361-C0E6F8E7A06A}"/>
              </a:ext>
            </a:extLst>
          </p:cNvPr>
          <p:cNvSpPr>
            <a:spLocks noGrp="1"/>
          </p:cNvSpPr>
          <p:nvPr>
            <p:ph idx="1"/>
          </p:nvPr>
        </p:nvSpPr>
        <p:spPr>
          <a:xfrm>
            <a:off x="581026" y="3559779"/>
            <a:ext cx="5162549" cy="2709050"/>
          </a:xfrm>
        </p:spPr>
        <p:txBody>
          <a:bodyPr>
            <a:noAutofit/>
          </a:bodyPr>
          <a:lstStyle/>
          <a:p>
            <a:r>
              <a:rPr lang="tr-TR" altLang="tr-TR" sz="1050" dirty="0">
                <a:latin typeface="Aptos"/>
              </a:rPr>
              <a:t>Filmin son iki görselini (genç bir adamın birkaç polis tarafından anlamsızca öldürülmesi ve genç adamı seven kızın zengin işvereninin evinin havaya uçtuğunu hayal etmesi) gördükten sonra, “Zabriskie Point” </a:t>
            </a:r>
            <a:r>
              <a:rPr lang="tr-TR" altLang="tr-TR" sz="1050" dirty="0" err="1">
                <a:latin typeface="Aptos"/>
              </a:rPr>
              <a:t>nin</a:t>
            </a:r>
            <a:r>
              <a:rPr lang="tr-TR" altLang="tr-TR" sz="1050" dirty="0">
                <a:latin typeface="Aptos"/>
              </a:rPr>
              <a:t> toplumumuzdaki yanlışları ancak şiddet içeren devrim yoluyla düzeltebileceğimizi savunduğu sonucunu çıkartabilir miyiz? Antonioni bu yoruma gülümsüyor. “</a:t>
            </a:r>
            <a:r>
              <a:rPr lang="tr-TR" altLang="tr-TR" sz="1050" dirty="0">
                <a:highlight>
                  <a:srgbClr val="FFFF00"/>
                </a:highlight>
                <a:latin typeface="Aptos"/>
              </a:rPr>
              <a:t>Bir evi havaya uçurarak devrim başlatmam” diyor. “Evin patlaması yalnızca sembolik bir yorum; kızın o anda nasıl hissettiğinin açık bir ifadesidir. </a:t>
            </a:r>
            <a:r>
              <a:rPr lang="tr-TR" altLang="tr-TR" sz="1050" dirty="0">
                <a:latin typeface="Aptos"/>
              </a:rPr>
              <a:t>Onun hikayesini anlatıyorum ve bu yüzden filmi bu noktada bitirmiyorum. Bunun yerine patlamadan sonra arabaya döndüğünü gösteriyorum. Her ne kadar bazı temel olaylar (çalıntı uçağı geri getirirken çocuğun vurulması) gerçek olaylardan alınmış olsa da '</a:t>
            </a:r>
            <a:r>
              <a:rPr lang="tr-TR" altLang="tr-TR" sz="1050" dirty="0" err="1">
                <a:latin typeface="Aptos"/>
              </a:rPr>
              <a:t>Zabriskie</a:t>
            </a:r>
            <a:r>
              <a:rPr lang="tr-TR" altLang="tr-TR" sz="1050" dirty="0">
                <a:latin typeface="Aptos"/>
              </a:rPr>
              <a:t> Point' Amerika hakkında bir belgesel olarak tasarlanmamıştı. </a:t>
            </a:r>
          </a:p>
          <a:p>
            <a:r>
              <a:rPr lang="tr-TR" altLang="tr-TR" sz="1050" dirty="0">
                <a:latin typeface="Aptos"/>
              </a:rPr>
              <a:t>Filmdeki hiç kimse kişisel olarak sevimsiz değil. Örneğin </a:t>
            </a:r>
            <a:r>
              <a:rPr lang="tr-TR" altLang="tr-TR" sz="1050" dirty="0" err="1">
                <a:latin typeface="Aptos"/>
              </a:rPr>
              <a:t>Rod</a:t>
            </a:r>
            <a:r>
              <a:rPr lang="tr-TR" altLang="tr-TR" sz="1050" dirty="0">
                <a:latin typeface="Aptos"/>
              </a:rPr>
              <a:t> Taylor, kızın patronu olarak bireysel olarak sempatiktir ancak filmde herkes herkesten kopuktur. Göstermeye çalıştığım şey buydu. </a:t>
            </a:r>
            <a:r>
              <a:rPr lang="tr-TR" altLang="tr-TR" sz="1050" dirty="0">
                <a:highlight>
                  <a:srgbClr val="FFFF00"/>
                </a:highlight>
                <a:latin typeface="Aptos"/>
              </a:rPr>
              <a:t>Kulelerindeki yöneticiler, her ne kadar çok güçlü olsalar da aslında gerçek sorunları, aşağıda sokaktaki, uzak kaldıkları sorunları değil, idealize edilmiş sorunları çözüyorlar</a:t>
            </a:r>
            <a:r>
              <a:rPr lang="tr-TR" altLang="tr-TR" sz="1050" dirty="0">
                <a:latin typeface="Aptos"/>
              </a:rPr>
              <a:t>. Zengin ile fakir, siyah ile beyaz, yaşlı ile genç arasındaki gerçek çatışma ise işte bu sokak düzeyinde yaşanıyor. </a:t>
            </a:r>
          </a:p>
        </p:txBody>
      </p:sp>
      <p:sp>
        <p:nvSpPr>
          <p:cNvPr id="4" name="Rectangle 1">
            <a:extLst>
              <a:ext uri="{FF2B5EF4-FFF2-40B4-BE49-F238E27FC236}">
                <a16:creationId xmlns:a16="http://schemas.microsoft.com/office/drawing/2014/main" id="{B4C24036-2D0F-42CA-A01C-99D3718E5874}"/>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3530EAD8-5E50-41B5-BE91-0DDE7D1EF750}"/>
              </a:ext>
            </a:extLst>
          </p:cNvPr>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38A81522-7CBB-4C34-867D-AB16DF48DD5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CF04A84A-34FA-408D-8B80-E5F76A4A329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0A91370F-E9F3-4A55-A2B6-2B9347ECE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365126"/>
            <a:ext cx="5624946" cy="3263258"/>
          </a:xfrm>
          <a:prstGeom prst="rect">
            <a:avLst/>
          </a:prstGeom>
        </p:spPr>
      </p:pic>
      <p:sp>
        <p:nvSpPr>
          <p:cNvPr id="10" name="TextBox 9">
            <a:extLst>
              <a:ext uri="{FF2B5EF4-FFF2-40B4-BE49-F238E27FC236}">
                <a16:creationId xmlns:a16="http://schemas.microsoft.com/office/drawing/2014/main" id="{CD9B877B-64E9-4C3A-9F11-6EDEE45F0AC6}"/>
              </a:ext>
            </a:extLst>
          </p:cNvPr>
          <p:cNvSpPr txBox="1"/>
          <p:nvPr/>
        </p:nvSpPr>
        <p:spPr>
          <a:xfrm>
            <a:off x="5972174" y="3705225"/>
            <a:ext cx="6029325" cy="2839239"/>
          </a:xfrm>
          <a:prstGeom prst="rect">
            <a:avLst/>
          </a:prstGeom>
          <a:noFill/>
        </p:spPr>
        <p:txBody>
          <a:bodyPr wrap="square" rtlCol="0">
            <a:spAutoFit/>
          </a:bodyPr>
          <a:lstStyle/>
          <a:p>
            <a:r>
              <a:rPr lang="tr-TR" sz="1050" dirty="0"/>
              <a:t>Bana Amerika'da şiddete dayalı bir devrim olacak diye mi soruyorsunuz? Antonioni omuz silkiyor. Belki 50 yıl sonra işler kritik bir noktaya gelir ve altta sıkışan bu sorunlar patlar. Bu kim bilebilir? </a:t>
            </a:r>
            <a:r>
              <a:rPr lang="tr-TR" sz="1050" dirty="0">
                <a:highlight>
                  <a:srgbClr val="FFFF00"/>
                </a:highlight>
              </a:rPr>
              <a:t>Her ne kadar pek çok genç şiddetten ve devrimden bahsetse de çoğu bunu yapamaz. Şiddete başvurmak kolay değil. Mark, '</a:t>
            </a:r>
            <a:r>
              <a:rPr lang="tr-TR" sz="1050" dirty="0" err="1">
                <a:highlight>
                  <a:srgbClr val="FFFF00"/>
                </a:highlight>
              </a:rPr>
              <a:t>Zabriskie</a:t>
            </a:r>
            <a:r>
              <a:rPr lang="tr-TR" sz="1050" dirty="0">
                <a:highlight>
                  <a:srgbClr val="FFFF00"/>
                </a:highlight>
              </a:rPr>
              <a:t> </a:t>
            </a:r>
            <a:r>
              <a:rPr lang="tr-TR" sz="1050" dirty="0" err="1">
                <a:highlight>
                  <a:srgbClr val="FFFF00"/>
                </a:highlight>
              </a:rPr>
              <a:t>Point’teki</a:t>
            </a:r>
            <a:r>
              <a:rPr lang="tr-TR" sz="1050" dirty="0">
                <a:highlight>
                  <a:srgbClr val="FFFF00"/>
                </a:highlight>
              </a:rPr>
              <a:t> polis memurunu vurmak istedi ama yapamadı. Bazı durumlarda şiddet meşrulaştırılabilir ama birçok öğrenci için şiddet yalnızca entelektüel bir şey; bu pratik, somut sorunların bulunduğu siyah gettodaki yaşam koşullarından kaynaklanan şiddetten oldukça farklı bir şey. </a:t>
            </a:r>
          </a:p>
          <a:p>
            <a:r>
              <a:rPr lang="tr-TR" sz="1050" dirty="0" err="1"/>
              <a:t>Antonioni</a:t>
            </a:r>
            <a:r>
              <a:rPr lang="tr-TR" sz="1050" dirty="0"/>
              <a:t> şiddete dayalı bir devrimi ne öngörür ne de savunur. Ancak "sessiz bir devrimin zaten sürmekte olduğunu" tespit ediyor. Bu ülkede insanların zihniyeti </a:t>
            </a:r>
            <a:r>
              <a:rPr lang="tr-TR" sz="1050" dirty="0" err="1"/>
              <a:t>değişiyor.The</a:t>
            </a:r>
            <a:r>
              <a:rPr lang="tr-TR" sz="1050" dirty="0"/>
              <a:t> Los Angeles </a:t>
            </a:r>
            <a:r>
              <a:rPr lang="tr-TR" sz="1050" dirty="0" err="1"/>
              <a:t>Free</a:t>
            </a:r>
            <a:r>
              <a:rPr lang="tr-TR" sz="1050" dirty="0"/>
              <a:t> </a:t>
            </a:r>
            <a:r>
              <a:rPr lang="tr-TR" sz="1050" dirty="0" err="1"/>
              <a:t>Press</a:t>
            </a:r>
            <a:r>
              <a:rPr lang="tr-TR" sz="1050" dirty="0"/>
              <a:t> gibi gazetelerin tirajı kısa süre önce 5.000'di; şimdi 100.000 civarına ulaştı. </a:t>
            </a:r>
          </a:p>
          <a:p>
            <a:r>
              <a:rPr lang="tr-TR" sz="1050" dirty="0"/>
              <a:t>Bir anlamda, insanlara yardım etmesi gereken şeylerin, nesnelerin neden olduğu şiddetli bir devrim de yaşanıyor. Elbette nesneler insanlara yardım ediyor ama aynı zamanda saldırıyor ve düzeni bozuyorlar. Bu nedenle </a:t>
            </a:r>
            <a:r>
              <a:rPr lang="tr-TR" sz="1050" dirty="0" err="1"/>
              <a:t>Watts'taki</a:t>
            </a:r>
            <a:r>
              <a:rPr lang="tr-TR" sz="1050" dirty="0"/>
              <a:t> bir mağazanın vitrininin arkasındaki buzdolabı devrim niteliğinde bir nesneye dönüşüyor. </a:t>
            </a:r>
            <a:r>
              <a:rPr lang="tr-TR" sz="1050" dirty="0">
                <a:highlight>
                  <a:srgbClr val="FFFF00"/>
                </a:highlight>
              </a:rPr>
              <a:t>'</a:t>
            </a:r>
            <a:r>
              <a:rPr lang="tr-TR" sz="1050" dirty="0" err="1">
                <a:highlight>
                  <a:srgbClr val="FFFF00"/>
                </a:highlight>
              </a:rPr>
              <a:t>Zabriskie</a:t>
            </a:r>
            <a:r>
              <a:rPr lang="tr-TR" sz="1050" dirty="0">
                <a:highlight>
                  <a:srgbClr val="FFFF00"/>
                </a:highlight>
              </a:rPr>
              <a:t> </a:t>
            </a:r>
            <a:r>
              <a:rPr lang="tr-TR" sz="1050" dirty="0" err="1">
                <a:highlight>
                  <a:srgbClr val="FFFF00"/>
                </a:highlight>
              </a:rPr>
              <a:t>Point'te</a:t>
            </a:r>
            <a:r>
              <a:rPr lang="tr-TR" sz="1050" dirty="0">
                <a:highlight>
                  <a:srgbClr val="FFFF00"/>
                </a:highlight>
              </a:rPr>
              <a:t>, reklamlarda ve yollardaki reklam panolarında gösterilen Amerika'nın maddi zenginliğinin kendisinin şiddet içeren bir etkisi olduğunu, hatta belki de şiddetin kökü olduğunu öne sürüyorum. Zenginlik kötü olduğu için değil, toplumun sorunlarını çözmek yerine, bu sorunları toplumdan gizlemeye çalışmak için kullanıldığı için.</a:t>
            </a:r>
          </a:p>
          <a:p>
            <a:endParaRPr lang="tr-TR" sz="1050" dirty="0"/>
          </a:p>
        </p:txBody>
      </p:sp>
      <p:sp>
        <p:nvSpPr>
          <p:cNvPr id="8" name="TextBox 7">
            <a:extLst>
              <a:ext uri="{FF2B5EF4-FFF2-40B4-BE49-F238E27FC236}">
                <a16:creationId xmlns:a16="http://schemas.microsoft.com/office/drawing/2014/main" id="{AE304754-5CF6-40B0-B051-13E7F50F1D0B}"/>
              </a:ext>
            </a:extLst>
          </p:cNvPr>
          <p:cNvSpPr txBox="1"/>
          <p:nvPr/>
        </p:nvSpPr>
        <p:spPr>
          <a:xfrm>
            <a:off x="780176" y="922027"/>
            <a:ext cx="5087418" cy="2516073"/>
          </a:xfrm>
          <a:prstGeom prst="rect">
            <a:avLst/>
          </a:prstGeom>
          <a:noFill/>
        </p:spPr>
        <p:txBody>
          <a:bodyPr wrap="square" rtlCol="0">
            <a:spAutoFit/>
          </a:bodyPr>
          <a:lstStyle/>
          <a:p>
            <a:r>
              <a:rPr lang="tr-TR" sz="1050" dirty="0">
                <a:latin typeface="Aptos"/>
              </a:rPr>
              <a:t>Burası (Amerika) aynı zamanda dünyanın en ilginç ülkesi. Şu anda burada olup bitenler yüzünden; dünyanın çoğu yerinde de var olan ama burada halihazırda birbiriyle çatışmaya başlayan çelişkiler yüzünden. </a:t>
            </a:r>
            <a:r>
              <a:rPr lang="tr-TR" sz="1050" dirty="0" err="1">
                <a:latin typeface="Aptos"/>
              </a:rPr>
              <a:t>Zabriskie</a:t>
            </a:r>
            <a:r>
              <a:rPr lang="tr-TR" sz="1050" dirty="0">
                <a:latin typeface="Aptos"/>
              </a:rPr>
              <a:t> </a:t>
            </a:r>
            <a:r>
              <a:rPr lang="tr-TR" sz="1050" dirty="0" err="1">
                <a:latin typeface="Aptos"/>
              </a:rPr>
              <a:t>Point'te</a:t>
            </a:r>
            <a:r>
              <a:rPr lang="tr-TR" sz="1050" dirty="0">
                <a:latin typeface="Aptos"/>
              </a:rPr>
              <a:t> göstermeye çalıştığım şey buydu.</a:t>
            </a:r>
          </a:p>
          <a:p>
            <a:r>
              <a:rPr lang="tr-TR" sz="1050" dirty="0">
                <a:latin typeface="Aptos"/>
              </a:rPr>
              <a:t>Bir Amerikalının bana "Sen </a:t>
            </a:r>
            <a:r>
              <a:rPr lang="tr-TR" sz="1050" dirty="0" err="1">
                <a:latin typeface="Aptos"/>
              </a:rPr>
              <a:t>İtalyansın</a:t>
            </a:r>
            <a:r>
              <a:rPr lang="tr-TR" sz="1050" dirty="0">
                <a:latin typeface="Aptos"/>
              </a:rPr>
              <a:t>, bu ülkeyi tanımıyorsun. Bunun hakkında konuşmaya nasıl cesaret edersin? demesi çok kolaydır. Ama ben ülkeyi anlatmaya çalışmıyordum. </a:t>
            </a:r>
            <a:r>
              <a:rPr lang="tr-TR" sz="1050" dirty="0">
                <a:highlight>
                  <a:srgbClr val="FFFF00"/>
                </a:highlight>
                <a:latin typeface="Aptos"/>
              </a:rPr>
              <a:t>Sonuçta bu film toplumsal bir analiz değildir. Sadece Amerika hakkında bir şeyler hissetmeye, biraz sezgi kazanmaya çalışıyordum. </a:t>
            </a:r>
            <a:r>
              <a:rPr lang="tr-TR" sz="1050" dirty="0">
                <a:latin typeface="Aptos"/>
              </a:rPr>
              <a:t>Amerikalı olsaydım sanatlar özgürlüğümü kullandığımı söylerlerdi ama yabancı olduğum için yanlış olduğumu söylüyorlar. </a:t>
            </a:r>
          </a:p>
          <a:p>
            <a:r>
              <a:rPr lang="tr-TR" sz="1050" dirty="0">
                <a:latin typeface="Aptos"/>
              </a:rPr>
              <a:t>Bazı yönlerden bir yabancının muhakemesi daha iyi olmayabilir, ancak daha objektif olabilir; tam da biraz farklı olduğu için aydınlatıcıdır. “Elbette Amerika hakkında söylenebilecek her şeyi söylemedim. Filmim yalnızca birkaç temaya, birkaç yere değiniyor. Birisi şunun eksik olduğunu veya bunun eksik olduğunu söyleyebilir. Elbette öyle. </a:t>
            </a:r>
            <a:r>
              <a:rPr lang="tr-TR" sz="1050" dirty="0">
                <a:highlight>
                  <a:srgbClr val="FFFF00"/>
                </a:highlight>
                <a:latin typeface="Aptos"/>
              </a:rPr>
              <a:t>Hikâye kesinlikle basit bir hikâye. Bununla birlikte içerik aslında oldukça karmaşıktır. Mesele satır aralarını okumak değil, görsellerin arasını okumaktır.</a:t>
            </a:r>
          </a:p>
          <a:p>
            <a:endParaRPr lang="tr-TR" sz="1050" dirty="0">
              <a:latin typeface="Aptos"/>
            </a:endParaRPr>
          </a:p>
        </p:txBody>
      </p:sp>
    </p:spTree>
    <p:extLst>
      <p:ext uri="{BB962C8B-B14F-4D97-AF65-F5344CB8AC3E}">
        <p14:creationId xmlns:p14="http://schemas.microsoft.com/office/powerpoint/2010/main" val="222392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82B4-554D-45DB-9DBA-109D9450937C}"/>
              </a:ext>
            </a:extLst>
          </p:cNvPr>
          <p:cNvSpPr>
            <a:spLocks noGrp="1"/>
          </p:cNvSpPr>
          <p:nvPr>
            <p:ph type="title"/>
          </p:nvPr>
        </p:nvSpPr>
        <p:spPr/>
        <p:txBody>
          <a:bodyPr/>
          <a:lstStyle/>
          <a:p>
            <a:r>
              <a:rPr lang="tr-TR" dirty="0"/>
              <a:t>Kaynakça</a:t>
            </a:r>
          </a:p>
        </p:txBody>
      </p:sp>
      <p:sp>
        <p:nvSpPr>
          <p:cNvPr id="3" name="Content Placeholder 2">
            <a:extLst>
              <a:ext uri="{FF2B5EF4-FFF2-40B4-BE49-F238E27FC236}">
                <a16:creationId xmlns:a16="http://schemas.microsoft.com/office/drawing/2014/main" id="{01B65040-66FD-4458-8591-06A77CB818D9}"/>
              </a:ext>
            </a:extLst>
          </p:cNvPr>
          <p:cNvSpPr>
            <a:spLocks noGrp="1"/>
          </p:cNvSpPr>
          <p:nvPr>
            <p:ph idx="1"/>
          </p:nvPr>
        </p:nvSpPr>
        <p:spPr>
          <a:xfrm>
            <a:off x="258618" y="1825625"/>
            <a:ext cx="11776364" cy="4351338"/>
          </a:xfrm>
        </p:spPr>
        <p:txBody>
          <a:bodyPr>
            <a:normAutofit/>
          </a:bodyPr>
          <a:lstStyle/>
          <a:p>
            <a:pPr>
              <a:lnSpc>
                <a:spcPct val="150000"/>
              </a:lnSpc>
            </a:pPr>
            <a:r>
              <a:rPr lang="tr-TR" sz="1800" u="sng" dirty="0">
                <a:solidFill>
                  <a:srgbClr val="0000FF"/>
                </a:solidFill>
                <a:effectLst/>
                <a:latin typeface="Calibri" panose="020F0502020204030204" pitchFamily="34" charset="0"/>
                <a:ea typeface="Calibri" panose="020F0502020204030204" pitchFamily="34" charset="0"/>
                <a:hlinkClick r:id="rId2"/>
              </a:rPr>
              <a:t>https://en.wikipedia.org/wiki/Zabriskie_Point_(film)</a:t>
            </a:r>
            <a:endParaRPr lang="tr-TR" sz="1800" dirty="0">
              <a:effectLst/>
              <a:latin typeface="Calibri" panose="020F0502020204030204" pitchFamily="34" charset="0"/>
              <a:ea typeface="Calibri" panose="020F0502020204030204" pitchFamily="34" charset="0"/>
            </a:endParaRPr>
          </a:p>
          <a:p>
            <a:pPr>
              <a:lnSpc>
                <a:spcPct val="150000"/>
              </a:lnSpc>
            </a:pPr>
            <a:r>
              <a:rPr lang="tr-TR" sz="1800" u="sng" dirty="0">
                <a:solidFill>
                  <a:srgbClr val="0000FF"/>
                </a:solidFill>
                <a:effectLst/>
                <a:latin typeface="Calibri" panose="020F0502020204030204" pitchFamily="34" charset="0"/>
                <a:ea typeface="Calibri" panose="020F0502020204030204" pitchFamily="34" charset="0"/>
                <a:hlinkClick r:id="rId3"/>
              </a:rPr>
              <a:t>https://offscreen.com/view/zabriskie_point_1970</a:t>
            </a:r>
            <a:endParaRPr lang="tr-TR" sz="1800" u="sng" dirty="0">
              <a:solidFill>
                <a:srgbClr val="0000FF"/>
              </a:solidFill>
              <a:effectLst/>
              <a:latin typeface="Calibri" panose="020F0502020204030204" pitchFamily="34" charset="0"/>
              <a:ea typeface="Calibri" panose="020F0502020204030204" pitchFamily="34" charset="0"/>
            </a:endParaRPr>
          </a:p>
          <a:p>
            <a:pPr>
              <a:lnSpc>
                <a:spcPct val="150000"/>
              </a:lnSpc>
            </a:pPr>
            <a:r>
              <a:rPr lang="tr-TR" sz="1800" u="sng" dirty="0">
                <a:solidFill>
                  <a:srgbClr val="0000FF"/>
                </a:solidFill>
                <a:effectLst/>
                <a:latin typeface="Calibri" panose="020F0502020204030204" pitchFamily="34" charset="0"/>
                <a:ea typeface="Calibri" panose="020F0502020204030204" pitchFamily="34" charset="0"/>
                <a:hlinkClick r:id="rId4"/>
              </a:rPr>
              <a:t>https://www.academia.edu/5446176/Zabriskie_Noktası_Filminin_Söylem_Analizi?email_work_card=title</a:t>
            </a:r>
            <a:endParaRPr lang="tr-TR" sz="1800" dirty="0">
              <a:effectLst/>
              <a:latin typeface="Calibri" panose="020F0502020204030204" pitchFamily="34" charset="0"/>
              <a:ea typeface="Calibri" panose="020F0502020204030204" pitchFamily="34" charset="0"/>
            </a:endParaRPr>
          </a:p>
          <a:p>
            <a:pPr>
              <a:lnSpc>
                <a:spcPct val="150000"/>
              </a:lnSpc>
            </a:pPr>
            <a:r>
              <a:rPr lang="tr-TR" sz="1800" u="sng" dirty="0">
                <a:solidFill>
                  <a:srgbClr val="0000FF"/>
                </a:solidFill>
                <a:effectLst/>
                <a:latin typeface="Calibri" panose="020F0502020204030204" pitchFamily="34" charset="0"/>
                <a:ea typeface="Calibri" panose="020F0502020204030204" pitchFamily="34" charset="0"/>
                <a:hlinkClick r:id="rId5"/>
              </a:rPr>
              <a:t>http://www.lightmonkey.net/antonionis-orgy</a:t>
            </a:r>
            <a:endParaRPr lang="tr-TR" sz="1800" dirty="0">
              <a:effectLst/>
              <a:latin typeface="Calibri" panose="020F0502020204030204" pitchFamily="34" charset="0"/>
              <a:ea typeface="Calibri" panose="020F0502020204030204" pitchFamily="34" charset="0"/>
            </a:endParaRPr>
          </a:p>
          <a:p>
            <a:pPr>
              <a:lnSpc>
                <a:spcPct val="150000"/>
              </a:lnSpc>
            </a:pPr>
            <a:r>
              <a:rPr lang="tr-TR" sz="1800" u="sng" dirty="0">
                <a:solidFill>
                  <a:srgbClr val="0000FF"/>
                </a:solidFill>
                <a:effectLst/>
                <a:latin typeface="Calibri" panose="020F0502020204030204" pitchFamily="34" charset="0"/>
                <a:ea typeface="Calibri" panose="020F0502020204030204" pitchFamily="34" charset="0"/>
                <a:hlinkClick r:id="rId6"/>
              </a:rPr>
              <a:t>https://antonioni9.wordpress.com/2021/06/25/michelangelo-and-the-leviathan-the-making-of-zabriskie-point-1992/</a:t>
            </a:r>
            <a:endParaRPr lang="tr-TR" sz="1800" dirty="0">
              <a:effectLst/>
              <a:latin typeface="Calibri" panose="020F0502020204030204" pitchFamily="34" charset="0"/>
              <a:ea typeface="Calibri" panose="020F0502020204030204" pitchFamily="34" charset="0"/>
            </a:endParaRPr>
          </a:p>
          <a:p>
            <a:pPr>
              <a:lnSpc>
                <a:spcPct val="150000"/>
              </a:lnSpc>
            </a:pPr>
            <a:r>
              <a:rPr lang="tr-TR" sz="1800" u="sng" dirty="0">
                <a:solidFill>
                  <a:srgbClr val="0000FF"/>
                </a:solidFill>
                <a:effectLst/>
                <a:latin typeface="Calibri" panose="020F0502020204030204" pitchFamily="34" charset="0"/>
                <a:ea typeface="Calibri" panose="020F0502020204030204" pitchFamily="34" charset="0"/>
                <a:hlinkClick r:id="rId7"/>
              </a:rPr>
              <a:t>https://www.rottentomatoes.com/m/zabriskie_point/reviews</a:t>
            </a:r>
            <a:endParaRPr lang="tr-TR" sz="1800" u="sng" dirty="0">
              <a:solidFill>
                <a:srgbClr val="0000FF"/>
              </a:solidFill>
              <a:effectLst/>
              <a:latin typeface="Calibri" panose="020F0502020204030204" pitchFamily="34" charset="0"/>
              <a:ea typeface="Calibri" panose="020F0502020204030204" pitchFamily="34" charset="0"/>
            </a:endParaRPr>
          </a:p>
          <a:p>
            <a:pPr>
              <a:lnSpc>
                <a:spcPct val="150000"/>
              </a:lnSpc>
            </a:pPr>
            <a:r>
              <a:rPr lang="tr-TR" sz="1800" u="sng" dirty="0">
                <a:solidFill>
                  <a:srgbClr val="0000FF"/>
                </a:solidFill>
                <a:effectLst/>
                <a:latin typeface="Calibri" panose="020F0502020204030204" pitchFamily="34" charset="0"/>
                <a:ea typeface="Calibri" panose="020F0502020204030204" pitchFamily="34" charset="0"/>
                <a:hlinkClick r:id="rId8"/>
              </a:rPr>
              <a:t>https://www.nytimes.com/1970/02/22/archives/antonioni-defends-zabriskie-point-i-love-this-country.html</a:t>
            </a:r>
            <a:endParaRPr lang="tr-TR" sz="1800" dirty="0">
              <a:effectLst/>
              <a:latin typeface="Calibri" panose="020F0502020204030204" pitchFamily="34" charset="0"/>
              <a:ea typeface="Calibri" panose="020F0502020204030204" pitchFamily="34" charset="0"/>
            </a:endParaRPr>
          </a:p>
          <a:p>
            <a:pPr>
              <a:lnSpc>
                <a:spcPct val="150000"/>
              </a:lnSpc>
            </a:pPr>
            <a:endParaRPr lang="tr-TR" sz="1800" u="sng" dirty="0">
              <a:solidFill>
                <a:srgbClr val="0000FF"/>
              </a:solidFill>
              <a:latin typeface="Calibri" panose="020F0502020204030204" pitchFamily="34" charset="0"/>
            </a:endParaRPr>
          </a:p>
        </p:txBody>
      </p:sp>
    </p:spTree>
    <p:extLst>
      <p:ext uri="{BB962C8B-B14F-4D97-AF65-F5344CB8AC3E}">
        <p14:creationId xmlns:p14="http://schemas.microsoft.com/office/powerpoint/2010/main" val="310562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D0FD35B-6D06-42B5-8120-52A033B2A8BE}"/>
              </a:ext>
            </a:extLst>
          </p:cNvPr>
          <p:cNvSpPr txBox="1"/>
          <p:nvPr/>
        </p:nvSpPr>
        <p:spPr>
          <a:xfrm>
            <a:off x="803564" y="1099342"/>
            <a:ext cx="5999908" cy="5078313"/>
          </a:xfrm>
          <a:prstGeom prst="rect">
            <a:avLst/>
          </a:prstGeom>
          <a:noFill/>
        </p:spPr>
        <p:txBody>
          <a:bodyPr wrap="square" rtlCol="0">
            <a:spAutoFit/>
          </a:bodyPr>
          <a:lstStyle/>
          <a:p>
            <a:pPr marL="285750" indent="-285750">
              <a:buFont typeface="Arial" panose="020B0604020202020204" pitchFamily="34" charset="0"/>
              <a:buChar char="•"/>
            </a:pPr>
            <a:r>
              <a:rPr lang="tr-TR" dirty="0">
                <a:highlight>
                  <a:srgbClr val="FFFF00"/>
                </a:highlight>
              </a:rPr>
              <a:t>Filmin çekimleri 1968 yılında başladığında, Antonioni dünyanın en ünlü yönetmenlerinden biriydi.</a:t>
            </a:r>
          </a:p>
          <a:p>
            <a:pPr marL="285750" indent="-285750">
              <a:buFont typeface="Arial" panose="020B0604020202020204" pitchFamily="34" charset="0"/>
              <a:buChar char="•"/>
            </a:pPr>
            <a:r>
              <a:rPr lang="tr-TR" dirty="0">
                <a:highlight>
                  <a:srgbClr val="FFFF00"/>
                </a:highlight>
              </a:rPr>
              <a:t>1966 yılında yine MGM için </a:t>
            </a:r>
            <a:r>
              <a:rPr lang="tr-TR" dirty="0" err="1">
                <a:highlight>
                  <a:srgbClr val="FFFF00"/>
                </a:highlight>
              </a:rPr>
              <a:t>Blow-Up’u</a:t>
            </a:r>
            <a:r>
              <a:rPr lang="tr-TR" dirty="0">
                <a:highlight>
                  <a:srgbClr val="FFFF00"/>
                </a:highlight>
              </a:rPr>
              <a:t> çekmiş, film sürpriz bir başarı kazanmıştı. (Filmin bütçesi $1,5M USD iken gişe hasılatı $20M’ı bulmuştu.)</a:t>
            </a:r>
          </a:p>
          <a:p>
            <a:pPr marL="285750" indent="-285750">
              <a:buFont typeface="Arial" panose="020B0604020202020204" pitchFamily="34" charset="0"/>
              <a:buChar char="•"/>
            </a:pPr>
            <a:r>
              <a:rPr lang="tr-TR" dirty="0">
                <a:highlight>
                  <a:srgbClr val="FFFF00"/>
                </a:highlight>
              </a:rPr>
              <a:t>1969 yılında </a:t>
            </a:r>
            <a:r>
              <a:rPr lang="tr-TR" dirty="0" err="1">
                <a:highlight>
                  <a:srgbClr val="FFFF00"/>
                </a:highlight>
              </a:rPr>
              <a:t>Easy</a:t>
            </a:r>
            <a:r>
              <a:rPr lang="tr-TR" dirty="0">
                <a:highlight>
                  <a:srgbClr val="FFFF00"/>
                </a:highlight>
              </a:rPr>
              <a:t> </a:t>
            </a:r>
            <a:r>
              <a:rPr lang="tr-TR" dirty="0" err="1">
                <a:highlight>
                  <a:srgbClr val="FFFF00"/>
                </a:highlight>
              </a:rPr>
              <a:t>Rider</a:t>
            </a:r>
            <a:r>
              <a:rPr lang="tr-TR" dirty="0">
                <a:highlight>
                  <a:srgbClr val="FFFF00"/>
                </a:highlight>
              </a:rPr>
              <a:t> filminin yaptığı sükseden sonra, Hollywood </a:t>
            </a:r>
            <a:r>
              <a:rPr lang="tr-TR" dirty="0" err="1">
                <a:highlight>
                  <a:srgbClr val="FFFF00"/>
                </a:highlight>
              </a:rPr>
              <a:t>Antonioni’nin</a:t>
            </a:r>
            <a:r>
              <a:rPr lang="tr-TR" dirty="0">
                <a:highlight>
                  <a:srgbClr val="FFFF00"/>
                </a:highlight>
              </a:rPr>
              <a:t>, dönemin ruhu, gençlik ve devrim üzerine yapacağı yeni filmi heyecanla bekliyordu.</a:t>
            </a:r>
          </a:p>
          <a:p>
            <a:pPr marL="285750" indent="-285750">
              <a:buFont typeface="Arial" panose="020B0604020202020204" pitchFamily="34" charset="0"/>
              <a:buChar char="•"/>
            </a:pPr>
            <a:r>
              <a:rPr lang="tr-TR" dirty="0">
                <a:highlight>
                  <a:srgbClr val="FFFF00"/>
                </a:highlight>
              </a:rPr>
              <a:t>Filmin fikri 1967 yılında doğdu. Antonioni, </a:t>
            </a:r>
            <a:r>
              <a:rPr lang="tr-TR" dirty="0" err="1">
                <a:highlight>
                  <a:srgbClr val="FFFF00"/>
                </a:highlight>
              </a:rPr>
              <a:t>Blow-Up’un</a:t>
            </a:r>
            <a:r>
              <a:rPr lang="tr-TR" dirty="0">
                <a:highlight>
                  <a:srgbClr val="FFFF00"/>
                </a:highlight>
              </a:rPr>
              <a:t> tanıtım turundayken, Arizona’da özel bir uçağı çalan ve iade etmek için aldığı havalimanına geri götürdüğünde polis tarafından öldürülen genç bir adam hakkında gerçek bir haber okur. İngiltere’ye döndüğünde geliştirdiği farklı fikirleri birbirine bağlayarak beraber çalıştığı senaristlerle paylaşır.</a:t>
            </a:r>
          </a:p>
          <a:p>
            <a:pPr marL="285750" indent="-285750">
              <a:buFont typeface="Arial" panose="020B0604020202020204" pitchFamily="34" charset="0"/>
              <a:buChar char="•"/>
            </a:pPr>
            <a:r>
              <a:rPr lang="tr-TR" dirty="0">
                <a:highlight>
                  <a:srgbClr val="FFFF00"/>
                </a:highlight>
              </a:rPr>
              <a:t>1960’ların kültürel ve politik fırtınalarının kalbi ABD’ye gitmek mantıklı görünür.</a:t>
            </a:r>
          </a:p>
          <a:p>
            <a:endParaRPr lang="tr-TR" dirty="0">
              <a:highlight>
                <a:srgbClr val="FFFF00"/>
              </a:highlight>
            </a:endParaRPr>
          </a:p>
        </p:txBody>
      </p:sp>
      <p:pic>
        <p:nvPicPr>
          <p:cNvPr id="10" name="Picture 9">
            <a:extLst>
              <a:ext uri="{FF2B5EF4-FFF2-40B4-BE49-F238E27FC236}">
                <a16:creationId xmlns:a16="http://schemas.microsoft.com/office/drawing/2014/main" id="{3FC08B7F-60E3-42DE-8F5B-DE57B72B9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3191" y="635000"/>
            <a:ext cx="3683000" cy="2209800"/>
          </a:xfrm>
          <a:prstGeom prst="rect">
            <a:avLst/>
          </a:prstGeom>
        </p:spPr>
      </p:pic>
      <p:pic>
        <p:nvPicPr>
          <p:cNvPr id="12" name="Picture 11">
            <a:extLst>
              <a:ext uri="{FF2B5EF4-FFF2-40B4-BE49-F238E27FC236}">
                <a16:creationId xmlns:a16="http://schemas.microsoft.com/office/drawing/2014/main" id="{125C84A1-9F33-4C9F-AB11-A5B4FD5D2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191" y="2993327"/>
            <a:ext cx="2413000" cy="3378200"/>
          </a:xfrm>
          <a:prstGeom prst="rect">
            <a:avLst/>
          </a:prstGeom>
        </p:spPr>
      </p:pic>
    </p:spTree>
    <p:extLst>
      <p:ext uri="{BB962C8B-B14F-4D97-AF65-F5344CB8AC3E}">
        <p14:creationId xmlns:p14="http://schemas.microsoft.com/office/powerpoint/2010/main" val="295669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BB6DE2-7E1E-4117-9655-241D1822529C}"/>
              </a:ext>
            </a:extLst>
          </p:cNvPr>
          <p:cNvSpPr>
            <a:spLocks noGrp="1"/>
          </p:cNvSpPr>
          <p:nvPr>
            <p:ph idx="1"/>
          </p:nvPr>
        </p:nvSpPr>
        <p:spPr>
          <a:xfrm>
            <a:off x="653472" y="1265381"/>
            <a:ext cx="5636491" cy="4098781"/>
          </a:xfrm>
        </p:spPr>
        <p:txBody>
          <a:bodyPr>
            <a:normAutofit fontScale="92500"/>
          </a:bodyPr>
          <a:lstStyle/>
          <a:p>
            <a:pPr marL="285750" indent="-285750">
              <a:buFont typeface="Arial" panose="020B0604020202020204" pitchFamily="34" charset="0"/>
              <a:buChar char="•"/>
            </a:pPr>
            <a:r>
              <a:rPr lang="tr-TR" dirty="0">
                <a:highlight>
                  <a:srgbClr val="FFFF00"/>
                </a:highlight>
              </a:rPr>
              <a:t>1967’de iki defa Amerika’yı baştan başa dolaşır. Filmi, Ölüm Vadisi’ndeki </a:t>
            </a:r>
            <a:r>
              <a:rPr lang="tr-TR" dirty="0" err="1">
                <a:highlight>
                  <a:srgbClr val="FFFF00"/>
                </a:highlight>
              </a:rPr>
              <a:t>Zabrieski</a:t>
            </a:r>
            <a:r>
              <a:rPr lang="tr-TR" dirty="0">
                <a:highlight>
                  <a:srgbClr val="FFFF00"/>
                </a:highlight>
              </a:rPr>
              <a:t> </a:t>
            </a:r>
            <a:r>
              <a:rPr lang="tr-TR" dirty="0" err="1">
                <a:highlight>
                  <a:srgbClr val="FFFF00"/>
                </a:highlight>
              </a:rPr>
              <a:t>Point’te</a:t>
            </a:r>
            <a:r>
              <a:rPr lang="tr-TR" dirty="0">
                <a:highlight>
                  <a:srgbClr val="FFFF00"/>
                </a:highlight>
              </a:rPr>
              <a:t> çekmeye karar verir.</a:t>
            </a:r>
          </a:p>
          <a:p>
            <a:pPr marL="285750" indent="-285750"/>
            <a:r>
              <a:rPr lang="tr-TR" dirty="0">
                <a:highlight>
                  <a:srgbClr val="FFFF00"/>
                </a:highlight>
              </a:rPr>
              <a:t>İlk gösterim sonrası verdiği röportajda;</a:t>
            </a:r>
          </a:p>
          <a:p>
            <a:pPr marL="0" indent="0">
              <a:buNone/>
            </a:pPr>
            <a:r>
              <a:rPr lang="tr-TR" dirty="0">
                <a:highlight>
                  <a:srgbClr val="FFFF00"/>
                </a:highlight>
              </a:rPr>
              <a:t>«</a:t>
            </a:r>
            <a:r>
              <a:rPr lang="tr-TR" sz="2800" dirty="0">
                <a:highlight>
                  <a:srgbClr val="FFFF00"/>
                </a:highlight>
              </a:rPr>
              <a:t>Amerika'da film yapmamın temel nedeni bu ülkeyi sevmemdi. Tabiatını seviyorum, bu yüzden Ölüm Vadisi'ni seçtim, ölü olduğu için değil, çok güzel olduğu için» der.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a:p>
          <a:p>
            <a:endParaRPr lang="tr-TR" dirty="0"/>
          </a:p>
        </p:txBody>
      </p:sp>
      <p:pic>
        <p:nvPicPr>
          <p:cNvPr id="4" name="Picture 3">
            <a:extLst>
              <a:ext uri="{FF2B5EF4-FFF2-40B4-BE49-F238E27FC236}">
                <a16:creationId xmlns:a16="http://schemas.microsoft.com/office/drawing/2014/main" id="{43186C9D-047A-4D51-B537-5183684AF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8752" y="597189"/>
            <a:ext cx="4679950" cy="5848350"/>
          </a:xfrm>
          <a:prstGeom prst="rect">
            <a:avLst/>
          </a:prstGeom>
        </p:spPr>
      </p:pic>
    </p:spTree>
    <p:extLst>
      <p:ext uri="{BB962C8B-B14F-4D97-AF65-F5344CB8AC3E}">
        <p14:creationId xmlns:p14="http://schemas.microsoft.com/office/powerpoint/2010/main" val="251544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40C23B-A347-408A-8F6E-4225B6E24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23" y="186422"/>
            <a:ext cx="3664618" cy="2893522"/>
          </a:xfrm>
          <a:prstGeom prst="rect">
            <a:avLst/>
          </a:prstGeom>
        </p:spPr>
      </p:pic>
      <p:pic>
        <p:nvPicPr>
          <p:cNvPr id="7" name="Picture 6">
            <a:extLst>
              <a:ext uri="{FF2B5EF4-FFF2-40B4-BE49-F238E27FC236}">
                <a16:creationId xmlns:a16="http://schemas.microsoft.com/office/drawing/2014/main" id="{00C50135-B46C-4949-BF07-B2E1F0AC7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013" y="264549"/>
            <a:ext cx="3479800" cy="3483429"/>
          </a:xfrm>
          <a:prstGeom prst="rect">
            <a:avLst/>
          </a:prstGeom>
        </p:spPr>
      </p:pic>
      <p:pic>
        <p:nvPicPr>
          <p:cNvPr id="9" name="Picture 8">
            <a:extLst>
              <a:ext uri="{FF2B5EF4-FFF2-40B4-BE49-F238E27FC236}">
                <a16:creationId xmlns:a16="http://schemas.microsoft.com/office/drawing/2014/main" id="{8410F473-7C7A-4E85-B16D-352F8EDC6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013" y="4025069"/>
            <a:ext cx="3479800" cy="2336800"/>
          </a:xfrm>
          <a:prstGeom prst="rect">
            <a:avLst/>
          </a:prstGeom>
        </p:spPr>
      </p:pic>
      <p:sp>
        <p:nvSpPr>
          <p:cNvPr id="10" name="TextBox 9">
            <a:extLst>
              <a:ext uri="{FF2B5EF4-FFF2-40B4-BE49-F238E27FC236}">
                <a16:creationId xmlns:a16="http://schemas.microsoft.com/office/drawing/2014/main" id="{40BF4453-6B49-42A8-9B50-138AF383B9C3}"/>
              </a:ext>
            </a:extLst>
          </p:cNvPr>
          <p:cNvSpPr txBox="1"/>
          <p:nvPr/>
        </p:nvSpPr>
        <p:spPr>
          <a:xfrm>
            <a:off x="628073" y="3325092"/>
            <a:ext cx="7458914" cy="3293209"/>
          </a:xfrm>
          <a:prstGeom prst="rect">
            <a:avLst/>
          </a:prstGeom>
          <a:noFill/>
        </p:spPr>
        <p:txBody>
          <a:bodyPr wrap="square" rtlCol="0">
            <a:spAutoFit/>
          </a:bodyPr>
          <a:lstStyle/>
          <a:p>
            <a:pPr marL="285750" indent="-285750">
              <a:buFont typeface="Arial" panose="020B0604020202020204" pitchFamily="34" charset="0"/>
              <a:buChar char="•"/>
            </a:pPr>
            <a:r>
              <a:rPr lang="tr-TR" sz="1600" dirty="0"/>
              <a:t>Ulusal Park Hizmetleri Ölüm Vadisi’nde çekim iznini uzun süre vermek istemedi. </a:t>
            </a:r>
          </a:p>
          <a:p>
            <a:pPr marL="285750" indent="-285750">
              <a:buFont typeface="Arial" panose="020B0604020202020204" pitchFamily="34" charset="0"/>
              <a:buChar char="•"/>
            </a:pPr>
            <a:r>
              <a:rPr lang="tr-TR" sz="1600" dirty="0"/>
              <a:t>Zabriskie Point, Antonioni’nin Amerika’da çektiği ilk filmdi. Film çalışanlarının bir kısmı, İtalya’dan gelmişti ve Amerikalı ekiple dil sorunları ve kültürel çatışmalar yaşadılar.</a:t>
            </a:r>
          </a:p>
          <a:p>
            <a:pPr marL="285750" indent="-285750">
              <a:buFont typeface="Arial" panose="020B0604020202020204" pitchFamily="34" charset="0"/>
              <a:buChar char="•"/>
            </a:pPr>
            <a:r>
              <a:rPr lang="tr-TR" sz="1600" dirty="0"/>
              <a:t>Antonioni’de, düşünen, deneyen, doğru zamanı bekleyen bir sanatçının çalışma tarzı vardı. Hollywood ekibi ise bu kadar belirsizlikle çalışmaya alışkın değildi.</a:t>
            </a:r>
          </a:p>
          <a:p>
            <a:pPr marL="285750" indent="-285750">
              <a:buFont typeface="Arial" panose="020B0604020202020204" pitchFamily="34" charset="0"/>
              <a:buChar char="•"/>
            </a:pPr>
            <a:r>
              <a:rPr lang="tr-TR" sz="1600" dirty="0"/>
              <a:t>Mark Frechette’in çıkardığı sorunlar, seti birkaç defa terk etmesi.</a:t>
            </a:r>
          </a:p>
          <a:p>
            <a:pPr marL="285750" indent="-285750">
              <a:buFont typeface="Arial" panose="020B0604020202020204" pitchFamily="34" charset="0"/>
              <a:buChar char="•"/>
            </a:pPr>
            <a:r>
              <a:rPr lang="tr-TR" sz="1600" dirty="0"/>
              <a:t>Set kazası (uçağın tekerinin arabanın ön camına çarpması)</a:t>
            </a:r>
          </a:p>
          <a:p>
            <a:pPr marL="285750" indent="-285750">
              <a:buFont typeface="Arial" panose="020B0604020202020204" pitchFamily="34" charset="0"/>
              <a:buChar char="•"/>
            </a:pPr>
            <a:r>
              <a:rPr lang="tr-TR" sz="1600" dirty="0"/>
              <a:t>Maliyetler konusunda kaygılar: Dev panolar (inşaat izinleri, çelik konstrüksiyon), Patlama sahnesi. (evin tam boyutlu kopyası, 17 kamera için sığınaklar)</a:t>
            </a:r>
          </a:p>
          <a:p>
            <a:pPr marL="285750" indent="-285750">
              <a:buFont typeface="Arial" panose="020B0604020202020204" pitchFamily="34" charset="0"/>
              <a:buChar char="•"/>
            </a:pPr>
            <a:r>
              <a:rPr lang="tr-TR" sz="1600" dirty="0"/>
              <a:t>Kara Panterlerin filme dahil olmasında yaşanan zorluklar</a:t>
            </a:r>
          </a:p>
          <a:p>
            <a:pPr marL="285750" indent="-285750">
              <a:buFont typeface="Arial" panose="020B0604020202020204" pitchFamily="34" charset="0"/>
              <a:buChar char="•"/>
            </a:pPr>
            <a:r>
              <a:rPr lang="tr-TR" sz="1600" dirty="0"/>
              <a:t>Telefonların dinlendiğine karşı şüpheler, Mann Yasası kapsamında soruşturma</a:t>
            </a:r>
          </a:p>
          <a:p>
            <a:pPr marL="285750" indent="-285750">
              <a:buFont typeface="Arial" panose="020B0604020202020204" pitchFamily="34" charset="0"/>
              <a:buChar char="•"/>
            </a:pPr>
            <a:r>
              <a:rPr lang="tr-TR" sz="1600" dirty="0"/>
              <a:t>$7M USD bütçe , $900K hasılat.</a:t>
            </a:r>
          </a:p>
        </p:txBody>
      </p:sp>
      <p:sp>
        <p:nvSpPr>
          <p:cNvPr id="12" name="TextBox 11">
            <a:extLst>
              <a:ext uri="{FF2B5EF4-FFF2-40B4-BE49-F238E27FC236}">
                <a16:creationId xmlns:a16="http://schemas.microsoft.com/office/drawing/2014/main" id="{B01F2254-EDB9-49F9-B252-8C4942AE4A4B}"/>
              </a:ext>
            </a:extLst>
          </p:cNvPr>
          <p:cNvSpPr txBox="1"/>
          <p:nvPr/>
        </p:nvSpPr>
        <p:spPr>
          <a:xfrm>
            <a:off x="4378036" y="526473"/>
            <a:ext cx="3805382" cy="2308324"/>
          </a:xfrm>
          <a:prstGeom prst="rect">
            <a:avLst/>
          </a:prstGeom>
          <a:noFill/>
        </p:spPr>
        <p:txBody>
          <a:bodyPr wrap="square" rtlCol="0">
            <a:spAutoFit/>
          </a:bodyPr>
          <a:lstStyle/>
          <a:p>
            <a:pPr algn="just"/>
            <a:r>
              <a:rPr lang="tr-TR" sz="1200" kern="0" dirty="0">
                <a:solidFill>
                  <a:srgbClr val="1B1B1B"/>
                </a:solidFill>
                <a:effectLst/>
                <a:highlight>
                  <a:srgbClr val="FFFF00"/>
                </a:highlight>
                <a:latin typeface="Aptos"/>
                <a:ea typeface="Times New Roman" panose="02020603050405020304" pitchFamily="18" charset="0"/>
                <a:cs typeface="Times New Roman" panose="02020603050405020304" pitchFamily="18" charset="0"/>
              </a:rPr>
              <a:t>Zabriskie </a:t>
            </a:r>
            <a:r>
              <a:rPr lang="tr-TR" sz="1200" kern="0" dirty="0" err="1">
                <a:solidFill>
                  <a:srgbClr val="1B1B1B"/>
                </a:solidFill>
                <a:effectLst/>
                <a:highlight>
                  <a:srgbClr val="FFFF00"/>
                </a:highlight>
                <a:latin typeface="Aptos"/>
                <a:ea typeface="Times New Roman" panose="02020603050405020304" pitchFamily="18" charset="0"/>
                <a:cs typeface="Times New Roman" panose="02020603050405020304" pitchFamily="18" charset="0"/>
              </a:rPr>
              <a:t>Point'in</a:t>
            </a:r>
            <a:r>
              <a:rPr lang="tr-TR" sz="1200" kern="0" dirty="0">
                <a:solidFill>
                  <a:srgbClr val="1B1B1B"/>
                </a:solidFill>
                <a:effectLst/>
                <a:highlight>
                  <a:srgbClr val="FFFF00"/>
                </a:highlight>
                <a:latin typeface="Aptos"/>
                <a:ea typeface="Times New Roman" panose="02020603050405020304" pitchFamily="18" charset="0"/>
                <a:cs typeface="Times New Roman" panose="02020603050405020304" pitchFamily="18" charset="0"/>
              </a:rPr>
              <a:t> tepesinden çöl zemini ipek gibi pürüzsüz görünüyor. Bununla birlikte, yüzeyi aslında binlerce yıl boyunca </a:t>
            </a:r>
            <a:r>
              <a:rPr lang="tr-TR" sz="1200" kern="0" dirty="0">
                <a:solidFill>
                  <a:srgbClr val="1B1B1B"/>
                </a:solidFill>
                <a:highlight>
                  <a:srgbClr val="FFFF00"/>
                </a:highlight>
                <a:latin typeface="Aptos"/>
                <a:ea typeface="Times New Roman" panose="02020603050405020304" pitchFamily="18" charset="0"/>
                <a:cs typeface="Times New Roman" panose="02020603050405020304" pitchFamily="18" charset="0"/>
              </a:rPr>
              <a:t>yeraltı hareketleri </a:t>
            </a:r>
            <a:r>
              <a:rPr lang="tr-TR" sz="1200" kern="0" dirty="0">
                <a:solidFill>
                  <a:srgbClr val="1B1B1B"/>
                </a:solidFill>
                <a:effectLst/>
                <a:highlight>
                  <a:srgbClr val="FFFF00"/>
                </a:highlight>
                <a:latin typeface="Aptos"/>
                <a:ea typeface="Times New Roman" panose="02020603050405020304" pitchFamily="18" charset="0"/>
                <a:cs typeface="Times New Roman" panose="02020603050405020304" pitchFamily="18" charset="0"/>
              </a:rPr>
              <a:t>tarafından yaratılan sayısız kılcal çatlaklarla kaplıdır. Antonioni'nin altmışlı yılların sonundaki Amerika'yı sinemasal olarak anlamlandırma girişimi de öyleydi: uzaktan bakıldığında şık bir fikirdi, ancak yakından bakıldığında çatlamıştı, büyük ölçüde görünmeyen güçler tarafından mahkum edilmişti. MGM departman başkanları ve mavi yakalı ekip ilk sıradaydı, ancak çekimler tamamlanmadan önce kolluk kuvvetleri ve şirketler de dahil olmak üzere birçok kişi daha vardı.</a:t>
            </a:r>
            <a:endParaRPr lang="tr-TR" sz="1200" kern="100" dirty="0">
              <a:effectLst/>
              <a:highlight>
                <a:srgbClr val="FFFF00"/>
              </a:highlight>
              <a:latin typeface="Aptos"/>
              <a:ea typeface="Times New Roman" panose="02020603050405020304" pitchFamily="18" charset="0"/>
              <a:cs typeface="Arial" panose="020B0604020202020204" pitchFamily="34" charset="0"/>
            </a:endParaRPr>
          </a:p>
          <a:p>
            <a:endParaRPr lang="tr-TR" sz="1200" dirty="0">
              <a:highlight>
                <a:srgbClr val="FFFF00"/>
              </a:highlight>
              <a:latin typeface="Aptos"/>
            </a:endParaRPr>
          </a:p>
        </p:txBody>
      </p:sp>
    </p:spTree>
    <p:extLst>
      <p:ext uri="{BB962C8B-B14F-4D97-AF65-F5344CB8AC3E}">
        <p14:creationId xmlns:p14="http://schemas.microsoft.com/office/powerpoint/2010/main" val="49104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BF6167-0E29-4698-95CE-0C3A924FE96A}"/>
              </a:ext>
            </a:extLst>
          </p:cNvPr>
          <p:cNvPicPr>
            <a:picLocks noChangeAspect="1"/>
          </p:cNvPicPr>
          <p:nvPr/>
        </p:nvPicPr>
        <p:blipFill>
          <a:blip r:embed="rId2"/>
          <a:stretch>
            <a:fillRect/>
          </a:stretch>
        </p:blipFill>
        <p:spPr>
          <a:xfrm>
            <a:off x="6757869" y="3572273"/>
            <a:ext cx="4334835" cy="2449011"/>
          </a:xfrm>
          <a:prstGeom prst="rect">
            <a:avLst/>
          </a:prstGeom>
        </p:spPr>
      </p:pic>
      <p:sp>
        <p:nvSpPr>
          <p:cNvPr id="11" name="Content Placeholder 10">
            <a:extLst>
              <a:ext uri="{FF2B5EF4-FFF2-40B4-BE49-F238E27FC236}">
                <a16:creationId xmlns:a16="http://schemas.microsoft.com/office/drawing/2014/main" id="{3FCCD6A1-06B8-46E4-9816-27E9BA53C4BF}"/>
              </a:ext>
            </a:extLst>
          </p:cNvPr>
          <p:cNvSpPr>
            <a:spLocks noGrp="1"/>
          </p:cNvSpPr>
          <p:nvPr>
            <p:ph idx="1"/>
          </p:nvPr>
        </p:nvSpPr>
        <p:spPr>
          <a:xfrm>
            <a:off x="384793" y="1440292"/>
            <a:ext cx="5519956" cy="3794561"/>
          </a:xfrm>
        </p:spPr>
        <p:txBody>
          <a:bodyPr>
            <a:normAutofit fontScale="92500" lnSpcReduction="10000"/>
          </a:bodyPr>
          <a:lstStyle/>
          <a:p>
            <a:r>
              <a:rPr lang="tr-TR" sz="1800" kern="100" dirty="0">
                <a:effectLst/>
                <a:highlight>
                  <a:srgbClr val="FFFF00"/>
                </a:highlight>
                <a:latin typeface="Aptos"/>
                <a:ea typeface="Times New Roman" panose="02020603050405020304" pitchFamily="18" charset="0"/>
                <a:cs typeface="Arial" panose="020B0604020202020204" pitchFamily="34" charset="0"/>
              </a:rPr>
              <a:t>Filmin açılış sahnesinde </a:t>
            </a:r>
            <a:r>
              <a:rPr lang="tr-TR" sz="1800" dirty="0">
                <a:effectLst/>
                <a:highlight>
                  <a:srgbClr val="FFFF00"/>
                </a:highlight>
                <a:latin typeface="Aptos"/>
                <a:ea typeface="Times New Roman" panose="02020603050405020304" pitchFamily="18" charset="0"/>
                <a:cs typeface="Arial" panose="020B0604020202020204" pitchFamily="34" charset="0"/>
              </a:rPr>
              <a:t>siyah ve beyaz Amerikan gençlerinin tartıştığı </a:t>
            </a:r>
            <a:r>
              <a:rPr lang="tr-TR" sz="1800" kern="100" dirty="0">
                <a:effectLst/>
                <a:highlight>
                  <a:srgbClr val="FFFF00"/>
                </a:highlight>
                <a:latin typeface="Aptos"/>
                <a:ea typeface="Times New Roman" panose="02020603050405020304" pitchFamily="18" charset="0"/>
                <a:cs typeface="Arial" panose="020B0604020202020204" pitchFamily="34" charset="0"/>
              </a:rPr>
              <a:t>bir öğrenci toplantısını takip ederiz. Filmin bu bölümü bir belgeseli andırır.</a:t>
            </a:r>
          </a:p>
          <a:p>
            <a:r>
              <a:rPr lang="tr-TR" sz="1800" kern="100" dirty="0">
                <a:highlight>
                  <a:srgbClr val="FFFF00"/>
                </a:highlight>
                <a:latin typeface="Aptos"/>
                <a:ea typeface="Times New Roman" panose="02020603050405020304" pitchFamily="18" charset="0"/>
                <a:cs typeface="Arial" panose="020B0604020202020204" pitchFamily="34" charset="0"/>
              </a:rPr>
              <a:t>Bir çok eleştirmen bu giriş sahnesinin güzel bir şekilde çekildiğinden kabul ederken, sol grupları tanıyan bir çok kişi de, Öğrenci Hareketi ile Kara Panterler arasında, filmde gösterildiğinin aksine gerçek hayatta çok az temas olduğunu belirtir.</a:t>
            </a:r>
          </a:p>
          <a:p>
            <a:r>
              <a:rPr lang="tr-TR" sz="1800" kern="100" dirty="0">
                <a:highlight>
                  <a:srgbClr val="FFFF00"/>
                </a:highlight>
                <a:latin typeface="Aptos"/>
                <a:ea typeface="Times New Roman" panose="02020603050405020304" pitchFamily="18" charset="0"/>
                <a:cs typeface="Arial" panose="020B0604020202020204" pitchFamily="34" charset="0"/>
              </a:rPr>
              <a:t>Öğrenci Hareketi esasen beyaz bir fenomendi ve savaş karşıtı hareketle sınırlıydı. Kara Panter Partisi ise geçmişin radikal kölelik karşıtı hareketleri ve günümüzün (1969) sivil haklar hareketlerinin içinde yarı Marksist devrimci bir hareketti. </a:t>
            </a:r>
          </a:p>
          <a:p>
            <a:r>
              <a:rPr lang="tr-TR" sz="1800" kern="100" dirty="0">
                <a:highlight>
                  <a:srgbClr val="FFFF00"/>
                </a:highlight>
                <a:latin typeface="Aptos"/>
                <a:cs typeface="Arial" panose="020B0604020202020204" pitchFamily="34" charset="0"/>
              </a:rPr>
              <a:t>Antonioni’nin gençlere sempatisini hissetsek te, bu sahnede </a:t>
            </a:r>
            <a:r>
              <a:rPr lang="tr-TR" sz="1800" kern="100" dirty="0">
                <a:highlight>
                  <a:srgbClr val="FFFF00"/>
                </a:highlight>
                <a:latin typeface="Aptos"/>
                <a:ea typeface="Times New Roman" panose="02020603050405020304" pitchFamily="18" charset="0"/>
                <a:cs typeface="Arial" panose="020B0604020202020204" pitchFamily="34" charset="0"/>
              </a:rPr>
              <a:t>Öğrenci Hareketi’ne ince bir eleştiri de vardır.</a:t>
            </a:r>
          </a:p>
          <a:p>
            <a:endParaRPr lang="tr-TR" sz="1800" kern="100" dirty="0">
              <a:highlight>
                <a:srgbClr val="FFFF00"/>
              </a:highlight>
              <a:latin typeface="Aptos"/>
              <a:cs typeface="Arial" panose="020B0604020202020204" pitchFamily="34" charset="0"/>
            </a:endParaRPr>
          </a:p>
          <a:p>
            <a:endParaRPr lang="tr-TR" dirty="0"/>
          </a:p>
        </p:txBody>
      </p:sp>
      <p:sp>
        <p:nvSpPr>
          <p:cNvPr id="12" name="Title 9">
            <a:extLst>
              <a:ext uri="{FF2B5EF4-FFF2-40B4-BE49-F238E27FC236}">
                <a16:creationId xmlns:a16="http://schemas.microsoft.com/office/drawing/2014/main" id="{C89043EC-6402-4320-93F4-3C1A6DA9BCDD}"/>
              </a:ext>
            </a:extLst>
          </p:cNvPr>
          <p:cNvSpPr txBox="1">
            <a:spLocks/>
          </p:cNvSpPr>
          <p:nvPr/>
        </p:nvSpPr>
        <p:spPr>
          <a:xfrm>
            <a:off x="712715" y="1152219"/>
            <a:ext cx="3926048" cy="759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3200" b="1" dirty="0"/>
          </a:p>
        </p:txBody>
      </p:sp>
      <p:pic>
        <p:nvPicPr>
          <p:cNvPr id="16" name="Picture 15">
            <a:extLst>
              <a:ext uri="{FF2B5EF4-FFF2-40B4-BE49-F238E27FC236}">
                <a16:creationId xmlns:a16="http://schemas.microsoft.com/office/drawing/2014/main" id="{21F413F0-4F72-4149-989B-EEBCC7FB3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36716"/>
            <a:ext cx="5188946" cy="2155866"/>
          </a:xfrm>
          <a:prstGeom prst="rect">
            <a:avLst/>
          </a:prstGeom>
        </p:spPr>
      </p:pic>
    </p:spTree>
    <p:extLst>
      <p:ext uri="{BB962C8B-B14F-4D97-AF65-F5344CB8AC3E}">
        <p14:creationId xmlns:p14="http://schemas.microsoft.com/office/powerpoint/2010/main" val="2434420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FCCD6A1-06B8-46E4-9816-27E9BA53C4BF}"/>
              </a:ext>
            </a:extLst>
          </p:cNvPr>
          <p:cNvSpPr>
            <a:spLocks noGrp="1"/>
          </p:cNvSpPr>
          <p:nvPr>
            <p:ph idx="1"/>
          </p:nvPr>
        </p:nvSpPr>
        <p:spPr>
          <a:xfrm>
            <a:off x="671120" y="2000251"/>
            <a:ext cx="5519956" cy="4176712"/>
          </a:xfrm>
        </p:spPr>
        <p:txBody>
          <a:bodyPr>
            <a:normAutofit fontScale="92500" lnSpcReduction="10000"/>
          </a:bodyPr>
          <a:lstStyle/>
          <a:p>
            <a:r>
              <a:rPr lang="tr-TR" sz="1800" kern="100" dirty="0">
                <a:effectLst/>
                <a:highlight>
                  <a:srgbClr val="FFFF00"/>
                </a:highlight>
                <a:latin typeface="Aptos"/>
                <a:ea typeface="Times New Roman" panose="02020603050405020304" pitchFamily="18" charset="0"/>
                <a:cs typeface="Arial" panose="020B0604020202020204" pitchFamily="34" charset="0"/>
              </a:rPr>
              <a:t>Mark ve arkadaşı araçlarıyla giderlerken Antonioni seyirciye sert geçişler ile reklam tabelalarını, hızlı kamera hareketleriyle fabrikaları ve gökdelenleri gösterir.</a:t>
            </a:r>
          </a:p>
          <a:p>
            <a:r>
              <a:rPr lang="tr-TR" sz="1800" kern="100" dirty="0">
                <a:effectLst/>
                <a:highlight>
                  <a:srgbClr val="FFFF00"/>
                </a:highlight>
                <a:latin typeface="Aptos"/>
                <a:ea typeface="Times New Roman" panose="02020603050405020304" pitchFamily="18" charset="0"/>
                <a:cs typeface="Arial" panose="020B0604020202020204" pitchFamily="34" charset="0"/>
              </a:rPr>
              <a:t>Bu sahneler boyunca altta sürekli ruh geren bir müzik seyirciye eşlik etmektedir. </a:t>
            </a:r>
          </a:p>
          <a:p>
            <a:r>
              <a:rPr lang="tr-TR" sz="1800" kern="100" dirty="0">
                <a:effectLst/>
                <a:highlight>
                  <a:srgbClr val="FFFF00"/>
                </a:highlight>
                <a:latin typeface="Aptos"/>
                <a:ea typeface="Times New Roman" panose="02020603050405020304" pitchFamily="18" charset="0"/>
                <a:cs typeface="Arial" panose="020B0604020202020204" pitchFamily="34" charset="0"/>
              </a:rPr>
              <a:t>Antonioni, gerek kullandığı müzik, gerekse sinematografik anlatımla, seyircinin tüketim kültürüne ve kentsel yaşama negatif bir açıdan bakmasını sağlar.</a:t>
            </a:r>
          </a:p>
          <a:p>
            <a:r>
              <a:rPr lang="tr-TR" sz="1800" kern="100" dirty="0">
                <a:highlight>
                  <a:srgbClr val="FFFF00"/>
                </a:highlight>
                <a:latin typeface="Aptos"/>
                <a:ea typeface="Times New Roman" panose="02020603050405020304" pitchFamily="18" charset="0"/>
                <a:cs typeface="Arial" panose="020B0604020202020204" pitchFamily="34" charset="0"/>
              </a:rPr>
              <a:t>Filmde şehrin fakir kesimleri ile finans merkezi arasındaki tezat ta belirgin bir şekilde ortaya konulur. </a:t>
            </a:r>
          </a:p>
          <a:p>
            <a:r>
              <a:rPr lang="tr-TR" sz="1800" kern="100" dirty="0">
                <a:highlight>
                  <a:srgbClr val="FFFF00"/>
                </a:highlight>
                <a:latin typeface="Aptos"/>
                <a:ea typeface="Times New Roman" panose="02020603050405020304" pitchFamily="18" charset="0"/>
                <a:cs typeface="Arial" panose="020B0604020202020204" pitchFamily="34" charset="0"/>
              </a:rPr>
              <a:t>Sunny Dunes CEO’sunun finans bölgesinde kullandığı arabada ve Mark’ın kamyonunda aynı elektronik gürültüyü/müziği duyarız. Ekonomik yelpazenin her iki yanı coğrafi olarak birbirine çok yakındır. Ancak onları ayıran finansal ve sosyal engeller çok daha derin olduğundan bu yakınlık anlamını kaybeder.</a:t>
            </a:r>
          </a:p>
        </p:txBody>
      </p:sp>
      <p:sp>
        <p:nvSpPr>
          <p:cNvPr id="12" name="Title 9">
            <a:extLst>
              <a:ext uri="{FF2B5EF4-FFF2-40B4-BE49-F238E27FC236}">
                <a16:creationId xmlns:a16="http://schemas.microsoft.com/office/drawing/2014/main" id="{C89043EC-6402-4320-93F4-3C1A6DA9BCDD}"/>
              </a:ext>
            </a:extLst>
          </p:cNvPr>
          <p:cNvSpPr txBox="1">
            <a:spLocks/>
          </p:cNvSpPr>
          <p:nvPr/>
        </p:nvSpPr>
        <p:spPr>
          <a:xfrm>
            <a:off x="712715" y="1152219"/>
            <a:ext cx="3926048" cy="759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3200" b="1" dirty="0"/>
          </a:p>
        </p:txBody>
      </p:sp>
      <p:pic>
        <p:nvPicPr>
          <p:cNvPr id="3" name="Picture 2">
            <a:extLst>
              <a:ext uri="{FF2B5EF4-FFF2-40B4-BE49-F238E27FC236}">
                <a16:creationId xmlns:a16="http://schemas.microsoft.com/office/drawing/2014/main" id="{ADF3B54F-1F3E-452B-813D-AD005C76F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839" y="1512288"/>
            <a:ext cx="3797851" cy="1585603"/>
          </a:xfrm>
          <a:prstGeom prst="rect">
            <a:avLst/>
          </a:prstGeom>
        </p:spPr>
      </p:pic>
      <p:pic>
        <p:nvPicPr>
          <p:cNvPr id="16" name="Picture 15">
            <a:extLst>
              <a:ext uri="{FF2B5EF4-FFF2-40B4-BE49-F238E27FC236}">
                <a16:creationId xmlns:a16="http://schemas.microsoft.com/office/drawing/2014/main" id="{E6AA9008-2857-41AD-9E41-F7FEFFB95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3565" y="5097274"/>
            <a:ext cx="3926836" cy="1627704"/>
          </a:xfrm>
          <a:prstGeom prst="rect">
            <a:avLst/>
          </a:prstGeom>
        </p:spPr>
      </p:pic>
      <p:pic>
        <p:nvPicPr>
          <p:cNvPr id="18" name="Picture 17">
            <a:extLst>
              <a:ext uri="{FF2B5EF4-FFF2-40B4-BE49-F238E27FC236}">
                <a16:creationId xmlns:a16="http://schemas.microsoft.com/office/drawing/2014/main" id="{C5A9643A-6847-4319-B5E3-124F2D3D8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076" y="3398300"/>
            <a:ext cx="3686144" cy="1549096"/>
          </a:xfrm>
          <a:prstGeom prst="rect">
            <a:avLst/>
          </a:prstGeom>
        </p:spPr>
      </p:pic>
      <p:pic>
        <p:nvPicPr>
          <p:cNvPr id="20" name="Picture 19">
            <a:extLst>
              <a:ext uri="{FF2B5EF4-FFF2-40B4-BE49-F238E27FC236}">
                <a16:creationId xmlns:a16="http://schemas.microsoft.com/office/drawing/2014/main" id="{E26E783D-6E1F-4A49-8BAC-D670514E06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5142" y="131376"/>
            <a:ext cx="3095625" cy="1743075"/>
          </a:xfrm>
          <a:prstGeom prst="rect">
            <a:avLst/>
          </a:prstGeom>
        </p:spPr>
      </p:pic>
    </p:spTree>
    <p:extLst>
      <p:ext uri="{BB962C8B-B14F-4D97-AF65-F5344CB8AC3E}">
        <p14:creationId xmlns:p14="http://schemas.microsoft.com/office/powerpoint/2010/main" val="138262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FCCD6A1-06B8-46E4-9816-27E9BA53C4BF}"/>
              </a:ext>
            </a:extLst>
          </p:cNvPr>
          <p:cNvSpPr>
            <a:spLocks noGrp="1"/>
          </p:cNvSpPr>
          <p:nvPr>
            <p:ph idx="1"/>
          </p:nvPr>
        </p:nvSpPr>
        <p:spPr>
          <a:xfrm>
            <a:off x="335560" y="748145"/>
            <a:ext cx="4639112" cy="5680364"/>
          </a:xfrm>
        </p:spPr>
        <p:txBody>
          <a:bodyPr>
            <a:normAutofit/>
          </a:bodyPr>
          <a:lstStyle/>
          <a:p>
            <a:endParaRPr lang="tr-TR" sz="1800" kern="100" dirty="0">
              <a:effectLst/>
              <a:highlight>
                <a:srgbClr val="FFFF00"/>
              </a:highlight>
              <a:latin typeface="Aptos"/>
              <a:ea typeface="Times New Roman" panose="02020603050405020304" pitchFamily="18" charset="0"/>
              <a:cs typeface="Arial" panose="020B0604020202020204" pitchFamily="34" charset="0"/>
            </a:endParaRPr>
          </a:p>
          <a:p>
            <a:r>
              <a:rPr lang="tr-TR" sz="1800" kern="100" dirty="0">
                <a:effectLst/>
                <a:highlight>
                  <a:srgbClr val="FFFF00"/>
                </a:highlight>
                <a:latin typeface="Aptos"/>
                <a:ea typeface="Times New Roman" panose="02020603050405020304" pitchFamily="18" charset="0"/>
                <a:cs typeface="Arial" panose="020B0604020202020204" pitchFamily="34" charset="0"/>
              </a:rPr>
              <a:t>Sunny Dunes ofisinde, duvarları cam bir odayı kaplayan bilgisayar sistemini ve güvenlik görevlisini çevreleyen ekranları görürüz.</a:t>
            </a:r>
          </a:p>
          <a:p>
            <a:r>
              <a:rPr lang="tr-TR" sz="1800" kern="100" dirty="0">
                <a:effectLst/>
                <a:highlight>
                  <a:srgbClr val="FFFF00"/>
                </a:highlight>
                <a:latin typeface="Aptos"/>
                <a:ea typeface="Times New Roman" panose="02020603050405020304" pitchFamily="18" charset="0"/>
                <a:cs typeface="Arial" panose="020B0604020202020204" pitchFamily="34" charset="0"/>
              </a:rPr>
              <a:t>Tüm bu cihazların bu kadar göz önünde olması bize makinaların asıl unsur, insanların ise anonim, geçici, kolayca değiştirilebilecek çalışanlar olduğunu hissettirir. </a:t>
            </a:r>
          </a:p>
          <a:p>
            <a:r>
              <a:rPr lang="tr-TR" sz="1800" kern="100" dirty="0">
                <a:effectLst/>
                <a:highlight>
                  <a:srgbClr val="FFFF00"/>
                </a:highlight>
                <a:latin typeface="Aptos"/>
                <a:ea typeface="Times New Roman" panose="02020603050405020304" pitchFamily="18" charset="0"/>
                <a:cs typeface="Arial" panose="020B0604020202020204" pitchFamily="34" charset="0"/>
              </a:rPr>
              <a:t>Daria, gerçek hayatta profesyonel bir dansçı idi. Bu sahnede onun hareketlerinin doğallığını, yumuşak yürüyüşünü izleriz. Onun bütünlüğü, masumiyeti, rahatlık seviyesi ile bilgisayarlar ve monitörler ile dolu (o zamanlar için yeni ama şimdi bizim için normal) süper-modern alanın karşıtlığı ilgi çekicidir.</a:t>
            </a:r>
          </a:p>
          <a:p>
            <a:pPr marL="0" indent="0">
              <a:buNone/>
            </a:pPr>
            <a:endParaRPr lang="tr-TR" sz="1800" kern="100" dirty="0">
              <a:highlight>
                <a:srgbClr val="FFFF00"/>
              </a:highlight>
              <a:latin typeface="Aptos"/>
              <a:ea typeface="Times New Roman" panose="02020603050405020304" pitchFamily="18" charset="0"/>
              <a:cs typeface="Arial" panose="020B0604020202020204" pitchFamily="34" charset="0"/>
            </a:endParaRPr>
          </a:p>
        </p:txBody>
      </p:sp>
      <p:sp>
        <p:nvSpPr>
          <p:cNvPr id="12" name="Title 9">
            <a:extLst>
              <a:ext uri="{FF2B5EF4-FFF2-40B4-BE49-F238E27FC236}">
                <a16:creationId xmlns:a16="http://schemas.microsoft.com/office/drawing/2014/main" id="{C89043EC-6402-4320-93F4-3C1A6DA9BCDD}"/>
              </a:ext>
            </a:extLst>
          </p:cNvPr>
          <p:cNvSpPr txBox="1">
            <a:spLocks/>
          </p:cNvSpPr>
          <p:nvPr/>
        </p:nvSpPr>
        <p:spPr>
          <a:xfrm>
            <a:off x="712715" y="1152219"/>
            <a:ext cx="3926048" cy="759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3200" b="1" dirty="0"/>
          </a:p>
        </p:txBody>
      </p:sp>
      <p:pic>
        <p:nvPicPr>
          <p:cNvPr id="4" name="Picture 3">
            <a:extLst>
              <a:ext uri="{FF2B5EF4-FFF2-40B4-BE49-F238E27FC236}">
                <a16:creationId xmlns:a16="http://schemas.microsoft.com/office/drawing/2014/main" id="{019098B3-6A52-4B8E-B1B0-F758A81DD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9968" y="2618275"/>
            <a:ext cx="3124200" cy="1373173"/>
          </a:xfrm>
          <a:prstGeom prst="rect">
            <a:avLst/>
          </a:prstGeom>
        </p:spPr>
      </p:pic>
      <p:pic>
        <p:nvPicPr>
          <p:cNvPr id="6" name="Picture 5">
            <a:extLst>
              <a:ext uri="{FF2B5EF4-FFF2-40B4-BE49-F238E27FC236}">
                <a16:creationId xmlns:a16="http://schemas.microsoft.com/office/drawing/2014/main" id="{DB6CC132-D66B-44FB-B131-50D5FDA3C9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764" y="4145917"/>
            <a:ext cx="6371292" cy="2618601"/>
          </a:xfrm>
          <a:prstGeom prst="rect">
            <a:avLst/>
          </a:prstGeom>
        </p:spPr>
      </p:pic>
      <p:pic>
        <p:nvPicPr>
          <p:cNvPr id="8" name="Picture 7">
            <a:extLst>
              <a:ext uri="{FF2B5EF4-FFF2-40B4-BE49-F238E27FC236}">
                <a16:creationId xmlns:a16="http://schemas.microsoft.com/office/drawing/2014/main" id="{8ABE2EC4-4719-4872-94E9-C6CF58F68C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628" y="208142"/>
            <a:ext cx="4065154" cy="2255665"/>
          </a:xfrm>
          <a:prstGeom prst="rect">
            <a:avLst/>
          </a:prstGeom>
        </p:spPr>
      </p:pic>
    </p:spTree>
    <p:extLst>
      <p:ext uri="{BB962C8B-B14F-4D97-AF65-F5344CB8AC3E}">
        <p14:creationId xmlns:p14="http://schemas.microsoft.com/office/powerpoint/2010/main" val="2938867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FCCD6A1-06B8-46E4-9816-27E9BA53C4BF}"/>
              </a:ext>
            </a:extLst>
          </p:cNvPr>
          <p:cNvSpPr>
            <a:spLocks noGrp="1"/>
          </p:cNvSpPr>
          <p:nvPr>
            <p:ph idx="1"/>
          </p:nvPr>
        </p:nvSpPr>
        <p:spPr>
          <a:xfrm>
            <a:off x="671120" y="2382401"/>
            <a:ext cx="5519956" cy="3794561"/>
          </a:xfrm>
        </p:spPr>
        <p:txBody>
          <a:bodyPr>
            <a:normAutofit/>
          </a:bodyPr>
          <a:lstStyle/>
          <a:p>
            <a:r>
              <a:rPr lang="tr-TR" sz="1800" kern="100" dirty="0">
                <a:highlight>
                  <a:srgbClr val="FFFF00"/>
                </a:highlight>
                <a:latin typeface="Aptos"/>
                <a:cs typeface="Arial" panose="020B0604020202020204" pitchFamily="34" charset="0"/>
              </a:rPr>
              <a:t>Filmde, iş adamları Sunny Dunes Estates için hazırlanan bir televizyon reklamını büyük bir ciddiyetle izler.</a:t>
            </a:r>
          </a:p>
          <a:p>
            <a:r>
              <a:rPr lang="tr-TR" sz="1800" kern="100" dirty="0">
                <a:effectLst/>
                <a:highlight>
                  <a:srgbClr val="FFFF00"/>
                </a:highlight>
                <a:latin typeface="Aptos"/>
                <a:ea typeface="Times New Roman" panose="02020603050405020304" pitchFamily="18" charset="0"/>
                <a:cs typeface="Arial" panose="020B0604020202020204" pitchFamily="34" charset="0"/>
              </a:rPr>
              <a:t>Bu sahnelerde, görsel olarak idealize edilmiş modern ev ortamında erkek ve dişi bebeklerle temsil edilen bir çift görürüz.</a:t>
            </a:r>
          </a:p>
          <a:p>
            <a:r>
              <a:rPr lang="tr-TR" sz="1800" kern="100" dirty="0">
                <a:highlight>
                  <a:srgbClr val="FFFF00"/>
                </a:highlight>
                <a:latin typeface="Aptos"/>
                <a:ea typeface="Times New Roman" panose="02020603050405020304" pitchFamily="18" charset="0"/>
                <a:cs typeface="Arial" panose="020B0604020202020204" pitchFamily="34" charset="0"/>
              </a:rPr>
              <a:t>Tanıtım filmindeki sıcak tonlar, daha soğuk, grilerin ve mavilerin hakim olduğu kurumsal ofis alanın görüntülerini dengeler.</a:t>
            </a:r>
          </a:p>
          <a:p>
            <a:r>
              <a:rPr lang="tr-TR" sz="1800" kern="100" dirty="0">
                <a:effectLst/>
                <a:highlight>
                  <a:srgbClr val="FFFF00"/>
                </a:highlight>
                <a:latin typeface="Aptos"/>
                <a:ea typeface="Times New Roman" panose="02020603050405020304" pitchFamily="18" charset="0"/>
                <a:cs typeface="Arial" panose="020B0604020202020204" pitchFamily="34" charset="0"/>
              </a:rPr>
              <a:t>Kısa reklam filmi</a:t>
            </a:r>
            <a:r>
              <a:rPr lang="tr-TR" sz="1800" kern="100" dirty="0">
                <a:highlight>
                  <a:srgbClr val="FFFF00"/>
                </a:highlight>
                <a:latin typeface="Aptos"/>
                <a:ea typeface="Times New Roman" panose="02020603050405020304" pitchFamily="18" charset="0"/>
                <a:cs typeface="Arial" panose="020B0604020202020204" pitchFamily="34" charset="0"/>
              </a:rPr>
              <a:t>, Amerikan tüketim toplum hayalinin yapaylığını anlatır.</a:t>
            </a:r>
            <a:endParaRPr lang="tr-TR" sz="1800" kern="100" dirty="0">
              <a:effectLst/>
              <a:highlight>
                <a:srgbClr val="FFFF00"/>
              </a:highlight>
              <a:latin typeface="Aptos"/>
              <a:ea typeface="Times New Roman" panose="02020603050405020304" pitchFamily="18" charset="0"/>
              <a:cs typeface="Arial" panose="020B0604020202020204" pitchFamily="34" charset="0"/>
            </a:endParaRPr>
          </a:p>
          <a:p>
            <a:endParaRPr lang="tr-TR" sz="1800" kern="100" dirty="0">
              <a:effectLst/>
              <a:latin typeface="Aptos"/>
              <a:ea typeface="Times New Roman" panose="02020603050405020304" pitchFamily="18" charset="0"/>
              <a:cs typeface="Arial" panose="020B0604020202020204" pitchFamily="34" charset="0"/>
            </a:endParaRPr>
          </a:p>
          <a:p>
            <a:endParaRPr lang="tr-TR" dirty="0"/>
          </a:p>
        </p:txBody>
      </p:sp>
      <p:sp>
        <p:nvSpPr>
          <p:cNvPr id="12" name="Title 9">
            <a:extLst>
              <a:ext uri="{FF2B5EF4-FFF2-40B4-BE49-F238E27FC236}">
                <a16:creationId xmlns:a16="http://schemas.microsoft.com/office/drawing/2014/main" id="{C89043EC-6402-4320-93F4-3C1A6DA9BCDD}"/>
              </a:ext>
            </a:extLst>
          </p:cNvPr>
          <p:cNvSpPr txBox="1">
            <a:spLocks/>
          </p:cNvSpPr>
          <p:nvPr/>
        </p:nvSpPr>
        <p:spPr>
          <a:xfrm>
            <a:off x="712715" y="1152219"/>
            <a:ext cx="3926048" cy="759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3200" b="1" dirty="0"/>
          </a:p>
        </p:txBody>
      </p:sp>
      <p:pic>
        <p:nvPicPr>
          <p:cNvPr id="6" name="Picture 5">
            <a:extLst>
              <a:ext uri="{FF2B5EF4-FFF2-40B4-BE49-F238E27FC236}">
                <a16:creationId xmlns:a16="http://schemas.microsoft.com/office/drawing/2014/main" id="{0B6F4AB9-CCE7-4D68-B276-9744823D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9345" y="4172295"/>
            <a:ext cx="5144655" cy="2132500"/>
          </a:xfrm>
          <a:prstGeom prst="rect">
            <a:avLst/>
          </a:prstGeom>
        </p:spPr>
      </p:pic>
      <p:pic>
        <p:nvPicPr>
          <p:cNvPr id="9" name="Picture 8">
            <a:extLst>
              <a:ext uri="{FF2B5EF4-FFF2-40B4-BE49-F238E27FC236}">
                <a16:creationId xmlns:a16="http://schemas.microsoft.com/office/drawing/2014/main" id="{F248B0E2-29C3-4AB7-A846-A5D65358A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765" y="405475"/>
            <a:ext cx="5728314" cy="1833698"/>
          </a:xfrm>
          <a:prstGeom prst="rect">
            <a:avLst/>
          </a:prstGeom>
        </p:spPr>
      </p:pic>
    </p:spTree>
    <p:extLst>
      <p:ext uri="{BB962C8B-B14F-4D97-AF65-F5344CB8AC3E}">
        <p14:creationId xmlns:p14="http://schemas.microsoft.com/office/powerpoint/2010/main" val="24877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FCCD6A1-06B8-46E4-9816-27E9BA53C4BF}"/>
              </a:ext>
            </a:extLst>
          </p:cNvPr>
          <p:cNvSpPr>
            <a:spLocks noGrp="1"/>
          </p:cNvSpPr>
          <p:nvPr>
            <p:ph idx="1"/>
          </p:nvPr>
        </p:nvSpPr>
        <p:spPr>
          <a:xfrm>
            <a:off x="517117" y="726376"/>
            <a:ext cx="5519956" cy="3451341"/>
          </a:xfrm>
        </p:spPr>
        <p:txBody>
          <a:bodyPr>
            <a:normAutofit/>
          </a:bodyPr>
          <a:lstStyle/>
          <a:p>
            <a:r>
              <a:rPr lang="tr-TR" sz="1800" kern="100" dirty="0">
                <a:effectLst/>
                <a:highlight>
                  <a:srgbClr val="FFFF00"/>
                </a:highlight>
                <a:latin typeface="Aptos"/>
                <a:ea typeface="Times New Roman" panose="02020603050405020304" pitchFamily="18" charset="0"/>
                <a:cs typeface="Arial" panose="020B0604020202020204" pitchFamily="34" charset="0"/>
              </a:rPr>
              <a:t>Filmin içerisinde şehrin her yerinde kol gezen polisler , üniversiteleri ve şirketleri saran güvenlik görevlileri görürüz. </a:t>
            </a:r>
          </a:p>
          <a:p>
            <a:r>
              <a:rPr lang="tr-TR" sz="1800" kern="100" dirty="0">
                <a:effectLst/>
                <a:highlight>
                  <a:srgbClr val="FFFF00"/>
                </a:highlight>
                <a:latin typeface="Aptos"/>
                <a:ea typeface="Times New Roman" panose="02020603050405020304" pitchFamily="18" charset="0"/>
                <a:cs typeface="Arial" panose="020B0604020202020204" pitchFamily="34" charset="0"/>
              </a:rPr>
              <a:t>Polisler </a:t>
            </a:r>
            <a:r>
              <a:rPr lang="tr-TR" sz="1800" dirty="0">
                <a:effectLst/>
                <a:highlight>
                  <a:srgbClr val="FFFF00"/>
                </a:highlight>
                <a:latin typeface="Aptos"/>
                <a:ea typeface="Times New Roman" panose="02020603050405020304" pitchFamily="18" charset="0"/>
                <a:cs typeface="Arial" panose="020B0604020202020204" pitchFamily="34" charset="0"/>
              </a:rPr>
              <a:t>işlerine kayıtsızlıkla devam eden, herhangi bir insanlık veya mizah duygusundan yoksun kişiler olarak gösterilir. </a:t>
            </a:r>
          </a:p>
          <a:p>
            <a:r>
              <a:rPr lang="tr-TR" sz="1800" kern="100" dirty="0">
                <a:effectLst/>
                <a:highlight>
                  <a:srgbClr val="FFFF00"/>
                </a:highlight>
                <a:latin typeface="Aptos"/>
                <a:ea typeface="Times New Roman" panose="02020603050405020304" pitchFamily="18" charset="0"/>
                <a:cs typeface="Arial" panose="020B0604020202020204" pitchFamily="34" charset="0"/>
              </a:rPr>
              <a:t>Mark k</a:t>
            </a:r>
            <a:r>
              <a:rPr lang="tr-TR" sz="1800" dirty="0">
                <a:effectLst/>
                <a:highlight>
                  <a:srgbClr val="FFFF00"/>
                </a:highlight>
                <a:latin typeface="Aptos"/>
                <a:ea typeface="Times New Roman" panose="02020603050405020304" pitchFamily="18" charset="0"/>
                <a:cs typeface="Arial" panose="020B0604020202020204" pitchFamily="34" charset="0"/>
              </a:rPr>
              <a:t>endisine ismi sorulduğunda ‘’Karl Marx’’ olarak yanıt verir. </a:t>
            </a:r>
            <a:r>
              <a:rPr lang="tr-TR" sz="1800" kern="100" dirty="0">
                <a:effectLst/>
                <a:highlight>
                  <a:srgbClr val="FFFF00"/>
                </a:highlight>
                <a:latin typeface="Aptos"/>
                <a:ea typeface="Times New Roman" panose="02020603050405020304" pitchFamily="18" charset="0"/>
                <a:cs typeface="Arial" panose="020B0604020202020204" pitchFamily="34" charset="0"/>
              </a:rPr>
              <a:t>Mark ismini kodlamasına rağmen polis memuru daktiloya ‘’Carl Marx’’ olarak yazar.</a:t>
            </a:r>
          </a:p>
          <a:p>
            <a:r>
              <a:rPr lang="tr-TR" sz="1800" kern="100" dirty="0">
                <a:effectLst/>
                <a:highlight>
                  <a:srgbClr val="FFFF00"/>
                </a:highlight>
                <a:latin typeface="Aptos"/>
                <a:ea typeface="Times New Roman" panose="02020603050405020304" pitchFamily="18" charset="0"/>
                <a:cs typeface="Arial" panose="020B0604020202020204" pitchFamily="34" charset="0"/>
              </a:rPr>
              <a:t>Bu karakol sahnesinde polislerin sert tutumu eleştirilir ve cahillikleri vurgulanır.</a:t>
            </a:r>
          </a:p>
          <a:p>
            <a:endParaRPr lang="tr-TR" sz="1800" kern="100" dirty="0">
              <a:effectLst/>
              <a:latin typeface="Aptos"/>
              <a:ea typeface="Times New Roman" panose="02020603050405020304" pitchFamily="18" charset="0"/>
              <a:cs typeface="Arial" panose="020B0604020202020204" pitchFamily="34" charset="0"/>
            </a:endParaRPr>
          </a:p>
          <a:p>
            <a:endParaRPr lang="tr-TR" dirty="0"/>
          </a:p>
        </p:txBody>
      </p:sp>
      <p:sp>
        <p:nvSpPr>
          <p:cNvPr id="12" name="Title 9">
            <a:extLst>
              <a:ext uri="{FF2B5EF4-FFF2-40B4-BE49-F238E27FC236}">
                <a16:creationId xmlns:a16="http://schemas.microsoft.com/office/drawing/2014/main" id="{C89043EC-6402-4320-93F4-3C1A6DA9BCDD}"/>
              </a:ext>
            </a:extLst>
          </p:cNvPr>
          <p:cNvSpPr txBox="1">
            <a:spLocks/>
          </p:cNvSpPr>
          <p:nvPr/>
        </p:nvSpPr>
        <p:spPr>
          <a:xfrm>
            <a:off x="712715" y="1152219"/>
            <a:ext cx="3926048" cy="759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3200" b="1" dirty="0"/>
          </a:p>
        </p:txBody>
      </p:sp>
      <p:pic>
        <p:nvPicPr>
          <p:cNvPr id="9" name="Picture 8">
            <a:extLst>
              <a:ext uri="{FF2B5EF4-FFF2-40B4-BE49-F238E27FC236}">
                <a16:creationId xmlns:a16="http://schemas.microsoft.com/office/drawing/2014/main" id="{CD97ECE7-9FFC-43E3-A0FD-8A3259E30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605" y="211922"/>
            <a:ext cx="5018073" cy="2825561"/>
          </a:xfrm>
          <a:prstGeom prst="rect">
            <a:avLst/>
          </a:prstGeom>
        </p:spPr>
      </p:pic>
      <p:pic>
        <p:nvPicPr>
          <p:cNvPr id="16" name="Picture 15">
            <a:extLst>
              <a:ext uri="{FF2B5EF4-FFF2-40B4-BE49-F238E27FC236}">
                <a16:creationId xmlns:a16="http://schemas.microsoft.com/office/drawing/2014/main" id="{5CCF9602-A309-4D79-A031-4083ED5D0B97}"/>
              </a:ext>
            </a:extLst>
          </p:cNvPr>
          <p:cNvPicPr>
            <a:picLocks noChangeAspect="1"/>
          </p:cNvPicPr>
          <p:nvPr/>
        </p:nvPicPr>
        <p:blipFill>
          <a:blip r:embed="rId3"/>
          <a:stretch>
            <a:fillRect/>
          </a:stretch>
        </p:blipFill>
        <p:spPr>
          <a:xfrm>
            <a:off x="6674373" y="3504502"/>
            <a:ext cx="4441040" cy="2498589"/>
          </a:xfrm>
          <a:prstGeom prst="rect">
            <a:avLst/>
          </a:prstGeom>
        </p:spPr>
      </p:pic>
      <p:pic>
        <p:nvPicPr>
          <p:cNvPr id="5" name="Picture 4">
            <a:extLst>
              <a:ext uri="{FF2B5EF4-FFF2-40B4-BE49-F238E27FC236}">
                <a16:creationId xmlns:a16="http://schemas.microsoft.com/office/drawing/2014/main" id="{2E6A33DD-B977-4358-9E8A-32F2CB15C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050" y="4391724"/>
            <a:ext cx="4127500" cy="1739900"/>
          </a:xfrm>
          <a:prstGeom prst="rect">
            <a:avLst/>
          </a:prstGeom>
        </p:spPr>
      </p:pic>
    </p:spTree>
    <p:extLst>
      <p:ext uri="{BB962C8B-B14F-4D97-AF65-F5344CB8AC3E}">
        <p14:creationId xmlns:p14="http://schemas.microsoft.com/office/powerpoint/2010/main" val="1284329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3343</TotalTime>
  <Words>2266</Words>
  <Application>Microsoft Office PowerPoint</Application>
  <PresentationFormat>Widescreen</PresentationFormat>
  <Paragraphs>98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Calibri</vt:lpstr>
      <vt:lpstr>Calibri Light</vt:lpstr>
      <vt:lpstr>inherit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Eleştiriler</vt:lpstr>
      <vt:lpstr>Antonioni ile film hakkında röportaj</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Barış Sinan URAL (BAHREYN ŞB.)</dc:creator>
  <cp:lastModifiedBy>Nihat Berker</cp:lastModifiedBy>
  <cp:revision>137</cp:revision>
  <cp:lastPrinted>2024-12-25T15:44:14Z</cp:lastPrinted>
  <dcterms:created xsi:type="dcterms:W3CDTF">2024-12-23T07:36:38Z</dcterms:created>
  <dcterms:modified xsi:type="dcterms:W3CDTF">2025-01-03T17:40:54Z</dcterms:modified>
</cp:coreProperties>
</file>