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29" r:id="rId3"/>
    <p:sldId id="330" r:id="rId4"/>
    <p:sldId id="331" r:id="rId5"/>
    <p:sldId id="259" r:id="rId6"/>
    <p:sldId id="320" r:id="rId7"/>
    <p:sldId id="260" r:id="rId8"/>
    <p:sldId id="263" r:id="rId9"/>
    <p:sldId id="307" r:id="rId10"/>
    <p:sldId id="308" r:id="rId11"/>
    <p:sldId id="306" r:id="rId12"/>
    <p:sldId id="309" r:id="rId13"/>
    <p:sldId id="310" r:id="rId14"/>
    <p:sldId id="265" r:id="rId15"/>
    <p:sldId id="325" r:id="rId16"/>
    <p:sldId id="322" r:id="rId17"/>
    <p:sldId id="321" r:id="rId18"/>
    <p:sldId id="266" r:id="rId19"/>
    <p:sldId id="268" r:id="rId20"/>
    <p:sldId id="324" r:id="rId21"/>
    <p:sldId id="326" r:id="rId22"/>
    <p:sldId id="327" r:id="rId23"/>
    <p:sldId id="272" r:id="rId24"/>
    <p:sldId id="273" r:id="rId25"/>
    <p:sldId id="275" r:id="rId26"/>
    <p:sldId id="311" r:id="rId27"/>
    <p:sldId id="312" r:id="rId28"/>
    <p:sldId id="276" r:id="rId29"/>
    <p:sldId id="278" r:id="rId30"/>
    <p:sldId id="279" r:id="rId31"/>
    <p:sldId id="282" r:id="rId32"/>
    <p:sldId id="285" r:id="rId33"/>
    <p:sldId id="286" r:id="rId34"/>
    <p:sldId id="288" r:id="rId35"/>
    <p:sldId id="289" r:id="rId36"/>
    <p:sldId id="293" r:id="rId37"/>
    <p:sldId id="297" r:id="rId38"/>
    <p:sldId id="295" r:id="rId39"/>
    <p:sldId id="338" r:id="rId40"/>
    <p:sldId id="339" r:id="rId41"/>
    <p:sldId id="336" r:id="rId42"/>
    <p:sldId id="335" r:id="rId43"/>
    <p:sldId id="333" r:id="rId44"/>
    <p:sldId id="340" r:id="rId45"/>
    <p:sldId id="334" r:id="rId46"/>
    <p:sldId id="34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660"/>
  </p:normalViewPr>
  <p:slideViewPr>
    <p:cSldViewPr snapToGrid="0">
      <p:cViewPr varScale="1">
        <p:scale>
          <a:sx n="77" d="100"/>
          <a:sy n="77" d="100"/>
        </p:scale>
        <p:origin x="72"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16-Nov-25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509A250-FF31-4206-8172-F9D3106AACB1}" type="datetimeFigureOut">
              <a:rPr lang="en-US" dirty="0"/>
              <a:t>16-Nov-25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t>16-Nov-25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tr-TR"/>
              <a:t>Asıl başlık stili için tıklatın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t>16-Nov-25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t>16-Nov-25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16-Nov-25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16-Nov-25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16-Nov-25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16-Nov-25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16-Nov-25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796027F-7875-4030-9381-8BD8C4F21935}" type="datetimeFigureOut">
              <a:rPr lang="en-US" dirty="0"/>
              <a:t>16-Nov-25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16-Nov-25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16-Nov-25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16-Nov-25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16-Nov-25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4509A250-FF31-4206-8172-F9D3106AACB1}" type="datetimeFigureOut">
              <a:rPr lang="en-US" dirty="0"/>
              <a:t>16-Nov-25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509A250-FF31-4206-8172-F9D3106AACB1}" type="datetimeFigureOut">
              <a:rPr lang="en-US" dirty="0"/>
              <a:t>16-Nov-25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16-Nov-25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Pope_Alexander_VI" TargetMode="External"/><Relationship Id="rId2" Type="http://schemas.openxmlformats.org/officeDocument/2006/relationships/hyperlink" Target="https://en.wikipedia.org/wiki/Catholic_Monarchs"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en.wikipedia.org/wiki/Christopher_Columbu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Spanish_Main" TargetMode="External"/><Relationship Id="rId2" Type="http://schemas.openxmlformats.org/officeDocument/2006/relationships/hyperlink" Target="https://en.wikipedia.org/wiki/Spanish_West_Indies" TargetMode="External"/><Relationship Id="rId1" Type="http://schemas.openxmlformats.org/officeDocument/2006/relationships/slideLayout" Target="../slideLayouts/slideLayout2.xml"/><Relationship Id="rId6" Type="http://schemas.openxmlformats.org/officeDocument/2006/relationships/hyperlink" Target="https://en.wikipedia.org/wiki/Italy" TargetMode="External"/><Relationship Id="rId5" Type="http://schemas.openxmlformats.org/officeDocument/2006/relationships/hyperlink" Target="https://en.wikipedia.org/wiki/Netherlands" TargetMode="External"/><Relationship Id="rId4" Type="http://schemas.openxmlformats.org/officeDocument/2006/relationships/hyperlink" Target="https://en.wikipedia.org/wiki/Spanish_treasure_fle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n.wikipedia.org/wiki/History_of_the_cotton_industry_in_Catalonia#1832-1861_The_great_lea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Catalonia" TargetMode="External"/><Relationship Id="rId2" Type="http://schemas.openxmlformats.org/officeDocument/2006/relationships/hyperlink" Target="https://en.wikipedia.org/wiki/History_of_the_cotton_industry_in_Catalonia" TargetMode="External"/><Relationship Id="rId1" Type="http://schemas.openxmlformats.org/officeDocument/2006/relationships/slideLayout" Target="../slideLayouts/slideLayout2.xml"/><Relationship Id="rId6" Type="http://schemas.openxmlformats.org/officeDocument/2006/relationships/hyperlink" Target="https://en.wikipedia.org/wiki/Bank_of_Spain" TargetMode="External"/><Relationship Id="rId5" Type="http://schemas.openxmlformats.org/officeDocument/2006/relationships/hyperlink" Target="https://en.wikipedia.org/wiki/Gipuzkoa" TargetMode="External"/><Relationship Id="rId4" Type="http://schemas.openxmlformats.org/officeDocument/2006/relationships/hyperlink" Target="https://en.wikipedia.org/wiki/Bisca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Spanish_Civil_War" TargetMode="External"/><Relationship Id="rId2" Type="http://schemas.openxmlformats.org/officeDocument/2006/relationships/hyperlink" Target="https://en.wikipedia.org/wiki/Second_Spanish_Republi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World_War_II" TargetMode="External"/><Relationship Id="rId2" Type="http://schemas.openxmlformats.org/officeDocument/2006/relationships/hyperlink" Target="https://en.wikipedia.org/wiki/Agriculture_in_Spain" TargetMode="External"/><Relationship Id="rId1" Type="http://schemas.openxmlformats.org/officeDocument/2006/relationships/slideLayout" Target="../slideLayouts/slideLayout2.xml"/><Relationship Id="rId6" Type="http://schemas.openxmlformats.org/officeDocument/2006/relationships/hyperlink" Target="https://en.wikipedia.org/wiki/Depression_(economics)" TargetMode="External"/><Relationship Id="rId5" Type="http://schemas.openxmlformats.org/officeDocument/2006/relationships/hyperlink" Target="https://en.wikipedia.org/wiki/Benito_Mussolini" TargetMode="External"/><Relationship Id="rId4" Type="http://schemas.openxmlformats.org/officeDocument/2006/relationships/hyperlink" Target="https://en.wikipedia.org/wiki/Adolf_Hitle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United_States" TargetMode="External"/><Relationship Id="rId2" Type="http://schemas.openxmlformats.org/officeDocument/2006/relationships/hyperlink" Target="https://en.wikipedia.org/wiki/Economic_liberalization" TargetMode="External"/><Relationship Id="rId1" Type="http://schemas.openxmlformats.org/officeDocument/2006/relationships/slideLayout" Target="../slideLayouts/slideLayout2.xml"/><Relationship Id="rId6" Type="http://schemas.openxmlformats.org/officeDocument/2006/relationships/hyperlink" Target="https://en.wikipedia.org/wiki/Spanish_peseta" TargetMode="External"/><Relationship Id="rId5" Type="http://schemas.openxmlformats.org/officeDocument/2006/relationships/hyperlink" Target="https://en.wikipedia.org/wiki/Gross_national_product" TargetMode="External"/><Relationship Id="rId4" Type="http://schemas.openxmlformats.org/officeDocument/2006/relationships/hyperlink" Target="https://en.wikipedia.org/wiki/Dwight_D._Eisenhow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International_Monetary_Fund" TargetMode="External"/><Relationship Id="rId2" Type="http://schemas.openxmlformats.org/officeDocument/2006/relationships/hyperlink" Target="https://en.wikipedia.org/wiki/Organisation_for_Economic_Co-operation_and_Development" TargetMode="External"/><Relationship Id="rId1" Type="http://schemas.openxmlformats.org/officeDocument/2006/relationships/slideLayout" Target="../slideLayouts/slideLayout2.xml"/><Relationship Id="rId4" Type="http://schemas.openxmlformats.org/officeDocument/2006/relationships/hyperlink" Target="https://en.wikipedia.org/wiki/World_Bank"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en.wikipedia.org/wiki/Stabilization_Pla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Japan" TargetMode="External"/><Relationship Id="rId2" Type="http://schemas.openxmlformats.org/officeDocument/2006/relationships/hyperlink" Target="https://en.wikipedia.org/wiki/Spanish_miracle" TargetMode="External"/><Relationship Id="rId1" Type="http://schemas.openxmlformats.org/officeDocument/2006/relationships/slideLayout" Target="../slideLayouts/slideLayout2.xml"/><Relationship Id="rId4" Type="http://schemas.openxmlformats.org/officeDocument/2006/relationships/hyperlink" Target="https://en.wikipedia.org/wiki/1970s_energy_crisi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1979_energy_crisis" TargetMode="External"/><Relationship Id="rId2" Type="http://schemas.openxmlformats.org/officeDocument/2006/relationships/hyperlink" Target="https://en.wikipedia.org/wiki/Spanish_transition_to_democracy" TargetMode="External"/><Relationship Id="rId1" Type="http://schemas.openxmlformats.org/officeDocument/2006/relationships/slideLayout" Target="../slideLayouts/slideLayout2.xml"/><Relationship Id="rId4" Type="http://schemas.openxmlformats.org/officeDocument/2006/relationships/hyperlink" Target="https://en.wikipedia.org/wiki/Middle_Eastern"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en.wikipedia.org/wiki/Labour_market_flexibilit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en.wikipedia.org/wiki/Spanish_peseta" TargetMode="External"/><Relationship Id="rId3" Type="http://schemas.openxmlformats.org/officeDocument/2006/relationships/hyperlink" Target="https://en.wikipedia.org/wiki/European_Economic_Community" TargetMode="External"/><Relationship Id="rId7" Type="http://schemas.openxmlformats.org/officeDocument/2006/relationships/hyperlink" Target="https://en.wikipedia.org/wiki/Euro" TargetMode="External"/><Relationship Id="rId2" Type="http://schemas.openxmlformats.org/officeDocument/2006/relationships/hyperlink" Target="https://en.wikipedia.org/wiki/European_Union" TargetMode="External"/><Relationship Id="rId1" Type="http://schemas.openxmlformats.org/officeDocument/2006/relationships/slideLayout" Target="../slideLayouts/slideLayout2.xml"/><Relationship Id="rId6" Type="http://schemas.openxmlformats.org/officeDocument/2006/relationships/hyperlink" Target="https://en.wikipedia.org/wiki/Public_debt" TargetMode="External"/><Relationship Id="rId5" Type="http://schemas.openxmlformats.org/officeDocument/2006/relationships/hyperlink" Target="https://en.wikipedia.org/wiki/European_Regional_Development_Fund" TargetMode="External"/><Relationship Id="rId10" Type="http://schemas.openxmlformats.org/officeDocument/2006/relationships/hyperlink" Target="https://en.wikipedia.org/wiki/1992_Summer_Olympics" TargetMode="External"/><Relationship Id="rId4" Type="http://schemas.openxmlformats.org/officeDocument/2006/relationships/hyperlink" Target="https://en.wikipedia.org/wiki/Structural_Funds_and_Cohesion_Funds" TargetMode="External"/><Relationship Id="rId9" Type="http://schemas.openxmlformats.org/officeDocument/2006/relationships/hyperlink" Target="https://en.wikipedia.org/wiki/Early_1990s_recessio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Great_Recession" TargetMode="External"/><Relationship Id="rId2" Type="http://schemas.openxmlformats.org/officeDocument/2006/relationships/hyperlink" Target="https://en.wikipedia.org/wiki/EU_enlargemen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en.wikipedia.org/wiki/Eurozon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en.wikipedia.org/wiki/Spanish_property_bubbl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en.wikipedia.org/wiki/European_Central_Ban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Spanish_property_bubble" TargetMode="External"/><Relationship Id="rId2" Type="http://schemas.openxmlformats.org/officeDocument/2006/relationships/hyperlink" Target="https://en.wikipedia.org/wiki/Balance_of_trad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en.wikipedia.org/wiki/Instituto_Nacional_de_Estad%C3%ADstica_(Spain)"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dergipark.org.tr/tr/download/article-file/3595498#:~:text=bakacak%20olursak%3B%20%C5%9Eili%20(1810),2020%2C%20s.1)" TargetMode="External"/><Relationship Id="rId3" Type="http://schemas.openxmlformats.org/officeDocument/2006/relationships/hyperlink" Target="https://www.britannica.com/place/Spain/Francos-Spain-1939-75" TargetMode="External"/><Relationship Id="rId7" Type="http://schemas.openxmlformats.org/officeDocument/2006/relationships/hyperlink" Target="https://history-maps.com/tr/story/History-of-Spain" TargetMode="External"/><Relationship Id="rId2" Type="http://schemas.openxmlformats.org/officeDocument/2006/relationships/hyperlink" Target="https://tr.wikipedia.org/wiki/Franco_%C4%B0spanyas%C4%B1" TargetMode="External"/><Relationship Id="rId1" Type="http://schemas.openxmlformats.org/officeDocument/2006/relationships/slideLayout" Target="../slideLayouts/slideLayout2.xml"/><Relationship Id="rId6" Type="http://schemas.openxmlformats.org/officeDocument/2006/relationships/hyperlink" Target="https://dergipark.org.tr/en/download/article-file/509098" TargetMode="External"/><Relationship Id="rId11" Type="http://schemas.openxmlformats.org/officeDocument/2006/relationships/hyperlink" Target="https://en.wikipedia.org/wiki/Economy_of_Spain" TargetMode="External"/><Relationship Id="rId5" Type="http://schemas.openxmlformats.org/officeDocument/2006/relationships/hyperlink" Target="https://en.wikipedia.org/wiki/Jos%C3%A9_Mar%C3%ADa_Aznar" TargetMode="External"/><Relationship Id="rId10" Type="http://schemas.openxmlformats.org/officeDocument/2006/relationships/hyperlink" Target="https://en.wikipedia.org/wiki/Economic_history_of_Spain" TargetMode="External"/><Relationship Id="rId4" Type="http://schemas.openxmlformats.org/officeDocument/2006/relationships/hyperlink" Target="https://dergipark.org.tr/tr/download/article-file/4339" TargetMode="External"/><Relationship Id="rId9" Type="http://schemas.openxmlformats.org/officeDocument/2006/relationships/hyperlink" Target="https://dogruveri.com/gecmiste-ispanya-somurgesi-olan-ulkeler-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Mediterranean" TargetMode="External"/><Relationship Id="rId2" Type="http://schemas.openxmlformats.org/officeDocument/2006/relationships/hyperlink" Target="https://en.wikipedia.org/wiki/Subsistence_economy" TargetMode="External"/><Relationship Id="rId1" Type="http://schemas.openxmlformats.org/officeDocument/2006/relationships/slideLayout" Target="../slideLayouts/slideLayout2.xml"/><Relationship Id="rId6" Type="http://schemas.openxmlformats.org/officeDocument/2006/relationships/hyperlink" Target="https://en.wikipedia.org/wiki/Carthage" TargetMode="External"/><Relationship Id="rId5" Type="http://schemas.openxmlformats.org/officeDocument/2006/relationships/hyperlink" Target="https://en.wikipedia.org/wiki/Phonecia" TargetMode="External"/><Relationship Id="rId4" Type="http://schemas.openxmlformats.org/officeDocument/2006/relationships/hyperlink" Target="https://en.wikipedia.org/wiki/Ancient_Greec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Ancient_Rome" TargetMode="External"/><Relationship Id="rId2" Type="http://schemas.openxmlformats.org/officeDocument/2006/relationships/hyperlink" Target="https://en.wikipedia.org/wiki/Second_Punic_War" TargetMode="External"/><Relationship Id="rId1" Type="http://schemas.openxmlformats.org/officeDocument/2006/relationships/slideLayout" Target="../slideLayouts/slideLayout2.xml"/><Relationship Id="rId4" Type="http://schemas.openxmlformats.org/officeDocument/2006/relationships/hyperlink" Target="https://en.wikipedia.org/wiki/Iberian_Peninsul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Silver" TargetMode="External"/><Relationship Id="rId7" Type="http://schemas.openxmlformats.org/officeDocument/2006/relationships/image" Target="../media/image7.jpeg"/><Relationship Id="rId2" Type="http://schemas.openxmlformats.org/officeDocument/2006/relationships/hyperlink" Target="https://en.wikipedia.org/wiki/Trade_route"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en.wikipedia.org/wiki/Iron" TargetMode="External"/><Relationship Id="rId4" Type="http://schemas.openxmlformats.org/officeDocument/2006/relationships/hyperlink" Target="https://en.wikipedia.org/wiki/Copper"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Moo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4955" y="457201"/>
            <a:ext cx="8825658" cy="3733800"/>
          </a:xfrm>
        </p:spPr>
        <p:txBody>
          <a:bodyPr/>
          <a:lstStyle/>
          <a:p>
            <a:pPr algn="ctr"/>
            <a:r>
              <a:rPr lang="tr-TR" dirty="0">
                <a:latin typeface="Arial" panose="020B0604020202020204" pitchFamily="34" charset="0"/>
                <a:cs typeface="Arial" panose="020B0604020202020204" pitchFamily="34" charset="0"/>
              </a:rPr>
              <a:t>İSPANYA EKONOMİSİ</a:t>
            </a:r>
            <a:br>
              <a:rPr lang="tr-TR" dirty="0">
                <a:latin typeface="Arial" panose="020B0604020202020204" pitchFamily="34" charset="0"/>
                <a:cs typeface="Arial" panose="020B0604020202020204" pitchFamily="34" charset="0"/>
              </a:rPr>
            </a:br>
            <a:r>
              <a:rPr lang="tr-TR" dirty="0">
                <a:latin typeface="Arial" panose="020B0604020202020204" pitchFamily="34" charset="0"/>
                <a:cs typeface="Arial" panose="020B0604020202020204" pitchFamily="34" charset="0"/>
              </a:rPr>
              <a:t>DÜNÜ VE BUGÜNÜ</a:t>
            </a:r>
          </a:p>
        </p:txBody>
      </p:sp>
      <p:sp>
        <p:nvSpPr>
          <p:cNvPr id="3" name="Alt Başlık 2"/>
          <p:cNvSpPr>
            <a:spLocks noGrp="1"/>
          </p:cNvSpPr>
          <p:nvPr>
            <p:ph type="subTitle" idx="1"/>
          </p:nvPr>
        </p:nvSpPr>
        <p:spPr>
          <a:xfrm>
            <a:off x="1231155" y="4429036"/>
            <a:ext cx="8825658" cy="1743164"/>
          </a:xfrm>
        </p:spPr>
        <p:txBody>
          <a:bodyPr/>
          <a:lstStyle/>
          <a:p>
            <a:r>
              <a:rPr lang="tr-TR" cap="none" dirty="0">
                <a:latin typeface="Arial" panose="020B0604020202020204" pitchFamily="34" charset="0"/>
                <a:cs typeface="Arial" panose="020B0604020202020204" pitchFamily="34" charset="0"/>
              </a:rPr>
              <a:t>K.Has Üniversitesi</a:t>
            </a:r>
          </a:p>
          <a:p>
            <a:r>
              <a:rPr lang="tr-TR" cap="none" dirty="0" err="1">
                <a:latin typeface="Arial" panose="020B0604020202020204" pitchFamily="34" charset="0"/>
                <a:cs typeface="Arial" panose="020B0604020202020204" pitchFamily="34" charset="0"/>
              </a:rPr>
              <a:t>Prof</a:t>
            </a:r>
            <a:r>
              <a:rPr lang="tr-TR" cap="none" dirty="0">
                <a:latin typeface="Arial" panose="020B0604020202020204" pitchFamily="34" charset="0"/>
                <a:cs typeface="Arial" panose="020B0604020202020204" pitchFamily="34" charset="0"/>
              </a:rPr>
              <a:t> </a:t>
            </a:r>
            <a:r>
              <a:rPr lang="tr-TR" cap="none" dirty="0" err="1">
                <a:latin typeface="Arial" panose="020B0604020202020204" pitchFamily="34" charset="0"/>
                <a:cs typeface="Arial" panose="020B0604020202020204" pitchFamily="34" charset="0"/>
              </a:rPr>
              <a:t>Dr</a:t>
            </a:r>
            <a:r>
              <a:rPr lang="tr-TR" cap="none" dirty="0">
                <a:latin typeface="Arial" panose="020B0604020202020204" pitchFamily="34" charset="0"/>
                <a:cs typeface="Arial" panose="020B0604020202020204" pitchFamily="34" charset="0"/>
              </a:rPr>
              <a:t> Ahmet Nihat Berker </a:t>
            </a:r>
          </a:p>
          <a:p>
            <a:r>
              <a:rPr lang="en-US" sz="1600" cap="none" dirty="0">
                <a:latin typeface="Arial" panose="020B0604020202020204" pitchFamily="34" charset="0"/>
                <a:cs typeface="Arial" panose="020B0604020202020204" pitchFamily="34" charset="0"/>
              </a:rPr>
              <a:t>Hemingway: </a:t>
            </a:r>
            <a:r>
              <a:rPr lang="tr-TR" sz="1600" cap="none" dirty="0">
                <a:latin typeface="Arial" panose="020B0604020202020204" pitchFamily="34" charset="0"/>
                <a:cs typeface="Arial" panose="020B0604020202020204" pitchFamily="34" charset="0"/>
              </a:rPr>
              <a:t>Yalın Dahi Düşman (herkese açık ders)</a:t>
            </a:r>
          </a:p>
          <a:p>
            <a:r>
              <a:rPr lang="tr-TR" sz="1600" cap="none" dirty="0">
                <a:latin typeface="Arial" panose="020B0604020202020204" pitchFamily="34" charset="0"/>
                <a:cs typeface="Arial" panose="020B0604020202020204" pitchFamily="34" charset="0"/>
              </a:rPr>
              <a:t>12.11.2025 Halise Cihan Durmuşoğlu</a:t>
            </a:r>
          </a:p>
          <a:p>
            <a:endParaRPr lang="tr-TR" dirty="0"/>
          </a:p>
          <a:p>
            <a:endParaRPr lang="tr-TR" dirty="0"/>
          </a:p>
        </p:txBody>
      </p:sp>
    </p:spTree>
    <p:extLst>
      <p:ext uri="{BB962C8B-B14F-4D97-AF65-F5344CB8AC3E}">
        <p14:creationId xmlns:p14="http://schemas.microsoft.com/office/powerpoint/2010/main" val="4015200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Endülüs Dönemi</a:t>
            </a:r>
            <a:r>
              <a:rPr lang="tr-TR" sz="4400" b="1" dirty="0"/>
              <a:t>(M.S. 478-1492)</a:t>
            </a:r>
            <a:br>
              <a:rPr lang="tr-TR" sz="4400" b="1" dirty="0"/>
            </a:br>
            <a:r>
              <a:rPr lang="tr-TR" sz="4400" b="1" dirty="0"/>
              <a:t>Tarım ve Hayvancılık</a:t>
            </a:r>
            <a:br>
              <a:rPr lang="tr-TR" b="1" dirty="0"/>
            </a:br>
            <a:br>
              <a:rPr lang="tr-TR" b="1" dirty="0"/>
            </a:br>
            <a:endParaRPr lang="tr-TR" dirty="0"/>
          </a:p>
        </p:txBody>
      </p:sp>
      <p:sp>
        <p:nvSpPr>
          <p:cNvPr id="3" name="İçerik Yer Tutucusu 2"/>
          <p:cNvSpPr>
            <a:spLocks noGrp="1"/>
          </p:cNvSpPr>
          <p:nvPr>
            <p:ph idx="1"/>
          </p:nvPr>
        </p:nvSpPr>
        <p:spPr/>
        <p:txBody>
          <a:bodyPr>
            <a:normAutofit/>
          </a:bodyPr>
          <a:lstStyle/>
          <a:p>
            <a:pPr algn="just"/>
            <a:r>
              <a:rPr lang="tr-TR" sz="2800" dirty="0">
                <a:latin typeface="Arial" panose="020B0604020202020204" pitchFamily="34" charset="0"/>
                <a:cs typeface="Arial" panose="020B0604020202020204" pitchFamily="34" charset="0"/>
              </a:rPr>
              <a:t>Verimli ve verimsiz topraklarda tarım yapılıyor</a:t>
            </a:r>
          </a:p>
          <a:p>
            <a:pPr algn="just"/>
            <a:r>
              <a:rPr lang="tr-TR" sz="2800" dirty="0">
                <a:latin typeface="Arial" panose="020B0604020202020204" pitchFamily="34" charset="0"/>
                <a:cs typeface="Arial" panose="020B0604020202020204" pitchFamily="34" charset="0"/>
              </a:rPr>
              <a:t>Sulu tarım sayesinde </a:t>
            </a:r>
            <a:r>
              <a:rPr lang="tr-TR" sz="2800" dirty="0" err="1">
                <a:latin typeface="Arial" panose="020B0604020202020204" pitchFamily="34" charset="0"/>
                <a:cs typeface="Arial" panose="020B0604020202020204" pitchFamily="34" charset="0"/>
              </a:rPr>
              <a:t>Avrupanın</a:t>
            </a:r>
            <a:r>
              <a:rPr lang="tr-TR" sz="2800" dirty="0">
                <a:latin typeface="Arial" panose="020B0604020202020204" pitchFamily="34" charset="0"/>
                <a:cs typeface="Arial" panose="020B0604020202020204" pitchFamily="34" charset="0"/>
              </a:rPr>
              <a:t> en gelişkin tarım ülkesi</a:t>
            </a:r>
          </a:p>
          <a:p>
            <a:pPr algn="just"/>
            <a:r>
              <a:rPr lang="tr-TR" sz="2800" dirty="0">
                <a:latin typeface="Arial" panose="020B0604020202020204" pitchFamily="34" charset="0"/>
                <a:cs typeface="Arial" panose="020B0604020202020204" pitchFamily="34" charset="0"/>
              </a:rPr>
              <a:t>Sığır ve davar besiciliği (</a:t>
            </a:r>
            <a:r>
              <a:rPr lang="tr-TR" sz="2800" dirty="0" err="1">
                <a:latin typeface="Arial" panose="020B0604020202020204" pitchFamily="34" charset="0"/>
                <a:cs typeface="Arial" panose="020B0604020202020204" pitchFamily="34" charset="0"/>
              </a:rPr>
              <a:t>et,süt,yün</a:t>
            </a:r>
            <a:r>
              <a:rPr lang="tr-TR" sz="2800" dirty="0">
                <a:latin typeface="Arial" panose="020B0604020202020204" pitchFamily="34" charset="0"/>
                <a:cs typeface="Arial" panose="020B0604020202020204" pitchFamily="34" charset="0"/>
              </a:rPr>
              <a:t>)</a:t>
            </a:r>
          </a:p>
          <a:p>
            <a:pPr algn="just"/>
            <a:r>
              <a:rPr lang="tr-TR" sz="2800" dirty="0">
                <a:latin typeface="Arial" panose="020B0604020202020204" pitchFamily="34" charset="0"/>
                <a:cs typeface="Arial" panose="020B0604020202020204" pitchFamily="34" charset="0"/>
              </a:rPr>
              <a:t>Kümes hayvanı, arıcılık, balıkçılık</a:t>
            </a:r>
          </a:p>
          <a:p>
            <a:pPr algn="just"/>
            <a:r>
              <a:rPr lang="tr-TR" sz="2800" dirty="0">
                <a:latin typeface="Arial" panose="020B0604020202020204" pitchFamily="34" charset="0"/>
                <a:cs typeface="Arial" panose="020B0604020202020204" pitchFamily="34" charset="0"/>
              </a:rPr>
              <a:t>Katır, öküz (taşımacılık)</a:t>
            </a:r>
          </a:p>
          <a:p>
            <a:pPr algn="just"/>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99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bidunyahaber.org/wp-content/uploads/2023/01/Ekonomik-Faaliyetleri-Cografi-Dagilimi-826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99" y="806334"/>
            <a:ext cx="10888531" cy="698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96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000" dirty="0">
                <a:latin typeface="Arial" panose="020B0604020202020204" pitchFamily="34" charset="0"/>
                <a:cs typeface="Arial" panose="020B0604020202020204" pitchFamily="34" charset="0"/>
              </a:rPr>
              <a:t>Endülüs Dönemi (M.S.478- 1492) </a:t>
            </a:r>
            <a:r>
              <a:rPr lang="tr-TR" sz="3600" dirty="0">
                <a:latin typeface="Arial" panose="020B0604020202020204" pitchFamily="34" charset="0"/>
                <a:cs typeface="Arial" panose="020B0604020202020204" pitchFamily="34" charset="0"/>
              </a:rPr>
              <a:t>Madencilik, Endüstri ve Ticaret </a:t>
            </a:r>
          </a:p>
        </p:txBody>
      </p:sp>
      <p:sp>
        <p:nvSpPr>
          <p:cNvPr id="3" name="İçerik Yer Tutucusu 2"/>
          <p:cNvSpPr>
            <a:spLocks noGrp="1"/>
          </p:cNvSpPr>
          <p:nvPr>
            <p:ph idx="1"/>
          </p:nvPr>
        </p:nvSpPr>
        <p:spPr>
          <a:xfrm>
            <a:off x="314326" y="1853248"/>
            <a:ext cx="9735528" cy="4395151"/>
          </a:xfrm>
        </p:spPr>
        <p:txBody>
          <a:bodyPr>
            <a:normAutofit/>
          </a:bodyPr>
          <a:lstStyle/>
          <a:p>
            <a:pPr algn="just"/>
            <a:r>
              <a:rPr lang="tr-TR" dirty="0">
                <a:latin typeface="Arial" panose="020B0604020202020204" pitchFamily="34" charset="0"/>
                <a:cs typeface="Arial" panose="020B0604020202020204" pitchFamily="34" charset="0"/>
              </a:rPr>
              <a:t>Altın, gümüş, bakır, demir, </a:t>
            </a:r>
            <a:r>
              <a:rPr lang="tr-TR" dirty="0" err="1">
                <a:latin typeface="Arial" panose="020B0604020202020204" pitchFamily="34" charset="0"/>
                <a:cs typeface="Arial" panose="020B0604020202020204" pitchFamily="34" charset="0"/>
              </a:rPr>
              <a:t>civa</a:t>
            </a:r>
            <a:r>
              <a:rPr lang="tr-TR" dirty="0">
                <a:latin typeface="Arial" panose="020B0604020202020204" pitchFamily="34" charset="0"/>
                <a:cs typeface="Arial" panose="020B0604020202020204" pitchFamily="34" charset="0"/>
              </a:rPr>
              <a:t>; ihmal edilen madencilik faaliyetleri yeniden canlandırıldı</a:t>
            </a:r>
          </a:p>
          <a:p>
            <a:pPr algn="just"/>
            <a:r>
              <a:rPr lang="tr-TR" b="1" i="1" dirty="0">
                <a:latin typeface="Arial" panose="020B0604020202020204" pitchFamily="34" charset="0"/>
                <a:cs typeface="Arial" panose="020B0604020202020204" pitchFamily="34" charset="0"/>
              </a:rPr>
              <a:t>Dokuma, konfeksiyon, ipek </a:t>
            </a:r>
            <a:r>
              <a:rPr lang="tr-TR" b="1" i="1" dirty="0" err="1">
                <a:latin typeface="Arial" panose="020B0604020202020204" pitchFamily="34" charset="0"/>
                <a:cs typeface="Arial" panose="020B0604020202020204" pitchFamily="34" charset="0"/>
              </a:rPr>
              <a:t>böcekçiliği</a:t>
            </a:r>
            <a:r>
              <a:rPr lang="tr-TR" b="1" i="1" dirty="0">
                <a:latin typeface="Arial" panose="020B0604020202020204" pitchFamily="34" charset="0"/>
                <a:cs typeface="Arial" panose="020B0604020202020204" pitchFamily="34" charset="0"/>
              </a:rPr>
              <a:t>, deri tabaklama, cam üretimi, seramik işçiliği, mücevher, kâğıt</a:t>
            </a:r>
            <a:r>
              <a:rPr lang="tr-TR" dirty="0">
                <a:latin typeface="Arial" panose="020B0604020202020204" pitchFamily="34" charset="0"/>
                <a:cs typeface="Arial" panose="020B0604020202020204" pitchFamily="34" charset="0"/>
              </a:rPr>
              <a:t> ve </a:t>
            </a:r>
            <a:r>
              <a:rPr lang="tr-TR" b="1" i="1" dirty="0">
                <a:latin typeface="Arial" panose="020B0604020202020204" pitchFamily="34" charset="0"/>
                <a:cs typeface="Arial" panose="020B0604020202020204" pitchFamily="34" charset="0"/>
              </a:rPr>
              <a:t>parşömen üretimi</a:t>
            </a:r>
            <a:r>
              <a:rPr lang="tr-TR" dirty="0">
                <a:latin typeface="Arial" panose="020B0604020202020204" pitchFamily="34" charset="0"/>
                <a:cs typeface="Arial" panose="020B0604020202020204" pitchFamily="34" charset="0"/>
              </a:rPr>
              <a:t> gibi alanlarda çağının en ileri gelen üreticileri konumundaydı.</a:t>
            </a:r>
          </a:p>
          <a:p>
            <a:pPr algn="just"/>
            <a:r>
              <a:rPr lang="tr-TR" dirty="0">
                <a:latin typeface="Arial" panose="020B0604020202020204" pitchFamily="34" charset="0"/>
                <a:cs typeface="Arial" panose="020B0604020202020204" pitchFamily="34" charset="0"/>
              </a:rPr>
              <a:t>Endülüs’te ihraç kapasitesine ve ülke dışındaki pazarlarda rekabet gücüne sahip birçok malın üretilmesi, Endülüs adını ticari alanda tüm dünyada tanınır hale getirmişti.</a:t>
            </a:r>
          </a:p>
          <a:p>
            <a:pPr algn="just"/>
            <a:r>
              <a:rPr lang="tr-TR" dirty="0">
                <a:latin typeface="Arial" panose="020B0604020202020204" pitchFamily="34" charset="0"/>
                <a:cs typeface="Arial" panose="020B0604020202020204" pitchFamily="34" charset="0"/>
              </a:rPr>
              <a:t>Endülüs, yabancı tacireler için hemen hemen her dönemde cazip bir ülke konumunda olmuştur. Hristiyan tacirler genellikle Endülüs’ün Akdeniz kıyasındaki şehirlere yerleşmişlerdir. bu bölge özellikler ticari anlamda Akdeniz’de oldukça öne çıkmıştır.</a:t>
            </a:r>
          </a:p>
        </p:txBody>
      </p:sp>
    </p:spTree>
    <p:extLst>
      <p:ext uri="{BB962C8B-B14F-4D97-AF65-F5344CB8AC3E}">
        <p14:creationId xmlns:p14="http://schemas.microsoft.com/office/powerpoint/2010/main" val="230180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000" dirty="0">
                <a:latin typeface="Arial" panose="020B0604020202020204" pitchFamily="34" charset="0"/>
                <a:cs typeface="Arial" panose="020B0604020202020204" pitchFamily="34" charset="0"/>
              </a:rPr>
              <a:t>Endülüs Dönemi </a:t>
            </a:r>
            <a:br>
              <a:rPr lang="tr-TR" dirty="0">
                <a:latin typeface="Arial" panose="020B0604020202020204" pitchFamily="34" charset="0"/>
                <a:cs typeface="Arial" panose="020B0604020202020204" pitchFamily="34" charset="0"/>
              </a:rPr>
            </a:br>
            <a:r>
              <a:rPr lang="tr-TR" sz="3600" dirty="0">
                <a:latin typeface="Arial" panose="020B0604020202020204" pitchFamily="34" charset="0"/>
                <a:cs typeface="Arial" panose="020B0604020202020204" pitchFamily="34" charset="0"/>
              </a:rPr>
              <a:t>Para Birimi ve Vergi Sistemi</a:t>
            </a:r>
          </a:p>
        </p:txBody>
      </p:sp>
      <p:sp>
        <p:nvSpPr>
          <p:cNvPr id="3" name="İçerik Yer Tutucusu 2"/>
          <p:cNvSpPr>
            <a:spLocks noGrp="1"/>
          </p:cNvSpPr>
          <p:nvPr>
            <p:ph idx="1"/>
          </p:nvPr>
        </p:nvSpPr>
        <p:spPr/>
        <p:txBody>
          <a:bodyPr>
            <a:normAutofit fontScale="92500" lnSpcReduction="10000"/>
          </a:bodyPr>
          <a:lstStyle/>
          <a:p>
            <a:pPr algn="just"/>
            <a:r>
              <a:rPr lang="tr-TR" b="1" i="1" dirty="0">
                <a:latin typeface="Arial" panose="020B0604020202020204" pitchFamily="34" charset="0"/>
                <a:cs typeface="Arial" panose="020B0604020202020204" pitchFamily="34" charset="0"/>
              </a:rPr>
              <a:t>Dinar </a:t>
            </a:r>
            <a:r>
              <a:rPr lang="tr-TR" dirty="0">
                <a:latin typeface="Arial" panose="020B0604020202020204" pitchFamily="34" charset="0"/>
                <a:cs typeface="Arial" panose="020B0604020202020204" pitchFamily="34" charset="0"/>
              </a:rPr>
              <a:t>ve </a:t>
            </a:r>
            <a:r>
              <a:rPr lang="tr-TR" b="1" i="1" dirty="0">
                <a:latin typeface="Arial" panose="020B0604020202020204" pitchFamily="34" charset="0"/>
                <a:cs typeface="Arial" panose="020B0604020202020204" pitchFamily="34" charset="0"/>
              </a:rPr>
              <a:t>dirhem</a:t>
            </a:r>
            <a:r>
              <a:rPr lang="tr-TR" dirty="0">
                <a:latin typeface="Arial" panose="020B0604020202020204" pitchFamily="34" charset="0"/>
                <a:cs typeface="Arial" panose="020B0604020202020204" pitchFamily="34" charset="0"/>
              </a:rPr>
              <a:t> kullanılmaktaydı. Dinar altın, dirhem ise gümüş parayı ifade etmekteydi. Ekonomideki gerilemeye bağlı </a:t>
            </a:r>
            <a:r>
              <a:rPr lang="tr-TR" b="1" i="1" dirty="0" err="1">
                <a:latin typeface="Arial" panose="020B0604020202020204" pitchFamily="34" charset="0"/>
                <a:cs typeface="Arial" panose="020B0604020202020204" pitchFamily="34" charset="0"/>
              </a:rPr>
              <a:t>fals</a:t>
            </a:r>
            <a:r>
              <a:rPr lang="tr-TR" dirty="0">
                <a:latin typeface="Arial" panose="020B0604020202020204" pitchFamily="34" charset="0"/>
                <a:cs typeface="Arial" panose="020B0604020202020204" pitchFamily="34" charset="0"/>
              </a:rPr>
              <a:t>/</a:t>
            </a:r>
            <a:r>
              <a:rPr lang="tr-TR" b="1" i="1" dirty="0" err="1">
                <a:latin typeface="Arial" panose="020B0604020202020204" pitchFamily="34" charset="0"/>
                <a:cs typeface="Arial" panose="020B0604020202020204" pitchFamily="34" charset="0"/>
              </a:rPr>
              <a:t>fiilûs</a:t>
            </a:r>
            <a:r>
              <a:rPr lang="tr-TR" dirty="0">
                <a:latin typeface="Arial" panose="020B0604020202020204" pitchFamily="34" charset="0"/>
                <a:cs typeface="Arial" panose="020B0604020202020204" pitchFamily="34" charset="0"/>
              </a:rPr>
              <a:t> adındaki bakır paraların da tedavüle girdiği olmuştur.</a:t>
            </a:r>
          </a:p>
          <a:p>
            <a:pPr algn="just"/>
            <a:r>
              <a:rPr lang="tr-TR" dirty="0">
                <a:latin typeface="Arial" panose="020B0604020202020204" pitchFamily="34" charset="0"/>
                <a:cs typeface="Arial" panose="020B0604020202020204" pitchFamily="34" charset="0"/>
              </a:rPr>
              <a:t>Zaman içinde ise gerçek anlamda bir </a:t>
            </a:r>
            <a:r>
              <a:rPr lang="tr-TR" b="1" i="1" dirty="0">
                <a:latin typeface="Arial" panose="020B0604020202020204" pitchFamily="34" charset="0"/>
                <a:cs typeface="Arial" panose="020B0604020202020204" pitchFamily="34" charset="0"/>
              </a:rPr>
              <a:t>darphane</a:t>
            </a:r>
            <a:r>
              <a:rPr lang="tr-TR"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dâru’s</a:t>
            </a:r>
            <a:r>
              <a:rPr lang="tr-TR" b="1" dirty="0">
                <a:latin typeface="Arial" panose="020B0604020202020204" pitchFamily="34" charset="0"/>
                <a:cs typeface="Arial" panose="020B0604020202020204" pitchFamily="34" charset="0"/>
              </a:rPr>
              <a:t>-sikke</a:t>
            </a:r>
            <a:r>
              <a:rPr lang="tr-TR" dirty="0">
                <a:latin typeface="Arial" panose="020B0604020202020204" pitchFamily="34" charset="0"/>
                <a:cs typeface="Arial" panose="020B0604020202020204" pitchFamily="34" charset="0"/>
              </a:rPr>
              <a:t>) kurulmuş ve hem </a:t>
            </a:r>
            <a:r>
              <a:rPr lang="tr-TR" b="1" i="1" dirty="0">
                <a:latin typeface="Arial" panose="020B0604020202020204" pitchFamily="34" charset="0"/>
                <a:cs typeface="Arial" panose="020B0604020202020204" pitchFamily="34" charset="0"/>
              </a:rPr>
              <a:t>altın</a:t>
            </a:r>
            <a:r>
              <a:rPr lang="tr-TR" dirty="0">
                <a:latin typeface="Arial" panose="020B0604020202020204" pitchFamily="34" charset="0"/>
                <a:cs typeface="Arial" panose="020B0604020202020204" pitchFamily="34" charset="0"/>
              </a:rPr>
              <a:t> hem </a:t>
            </a:r>
            <a:r>
              <a:rPr lang="tr-TR" b="1" i="1" dirty="0">
                <a:latin typeface="Arial" panose="020B0604020202020204" pitchFamily="34" charset="0"/>
                <a:cs typeface="Arial" panose="020B0604020202020204" pitchFamily="34" charset="0"/>
              </a:rPr>
              <a:t>gümüş sikkeler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darb</a:t>
            </a:r>
            <a:r>
              <a:rPr lang="tr-TR" dirty="0">
                <a:latin typeface="Arial" panose="020B0604020202020204" pitchFamily="34" charset="0"/>
                <a:cs typeface="Arial" panose="020B0604020202020204" pitchFamily="34" charset="0"/>
              </a:rPr>
              <a:t> edilmiştir. Endülüs’te para basımı tamamen devletin tekelinde idi ve bu yolla hazineye önemli miktarda gelir temin edilirdi.</a:t>
            </a:r>
          </a:p>
          <a:p>
            <a:pPr algn="just"/>
            <a:r>
              <a:rPr lang="tr-TR" dirty="0">
                <a:latin typeface="Arial" panose="020B0604020202020204" pitchFamily="34" charset="0"/>
                <a:cs typeface="Arial" panose="020B0604020202020204" pitchFamily="34" charset="0"/>
              </a:rPr>
              <a:t>Endülüs’te hazineye giren vergiler </a:t>
            </a:r>
          </a:p>
          <a:p>
            <a:pPr lvl="1" algn="just"/>
            <a:r>
              <a:rPr lang="tr-TR" b="1" i="1" dirty="0" err="1">
                <a:latin typeface="Arial" panose="020B0604020202020204" pitchFamily="34" charset="0"/>
                <a:cs typeface="Arial" panose="020B0604020202020204" pitchFamily="34" charset="0"/>
              </a:rPr>
              <a:t>şer’î</a:t>
            </a:r>
            <a:r>
              <a:rPr lang="tr-TR" dirty="0">
                <a:latin typeface="Arial" panose="020B0604020202020204" pitchFamily="34" charset="0"/>
                <a:cs typeface="Arial" panose="020B0604020202020204" pitchFamily="34" charset="0"/>
              </a:rPr>
              <a:t> ve </a:t>
            </a:r>
            <a:r>
              <a:rPr lang="tr-TR" b="1" i="1" dirty="0">
                <a:latin typeface="Arial" panose="020B0604020202020204" pitchFamily="34" charset="0"/>
                <a:cs typeface="Arial" panose="020B0604020202020204" pitchFamily="34" charset="0"/>
              </a:rPr>
              <a:t>örfî</a:t>
            </a:r>
            <a:r>
              <a:rPr lang="tr-TR" dirty="0">
                <a:latin typeface="Arial" panose="020B0604020202020204" pitchFamily="34" charset="0"/>
                <a:cs typeface="Arial" panose="020B0604020202020204" pitchFamily="34" charset="0"/>
              </a:rPr>
              <a:t> olmak üzere iki ana gruptan meydana gelmekteydi. Şer’i vergiler dini kaynaklı olan her idare döneminde genelde aynı adla toplanan vergilerdi </a:t>
            </a:r>
            <a:r>
              <a:rPr lang="tr-TR" b="1" i="1" dirty="0">
                <a:latin typeface="Arial" panose="020B0604020202020204" pitchFamily="34" charset="0"/>
                <a:cs typeface="Arial" panose="020B0604020202020204" pitchFamily="34" charset="0"/>
              </a:rPr>
              <a:t>örfî</a:t>
            </a:r>
            <a:r>
              <a:rPr lang="tr-TR" dirty="0">
                <a:latin typeface="Arial" panose="020B0604020202020204" pitchFamily="34" charset="0"/>
                <a:cs typeface="Arial" panose="020B0604020202020204" pitchFamily="34" charset="0"/>
              </a:rPr>
              <a:t> vergiler vardı ki bunlar adı ve miktarı idareden idareye değişen genelde </a:t>
            </a:r>
            <a:r>
              <a:rPr lang="tr-TR" b="1" i="1" dirty="0" err="1">
                <a:latin typeface="Arial" panose="020B0604020202020204" pitchFamily="34" charset="0"/>
                <a:cs typeface="Arial" panose="020B0604020202020204" pitchFamily="34" charset="0"/>
              </a:rPr>
              <a:t>mağârim</a:t>
            </a:r>
            <a:r>
              <a:rPr lang="tr-TR" b="1" i="1"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denilen vergilerdi.</a:t>
            </a:r>
          </a:p>
          <a:p>
            <a:pPr lvl="1" algn="just"/>
            <a:r>
              <a:rPr lang="tr-TR" dirty="0">
                <a:latin typeface="Arial" panose="020B0604020202020204" pitchFamily="34" charset="0"/>
                <a:cs typeface="Arial" panose="020B0604020202020204" pitchFamily="34" charset="0"/>
              </a:rPr>
              <a:t>Çarşı pazar vergisinden hayvanlardan alınan vergiye kadar pek çok isimle anılan farklı vergiler bu grupta yer alırdı</a:t>
            </a:r>
          </a:p>
          <a:p>
            <a:pPr algn="just"/>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377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4220" y="361278"/>
            <a:ext cx="9404723" cy="1400530"/>
          </a:xfrm>
        </p:spPr>
        <p:txBody>
          <a:bodyPr/>
          <a:lstStyle/>
          <a:p>
            <a:r>
              <a:rPr lang="tr-TR" b="1" dirty="0"/>
              <a:t>Hanedan Birliği ve Keşifler</a:t>
            </a:r>
          </a:p>
        </p:txBody>
      </p:sp>
      <p:sp>
        <p:nvSpPr>
          <p:cNvPr id="3" name="İçerik Yer Tutucusu 2"/>
          <p:cNvSpPr>
            <a:spLocks noGrp="1"/>
          </p:cNvSpPr>
          <p:nvPr>
            <p:ph idx="1"/>
          </p:nvPr>
        </p:nvSpPr>
        <p:spPr>
          <a:xfrm>
            <a:off x="504825" y="1371600"/>
            <a:ext cx="9645015" cy="4585689"/>
          </a:xfrm>
        </p:spPr>
        <p:txBody>
          <a:bodyPr/>
          <a:lstStyle/>
          <a:p>
            <a:pPr algn="just"/>
            <a:r>
              <a:rPr lang="tr-TR" dirty="0" err="1">
                <a:latin typeface="Arial" panose="020B0604020202020204" pitchFamily="34" charset="0"/>
                <a:cs typeface="Arial" panose="020B0604020202020204" pitchFamily="34" charset="0"/>
              </a:rPr>
              <a:t>Reconquista</a:t>
            </a:r>
            <a:r>
              <a:rPr lang="tr-TR" dirty="0">
                <a:latin typeface="Arial" panose="020B0604020202020204" pitchFamily="34" charset="0"/>
                <a:cs typeface="Arial" panose="020B0604020202020204" pitchFamily="34" charset="0"/>
              </a:rPr>
              <a:t> (*), </a:t>
            </a:r>
            <a:r>
              <a:rPr lang="tr-TR" dirty="0">
                <a:latin typeface="Arial" panose="020B0604020202020204" pitchFamily="34" charset="0"/>
                <a:cs typeface="Arial" panose="020B0604020202020204" pitchFamily="34" charset="0"/>
                <a:hlinkClick r:id="rId2" tooltip="Katolik Hükümdarlar"/>
              </a:rPr>
              <a:t>Katolik Hükümdarların</a:t>
            </a:r>
            <a:r>
              <a:rPr lang="tr-TR" dirty="0">
                <a:latin typeface="Arial" panose="020B0604020202020204" pitchFamily="34" charset="0"/>
                <a:cs typeface="Arial" panose="020B0604020202020204" pitchFamily="34" charset="0"/>
              </a:rPr>
              <a:t> dikkatlerini keşiflere çevirmelerine olanak sağladı. 1492'de </a:t>
            </a:r>
            <a:r>
              <a:rPr lang="tr-TR" dirty="0">
                <a:latin typeface="Arial" panose="020B0604020202020204" pitchFamily="34" charset="0"/>
                <a:cs typeface="Arial" panose="020B0604020202020204" pitchFamily="34" charset="0"/>
                <a:hlinkClick r:id="rId3" tooltip="Papa VI. Alexander"/>
              </a:rPr>
              <a:t>Papa VI. Alexander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Valensiyalı</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Rodrigo</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Borja</a:t>
            </a:r>
            <a:r>
              <a:rPr lang="tr-TR" dirty="0">
                <a:latin typeface="Arial" panose="020B0604020202020204" pitchFamily="34" charset="0"/>
                <a:cs typeface="Arial" panose="020B0604020202020204" pitchFamily="34" charset="0"/>
              </a:rPr>
              <a:t>), keşfedilmemiş dünyanın bugünkü İspanya ve Portekiz krallıkları arasında bölünmesini resmen onayladı. Yeni keşifler ve fetihler hızla gerçekleşti.</a:t>
            </a:r>
          </a:p>
          <a:p>
            <a:pPr marL="0" indent="0" algn="just">
              <a:buNone/>
            </a:pPr>
            <a:endParaRPr lang="tr-TR" dirty="0">
              <a:latin typeface="Arial" panose="020B0604020202020204" pitchFamily="34" charset="0"/>
              <a:cs typeface="Arial" panose="020B0604020202020204" pitchFamily="34" charset="0"/>
            </a:endParaRPr>
          </a:p>
          <a:p>
            <a:pPr algn="just"/>
            <a:r>
              <a:rPr lang="tr-TR" dirty="0" err="1">
                <a:latin typeface="Arial" panose="020B0604020202020204" pitchFamily="34" charset="0"/>
                <a:cs typeface="Arial" panose="020B0604020202020204" pitchFamily="34" charset="0"/>
                <a:hlinkClick r:id="rId4" tooltip="Kristof Kolomb"/>
              </a:rPr>
              <a:t>Kristof</a:t>
            </a:r>
            <a:r>
              <a:rPr lang="tr-TR" dirty="0">
                <a:latin typeface="Arial" panose="020B0604020202020204" pitchFamily="34" charset="0"/>
                <a:cs typeface="Arial" panose="020B0604020202020204" pitchFamily="34" charset="0"/>
                <a:hlinkClick r:id="rId4" tooltip="Kristof Kolomb"/>
              </a:rPr>
              <a:t> </a:t>
            </a:r>
            <a:r>
              <a:rPr lang="tr-TR" dirty="0" err="1">
                <a:latin typeface="Arial" panose="020B0604020202020204" pitchFamily="34" charset="0"/>
                <a:cs typeface="Arial" panose="020B0604020202020204" pitchFamily="34" charset="0"/>
                <a:hlinkClick r:id="rId4" tooltip="Kristof Kolomb"/>
              </a:rPr>
              <a:t>Kolomb</a:t>
            </a:r>
            <a:r>
              <a:rPr lang="tr-TR" dirty="0">
                <a:latin typeface="Arial" panose="020B0604020202020204" pitchFamily="34" charset="0"/>
                <a:cs typeface="Arial" panose="020B0604020202020204" pitchFamily="34" charset="0"/>
              </a:rPr>
              <a:t> , 1492 yıllında </a:t>
            </a:r>
            <a:r>
              <a:rPr lang="tr-TR" dirty="0" err="1">
                <a:latin typeface="Arial" panose="020B0604020202020204" pitchFamily="34" charset="0"/>
                <a:cs typeface="Arial" panose="020B0604020202020204" pitchFamily="34" charset="0"/>
              </a:rPr>
              <a:t>Amerikayı</a:t>
            </a:r>
            <a:r>
              <a:rPr lang="tr-TR" dirty="0">
                <a:latin typeface="Arial" panose="020B0604020202020204" pitchFamily="34" charset="0"/>
                <a:cs typeface="Arial" panose="020B0604020202020204" pitchFamily="34" charset="0"/>
              </a:rPr>
              <a:t> İspanyol Krallığı’nın sponsorluğunda keşfetti.</a:t>
            </a:r>
          </a:p>
        </p:txBody>
      </p:sp>
      <p:pic>
        <p:nvPicPr>
          <p:cNvPr id="4" name="Picture 2" descr="https://upload.wikimedia.org/wikipedia/commons/thumb/9/9c/16th_century_Portuguese_Spanish_trade_routes.png/330px-16th_century_Portuguese_Spanish_trade_rout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1335" y="4829529"/>
            <a:ext cx="3143250"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096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spanyol İmparatorluğu'nun artzamanlı harita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559" y="-1367367"/>
            <a:ext cx="18288000" cy="929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61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219075"/>
            <a:ext cx="9404723" cy="904875"/>
          </a:xfrm>
        </p:spPr>
        <p:txBody>
          <a:bodyPr/>
          <a:lstStyle/>
          <a:p>
            <a:r>
              <a:rPr lang="tr-TR" sz="4000" dirty="0">
                <a:latin typeface="Arial" panose="020B0604020202020204" pitchFamily="34" charset="0"/>
                <a:cs typeface="Arial" panose="020B0604020202020204" pitchFamily="34" charset="0"/>
              </a:rPr>
              <a:t>Keşiflerin Sonucu </a:t>
            </a:r>
          </a:p>
        </p:txBody>
      </p:sp>
      <p:sp>
        <p:nvSpPr>
          <p:cNvPr id="3" name="İçerik Yer Tutucusu 2"/>
          <p:cNvSpPr>
            <a:spLocks noGrp="1"/>
          </p:cNvSpPr>
          <p:nvPr>
            <p:ph idx="1"/>
          </p:nvPr>
        </p:nvSpPr>
        <p:spPr>
          <a:xfrm>
            <a:off x="646112" y="1352550"/>
            <a:ext cx="9403742" cy="4895849"/>
          </a:xfrm>
        </p:spPr>
        <p:txBody>
          <a:bodyPr/>
          <a:lstStyle/>
          <a:p>
            <a:pPr algn="just"/>
            <a:r>
              <a:rPr lang="tr-TR" dirty="0">
                <a:latin typeface="Arial" panose="020B0604020202020204" pitchFamily="34" charset="0"/>
                <a:cs typeface="Arial" panose="020B0604020202020204" pitchFamily="34" charset="0"/>
              </a:rPr>
              <a:t>İspanyollar, Amerika’nın keşfinden sonra Orta ve Güney Amerika’daki ülkeleri ve yerlileri sömürgeleştirdiler </a:t>
            </a:r>
            <a:r>
              <a:rPr lang="tr-TR" dirty="0" err="1">
                <a:latin typeface="Arial" panose="020B0604020202020204" pitchFamily="34" charset="0"/>
                <a:cs typeface="Arial" panose="020B0604020202020204" pitchFamily="34" charset="0"/>
              </a:rPr>
              <a:t>İnka</a:t>
            </a:r>
            <a:r>
              <a:rPr lang="tr-TR" dirty="0">
                <a:latin typeface="Arial" panose="020B0604020202020204" pitchFamily="34" charset="0"/>
                <a:cs typeface="Arial" panose="020B0604020202020204" pitchFamily="34" charset="0"/>
              </a:rPr>
              <a:t> İmparatorluğunu yıktıktan sonra işgallerine ara vermeden Pasifik okyanusuna kadar sömürü topraklarını genişletmiştir. </a:t>
            </a:r>
          </a:p>
          <a:p>
            <a:pPr algn="just"/>
            <a:r>
              <a:rPr lang="tr-TR" dirty="0">
                <a:latin typeface="Arial" panose="020B0604020202020204" pitchFamily="34" charset="0"/>
                <a:cs typeface="Arial" panose="020B0604020202020204" pitchFamily="34" charset="0"/>
              </a:rPr>
              <a:t>1592 yılında, İspanyolların sömürgeleştirdiği alanlar; Brezilya hariç Orta, Güney Amerika, Bahama, Antiller ve Meksika’dır. </a:t>
            </a:r>
          </a:p>
          <a:p>
            <a:pPr algn="just"/>
            <a:r>
              <a:rPr lang="tr-TR" dirty="0">
                <a:latin typeface="Arial" panose="020B0604020202020204" pitchFamily="34" charset="0"/>
                <a:cs typeface="Arial" panose="020B0604020202020204" pitchFamily="34" charset="0"/>
              </a:rPr>
              <a:t>Birleşik Krallığın Latin bölgesini keşfedene kadar İspanyollar gümüş ve altın başta olmak üzere doğal kaynakları sömürmüştür. </a:t>
            </a:r>
          </a:p>
          <a:p>
            <a:pPr algn="just"/>
            <a:r>
              <a:rPr lang="tr-TR" dirty="0">
                <a:latin typeface="Arial" panose="020B0604020202020204" pitchFamily="34" charset="0"/>
                <a:cs typeface="Arial" panose="020B0604020202020204" pitchFamily="34" charset="0"/>
              </a:rPr>
              <a:t>Latin Amerika içinde yaşayan yerel halk bu süreçte; sefalet, işkence açlık, köleleştirilme gibi insanlık dışı muamele ile karşılaşmış ve bölgede üç köklü kavim olan </a:t>
            </a:r>
            <a:r>
              <a:rPr lang="tr-TR" dirty="0" err="1">
                <a:latin typeface="Arial" panose="020B0604020202020204" pitchFamily="34" charset="0"/>
                <a:cs typeface="Arial" panose="020B0604020202020204" pitchFamily="34" charset="0"/>
              </a:rPr>
              <a:t>İnka</a:t>
            </a:r>
            <a:r>
              <a:rPr lang="tr-TR" dirty="0">
                <a:latin typeface="Arial" panose="020B0604020202020204" pitchFamily="34" charset="0"/>
                <a:cs typeface="Arial" panose="020B0604020202020204" pitchFamily="34" charset="0"/>
              </a:rPr>
              <a:t>, Maya ve </a:t>
            </a:r>
            <a:r>
              <a:rPr lang="tr-TR" dirty="0" err="1">
                <a:latin typeface="Arial" panose="020B0604020202020204" pitchFamily="34" charset="0"/>
                <a:cs typeface="Arial" panose="020B0604020202020204" pitchFamily="34" charset="0"/>
              </a:rPr>
              <a:t>Aztekler</a:t>
            </a:r>
            <a:r>
              <a:rPr lang="tr-TR" dirty="0">
                <a:latin typeface="Arial" panose="020B0604020202020204" pitchFamily="34" charset="0"/>
                <a:cs typeface="Arial" panose="020B0604020202020204" pitchFamily="34" charset="0"/>
              </a:rPr>
              <a:t>, tarih sahnesinden silinmiştir.</a:t>
            </a:r>
          </a:p>
          <a:p>
            <a:pPr algn="just"/>
            <a:r>
              <a:rPr lang="tr-TR" b="1" u="sng" dirty="0">
                <a:latin typeface="Arial" panose="020B0604020202020204" pitchFamily="34" charset="0"/>
                <a:cs typeface="Arial" panose="020B0604020202020204" pitchFamily="34" charset="0"/>
              </a:rPr>
              <a:t>Keşif ve kolonileştirmenin sonucu İspanya dünyada ilk Sömürge İmparatorluğunu kurmuşlardır. </a:t>
            </a:r>
          </a:p>
          <a:p>
            <a:pPr algn="just"/>
            <a:endParaRPr lang="tr-TR"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845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993697"/>
          </a:xfrm>
        </p:spPr>
        <p:txBody>
          <a:bodyPr/>
          <a:lstStyle/>
          <a:p>
            <a:r>
              <a:rPr lang="tr-TR" sz="4000" dirty="0">
                <a:latin typeface="Arial" panose="020B0604020202020204" pitchFamily="34" charset="0"/>
                <a:cs typeface="Arial" panose="020B0604020202020204" pitchFamily="34" charset="0"/>
              </a:rPr>
              <a:t>15-17. YÜZYIL:SÖMÜRGE ZENGİNLİĞİ</a:t>
            </a:r>
          </a:p>
        </p:txBody>
      </p:sp>
      <p:sp>
        <p:nvSpPr>
          <p:cNvPr id="3" name="İçerik Yer Tutucusu 2"/>
          <p:cNvSpPr>
            <a:spLocks noGrp="1"/>
          </p:cNvSpPr>
          <p:nvPr>
            <p:ph idx="1"/>
          </p:nvPr>
        </p:nvSpPr>
        <p:spPr>
          <a:xfrm>
            <a:off x="1103312" y="1338350"/>
            <a:ext cx="8946541" cy="4910050"/>
          </a:xfrm>
        </p:spPr>
        <p:txBody>
          <a:bodyPr>
            <a:normAutofit/>
          </a:bodyPr>
          <a:lstStyle/>
          <a:p>
            <a:pPr algn="just">
              <a:buFont typeface="Wingdings" panose="05000000000000000000" pitchFamily="2" charset="2"/>
              <a:buChar char="Ø"/>
            </a:pPr>
            <a:r>
              <a:rPr lang="tr-TR" sz="2400" dirty="0">
                <a:latin typeface="Arial" panose="020B0604020202020204" pitchFamily="34" charset="0"/>
                <a:cs typeface="Arial" panose="020B0604020202020204" pitchFamily="34" charset="0"/>
              </a:rPr>
              <a:t>Amerika kıtasının 1492 tarihindeki keşfi ile İspanyollar </a:t>
            </a:r>
            <a:r>
              <a:rPr lang="tr-TR" sz="2400" dirty="0" err="1">
                <a:latin typeface="Arial" panose="020B0604020202020204" pitchFamily="34" charset="0"/>
                <a:cs typeface="Arial" panose="020B0604020202020204" pitchFamily="34" charset="0"/>
              </a:rPr>
              <a:t>İnka</a:t>
            </a:r>
            <a:r>
              <a:rPr lang="tr-TR" sz="2400" dirty="0">
                <a:latin typeface="Arial" panose="020B0604020202020204" pitchFamily="34" charset="0"/>
                <a:cs typeface="Arial" panose="020B0604020202020204" pitchFamily="34" charset="0"/>
              </a:rPr>
              <a:t>, Maya ve </a:t>
            </a:r>
            <a:r>
              <a:rPr lang="tr-TR" sz="2400" dirty="0" err="1">
                <a:latin typeface="Arial" panose="020B0604020202020204" pitchFamily="34" charset="0"/>
                <a:cs typeface="Arial" panose="020B0604020202020204" pitchFamily="34" charset="0"/>
              </a:rPr>
              <a:t>Astek’lerden</a:t>
            </a:r>
            <a:r>
              <a:rPr lang="tr-TR" sz="2400" dirty="0">
                <a:latin typeface="Arial" panose="020B0604020202020204" pitchFamily="34" charset="0"/>
                <a:cs typeface="Arial" panose="020B0604020202020204" pitchFamily="34" charset="0"/>
              </a:rPr>
              <a:t> (Küba, Meksika, Peru)  büyük servet elde ettiler.</a:t>
            </a:r>
          </a:p>
          <a:p>
            <a:pPr algn="just">
              <a:buFont typeface="Wingdings" panose="05000000000000000000" pitchFamily="2" charset="2"/>
              <a:buChar char="Ø"/>
            </a:pPr>
            <a:r>
              <a:rPr lang="tr-TR" sz="2400" b="1" u="sng" dirty="0">
                <a:latin typeface="Arial" panose="020B0604020202020204" pitchFamily="34" charset="0"/>
                <a:cs typeface="Arial" panose="020B0604020202020204" pitchFamily="34" charset="0"/>
              </a:rPr>
              <a:t>İspanyollar, Latin Amerika kıtasındaki sömürgecilik faaliyetleri neticesinde, güneş batmayan imparatorluk unvanını alarak, büyük güç elde etmiştir. </a:t>
            </a:r>
          </a:p>
          <a:p>
            <a:pPr algn="just">
              <a:buFont typeface="Wingdings" panose="05000000000000000000" pitchFamily="2" charset="2"/>
              <a:buChar char="Ø"/>
            </a:pPr>
            <a:r>
              <a:rPr lang="tr-TR" sz="2400" dirty="0">
                <a:latin typeface="Arial" panose="020B0604020202020204" pitchFamily="34" charset="0"/>
                <a:cs typeface="Arial" panose="020B0604020202020204" pitchFamily="34" charset="0"/>
              </a:rPr>
              <a:t>İspanyollar yılda 266.200 kilo gümüş ve 5400 kilo altın, sadece Latin Amerika’da çıkarmıştır.  </a:t>
            </a:r>
          </a:p>
          <a:p>
            <a:pPr algn="just">
              <a:buFont typeface="Wingdings" panose="05000000000000000000" pitchFamily="2" charset="2"/>
              <a:buChar char="Ø"/>
            </a:pPr>
            <a:r>
              <a:rPr lang="tr-TR" sz="2400" dirty="0">
                <a:latin typeface="Arial" panose="020B0604020202020204" pitchFamily="34" charset="0"/>
                <a:cs typeface="Arial" panose="020B0604020202020204" pitchFamily="34" charset="0"/>
              </a:rPr>
              <a:t>Elde edilen bu gibi değerli madenlerin hepsini, merkantilizm politikası ile kendi anakara topraklarına taşımıştır.</a:t>
            </a:r>
          </a:p>
          <a:p>
            <a:pPr algn="just"/>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0729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000" b="1" dirty="0">
                <a:latin typeface="Arial" panose="020B0604020202020204" pitchFamily="34" charset="0"/>
                <a:cs typeface="Arial" panose="020B0604020202020204" pitchFamily="34" charset="0"/>
              </a:rPr>
              <a:t>Yeni Dünya'dan Altın ve Gümüş ve Tarım Ürünleri</a:t>
            </a:r>
            <a:endParaRPr lang="tr-TR" sz="40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76300" y="1724025"/>
            <a:ext cx="9173553" cy="4800599"/>
          </a:xfrm>
        </p:spPr>
        <p:txBody>
          <a:bodyPr>
            <a:noAutofit/>
          </a:bodyPr>
          <a:lstStyle/>
          <a:p>
            <a:pPr algn="just"/>
            <a:r>
              <a:rPr lang="tr-TR" sz="2400" dirty="0">
                <a:latin typeface="Arial" panose="020B0604020202020204" pitchFamily="34" charset="0"/>
                <a:cs typeface="Arial" panose="020B0604020202020204" pitchFamily="34" charset="0"/>
              </a:rPr>
              <a:t>Amerika'nın keşfi ve </a:t>
            </a:r>
            <a:r>
              <a:rPr lang="tr-TR" sz="2400" dirty="0" err="1">
                <a:latin typeface="Arial" panose="020B0604020202020204" pitchFamily="34" charset="0"/>
                <a:cs typeface="Arial" panose="020B0604020202020204" pitchFamily="34" charset="0"/>
                <a:hlinkClick r:id="rId2" tooltip="İspanyol Batı Hint Adaları"/>
              </a:rPr>
              <a:t>Karayipler</a:t>
            </a:r>
            <a:r>
              <a:rPr lang="tr-TR" sz="2400" dirty="0">
                <a:latin typeface="Arial" panose="020B0604020202020204" pitchFamily="34" charset="0"/>
                <a:cs typeface="Arial" panose="020B0604020202020204" pitchFamily="34" charset="0"/>
                <a:hlinkClick r:id="rId2" tooltip="İspanyol Batı Hint Adaları"/>
              </a:rPr>
              <a:t> ile </a:t>
            </a:r>
            <a:r>
              <a:rPr lang="tr-TR" sz="2400" dirty="0">
                <a:latin typeface="Arial" panose="020B0604020202020204" pitchFamily="34" charset="0"/>
                <a:cs typeface="Arial" panose="020B0604020202020204" pitchFamily="34" charset="0"/>
                <a:hlinkClick r:id="rId3" tooltip="İspanyolca Ana"/>
              </a:rPr>
              <a:t>Kıta Amerika'sındaki</a:t>
            </a:r>
            <a:r>
              <a:rPr lang="tr-TR" sz="2400" dirty="0">
                <a:latin typeface="Arial" panose="020B0604020202020204" pitchFamily="34" charset="0"/>
                <a:cs typeface="Arial" panose="020B0604020202020204" pitchFamily="34" charset="0"/>
              </a:rPr>
              <a:t> sömürge genişlemesinin ardından, değerli tarım ürünleri ve mineral kaynakları düzenli </a:t>
            </a:r>
            <a:r>
              <a:rPr lang="tr-TR" sz="2400" dirty="0">
                <a:latin typeface="Arial" panose="020B0604020202020204" pitchFamily="34" charset="0"/>
                <a:cs typeface="Arial" panose="020B0604020202020204" pitchFamily="34" charset="0"/>
                <a:hlinkClick r:id="rId4" tooltip="İspanyol hazine filosu"/>
              </a:rPr>
              <a:t>ticaret yolları</a:t>
            </a:r>
            <a:r>
              <a:rPr lang="tr-TR" sz="2400" dirty="0">
                <a:latin typeface="Arial" panose="020B0604020202020204" pitchFamily="34" charset="0"/>
                <a:cs typeface="Arial" panose="020B0604020202020204" pitchFamily="34" charset="0"/>
              </a:rPr>
              <a:t> aracılığıyla İspanya'ya getirildi . </a:t>
            </a:r>
          </a:p>
          <a:p>
            <a:pPr algn="just"/>
            <a:r>
              <a:rPr lang="tr-TR" sz="2400" dirty="0">
                <a:latin typeface="Arial" panose="020B0604020202020204" pitchFamily="34" charset="0"/>
                <a:cs typeface="Arial" panose="020B0604020202020204" pitchFamily="34" charset="0"/>
              </a:rPr>
              <a:t>Patates, domates ve mısır gibi yeni ürünler İspanyol ekonomisi üzerinde uzun süreli bir etkiye sahip oldu, </a:t>
            </a:r>
          </a:p>
          <a:p>
            <a:pPr algn="just"/>
            <a:r>
              <a:rPr lang="tr-TR" sz="2400" dirty="0">
                <a:latin typeface="Arial" panose="020B0604020202020204" pitchFamily="34" charset="0"/>
                <a:cs typeface="Arial" panose="020B0604020202020204" pitchFamily="34" charset="0"/>
              </a:rPr>
              <a:t>Amerikan madenlerinden elde edilen altın ve gümüş külçeleri, İspanya Tacı tarafından Hollanda </a:t>
            </a:r>
            <a:r>
              <a:rPr lang="tr-TR" sz="2400" dirty="0">
                <a:latin typeface="Arial" panose="020B0604020202020204" pitchFamily="34" charset="0"/>
                <a:cs typeface="Arial" panose="020B0604020202020204" pitchFamily="34" charset="0"/>
                <a:hlinkClick r:id="rId5" tooltip="Hollanda"/>
              </a:rPr>
              <a:t>ve</a:t>
            </a:r>
            <a:r>
              <a:rPr lang="tr-TR" sz="2400" dirty="0">
                <a:latin typeface="Arial" panose="020B0604020202020204" pitchFamily="34" charset="0"/>
                <a:cs typeface="Arial" panose="020B0604020202020204" pitchFamily="34" charset="0"/>
              </a:rPr>
              <a:t> İtalya'daki </a:t>
            </a:r>
            <a:r>
              <a:rPr lang="tr-TR" sz="2400" dirty="0">
                <a:latin typeface="Arial" panose="020B0604020202020204" pitchFamily="34" charset="0"/>
                <a:cs typeface="Arial" panose="020B0604020202020204" pitchFamily="34" charset="0"/>
                <a:hlinkClick r:id="rId6" tooltip="İtalya"/>
              </a:rPr>
              <a:t>birliklerin</a:t>
            </a:r>
            <a:r>
              <a:rPr lang="tr-TR" sz="2400" dirty="0">
                <a:latin typeface="Arial" panose="020B0604020202020204" pitchFamily="34" charset="0"/>
                <a:cs typeface="Arial" panose="020B0604020202020204" pitchFamily="34" charset="0"/>
              </a:rPr>
              <a:t> masraflarını karşılamak , imparatorun Almanya'daki kuvvetlerini ve denizdeki gemileri desteklemek ve ülke içinde artan tüketici talebini karşılamak için kullanıldı. </a:t>
            </a:r>
          </a:p>
        </p:txBody>
      </p:sp>
    </p:spTree>
    <p:extLst>
      <p:ext uri="{BB962C8B-B14F-4D97-AF65-F5344CB8AC3E}">
        <p14:creationId xmlns:p14="http://schemas.microsoft.com/office/powerpoint/2010/main" val="265361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Kolonileşme ve Ekonomik Sonuçları</a:t>
            </a:r>
            <a:endParaRPr lang="tr-TR" dirty="0"/>
          </a:p>
        </p:txBody>
      </p:sp>
      <p:sp>
        <p:nvSpPr>
          <p:cNvPr id="3" name="İçerik Yer Tutucusu 2"/>
          <p:cNvSpPr>
            <a:spLocks noGrp="1"/>
          </p:cNvSpPr>
          <p:nvPr>
            <p:ph idx="1"/>
          </p:nvPr>
        </p:nvSpPr>
        <p:spPr>
          <a:xfrm>
            <a:off x="731837" y="1288474"/>
            <a:ext cx="8946541" cy="5320144"/>
          </a:xfrm>
        </p:spPr>
        <p:txBody>
          <a:bodyPr>
            <a:noAutofit/>
          </a:bodyPr>
          <a:lstStyle/>
          <a:p>
            <a:pPr algn="just"/>
            <a:r>
              <a:rPr lang="tr-TR" sz="2400" dirty="0">
                <a:latin typeface="Arial" panose="020B0604020202020204" pitchFamily="34" charset="0"/>
                <a:cs typeface="Arial" panose="020B0604020202020204" pitchFamily="34" charset="0"/>
              </a:rPr>
              <a:t>İspanyol ekonomisinin bu dönemde sömürgeleştirme sürecinden farklı avantajlar sağlayan ucuz girdiler elde etmesine rağmen, sürdürülebilir bir ekonomik büyümeye yol açmamıştır. </a:t>
            </a:r>
          </a:p>
          <a:p>
            <a:pPr marL="0" indent="0" algn="just">
              <a:buNone/>
            </a:pPr>
            <a:endParaRPr lang="tr-TR" sz="2400" dirty="0">
              <a:latin typeface="Arial" panose="020B0604020202020204" pitchFamily="34" charset="0"/>
              <a:cs typeface="Arial" panose="020B0604020202020204" pitchFamily="34" charset="0"/>
            </a:endParaRPr>
          </a:p>
          <a:p>
            <a:pPr algn="just"/>
            <a:r>
              <a:rPr lang="tr-TR" sz="2400" dirty="0">
                <a:latin typeface="Arial" panose="020B0604020202020204" pitchFamily="34" charset="0"/>
                <a:cs typeface="Arial" panose="020B0604020202020204" pitchFamily="34" charset="0"/>
              </a:rPr>
              <a:t>Elde edilen kaynakların %20’sini alma hakkına sahip olan  kraliyet tarafından özellikle artan genişleme amaçlı başarısız savaşların  maliyetlerini karşılamak için harcanmış ve etkili yatırım sürecini bir bakıma engellemiştir. </a:t>
            </a:r>
          </a:p>
          <a:p>
            <a:pPr>
              <a:buFont typeface="Wingdings" panose="05000000000000000000" pitchFamily="2" charset="2"/>
              <a:buChar char="Ø"/>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16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İÇERİK </a:t>
            </a:r>
          </a:p>
        </p:txBody>
      </p:sp>
      <p:sp>
        <p:nvSpPr>
          <p:cNvPr id="3" name="İçerik Yer Tutucusu 2"/>
          <p:cNvSpPr>
            <a:spLocks noGrp="1"/>
          </p:cNvSpPr>
          <p:nvPr>
            <p:ph idx="1"/>
          </p:nvPr>
        </p:nvSpPr>
        <p:spPr>
          <a:xfrm>
            <a:off x="1103312" y="1593670"/>
            <a:ext cx="8946541" cy="4654730"/>
          </a:xfrm>
        </p:spPr>
        <p:txBody>
          <a:bodyPr>
            <a:normAutofit fontScale="85000" lnSpcReduction="20000"/>
          </a:bodyPr>
          <a:lstStyle/>
          <a:p>
            <a:pPr>
              <a:buFont typeface="Wingdings" panose="05000000000000000000" pitchFamily="2" charset="2"/>
              <a:buChar char="Ø"/>
            </a:pPr>
            <a:r>
              <a:rPr lang="tr-TR" dirty="0">
                <a:latin typeface="Arial" panose="020B0604020202020204" pitchFamily="34" charset="0"/>
                <a:cs typeface="Arial" panose="020B0604020202020204" pitchFamily="34" charset="0"/>
              </a:rPr>
              <a:t>Rakamlarla İspanyol Ekonomisi Güncel Bilgiler </a:t>
            </a:r>
          </a:p>
          <a:p>
            <a:pPr>
              <a:buFont typeface="Wingdings" panose="05000000000000000000" pitchFamily="2" charset="2"/>
              <a:buChar char="Ø"/>
            </a:pPr>
            <a:r>
              <a:rPr lang="tr-TR" dirty="0">
                <a:latin typeface="Arial" panose="020B0604020202020204" pitchFamily="34" charset="0"/>
                <a:cs typeface="Arial" panose="020B0604020202020204" pitchFamily="34" charset="0"/>
              </a:rPr>
              <a:t>İspanya Ekonomisinin Tarihsel Safhaları</a:t>
            </a:r>
          </a:p>
          <a:p>
            <a:r>
              <a:rPr lang="tr-TR" b="1" dirty="0">
                <a:latin typeface="Arial" panose="020B0604020202020204" pitchFamily="34" charset="0"/>
                <a:cs typeface="Arial" panose="020B0604020202020204" pitchFamily="34" charset="0"/>
              </a:rPr>
              <a:t>Antik Çağ Dönemi (M.Ö. 2000- M.S. 418)</a:t>
            </a:r>
          </a:p>
          <a:p>
            <a:pPr lvl="1"/>
            <a:r>
              <a:rPr lang="tr-TR" b="1" dirty="0" err="1">
                <a:latin typeface="Arial" panose="020B0604020202020204" pitchFamily="34" charset="0"/>
                <a:cs typeface="Arial" panose="020B0604020202020204" pitchFamily="34" charset="0"/>
              </a:rPr>
              <a:t>İberler,Keltler,Fenikeliler,Kartacalılar,Romalılar</a:t>
            </a:r>
            <a:r>
              <a:rPr lang="tr-TR" b="1" dirty="0">
                <a:latin typeface="Arial" panose="020B0604020202020204" pitchFamily="34" charset="0"/>
                <a:cs typeface="Arial" panose="020B0604020202020204" pitchFamily="34" charset="0"/>
              </a:rPr>
              <a:t> </a:t>
            </a:r>
          </a:p>
          <a:p>
            <a:r>
              <a:rPr lang="tr-TR" b="1" dirty="0">
                <a:latin typeface="Arial" panose="020B0604020202020204" pitchFamily="34" charset="0"/>
                <a:cs typeface="Arial" panose="020B0604020202020204" pitchFamily="34" charset="0"/>
              </a:rPr>
              <a:t>Müslüman </a:t>
            </a:r>
            <a:r>
              <a:rPr lang="tr-TR" b="1" dirty="0" err="1">
                <a:latin typeface="Arial" panose="020B0604020202020204" pitchFamily="34" charset="0"/>
                <a:cs typeface="Arial" panose="020B0604020202020204" pitchFamily="34" charset="0"/>
              </a:rPr>
              <a:t>İberya</a:t>
            </a:r>
            <a:r>
              <a:rPr lang="tr-TR" b="1" dirty="0">
                <a:latin typeface="Arial" panose="020B0604020202020204" pitchFamily="34" charset="0"/>
                <a:cs typeface="Arial" panose="020B0604020202020204" pitchFamily="34" charset="0"/>
              </a:rPr>
              <a:t> (M.S. 478-1492)</a:t>
            </a:r>
          </a:p>
          <a:p>
            <a:r>
              <a:rPr lang="tr-TR" b="1" dirty="0">
                <a:latin typeface="Arial" panose="020B0604020202020204" pitchFamily="34" charset="0"/>
                <a:cs typeface="Arial" panose="020B0604020202020204" pitchFamily="34" charset="0"/>
              </a:rPr>
              <a:t>İspanya Birleşiyor, Keşifler Başlıyor (1469-1600)</a:t>
            </a:r>
          </a:p>
          <a:p>
            <a:pPr marL="400050" lvl="1" indent="0">
              <a:buNone/>
            </a:pPr>
            <a:r>
              <a:rPr lang="tr-TR" dirty="0">
                <a:latin typeface="Arial" panose="020B0604020202020204" pitchFamily="34" charset="0"/>
                <a:cs typeface="Arial" panose="020B0604020202020204" pitchFamily="34" charset="0"/>
              </a:rPr>
              <a:t>1500-1700 Sömürge Zenginliği</a:t>
            </a:r>
          </a:p>
          <a:p>
            <a:pPr marL="400050" lvl="1" indent="0">
              <a:buNone/>
            </a:pPr>
            <a:r>
              <a:rPr lang="tr-TR" b="1" dirty="0">
                <a:latin typeface="Arial" panose="020B0604020202020204" pitchFamily="34" charset="0"/>
                <a:cs typeface="Arial" panose="020B0604020202020204" pitchFamily="34" charset="0"/>
              </a:rPr>
              <a:t>1700-1800 </a:t>
            </a:r>
            <a:r>
              <a:rPr lang="tr-TR" b="1" dirty="0" err="1">
                <a:latin typeface="Arial" panose="020B0604020202020204" pitchFamily="34" charset="0"/>
                <a:cs typeface="Arial" panose="020B0604020202020204" pitchFamily="34" charset="0"/>
              </a:rPr>
              <a:t>Bourbonlar</a:t>
            </a:r>
            <a:r>
              <a:rPr lang="tr-TR" b="1" dirty="0">
                <a:latin typeface="Arial" panose="020B0604020202020204" pitchFamily="34" charset="0"/>
                <a:cs typeface="Arial" panose="020B0604020202020204" pitchFamily="34" charset="0"/>
              </a:rPr>
              <a:t> </a:t>
            </a:r>
          </a:p>
          <a:p>
            <a:pPr marL="400050" lvl="1" indent="0">
              <a:buNone/>
            </a:pPr>
            <a:r>
              <a:rPr lang="tr-TR" dirty="0">
                <a:latin typeface="Arial" panose="020B0604020202020204" pitchFamily="34" charset="0"/>
                <a:cs typeface="Arial" panose="020B0604020202020204" pitchFamily="34" charset="0"/>
              </a:rPr>
              <a:t>1800-1930 Gerileme ve Savaşlar</a:t>
            </a:r>
          </a:p>
          <a:p>
            <a:pPr>
              <a:buFont typeface="Wingdings" panose="05000000000000000000" pitchFamily="2" charset="2"/>
              <a:buChar char="Ø"/>
            </a:pPr>
            <a:r>
              <a:rPr lang="tr-TR" b="1" dirty="0">
                <a:latin typeface="Arial" panose="020B0604020202020204" pitchFamily="34" charset="0"/>
                <a:cs typeface="Arial" panose="020B0604020202020204" pitchFamily="34" charset="0"/>
              </a:rPr>
              <a:t>Modern İspanya</a:t>
            </a:r>
          </a:p>
          <a:p>
            <a:pPr marL="400050" lvl="1" indent="0">
              <a:buNone/>
            </a:pPr>
            <a:endParaRPr lang="tr-TR" dirty="0">
              <a:latin typeface="Arial" panose="020B0604020202020204" pitchFamily="34" charset="0"/>
              <a:cs typeface="Arial" panose="020B0604020202020204" pitchFamily="34" charset="0"/>
            </a:endParaRPr>
          </a:p>
          <a:p>
            <a:pPr marL="400050" lvl="1" indent="0">
              <a:buNone/>
            </a:pPr>
            <a:r>
              <a:rPr lang="tr-TR" dirty="0">
                <a:latin typeface="Arial" panose="020B0604020202020204" pitchFamily="34" charset="0"/>
                <a:cs typeface="Arial" panose="020B0604020202020204" pitchFamily="34" charset="0"/>
              </a:rPr>
              <a:t>1939-1975 </a:t>
            </a:r>
            <a:r>
              <a:rPr lang="tr-TR" dirty="0" err="1">
                <a:latin typeface="Arial" panose="020B0604020202020204" pitchFamily="34" charset="0"/>
                <a:cs typeface="Arial" panose="020B0604020202020204" pitchFamily="34" charset="0"/>
              </a:rPr>
              <a:t>Franco</a:t>
            </a:r>
            <a:r>
              <a:rPr lang="tr-TR" dirty="0">
                <a:latin typeface="Arial" panose="020B0604020202020204" pitchFamily="34" charset="0"/>
                <a:cs typeface="Arial" panose="020B0604020202020204" pitchFamily="34" charset="0"/>
              </a:rPr>
              <a:t> Dönemi Kalkınması</a:t>
            </a:r>
            <a:endParaRPr lang="tr-TR" dirty="0">
              <a:solidFill>
                <a:srgbClr val="FF0000"/>
              </a:solidFill>
              <a:latin typeface="Arial" panose="020B0604020202020204" pitchFamily="34" charset="0"/>
              <a:cs typeface="Arial" panose="020B0604020202020204" pitchFamily="34" charset="0"/>
            </a:endParaRPr>
          </a:p>
          <a:p>
            <a:pPr marL="400050" lvl="1" indent="0">
              <a:buNone/>
            </a:pPr>
            <a:r>
              <a:rPr lang="tr-TR" dirty="0">
                <a:latin typeface="Arial" panose="020B0604020202020204" pitchFamily="34" charset="0"/>
                <a:cs typeface="Arial" panose="020B0604020202020204" pitchFamily="34" charset="0"/>
              </a:rPr>
              <a:t>1975-2008 AB Üyeliği Dönemi</a:t>
            </a:r>
          </a:p>
          <a:p>
            <a:pPr marL="400050" lvl="1" indent="0">
              <a:buNone/>
            </a:pPr>
            <a:r>
              <a:rPr lang="tr-TR" dirty="0">
                <a:latin typeface="Arial" panose="020B0604020202020204" pitchFamily="34" charset="0"/>
                <a:cs typeface="Arial" panose="020B0604020202020204" pitchFamily="34" charset="0"/>
              </a:rPr>
              <a:t>2008-2025 Kriz, Reform ve Dönüşüm</a:t>
            </a:r>
          </a:p>
          <a:p>
            <a:pPr marL="0" indent="0">
              <a:buNone/>
            </a:pPr>
            <a:endParaRPr lang="tr-TR" dirty="0">
              <a:latin typeface="Arial" panose="020B0604020202020204" pitchFamily="34" charset="0"/>
              <a:cs typeface="Arial" panose="020B0604020202020204" pitchFamily="34" charset="0"/>
            </a:endParaRPr>
          </a:p>
          <a:p>
            <a:endParaRPr lang="tr-TR" dirty="0"/>
          </a:p>
        </p:txBody>
      </p:sp>
      <p:sp>
        <p:nvSpPr>
          <p:cNvPr id="4" name="AutoShape 2" descr="tr.wikipedia.org sitesinden pedro sanches pe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891376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1151638"/>
          </a:xfrm>
        </p:spPr>
        <p:txBody>
          <a:bodyPr/>
          <a:lstStyle/>
          <a:p>
            <a:r>
              <a:rPr lang="tr-TR" b="1" dirty="0"/>
              <a:t>Kolonileşme ve Ekonomik Sonuçları</a:t>
            </a:r>
            <a:endParaRPr lang="tr-TR" dirty="0"/>
          </a:p>
        </p:txBody>
      </p:sp>
      <p:sp>
        <p:nvSpPr>
          <p:cNvPr id="3" name="İçerik Yer Tutucusu 2"/>
          <p:cNvSpPr>
            <a:spLocks noGrp="1"/>
          </p:cNvSpPr>
          <p:nvPr>
            <p:ph idx="1"/>
          </p:nvPr>
        </p:nvSpPr>
        <p:spPr>
          <a:xfrm>
            <a:off x="1103312" y="1604356"/>
            <a:ext cx="8946541" cy="4644043"/>
          </a:xfrm>
        </p:spPr>
        <p:txBody>
          <a:bodyPr>
            <a:noAutofit/>
          </a:bodyPr>
          <a:lstStyle/>
          <a:p>
            <a:pPr algn="just"/>
            <a:r>
              <a:rPr lang="tr-TR" sz="2400" dirty="0">
                <a:latin typeface="Arial" panose="020B0604020202020204" pitchFamily="34" charset="0"/>
                <a:cs typeface="Arial" panose="020B0604020202020204" pitchFamily="34" charset="0"/>
              </a:rPr>
              <a:t>Kitlesel sürgün, veba ve göçün genel etkisi, 16. yüzyılın son yıllarında 8 milyonun üzerinde olan İspanya yarımadasının nüfusunu 17. yüzyılın ortalarında 7 milyonun altına düşürdü; en ciddi şekilde etkilenen bölge </a:t>
            </a:r>
            <a:r>
              <a:rPr lang="tr-TR" sz="2400" dirty="0" err="1">
                <a:latin typeface="Arial" panose="020B0604020202020204" pitchFamily="34" charset="0"/>
                <a:cs typeface="Arial" panose="020B0604020202020204" pitchFamily="34" charset="0"/>
              </a:rPr>
              <a:t>Kastilya</a:t>
            </a:r>
            <a:r>
              <a:rPr lang="tr-TR" sz="2400" dirty="0">
                <a:latin typeface="Arial" panose="020B0604020202020204" pitchFamily="34" charset="0"/>
                <a:cs typeface="Arial" panose="020B0604020202020204" pitchFamily="34" charset="0"/>
              </a:rPr>
              <a:t> oldu (Krallık nüfusunun %85'i </a:t>
            </a:r>
            <a:r>
              <a:rPr lang="tr-TR" sz="2400" dirty="0" err="1">
                <a:latin typeface="Arial" panose="020B0604020202020204" pitchFamily="34" charset="0"/>
                <a:cs typeface="Arial" panose="020B0604020202020204" pitchFamily="34" charset="0"/>
              </a:rPr>
              <a:t>Kastilya'daydı</a:t>
            </a:r>
            <a:r>
              <a:rPr lang="tr-TR" sz="2400" dirty="0">
                <a:latin typeface="Arial" panose="020B0604020202020204" pitchFamily="34" charset="0"/>
                <a:cs typeface="Arial" panose="020B0604020202020204" pitchFamily="34" charset="0"/>
              </a:rPr>
              <a:t>). </a:t>
            </a:r>
          </a:p>
          <a:p>
            <a:pPr algn="just"/>
            <a:r>
              <a:rPr lang="tr-TR" sz="2400" dirty="0">
                <a:latin typeface="Arial" panose="020B0604020202020204" pitchFamily="34" charset="0"/>
                <a:cs typeface="Arial" panose="020B0604020202020204" pitchFamily="34" charset="0"/>
              </a:rPr>
              <a:t>İspanyol ekonomisi, kişi başına düşen GSYİH açısından 17. yüzyılın ortalarında İngiliz ekonomisinin gerisinde kalmaya başladı. </a:t>
            </a:r>
            <a:endParaRPr lang="tr-TR" sz="2400" dirty="0"/>
          </a:p>
        </p:txBody>
      </p:sp>
    </p:spTree>
    <p:extLst>
      <p:ext uri="{BB962C8B-B14F-4D97-AF65-F5344CB8AC3E}">
        <p14:creationId xmlns:p14="http://schemas.microsoft.com/office/powerpoint/2010/main" val="3482552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5130" y="152400"/>
            <a:ext cx="9404723" cy="1047750"/>
          </a:xfrm>
        </p:spPr>
        <p:txBody>
          <a:bodyPr/>
          <a:lstStyle/>
          <a:p>
            <a:r>
              <a:rPr lang="tr-TR" sz="4000" dirty="0">
                <a:latin typeface="Arial" panose="020B0604020202020204" pitchFamily="34" charset="0"/>
                <a:cs typeface="Arial" panose="020B0604020202020204" pitchFamily="34" charset="0"/>
              </a:rPr>
              <a:t>Sömürgelerin Kaybı</a:t>
            </a:r>
          </a:p>
        </p:txBody>
      </p:sp>
      <p:sp>
        <p:nvSpPr>
          <p:cNvPr id="3" name="İçerik Yer Tutucusu 2"/>
          <p:cNvSpPr>
            <a:spLocks noGrp="1"/>
          </p:cNvSpPr>
          <p:nvPr>
            <p:ph idx="1"/>
          </p:nvPr>
        </p:nvSpPr>
        <p:spPr>
          <a:xfrm>
            <a:off x="552450" y="1200150"/>
            <a:ext cx="9497403" cy="5048250"/>
          </a:xfrm>
        </p:spPr>
        <p:txBody>
          <a:bodyPr>
            <a:normAutofit/>
          </a:bodyPr>
          <a:lstStyle/>
          <a:p>
            <a:pPr algn="just"/>
            <a:r>
              <a:rPr lang="tr-TR" dirty="0">
                <a:latin typeface="Arial" panose="020B0604020202020204" pitchFamily="34" charset="0"/>
                <a:cs typeface="Arial" panose="020B0604020202020204" pitchFamily="34" charset="0"/>
              </a:rPr>
              <a:t>1588 yılında, İspanyolların İngilizler karşısında aldığı yenilgi sonrasında İspanyolların ekonomik sorunlar yaşamaya ve bundan dolayı da Latin Amerika’da savunma hattının zayıflamasına neden olmuştur </a:t>
            </a:r>
          </a:p>
          <a:p>
            <a:pPr algn="just"/>
            <a:r>
              <a:rPr lang="tr-TR" dirty="0">
                <a:latin typeface="Arial" panose="020B0604020202020204" pitchFamily="34" charset="0"/>
                <a:cs typeface="Arial" panose="020B0604020202020204" pitchFamily="34" charset="0"/>
              </a:rPr>
              <a:t>İspanyollar Latin Amerika’da sömürgeleştirdikleri bölgeleri peyderpey kaybetmeye başlamıştır,</a:t>
            </a:r>
          </a:p>
          <a:p>
            <a:pPr algn="just"/>
            <a:r>
              <a:rPr lang="tr-TR" dirty="0">
                <a:latin typeface="Arial" panose="020B0604020202020204" pitchFamily="34" charset="0"/>
                <a:cs typeface="Arial" panose="020B0604020202020204" pitchFamily="34" charset="0"/>
              </a:rPr>
              <a:t> Ayrıca başta İspanya olmak üzere Avrupa ve dünya tarihini etkileyen “1702-1714 İspanyol Veraset Savaşı ve “1756- 1763 Yedi Yıl Savaşları” Latin Amerika'daki İspanyol sömürge alanlarının daralmasına neden olmuştur</a:t>
            </a:r>
          </a:p>
          <a:p>
            <a:pPr algn="just"/>
            <a:r>
              <a:rPr lang="tr-TR" dirty="0">
                <a:latin typeface="Arial" panose="020B0604020202020204" pitchFamily="34" charset="0"/>
                <a:cs typeface="Arial" panose="020B0604020202020204" pitchFamily="34" charset="0"/>
              </a:rPr>
              <a:t>İspanya’nın çok geniş bölgelere yayılan sömürge alanları Latin Amerika’nın çok değerli madenleri nedeniyle  Britanya Krallığı, Hollanda ve Fransa tarafından işgal edilmek istenmiştir</a:t>
            </a:r>
          </a:p>
          <a:p>
            <a:pPr algn="just"/>
            <a:r>
              <a:rPr lang="tr-TR" dirty="0">
                <a:latin typeface="Arial" panose="020B0604020202020204" pitchFamily="34" charset="0"/>
                <a:cs typeface="Arial" panose="020B0604020202020204" pitchFamily="34" charset="0"/>
              </a:rPr>
              <a:t>Bu süreçle birlikte yavaş yavaş gücünü kaybeden İspanya, Latin Amerika’da parçalanma sürecine girmiştir  ve 1825 yılında, İspanya’nın Latin Amerika’da Küba dışında sömürgesi alanı kalmamıştır. </a:t>
            </a:r>
          </a:p>
        </p:txBody>
      </p:sp>
    </p:spTree>
    <p:extLst>
      <p:ext uri="{BB962C8B-B14F-4D97-AF65-F5344CB8AC3E}">
        <p14:creationId xmlns:p14="http://schemas.microsoft.com/office/powerpoint/2010/main" val="1950737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Sömürgelerin Kaybı</a:t>
            </a:r>
          </a:p>
        </p:txBody>
      </p:sp>
      <p:sp>
        <p:nvSpPr>
          <p:cNvPr id="3" name="İçerik Yer Tutucusu 2"/>
          <p:cNvSpPr>
            <a:spLocks noGrp="1"/>
          </p:cNvSpPr>
          <p:nvPr>
            <p:ph idx="1"/>
          </p:nvPr>
        </p:nvSpPr>
        <p:spPr>
          <a:xfrm>
            <a:off x="1103312" y="1354976"/>
            <a:ext cx="8946541" cy="4893424"/>
          </a:xfrm>
        </p:spPr>
        <p:txBody>
          <a:bodyPr>
            <a:normAutofit fontScale="92500" lnSpcReduction="10000"/>
          </a:bodyPr>
          <a:lstStyle/>
          <a:p>
            <a:pPr algn="just"/>
            <a:r>
              <a:rPr lang="tr-TR" dirty="0">
                <a:latin typeface="Arial" panose="020B0604020202020204" pitchFamily="34" charset="0"/>
                <a:cs typeface="Arial" panose="020B0604020202020204" pitchFamily="34" charset="0"/>
              </a:rPr>
              <a:t>Büyük sömürgeci güçler içerisinde Latin Amerika’da ilk güç kaybeden, İspanyol sömürgeciliğidir. Bu bağlamda, İspanya’nın 1902 senesinde Latin Amerika’da sömürgesi kalmamıştır. Latin Amerika’da İspanya'dan bağımsız olan ülkelere ve yıllara bakacak olursak; </a:t>
            </a:r>
          </a:p>
          <a:p>
            <a:pPr lvl="1" algn="just"/>
            <a:r>
              <a:rPr lang="tr-TR" dirty="0">
                <a:latin typeface="Arial" panose="020B0604020202020204" pitchFamily="34" charset="0"/>
                <a:cs typeface="Arial" panose="020B0604020202020204" pitchFamily="34" charset="0"/>
              </a:rPr>
              <a:t>Şili (1810), </a:t>
            </a:r>
          </a:p>
          <a:p>
            <a:pPr lvl="1" algn="just"/>
            <a:r>
              <a:rPr lang="tr-TR" dirty="0">
                <a:latin typeface="Arial" panose="020B0604020202020204" pitchFamily="34" charset="0"/>
                <a:cs typeface="Arial" panose="020B0604020202020204" pitchFamily="34" charset="0"/>
              </a:rPr>
              <a:t>Kolombiya (1810), </a:t>
            </a:r>
          </a:p>
          <a:p>
            <a:pPr lvl="1" algn="just"/>
            <a:r>
              <a:rPr lang="tr-TR" dirty="0">
                <a:latin typeface="Arial" panose="020B0604020202020204" pitchFamily="34" charset="0"/>
                <a:cs typeface="Arial" panose="020B0604020202020204" pitchFamily="34" charset="0"/>
              </a:rPr>
              <a:t>Meksika (1810), </a:t>
            </a:r>
          </a:p>
          <a:p>
            <a:pPr lvl="1" algn="just"/>
            <a:r>
              <a:rPr lang="tr-TR" dirty="0">
                <a:latin typeface="Arial" panose="020B0604020202020204" pitchFamily="34" charset="0"/>
                <a:cs typeface="Arial" panose="020B0604020202020204" pitchFamily="34" charset="0"/>
              </a:rPr>
              <a:t>Venezuela (1811), </a:t>
            </a:r>
          </a:p>
          <a:p>
            <a:pPr lvl="1" algn="just"/>
            <a:r>
              <a:rPr lang="tr-TR" dirty="0">
                <a:latin typeface="Arial" panose="020B0604020202020204" pitchFamily="34" charset="0"/>
                <a:cs typeface="Arial" panose="020B0604020202020204" pitchFamily="34" charset="0"/>
              </a:rPr>
              <a:t>Ekvator (1810, 1822), </a:t>
            </a:r>
          </a:p>
          <a:p>
            <a:pPr lvl="1" algn="just"/>
            <a:r>
              <a:rPr lang="tr-TR" dirty="0">
                <a:latin typeface="Arial" panose="020B0604020202020204" pitchFamily="34" charset="0"/>
                <a:cs typeface="Arial" panose="020B0604020202020204" pitchFamily="34" charset="0"/>
              </a:rPr>
              <a:t>Paraguay (1811), Arjantin (1816), </a:t>
            </a:r>
          </a:p>
          <a:p>
            <a:pPr lvl="1" algn="just"/>
            <a:r>
              <a:rPr lang="tr-TR" dirty="0">
                <a:latin typeface="Arial" panose="020B0604020202020204" pitchFamily="34" charset="0"/>
                <a:cs typeface="Arial" panose="020B0604020202020204" pitchFamily="34" charset="0"/>
              </a:rPr>
              <a:t>Kosta Rika (1821), </a:t>
            </a:r>
          </a:p>
          <a:p>
            <a:pPr lvl="1" algn="just"/>
            <a:r>
              <a:rPr lang="tr-TR" dirty="0">
                <a:latin typeface="Arial" panose="020B0604020202020204" pitchFamily="34" charset="0"/>
                <a:cs typeface="Arial" panose="020B0604020202020204" pitchFamily="34" charset="0"/>
              </a:rPr>
              <a:t>Peru (1821), </a:t>
            </a:r>
          </a:p>
          <a:p>
            <a:pPr lvl="1" algn="just"/>
            <a:r>
              <a:rPr lang="tr-TR" dirty="0">
                <a:latin typeface="Arial" panose="020B0604020202020204" pitchFamily="34" charset="0"/>
                <a:cs typeface="Arial" panose="020B0604020202020204" pitchFamily="34" charset="0"/>
              </a:rPr>
              <a:t>El Salvador (1821), </a:t>
            </a:r>
          </a:p>
          <a:p>
            <a:pPr lvl="1" algn="just"/>
            <a:r>
              <a:rPr lang="tr-TR" dirty="0">
                <a:latin typeface="Arial" panose="020B0604020202020204" pitchFamily="34" charset="0"/>
                <a:cs typeface="Arial" panose="020B0604020202020204" pitchFamily="34" charset="0"/>
              </a:rPr>
              <a:t>Guatemala (1821)</a:t>
            </a:r>
          </a:p>
          <a:p>
            <a:pPr algn="just"/>
            <a:endParaRPr lang="tr-TR" dirty="0"/>
          </a:p>
          <a:p>
            <a:pPr algn="just"/>
            <a:endParaRPr lang="tr-TR" dirty="0"/>
          </a:p>
        </p:txBody>
      </p:sp>
    </p:spTree>
    <p:extLst>
      <p:ext uri="{BB962C8B-B14F-4D97-AF65-F5344CB8AC3E}">
        <p14:creationId xmlns:p14="http://schemas.microsoft.com/office/powerpoint/2010/main" val="94763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1822'den 1898'e</a:t>
            </a:r>
          </a:p>
        </p:txBody>
      </p:sp>
      <p:sp>
        <p:nvSpPr>
          <p:cNvPr id="3" name="İçerik Yer Tutucusu 2"/>
          <p:cNvSpPr>
            <a:spLocks noGrp="1"/>
          </p:cNvSpPr>
          <p:nvPr>
            <p:ph idx="1"/>
          </p:nvPr>
        </p:nvSpPr>
        <p:spPr>
          <a:xfrm>
            <a:off x="1103312" y="1323976"/>
            <a:ext cx="8946541" cy="4924424"/>
          </a:xfrm>
        </p:spPr>
        <p:txBody>
          <a:bodyPr>
            <a:normAutofit/>
          </a:bodyPr>
          <a:lstStyle/>
          <a:p>
            <a:pPr algn="just"/>
            <a:r>
              <a:rPr lang="tr-TR" sz="2400" dirty="0">
                <a:latin typeface="Arial" panose="020B0604020202020204" pitchFamily="34" charset="0"/>
                <a:cs typeface="Arial" panose="020B0604020202020204" pitchFamily="34" charset="0"/>
              </a:rPr>
              <a:t>19. yüzyılda İspanya diğer Avrupa ekonomilerinin gerisinde kaldı. </a:t>
            </a:r>
          </a:p>
          <a:p>
            <a:pPr algn="just"/>
            <a:r>
              <a:rPr lang="tr-TR" sz="2400" dirty="0">
                <a:latin typeface="Arial" panose="020B0604020202020204" pitchFamily="34" charset="0"/>
                <a:cs typeface="Arial" panose="020B0604020202020204" pitchFamily="34" charset="0"/>
              </a:rPr>
              <a:t>Ekonomi büyük ölçüde tarım ürünlerine odaklanmıştı. Bu dönemde </a:t>
            </a:r>
            <a:r>
              <a:rPr lang="tr-TR" sz="2400" dirty="0" err="1">
                <a:latin typeface="Arial" panose="020B0604020202020204" pitchFamily="34" charset="0"/>
                <a:cs typeface="Arial" panose="020B0604020202020204" pitchFamily="34" charset="0"/>
                <a:hlinkClick r:id="rId2" tooltip="Katalonya'daki pamuk endüstrisinin tarihi"/>
              </a:rPr>
              <a:t>Katalonya</a:t>
            </a:r>
            <a:r>
              <a:rPr lang="tr-TR" sz="2400" dirty="0">
                <a:latin typeface="Arial" panose="020B0604020202020204" pitchFamily="34" charset="0"/>
                <a:cs typeface="Arial" panose="020B0604020202020204" pitchFamily="34" charset="0"/>
              </a:rPr>
              <a:t> ve Bask Bölgesi'nde bölgesel sanayileşme yaşandı.</a:t>
            </a:r>
          </a:p>
          <a:p>
            <a:pPr algn="just"/>
            <a:r>
              <a:rPr lang="tr-TR" sz="2400" dirty="0">
                <a:latin typeface="Arial" panose="020B0604020202020204" pitchFamily="34" charset="0"/>
                <a:cs typeface="Arial" panose="020B0604020202020204" pitchFamily="34" charset="0"/>
              </a:rPr>
              <a:t>19. yüzyılın ikinci yarısında demiryollarının inşası, iç kesimlerdeki izolasyonu bir nebze olsun hafifletti, ancak siyasi istikrarsızlık, ayaklanmalar ve istikrarsız hükümetler ekonomik ilerlemeyi yavaşlattığı veya baltaladığı için ülkenin büyük bir bölümünde genel olarak pek bir değişiklik olmadı.</a:t>
            </a:r>
          </a:p>
          <a:p>
            <a:pPr algn="just"/>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044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1898'den 1920'ye</a:t>
            </a:r>
          </a:p>
        </p:txBody>
      </p:sp>
      <p:sp>
        <p:nvSpPr>
          <p:cNvPr id="3" name="İçerik Yer Tutucusu 2"/>
          <p:cNvSpPr>
            <a:spLocks noGrp="1"/>
          </p:cNvSpPr>
          <p:nvPr>
            <p:ph idx="1"/>
          </p:nvPr>
        </p:nvSpPr>
        <p:spPr>
          <a:xfrm>
            <a:off x="979487" y="1447801"/>
            <a:ext cx="8946541" cy="5229224"/>
          </a:xfrm>
        </p:spPr>
        <p:txBody>
          <a:bodyPr>
            <a:normAutofit fontScale="85000" lnSpcReduction="20000"/>
          </a:bodyPr>
          <a:lstStyle/>
          <a:p>
            <a:pPr algn="just"/>
            <a:r>
              <a:rPr lang="tr-TR" dirty="0">
                <a:latin typeface="Arial" panose="020B0604020202020204" pitchFamily="34" charset="0"/>
                <a:cs typeface="Arial" panose="020B0604020202020204" pitchFamily="34" charset="0"/>
              </a:rPr>
              <a:t>20. yüzyılın başlarında İspanya hala büyük ölçüde kırsaldı; </a:t>
            </a:r>
          </a:p>
          <a:p>
            <a:pPr algn="just"/>
            <a:r>
              <a:rPr lang="tr-TR" dirty="0">
                <a:latin typeface="Arial" panose="020B0604020202020204" pitchFamily="34" charset="0"/>
                <a:cs typeface="Arial" panose="020B0604020202020204" pitchFamily="34" charset="0"/>
              </a:rPr>
              <a:t>Büyük ölçekli, modern sanayinin çoğu </a:t>
            </a:r>
            <a:r>
              <a:rPr lang="tr-TR" dirty="0" err="1">
                <a:latin typeface="Arial" panose="020B0604020202020204" pitchFamily="34" charset="0"/>
                <a:cs typeface="Arial" panose="020B0604020202020204" pitchFamily="34" charset="0"/>
              </a:rPr>
              <a:t>Katalonya'daki</a:t>
            </a:r>
            <a:r>
              <a:rPr lang="tr-TR"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hlinkClick r:id="rId2" tooltip="Katalonya'daki pamuk endüstrisinin tarihi"/>
              </a:rPr>
              <a:t>Barselona çevresindeki tekstil fabrikaları</a:t>
            </a:r>
            <a:r>
              <a:rPr lang="tr-TR" dirty="0">
                <a:latin typeface="Arial" panose="020B0604020202020204" pitchFamily="34" charset="0"/>
                <a:cs typeface="Arial" panose="020B0604020202020204" pitchFamily="34" charset="0"/>
              </a:rPr>
              <a:t> ve Bask eyaletlerindeki </a:t>
            </a:r>
            <a:r>
              <a:rPr lang="tr-TR" dirty="0" err="1">
                <a:latin typeface="Arial" panose="020B0604020202020204" pitchFamily="34" charset="0"/>
                <a:cs typeface="Arial" panose="020B0604020202020204" pitchFamily="34" charset="0"/>
              </a:rPr>
              <a:t>metalurji</a:t>
            </a:r>
            <a:r>
              <a:rPr lang="tr-TR" dirty="0">
                <a:latin typeface="Arial" panose="020B0604020202020204" pitchFamily="34" charset="0"/>
                <a:cs typeface="Arial" panose="020B0604020202020204" pitchFamily="34" charset="0"/>
              </a:rPr>
              <a:t> tesisleri ile ülke genelindeki bazı tersanelerde mevcuttu. </a:t>
            </a:r>
          </a:p>
          <a:p>
            <a:pPr algn="just"/>
            <a:r>
              <a:rPr lang="tr-TR" dirty="0">
                <a:latin typeface="Arial" panose="020B0604020202020204" pitchFamily="34" charset="0"/>
                <a:cs typeface="Arial" panose="020B0604020202020204" pitchFamily="34" charset="0"/>
              </a:rPr>
              <a:t>Küba ve Filipinler'in kaybı, sermayenin geri dönmesini ve güncellenmiş yerel sanayilere yatırılmasını sağlayarak İspanya'ya fayda sağladı. </a:t>
            </a:r>
          </a:p>
          <a:p>
            <a:pPr algn="just"/>
            <a:r>
              <a:rPr lang="tr-TR" dirty="0">
                <a:latin typeface="Arial" panose="020B0604020202020204" pitchFamily="34" charset="0"/>
                <a:cs typeface="Arial" panose="020B0604020202020204" pitchFamily="34" charset="0"/>
              </a:rPr>
              <a:t>Ancak I. Dünya Savaşı'nın teşvikiyle bile, yalnızca </a:t>
            </a:r>
            <a:r>
              <a:rPr lang="tr-TR" dirty="0" err="1">
                <a:latin typeface="Arial" panose="020B0604020202020204" pitchFamily="34" charset="0"/>
                <a:cs typeface="Arial" panose="020B0604020202020204" pitchFamily="34" charset="0"/>
                <a:hlinkClick r:id="rId3" tooltip="Katalonya"/>
              </a:rPr>
              <a:t>Katalonya</a:t>
            </a:r>
            <a:r>
              <a:rPr lang="tr-TR" dirty="0">
                <a:latin typeface="Arial" panose="020B0604020202020204" pitchFamily="34" charset="0"/>
                <a:cs typeface="Arial" panose="020B0604020202020204" pitchFamily="34" charset="0"/>
              </a:rPr>
              <a:t> ve iki Bask eyaletinde ( </a:t>
            </a:r>
            <a:r>
              <a:rPr lang="tr-TR" dirty="0" err="1">
                <a:latin typeface="Arial" panose="020B0604020202020204" pitchFamily="34" charset="0"/>
                <a:cs typeface="Arial" panose="020B0604020202020204" pitchFamily="34" charset="0"/>
                <a:hlinkClick r:id="rId4" tooltip="Biskay"/>
              </a:rPr>
              <a:t>Biskay</a:t>
            </a:r>
            <a:r>
              <a:rPr lang="tr-TR" dirty="0">
                <a:latin typeface="Arial" panose="020B0604020202020204" pitchFamily="34" charset="0"/>
                <a:cs typeface="Arial" panose="020B0604020202020204" pitchFamily="34" charset="0"/>
              </a:rPr>
              <a:t> ve </a:t>
            </a:r>
            <a:r>
              <a:rPr lang="tr-TR" dirty="0" err="1">
                <a:latin typeface="Arial" panose="020B0604020202020204" pitchFamily="34" charset="0"/>
                <a:cs typeface="Arial" panose="020B0604020202020204" pitchFamily="34" charset="0"/>
                <a:hlinkClick r:id="rId5" tooltip="Gipuzkoa"/>
              </a:rPr>
              <a:t>Gipuzkoa</a:t>
            </a:r>
            <a:r>
              <a:rPr lang="tr-TR" dirty="0">
                <a:latin typeface="Arial" panose="020B0604020202020204" pitchFamily="34" charset="0"/>
                <a:cs typeface="Arial" panose="020B0604020202020204" pitchFamily="34" charset="0"/>
              </a:rPr>
              <a:t> ) 1920'de imalat çıktısının değeri tarımsal üretimi aştı. </a:t>
            </a:r>
          </a:p>
          <a:p>
            <a:pPr algn="just"/>
            <a:r>
              <a:rPr lang="tr-TR" dirty="0">
                <a:latin typeface="Arial" panose="020B0604020202020204" pitchFamily="34" charset="0"/>
                <a:cs typeface="Arial" panose="020B0604020202020204" pitchFamily="34" charset="0"/>
              </a:rPr>
              <a:t>Tarımsal verimlilik, bir dizi eksiklik nedeniyle diğer Batı Avrupa ülkeleriyle karşılaştırıldığında genellikle düşüktü: geri teknoloji, büyük sulama projelerinin olmaması, yetersiz kırsal kredi olanakları, modası geçmiş arazi kullanım uygulamaları ve zorlu arazi koşulları, güvenilmez iklim, izolasyon ve engebeli iç kesimlerde zorlu ulaşım gibi asırlık sorunlar. </a:t>
            </a:r>
          </a:p>
          <a:p>
            <a:pPr algn="just"/>
            <a:r>
              <a:rPr lang="tr-TR" dirty="0">
                <a:latin typeface="Arial" panose="020B0604020202020204" pitchFamily="34" charset="0"/>
                <a:cs typeface="Arial" panose="020B0604020202020204" pitchFamily="34" charset="0"/>
              </a:rPr>
              <a:t>Finansal kurumlar gelişmemişti. </a:t>
            </a:r>
            <a:r>
              <a:rPr lang="tr-TR" dirty="0">
                <a:latin typeface="Arial" panose="020B0604020202020204" pitchFamily="34" charset="0"/>
                <a:cs typeface="Arial" panose="020B0604020202020204" pitchFamily="34" charset="0"/>
                <a:hlinkClick r:id="rId6" tooltip="İspanya Bankası"/>
              </a:rPr>
              <a:t>İspanya Bankası</a:t>
            </a:r>
            <a:r>
              <a:rPr lang="tr-TR" dirty="0">
                <a:latin typeface="Arial" panose="020B0604020202020204" pitchFamily="34" charset="0"/>
                <a:cs typeface="Arial" panose="020B0604020202020204" pitchFamily="34" charset="0"/>
              </a:rPr>
              <a:t> ( </a:t>
            </a:r>
            <a:r>
              <a:rPr lang="tr-TR" dirty="0" err="1">
                <a:latin typeface="Arial" panose="020B0604020202020204" pitchFamily="34" charset="0"/>
                <a:cs typeface="Arial" panose="020B0604020202020204" pitchFamily="34" charset="0"/>
              </a:rPr>
              <a:t>Banco</a:t>
            </a:r>
            <a:r>
              <a:rPr lang="tr-TR" dirty="0">
                <a:latin typeface="Arial" panose="020B0604020202020204" pitchFamily="34" charset="0"/>
                <a:cs typeface="Arial" panose="020B0604020202020204" pitchFamily="34" charset="0"/>
              </a:rPr>
              <a:t> </a:t>
            </a:r>
            <a:r>
              <a:rPr lang="tr-TR" i="1" dirty="0">
                <a:latin typeface="Arial" panose="020B0604020202020204" pitchFamily="34" charset="0"/>
                <a:cs typeface="Arial" panose="020B0604020202020204" pitchFamily="34" charset="0"/>
              </a:rPr>
              <a:t>de </a:t>
            </a:r>
            <a:r>
              <a:rPr lang="tr-TR" i="1" dirty="0" err="1">
                <a:latin typeface="Arial" panose="020B0604020202020204" pitchFamily="34" charset="0"/>
                <a:cs typeface="Arial" panose="020B0604020202020204" pitchFamily="34" charset="0"/>
              </a:rPr>
              <a:t>España</a:t>
            </a:r>
            <a:r>
              <a:rPr lang="tr-TR" dirty="0">
                <a:latin typeface="Arial" panose="020B0604020202020204" pitchFamily="34" charset="0"/>
                <a:cs typeface="Arial" panose="020B0604020202020204" pitchFamily="34" charset="0"/>
              </a:rPr>
              <a:t> ) hâlâ özel mülkiyete aitti ve kamusal işlevleri yalnızca para basımı ve devlet faaliyetleri için fon sağlamakla sınırlıydı. </a:t>
            </a:r>
          </a:p>
          <a:p>
            <a:pPr algn="just"/>
            <a:r>
              <a:rPr lang="tr-TR" dirty="0">
                <a:latin typeface="Arial" panose="020B0604020202020204" pitchFamily="34" charset="0"/>
                <a:cs typeface="Arial" panose="020B0604020202020204" pitchFamily="34" charset="0"/>
              </a:rPr>
              <a:t>Devlet, kendini büyük ölçüde savunma, düzen ve adaletin sağlanması gibi geleneksel faaliyetlerle sınırlamıştı. Yol yapımı, eğitim ve birkaç sosyal yardım faaliyeti, ekonomi üzerinde kayda değer bir etkisi olan tek kamu hizmetleriydi.</a:t>
            </a:r>
          </a:p>
        </p:txBody>
      </p:sp>
    </p:spTree>
    <p:extLst>
      <p:ext uri="{BB962C8B-B14F-4D97-AF65-F5344CB8AC3E}">
        <p14:creationId xmlns:p14="http://schemas.microsoft.com/office/powerpoint/2010/main" val="4005818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İkinci Cumhuriyet (1931–36)</a:t>
            </a:r>
          </a:p>
        </p:txBody>
      </p:sp>
      <p:sp>
        <p:nvSpPr>
          <p:cNvPr id="3" name="İçerik Yer Tutucusu 2"/>
          <p:cNvSpPr>
            <a:spLocks noGrp="1"/>
          </p:cNvSpPr>
          <p:nvPr>
            <p:ph idx="1"/>
          </p:nvPr>
        </p:nvSpPr>
        <p:spPr>
          <a:xfrm>
            <a:off x="1103312" y="1371600"/>
            <a:ext cx="8946541" cy="4876799"/>
          </a:xfrm>
        </p:spPr>
        <p:txBody>
          <a:bodyPr/>
          <a:lstStyle/>
          <a:p>
            <a:r>
              <a:rPr lang="tr-TR" dirty="0">
                <a:latin typeface="Arial" panose="020B0604020202020204" pitchFamily="34" charset="0"/>
                <a:cs typeface="Arial" panose="020B0604020202020204" pitchFamily="34" charset="0"/>
              </a:rPr>
              <a:t>Cumhuriyetçi hükümet, monarşinin yerine geçti ve uluslararası ekonomik krizi de devraldı. </a:t>
            </a:r>
            <a:r>
              <a:rPr lang="tr-TR" dirty="0">
                <a:latin typeface="Arial" panose="020B0604020202020204" pitchFamily="34" charset="0"/>
                <a:cs typeface="Arial" panose="020B0604020202020204" pitchFamily="34" charset="0"/>
                <a:hlinkClick r:id="rId2" tooltip="İkinci İspanyol Cumhuriyeti"/>
              </a:rPr>
              <a:t>İkinci İspanya Cumhuriyeti</a:t>
            </a:r>
            <a:r>
              <a:rPr lang="tr-TR" dirty="0">
                <a:latin typeface="Arial" panose="020B0604020202020204" pitchFamily="34" charset="0"/>
                <a:cs typeface="Arial" panose="020B0604020202020204" pitchFamily="34" charset="0"/>
              </a:rPr>
              <a:t> döneminde üç farklı hükümet iktidarda kaldı ve toprak reformu da dahil olmak üzere çok sayıda reformu hayata geçiremedi. Genel grevler yaygındı ve ekonomi durgunlaştı.</a:t>
            </a:r>
          </a:p>
          <a:p>
            <a:pPr marL="0" indent="0">
              <a:buNone/>
            </a:pP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hlinkClick r:id="rId3" tooltip="İspanya İç Savaşı"/>
              </a:rPr>
              <a:t>İspanya İç Savaşı</a:t>
            </a:r>
            <a:r>
              <a:rPr lang="tr-TR" dirty="0">
                <a:latin typeface="Arial" panose="020B0604020202020204" pitchFamily="34" charset="0"/>
                <a:cs typeface="Arial" panose="020B0604020202020204" pitchFamily="34" charset="0"/>
              </a:rPr>
              <a:t> sırasında ülke iki farklı merkezi ekonomiye bölündü ve tüm ekonomik çaba savaş endüstrisine yönlendirildi. </a:t>
            </a:r>
          </a:p>
          <a:p>
            <a:pPr marL="0" indent="0">
              <a:buNone/>
            </a:pP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Özel yatırımlardaki büyük daralma nedeniyle iç savaşlar sırasında büyüme zarar görüyor ve bu, İspanya'nın bölünmüş ekonomisinde de geçerliydi.</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090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1326206"/>
          </a:xfrm>
        </p:spPr>
        <p:txBody>
          <a:bodyPr/>
          <a:lstStyle/>
          <a:p>
            <a:r>
              <a:rPr lang="tr-TR" sz="4000" dirty="0">
                <a:latin typeface="Arial" panose="020B0604020202020204" pitchFamily="34" charset="0"/>
                <a:cs typeface="Arial" panose="020B0604020202020204" pitchFamily="34" charset="0"/>
              </a:rPr>
              <a:t>İç Savaş ve Maliyeti (1936-1939)</a:t>
            </a:r>
          </a:p>
        </p:txBody>
      </p:sp>
      <p:sp>
        <p:nvSpPr>
          <p:cNvPr id="3" name="İçerik Yer Tutucusu 2"/>
          <p:cNvSpPr>
            <a:spLocks noGrp="1"/>
          </p:cNvSpPr>
          <p:nvPr>
            <p:ph idx="1"/>
          </p:nvPr>
        </p:nvSpPr>
        <p:spPr>
          <a:xfrm>
            <a:off x="533400" y="1323975"/>
            <a:ext cx="9516453" cy="4924424"/>
          </a:xfrm>
        </p:spPr>
        <p:txBody>
          <a:bodyPr>
            <a:normAutofit/>
          </a:bodyPr>
          <a:lstStyle/>
          <a:p>
            <a:pPr algn="just"/>
            <a:r>
              <a:rPr lang="tr-TR" dirty="0">
                <a:latin typeface="Arial" panose="020B0604020202020204" pitchFamily="34" charset="0"/>
                <a:cs typeface="Arial" panose="020B0604020202020204" pitchFamily="34" charset="0"/>
              </a:rPr>
              <a:t>İç Savaş sırasında Milliyetçi ve Cumhuriyetçi askeri harcamaları toplamda yaklaşık 3,89 milyar dolara, yıllık ortalama 1,44 milyar dolara ulaştı. </a:t>
            </a:r>
          </a:p>
          <a:p>
            <a:pPr marL="0" indent="0" algn="just">
              <a:buNone/>
            </a:pPr>
            <a:endParaRPr lang="tr-TR" baseline="30000"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Milliyetçilerin toplam harcamaları 2,04 milyar dolar olarak hesaplanırken, Cumhuriyetçilerin harcamaları yaklaşık 1,85 milyar dolara ulaştı.  </a:t>
            </a:r>
          </a:p>
          <a:p>
            <a:pPr marL="0" indent="0" algn="just">
              <a:buNone/>
            </a:pPr>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1930'ların ortalarında İspanya'nın </a:t>
            </a:r>
            <a:r>
              <a:rPr lang="tr-TR" dirty="0" err="1">
                <a:latin typeface="Arial" panose="020B0604020202020204" pitchFamily="34" charset="0"/>
                <a:cs typeface="Arial" panose="020B0604020202020204" pitchFamily="34" charset="0"/>
              </a:rPr>
              <a:t>GSYİH'si</a:t>
            </a:r>
            <a:r>
              <a:rPr lang="tr-TR" dirty="0">
                <a:latin typeface="Arial" panose="020B0604020202020204" pitchFamily="34" charset="0"/>
                <a:cs typeface="Arial" panose="020B0604020202020204" pitchFamily="34" charset="0"/>
              </a:rPr>
              <a:t> İtalyan, Fransız veya İngilizlerinkinden çok daha düşüktü ve İkinci Cumhuriyet'te olduğu gibi yıllık savunma ve güvenlik bütçesi genellikle 0,13 milyar dolar civarındaydı (toplam yıllık hükümet harcamaları 0,65 milyar dolara yakındı),  </a:t>
            </a:r>
          </a:p>
          <a:p>
            <a:pPr algn="just"/>
            <a:endParaRPr lang="tr-TR" dirty="0"/>
          </a:p>
        </p:txBody>
      </p:sp>
    </p:spTree>
    <p:extLst>
      <p:ext uri="{BB962C8B-B14F-4D97-AF65-F5344CB8AC3E}">
        <p14:creationId xmlns:p14="http://schemas.microsoft.com/office/powerpoint/2010/main" val="1159069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947457"/>
          </a:xfrm>
        </p:spPr>
        <p:txBody>
          <a:bodyPr/>
          <a:lstStyle/>
          <a:p>
            <a:r>
              <a:rPr lang="tr-TR" dirty="0">
                <a:latin typeface="Arial" panose="020B0604020202020204" pitchFamily="34" charset="0"/>
                <a:cs typeface="Arial" panose="020B0604020202020204" pitchFamily="34" charset="0"/>
              </a:rPr>
              <a:t>İç Savaş ve Maliyeti </a:t>
            </a:r>
          </a:p>
        </p:txBody>
      </p:sp>
      <p:sp>
        <p:nvSpPr>
          <p:cNvPr id="3" name="İçerik Yer Tutucusu 2"/>
          <p:cNvSpPr>
            <a:spLocks noGrp="1"/>
          </p:cNvSpPr>
          <p:nvPr>
            <p:ph idx="1"/>
          </p:nvPr>
        </p:nvSpPr>
        <p:spPr>
          <a:xfrm>
            <a:off x="646112" y="1733550"/>
            <a:ext cx="9403742" cy="4514849"/>
          </a:xfrm>
        </p:spPr>
        <p:txBody>
          <a:bodyPr>
            <a:normAutofit/>
          </a:bodyPr>
          <a:lstStyle/>
          <a:p>
            <a:pPr algn="just"/>
            <a:r>
              <a:rPr lang="tr-TR" dirty="0">
                <a:latin typeface="Arial" panose="020B0604020202020204" pitchFamily="34" charset="0"/>
                <a:cs typeface="Arial" panose="020B0604020202020204" pitchFamily="34" charset="0"/>
              </a:rPr>
              <a:t>Savaş zamanı askeri harcamaları İspanyol ekonomisine büyük yük bindirdi. Savaşın finansmanı hem Milliyetçiler hem de Cumhuriyetçiler için büyük bir zorluk teşkil ediyordu.</a:t>
            </a:r>
          </a:p>
          <a:p>
            <a:pPr algn="just"/>
            <a:r>
              <a:rPr lang="tr-TR" dirty="0">
                <a:latin typeface="Arial" panose="020B0604020202020204" pitchFamily="34" charset="0"/>
                <a:cs typeface="Arial" panose="020B0604020202020204" pitchFamily="34" charset="0"/>
              </a:rPr>
              <a:t>İki savaşan taraf benzer mali stratejiler izledi; her iki durumda da savaşın finansmanında yeni vergiler veya borç ihracı yerine para yaratma önemliydi. </a:t>
            </a:r>
          </a:p>
          <a:p>
            <a:pPr algn="just"/>
            <a:r>
              <a:rPr lang="tr-TR" dirty="0">
                <a:latin typeface="Arial" panose="020B0604020202020204" pitchFamily="34" charset="0"/>
                <a:cs typeface="Arial" panose="020B0604020202020204" pitchFamily="34" charset="0"/>
              </a:rPr>
              <a:t>Milliyetçiler için dış kaynaklar %37 (0,76 milyar $) ve Cumhuriyetçiler için %41 (0,77 milyar $) idi.  Milliyetçiler için bu çoğunlukla İtalyan ve Alman kredisiydi;  </a:t>
            </a:r>
          </a:p>
          <a:p>
            <a:pPr algn="just"/>
            <a:r>
              <a:rPr lang="tr-TR" dirty="0">
                <a:latin typeface="Arial" panose="020B0604020202020204" pitchFamily="34" charset="0"/>
                <a:cs typeface="Arial" panose="020B0604020202020204" pitchFamily="34" charset="0"/>
              </a:rPr>
              <a:t>Cumhuriyetçiler için ise çoğunlukla SSCB'ye ve çok daha küçük bir miktarda Fransa'ya altın rezervlerinin satışıydı. Tarafların hiçbiri kamu borçlanmasına karar vermedi ve hiçbiri döviz piyasalarında borçlanmadı. </a:t>
            </a:r>
          </a:p>
        </p:txBody>
      </p:sp>
    </p:spTree>
    <p:extLst>
      <p:ext uri="{BB962C8B-B14F-4D97-AF65-F5344CB8AC3E}">
        <p14:creationId xmlns:p14="http://schemas.microsoft.com/office/powerpoint/2010/main" val="2046899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Franco</a:t>
            </a:r>
            <a:r>
              <a:rPr lang="tr-TR" dirty="0"/>
              <a:t> dönemi (1939–75)</a:t>
            </a:r>
            <a:br>
              <a:rPr lang="tr-TR" dirty="0"/>
            </a:br>
            <a:r>
              <a:rPr lang="tr-TR" b="1" dirty="0"/>
              <a:t>Kurtarma (1939-1958)</a:t>
            </a:r>
            <a:endParaRPr lang="tr-TR" dirty="0"/>
          </a:p>
        </p:txBody>
      </p:sp>
      <p:sp>
        <p:nvSpPr>
          <p:cNvPr id="3" name="İçerik Yer Tutucusu 2"/>
          <p:cNvSpPr>
            <a:spLocks noGrp="1"/>
          </p:cNvSpPr>
          <p:nvPr>
            <p:ph idx="1"/>
          </p:nvPr>
        </p:nvSpPr>
        <p:spPr>
          <a:xfrm>
            <a:off x="646112" y="1853248"/>
            <a:ext cx="9403742" cy="4395151"/>
          </a:xfrm>
        </p:spPr>
        <p:txBody>
          <a:bodyPr>
            <a:normAutofit fontScale="85000" lnSpcReduction="10000"/>
          </a:bodyPr>
          <a:lstStyle/>
          <a:p>
            <a:pPr algn="just"/>
            <a:r>
              <a:rPr lang="tr-TR" dirty="0">
                <a:latin typeface="Arial" panose="020B0604020202020204" pitchFamily="34" charset="0"/>
                <a:cs typeface="Arial" panose="020B0604020202020204" pitchFamily="34" charset="0"/>
              </a:rPr>
              <a:t>İspanya iç savaştan korkunç ekonomik sorunlarla çıktı. </a:t>
            </a:r>
          </a:p>
          <a:p>
            <a:pPr algn="just"/>
            <a:r>
              <a:rPr lang="tr-TR" dirty="0">
                <a:latin typeface="Arial" panose="020B0604020202020204" pitchFamily="34" charset="0"/>
                <a:cs typeface="Arial" panose="020B0604020202020204" pitchFamily="34" charset="0"/>
              </a:rPr>
              <a:t>Altın ve döviz rezervleri neredeyse tamamen yok olmuş, savaşın yarattığı büyük yıkım hem sanayinin hem de </a:t>
            </a:r>
            <a:r>
              <a:rPr lang="tr-TR" dirty="0">
                <a:latin typeface="Arial" panose="020B0604020202020204" pitchFamily="34" charset="0"/>
                <a:cs typeface="Arial" panose="020B0604020202020204" pitchFamily="34" charset="0"/>
                <a:hlinkClick r:id="rId2" tooltip="İspanya'da Tarım"/>
              </a:rPr>
              <a:t>tarımın</a:t>
            </a:r>
            <a:r>
              <a:rPr lang="tr-TR" dirty="0">
                <a:latin typeface="Arial" panose="020B0604020202020204" pitchFamily="34" charset="0"/>
                <a:cs typeface="Arial" panose="020B0604020202020204" pitchFamily="34" charset="0"/>
              </a:rPr>
              <a:t> üretim kapasitesini düşürmüştü . </a:t>
            </a:r>
          </a:p>
          <a:p>
            <a:pPr algn="just"/>
            <a:r>
              <a:rPr lang="tr-TR" dirty="0">
                <a:latin typeface="Arial" panose="020B0604020202020204" pitchFamily="34" charset="0"/>
                <a:cs typeface="Arial" panose="020B0604020202020204" pitchFamily="34" charset="0"/>
              </a:rPr>
              <a:t>İthalat  için gereken kaynaklar mevcut olsa bile, zorlukları daha da artıran bir şekilde, </a:t>
            </a:r>
            <a:r>
              <a:rPr lang="tr-TR" dirty="0">
                <a:latin typeface="Arial" panose="020B0604020202020204" pitchFamily="34" charset="0"/>
                <a:cs typeface="Arial" panose="020B0604020202020204" pitchFamily="34" charset="0"/>
                <a:hlinkClick r:id="rId3" tooltip="II. Dünya Savaşı"/>
              </a:rPr>
              <a:t>II. Dünya Savaşı'nın</a:t>
            </a:r>
            <a:r>
              <a:rPr lang="tr-TR" dirty="0">
                <a:latin typeface="Arial" panose="020B0604020202020204" pitchFamily="34" charset="0"/>
                <a:cs typeface="Arial" panose="020B0604020202020204" pitchFamily="34" charset="0"/>
              </a:rPr>
              <a:t> patlak vermesi , ihtiyaç duyulan birçok malzemenin bulunamamasına neden oldu. </a:t>
            </a:r>
          </a:p>
          <a:p>
            <a:pPr algn="just"/>
            <a:r>
              <a:rPr lang="tr-TR" dirty="0">
                <a:latin typeface="Arial" panose="020B0604020202020204" pitchFamily="34" charset="0"/>
                <a:cs typeface="Arial" panose="020B0604020202020204" pitchFamily="34" charset="0"/>
              </a:rPr>
              <a:t>Savaşın sona ermesi, daha sonra küresel çapta hammadde ve barış zamanı endüstriyel ürünleri kıtlığı yaşanması nedeniyle İspanya'nın durumunu iyileştirmedi. </a:t>
            </a:r>
          </a:p>
          <a:p>
            <a:pPr algn="just"/>
            <a:r>
              <a:rPr lang="tr-TR" dirty="0">
                <a:latin typeface="Arial" panose="020B0604020202020204" pitchFamily="34" charset="0"/>
                <a:cs typeface="Arial" panose="020B0604020202020204" pitchFamily="34" charset="0"/>
              </a:rPr>
              <a:t>İspanya'nın Avrupalı ​​komşuları, savaş sonrası yeniden yapılanma konusunda kendi korkunç sorunlarıyla karşı karşıyaydı ve İspanya İç Savaşı'ndaki Milliyetçi zaferin </a:t>
            </a:r>
            <a:r>
              <a:rPr lang="tr-TR" dirty="0">
                <a:latin typeface="Arial" panose="020B0604020202020204" pitchFamily="34" charset="0"/>
                <a:cs typeface="Arial" panose="020B0604020202020204" pitchFamily="34" charset="0"/>
                <a:hlinkClick r:id="rId4" tooltip="Adolf Hitler"/>
              </a:rPr>
              <a:t> Hitler</a:t>
            </a:r>
            <a:r>
              <a:rPr lang="tr-TR" dirty="0">
                <a:latin typeface="Arial" panose="020B0604020202020204" pitchFamily="34" charset="0"/>
                <a:cs typeface="Arial" panose="020B0604020202020204" pitchFamily="34" charset="0"/>
              </a:rPr>
              <a:t> ve</a:t>
            </a:r>
            <a:r>
              <a:rPr lang="tr-TR" dirty="0">
                <a:latin typeface="Arial" panose="020B0604020202020204" pitchFamily="34" charset="0"/>
                <a:cs typeface="Arial" panose="020B0604020202020204" pitchFamily="34" charset="0"/>
                <a:hlinkClick r:id="rId5" tooltip="Benito Mussolini"/>
              </a:rPr>
              <a:t> </a:t>
            </a:r>
            <a:r>
              <a:rPr lang="tr-TR" dirty="0" err="1">
                <a:latin typeface="Arial" panose="020B0604020202020204" pitchFamily="34" charset="0"/>
                <a:cs typeface="Arial" panose="020B0604020202020204" pitchFamily="34" charset="0"/>
                <a:hlinkClick r:id="rId5" tooltip="Benito Mussolini"/>
              </a:rPr>
              <a:t>Mussolini'nin</a:t>
            </a:r>
            <a:r>
              <a:rPr lang="tr-TR" dirty="0">
                <a:latin typeface="Arial" panose="020B0604020202020204" pitchFamily="34" charset="0"/>
                <a:cs typeface="Arial" panose="020B0604020202020204" pitchFamily="34" charset="0"/>
              </a:rPr>
              <a:t> yardımıyla elde edildiğinin farkında oldukları için , İspanya'yı herhangi bir çok taraflı kurtarma programına veya ticarete dahil etme eğiliminde değillerdi. </a:t>
            </a:r>
          </a:p>
          <a:p>
            <a:pPr algn="just"/>
            <a:r>
              <a:rPr lang="tr-TR" dirty="0">
                <a:latin typeface="Arial" panose="020B0604020202020204" pitchFamily="34" charset="0"/>
                <a:cs typeface="Arial" panose="020B0604020202020204" pitchFamily="34" charset="0"/>
              </a:rPr>
              <a:t>İç Savaş'ın 1939'da sona ermesinden sonraki on yıl boyunca, harap olmuş ve izole olmuş ekonomi ciddi bir buhran içinde </a:t>
            </a:r>
            <a:r>
              <a:rPr lang="tr-TR" dirty="0">
                <a:latin typeface="Arial" panose="020B0604020202020204" pitchFamily="34" charset="0"/>
                <a:cs typeface="Arial" panose="020B0604020202020204" pitchFamily="34" charset="0"/>
                <a:hlinkClick r:id="rId6" tooltip="Depresyon (ekonomi)"/>
              </a:rPr>
              <a:t>kaldı</a:t>
            </a:r>
            <a:r>
              <a:rPr lang="tr-TR" dirty="0">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2183904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1600200"/>
          </a:xfrm>
        </p:spPr>
        <p:txBody>
          <a:bodyPr/>
          <a:lstStyle/>
          <a:p>
            <a:r>
              <a:rPr lang="tr-TR" sz="4000" dirty="0" err="1">
                <a:latin typeface="Arial" panose="020B0604020202020204" pitchFamily="34" charset="0"/>
                <a:cs typeface="Arial" panose="020B0604020202020204" pitchFamily="34" charset="0"/>
              </a:rPr>
              <a:t>Franco</a:t>
            </a:r>
            <a:r>
              <a:rPr lang="tr-TR" sz="4000" dirty="0">
                <a:latin typeface="Arial" panose="020B0604020202020204" pitchFamily="34" charset="0"/>
                <a:cs typeface="Arial" panose="020B0604020202020204" pitchFamily="34" charset="0"/>
              </a:rPr>
              <a:t> dönemi (1939–75)</a:t>
            </a:r>
            <a:br>
              <a:rPr lang="tr-TR" sz="4000" dirty="0">
                <a:latin typeface="Arial" panose="020B0604020202020204" pitchFamily="34" charset="0"/>
                <a:cs typeface="Arial" panose="020B0604020202020204" pitchFamily="34" charset="0"/>
              </a:rPr>
            </a:br>
            <a:r>
              <a:rPr lang="tr-TR" sz="3200" dirty="0">
                <a:latin typeface="Arial" panose="020B0604020202020204" pitchFamily="34" charset="0"/>
                <a:cs typeface="Arial" panose="020B0604020202020204" pitchFamily="34" charset="0"/>
              </a:rPr>
              <a:t>Kurtarma ve Ekonomik Liberalleşme (1953-1975)</a:t>
            </a:r>
          </a:p>
        </p:txBody>
      </p:sp>
      <p:sp>
        <p:nvSpPr>
          <p:cNvPr id="3" name="İçerik Yer Tutucusu 2"/>
          <p:cNvSpPr>
            <a:spLocks noGrp="1"/>
          </p:cNvSpPr>
          <p:nvPr>
            <p:ph idx="1"/>
          </p:nvPr>
        </p:nvSpPr>
        <p:spPr>
          <a:xfrm>
            <a:off x="838200" y="1762298"/>
            <a:ext cx="9211654" cy="4813069"/>
          </a:xfrm>
        </p:spPr>
        <p:txBody>
          <a:bodyPr>
            <a:normAutofit fontScale="92500" lnSpcReduction="20000"/>
          </a:bodyPr>
          <a:lstStyle/>
          <a:p>
            <a:pPr algn="just"/>
            <a:r>
              <a:rPr lang="tr-TR" dirty="0">
                <a:latin typeface="Arial" panose="020B0604020202020204" pitchFamily="34" charset="0"/>
                <a:cs typeface="Arial" panose="020B0604020202020204" pitchFamily="34" charset="0"/>
                <a:hlinkClick r:id="rId2" tooltip="Ekonomik liberalleşme"/>
              </a:rPr>
              <a:t>Ekonomik liberalleşmeye</a:t>
            </a:r>
            <a:r>
              <a:rPr lang="tr-TR" dirty="0">
                <a:latin typeface="Arial" panose="020B0604020202020204" pitchFamily="34" charset="0"/>
                <a:cs typeface="Arial" panose="020B0604020202020204" pitchFamily="34" charset="0"/>
              </a:rPr>
              <a:t> Amerika </a:t>
            </a:r>
            <a:r>
              <a:rPr lang="tr-TR" dirty="0">
                <a:latin typeface="Arial" panose="020B0604020202020204" pitchFamily="34" charset="0"/>
                <a:cs typeface="Arial" panose="020B0604020202020204" pitchFamily="34" charset="0"/>
                <a:hlinkClick r:id="rId3" tooltip="Amerika Birleşik Devletleri"/>
              </a:rPr>
              <a:t>Birleşik Devletleri</a:t>
            </a:r>
            <a:r>
              <a:rPr lang="tr-TR" dirty="0">
                <a:latin typeface="Arial" panose="020B0604020202020204" pitchFamily="34" charset="0"/>
                <a:cs typeface="Arial" panose="020B0604020202020204" pitchFamily="34" charset="0"/>
              </a:rPr>
              <a:t> ve İspanya arasında Eylül 1953'te imzalanan karşılıklı savunma anlaşması </a:t>
            </a:r>
            <a:r>
              <a:rPr lang="tr-TR" u="sng" dirty="0">
                <a:latin typeface="Arial" panose="020B0604020202020204" pitchFamily="34" charset="0"/>
                <a:cs typeface="Arial" panose="020B0604020202020204" pitchFamily="34" charset="0"/>
              </a:rPr>
              <a:t>Madrid Paktı'ndan geldi. </a:t>
            </a:r>
          </a:p>
          <a:p>
            <a:pPr algn="just"/>
            <a:r>
              <a:rPr lang="tr-TR" dirty="0">
                <a:latin typeface="Arial" panose="020B0604020202020204" pitchFamily="34" charset="0"/>
                <a:cs typeface="Arial" panose="020B0604020202020204" pitchFamily="34" charset="0"/>
                <a:hlinkClick r:id="rId4" tooltip="Dwight D. Eisenhower"/>
              </a:rPr>
              <a:t>D. Eisenhower</a:t>
            </a:r>
            <a:r>
              <a:rPr lang="tr-TR" dirty="0">
                <a:latin typeface="Arial" panose="020B0604020202020204" pitchFamily="34" charset="0"/>
                <a:cs typeface="Arial" panose="020B0604020202020204" pitchFamily="34" charset="0"/>
              </a:rPr>
              <a:t> yönetimi, İspanya topraklarında Amerika Birleşik Devletleri askeri üsleri kurulmasına izin verilmesi karşılığında </a:t>
            </a:r>
            <a:r>
              <a:rPr lang="tr-TR" dirty="0" err="1">
                <a:latin typeface="Arial" panose="020B0604020202020204" pitchFamily="34" charset="0"/>
                <a:cs typeface="Arial" panose="020B0604020202020204" pitchFamily="34" charset="0"/>
              </a:rPr>
              <a:t>Franco</a:t>
            </a:r>
            <a:r>
              <a:rPr lang="tr-TR" dirty="0">
                <a:latin typeface="Arial" panose="020B0604020202020204" pitchFamily="34" charset="0"/>
                <a:cs typeface="Arial" panose="020B0604020202020204" pitchFamily="34" charset="0"/>
              </a:rPr>
              <a:t> rejimine önemli miktarda ekonomik yardım sağladı. Anlaşmanın bir sonucu olarak, on yılın geri kalanında İspanya'ya 1 milyar ABD dolarından fazla ekonomik yardım aktı. 1953 ile 1958 yılları arasında İspanya'nın </a:t>
            </a:r>
            <a:r>
              <a:rPr lang="tr-TR" dirty="0">
                <a:latin typeface="Arial" panose="020B0604020202020204" pitchFamily="34" charset="0"/>
                <a:cs typeface="Arial" panose="020B0604020202020204" pitchFamily="34" charset="0"/>
                <a:hlinkClick r:id="rId5" tooltip="Gayri safi milli hasıla"/>
              </a:rPr>
              <a:t>gayri safi milli hasılası</a:t>
            </a:r>
            <a:r>
              <a:rPr lang="tr-TR" dirty="0">
                <a:latin typeface="Arial" panose="020B0604020202020204" pitchFamily="34" charset="0"/>
                <a:cs typeface="Arial" panose="020B0604020202020204" pitchFamily="34" charset="0"/>
              </a:rPr>
              <a:t> (GSMH) yıllık yaklaşık %5 arttı. </a:t>
            </a:r>
          </a:p>
          <a:p>
            <a:pPr algn="just"/>
            <a:r>
              <a:rPr lang="tr-TR" dirty="0">
                <a:latin typeface="Arial" panose="020B0604020202020204" pitchFamily="34" charset="0"/>
                <a:cs typeface="Arial" panose="020B0604020202020204" pitchFamily="34" charset="0"/>
              </a:rPr>
              <a:t>Reform sürecinin önündeki en büyük engellerden biri yozlaşmış, verimsiz ve şişkin bürokrasiydi. 1950'lerin ortalarına gelindiğinde, enflasyon sarmalının yükselişi yeniden başladı ve 1958'de 58 milyon ABD doları olan döviz rezervleri, 1959 ortalarında 6 milyon ABD dolarına düştü. </a:t>
            </a:r>
          </a:p>
          <a:p>
            <a:pPr algn="just"/>
            <a:r>
              <a:rPr lang="tr-TR" dirty="0">
                <a:latin typeface="Arial" panose="020B0604020202020204" pitchFamily="34" charset="0"/>
                <a:cs typeface="Arial" panose="020B0604020202020204" pitchFamily="34" charset="0"/>
              </a:rPr>
              <a:t>Ortaya çıkan orta sınıfın ve giderek artan turist sayısının, özellikle daha yüksek beslenme standartları olmak üzere, yaşamın sunduğu olanaklara yönelik artan talepleri, ithal gıda ve lüks ürünlere büyük talep yarattı. Aynı zamanda, büyük ölçüde yüksek iç talep ve dış ticaretteki kurumsal kısıtlamalar nedeniyle ihracat geride kaldı. Peseta </a:t>
            </a:r>
            <a:r>
              <a:rPr lang="tr-TR" dirty="0">
                <a:latin typeface="Arial" panose="020B0604020202020204" pitchFamily="34" charset="0"/>
                <a:cs typeface="Arial" panose="020B0604020202020204" pitchFamily="34" charset="0"/>
                <a:hlinkClick r:id="rId6" tooltip="İspanyol pesetası"/>
              </a:rPr>
              <a:t>karaborsada</a:t>
            </a:r>
            <a:r>
              <a:rPr lang="tr-TR" dirty="0">
                <a:latin typeface="Arial" panose="020B0604020202020204" pitchFamily="34" charset="0"/>
                <a:cs typeface="Arial" panose="020B0604020202020204" pitchFamily="34" charset="0"/>
              </a:rPr>
              <a:t> tüm zamanların en düşük seviyesine geriledi ve İspanya'nın döviz yükümlülükleri neredeyse 60 milyon ABD dolarına çıktı. </a:t>
            </a:r>
          </a:p>
          <a:p>
            <a:endParaRPr lang="tr-TR" dirty="0"/>
          </a:p>
        </p:txBody>
      </p:sp>
    </p:spTree>
    <p:extLst>
      <p:ext uri="{BB962C8B-B14F-4D97-AF65-F5344CB8AC3E}">
        <p14:creationId xmlns:p14="http://schemas.microsoft.com/office/powerpoint/2010/main" val="307524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242596"/>
            <a:ext cx="9404723" cy="1110343"/>
          </a:xfrm>
        </p:spPr>
        <p:txBody>
          <a:bodyPr/>
          <a:lstStyle/>
          <a:p>
            <a:r>
              <a:rPr lang="tr-TR" dirty="0"/>
              <a:t>Genel Bilgiler</a:t>
            </a:r>
          </a:p>
        </p:txBody>
      </p:sp>
      <p:sp>
        <p:nvSpPr>
          <p:cNvPr id="3" name="İçerik Yer Tutucusu 2"/>
          <p:cNvSpPr>
            <a:spLocks noGrp="1"/>
          </p:cNvSpPr>
          <p:nvPr>
            <p:ph idx="1"/>
          </p:nvPr>
        </p:nvSpPr>
        <p:spPr>
          <a:xfrm>
            <a:off x="646112" y="1688842"/>
            <a:ext cx="9403742" cy="4559558"/>
          </a:xfrm>
        </p:spPr>
        <p:txBody>
          <a:bodyPr/>
          <a:lstStyle/>
          <a:p>
            <a:pPr algn="just">
              <a:buFont typeface="Wingdings" panose="05000000000000000000" pitchFamily="2" charset="2"/>
              <a:buChar char="Ø"/>
            </a:pPr>
            <a:r>
              <a:rPr lang="tr-TR" dirty="0">
                <a:latin typeface="Arial" panose="020B0604020202020204" pitchFamily="34" charset="0"/>
                <a:cs typeface="Arial" panose="020B0604020202020204" pitchFamily="34" charset="0"/>
              </a:rPr>
              <a:t>Dünya nüfusunun yaklaşık %0,6'sını temsil etmesine rağmen İspanya, küresel gayri safi yurtiçi hasılanın (GSYİH) yaklaşık %1,36'sını oluşturmaktadır. Bu sonuç İspanya'nın kişi başına düşen </a:t>
            </a:r>
            <a:r>
              <a:rPr lang="tr-TR" dirty="0" err="1">
                <a:latin typeface="Arial" panose="020B0604020202020204" pitchFamily="34" charset="0"/>
                <a:cs typeface="Arial" panose="020B0604020202020204" pitchFamily="34" charset="0"/>
              </a:rPr>
              <a:t>GSYİH'sinin</a:t>
            </a:r>
            <a:r>
              <a:rPr lang="tr-TR" dirty="0">
                <a:latin typeface="Arial" panose="020B0604020202020204" pitchFamily="34" charset="0"/>
                <a:cs typeface="Arial" panose="020B0604020202020204" pitchFamily="34" charset="0"/>
              </a:rPr>
              <a:t> küresel ortalamadan önemli ölçüde yüksek olduğunu göstermektedir. </a:t>
            </a:r>
          </a:p>
          <a:p>
            <a:pPr algn="just">
              <a:buFont typeface="Wingdings" panose="05000000000000000000" pitchFamily="2" charset="2"/>
              <a:buChar char="Ø"/>
            </a:pPr>
            <a:r>
              <a:rPr lang="tr-TR" dirty="0">
                <a:latin typeface="Arial" panose="020B0604020202020204" pitchFamily="34" charset="0"/>
                <a:cs typeface="Arial" panose="020B0604020202020204" pitchFamily="34" charset="0"/>
              </a:rPr>
              <a:t>Özellikle, İspanya'nın kişi başına düşen </a:t>
            </a:r>
            <a:r>
              <a:rPr lang="tr-TR" dirty="0" err="1">
                <a:latin typeface="Arial" panose="020B0604020202020204" pitchFamily="34" charset="0"/>
                <a:cs typeface="Arial" panose="020B0604020202020204" pitchFamily="34" charset="0"/>
              </a:rPr>
              <a:t>GSYİH'si</a:t>
            </a:r>
            <a:r>
              <a:rPr lang="tr-TR" dirty="0">
                <a:latin typeface="Arial" panose="020B0604020202020204" pitchFamily="34" charset="0"/>
                <a:cs typeface="Arial" panose="020B0604020202020204" pitchFamily="34" charset="0"/>
              </a:rPr>
              <a:t> dünya ortalamasının yaklaşık 2,55 katı (veya %255) olup, nispeten yüksek bir ekonomik verimlilik  ve kalkınma düzeyini yansıtmaktadır. </a:t>
            </a:r>
          </a:p>
          <a:p>
            <a:pPr algn="just">
              <a:buFont typeface="Wingdings" panose="05000000000000000000" pitchFamily="2" charset="2"/>
              <a:buChar char="Ø"/>
            </a:pPr>
            <a:r>
              <a:rPr lang="tr-TR" dirty="0">
                <a:latin typeface="Arial" panose="020B0604020202020204" pitchFamily="34" charset="0"/>
                <a:cs typeface="Arial" panose="020B0604020202020204" pitchFamily="34" charset="0"/>
              </a:rPr>
              <a:t>Sonuç olarak İspanya, daha büyük nüfusa sahip ancak kişi başına düşen ekonomik çıktısı daha düşük olan birçok ülkeyi geride bırakan bir yaşam standardına sahiptir. </a:t>
            </a:r>
          </a:p>
        </p:txBody>
      </p:sp>
    </p:spTree>
    <p:extLst>
      <p:ext uri="{BB962C8B-B14F-4D97-AF65-F5344CB8AC3E}">
        <p14:creationId xmlns:p14="http://schemas.microsoft.com/office/powerpoint/2010/main" val="3930567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Franco</a:t>
            </a:r>
            <a:r>
              <a:rPr lang="tr-TR" dirty="0"/>
              <a:t> dönemi (1939–75)</a:t>
            </a:r>
            <a:br>
              <a:rPr lang="tr-TR" dirty="0"/>
            </a:br>
            <a:r>
              <a:rPr lang="tr-TR" b="1" dirty="0"/>
              <a:t>İspanyol Mucizesi (1959-1974)</a:t>
            </a:r>
            <a:endParaRPr lang="tr-TR" dirty="0"/>
          </a:p>
        </p:txBody>
      </p:sp>
      <p:sp>
        <p:nvSpPr>
          <p:cNvPr id="3" name="İçerik Yer Tutucusu 2"/>
          <p:cNvSpPr>
            <a:spLocks noGrp="1"/>
          </p:cNvSpPr>
          <p:nvPr>
            <p:ph idx="1"/>
          </p:nvPr>
        </p:nvSpPr>
        <p:spPr/>
        <p:txBody>
          <a:bodyPr>
            <a:normAutofit/>
          </a:bodyPr>
          <a:lstStyle/>
          <a:p>
            <a:pPr algn="just"/>
            <a:r>
              <a:rPr lang="tr-TR" dirty="0">
                <a:latin typeface="Arial" panose="020B0604020202020204" pitchFamily="34" charset="0"/>
                <a:cs typeface="Arial" panose="020B0604020202020204" pitchFamily="34" charset="0"/>
              </a:rPr>
              <a:t>İspanya bir dizi başka uluslararası kuruluşa katılmaya davet edildi. İspanya, Eylül 1961'de </a:t>
            </a:r>
            <a:r>
              <a:rPr lang="tr-TR" dirty="0">
                <a:latin typeface="Arial" panose="020B0604020202020204" pitchFamily="34" charset="0"/>
                <a:cs typeface="Arial" panose="020B0604020202020204" pitchFamily="34" charset="0"/>
                <a:hlinkClick r:id="rId2" tooltip="Ekonomik İşbirliği ve Kalkınma Örgütü"/>
              </a:rPr>
              <a:t>Ekonomik İşbirliği ve Kalkınma Örgütü</a:t>
            </a:r>
            <a:r>
              <a:rPr lang="tr-TR" dirty="0">
                <a:latin typeface="Arial" panose="020B0604020202020204" pitchFamily="34" charset="0"/>
                <a:cs typeface="Arial" panose="020B0604020202020204" pitchFamily="34" charset="0"/>
              </a:rPr>
              <a:t> (OECD) adını alan Avrupa Ekonomik İşbirliği Teşkilatı'nın (OEEC) ortak üyesi oldu. </a:t>
            </a:r>
          </a:p>
          <a:p>
            <a:pPr marL="0" indent="0" algn="just">
              <a:buNone/>
            </a:pPr>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1959'da İspanya, </a:t>
            </a:r>
            <a:r>
              <a:rPr lang="tr-TR" dirty="0">
                <a:latin typeface="Arial" panose="020B0604020202020204" pitchFamily="34" charset="0"/>
                <a:cs typeface="Arial" panose="020B0604020202020204" pitchFamily="34" charset="0"/>
                <a:hlinkClick r:id="rId3" tooltip="Uluslararası Para Fonu"/>
              </a:rPr>
              <a:t>Uluslararası Para Fonu'na</a:t>
            </a:r>
            <a:r>
              <a:rPr lang="tr-TR" dirty="0">
                <a:latin typeface="Arial" panose="020B0604020202020204" pitchFamily="34" charset="0"/>
                <a:cs typeface="Arial" panose="020B0604020202020204" pitchFamily="34" charset="0"/>
              </a:rPr>
              <a:t> (IMF) ve </a:t>
            </a:r>
            <a:r>
              <a:rPr lang="tr-TR" dirty="0">
                <a:latin typeface="Arial" panose="020B0604020202020204" pitchFamily="34" charset="0"/>
                <a:cs typeface="Arial" panose="020B0604020202020204" pitchFamily="34" charset="0"/>
                <a:hlinkClick r:id="rId4" tooltip="Dünya Bankası"/>
              </a:rPr>
              <a:t>Dünya Bankası'na</a:t>
            </a:r>
            <a:r>
              <a:rPr lang="tr-TR" dirty="0">
                <a:latin typeface="Arial" panose="020B0604020202020204" pitchFamily="34" charset="0"/>
                <a:cs typeface="Arial" panose="020B0604020202020204" pitchFamily="34" charset="0"/>
              </a:rPr>
              <a:t> katıldı . </a:t>
            </a:r>
          </a:p>
          <a:p>
            <a:pPr marL="0" indent="0" algn="just">
              <a:buNone/>
            </a:pPr>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Bu kuruluşlar, İspanya'nın rezervlerini bu kadar düşük seviyelere getiren ve ekonomisini Avrupa'nın geri kalanından izole eden özerk ticaret uygulamalarından vazgeçmesine yardımcı olmak için derhal harekete geçti. </a:t>
            </a:r>
          </a:p>
        </p:txBody>
      </p:sp>
    </p:spTree>
    <p:extLst>
      <p:ext uri="{BB962C8B-B14F-4D97-AF65-F5344CB8AC3E}">
        <p14:creationId xmlns:p14="http://schemas.microsoft.com/office/powerpoint/2010/main" val="2864090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latin typeface="Arial" panose="020B0604020202020204" pitchFamily="34" charset="0"/>
                <a:cs typeface="Arial" panose="020B0604020202020204" pitchFamily="34" charset="0"/>
              </a:rPr>
              <a:t>Franco</a:t>
            </a:r>
            <a:r>
              <a:rPr lang="tr-TR" dirty="0">
                <a:latin typeface="Arial" panose="020B0604020202020204" pitchFamily="34" charset="0"/>
                <a:cs typeface="Arial" panose="020B0604020202020204" pitchFamily="34" charset="0"/>
              </a:rPr>
              <a:t> dönemi (1939–75)</a:t>
            </a:r>
            <a:br>
              <a:rPr lang="tr-TR" b="1" dirty="0">
                <a:latin typeface="Arial" panose="020B0604020202020204" pitchFamily="34" charset="0"/>
                <a:cs typeface="Arial" panose="020B0604020202020204" pitchFamily="34" charset="0"/>
              </a:rPr>
            </a:br>
            <a:r>
              <a:rPr lang="tr-TR" sz="4000" dirty="0">
                <a:latin typeface="Arial" panose="020B0604020202020204" pitchFamily="34" charset="0"/>
                <a:cs typeface="Arial" panose="020B0604020202020204" pitchFamily="34" charset="0"/>
              </a:rPr>
              <a:t>İspanyol Mucizesi (1959-1974)</a:t>
            </a:r>
          </a:p>
        </p:txBody>
      </p:sp>
      <p:sp>
        <p:nvSpPr>
          <p:cNvPr id="3" name="İçerik Yer Tutucusu 2"/>
          <p:cNvSpPr>
            <a:spLocks noGrp="1"/>
          </p:cNvSpPr>
          <p:nvPr>
            <p:ph idx="1"/>
          </p:nvPr>
        </p:nvSpPr>
        <p:spPr>
          <a:xfrm>
            <a:off x="819150" y="1924050"/>
            <a:ext cx="9230703" cy="4324349"/>
          </a:xfrm>
        </p:spPr>
        <p:txBody>
          <a:bodyPr>
            <a:normAutofit/>
          </a:bodyPr>
          <a:lstStyle/>
          <a:p>
            <a:pPr algn="just"/>
            <a:r>
              <a:rPr lang="tr-TR" dirty="0">
                <a:latin typeface="Arial" panose="020B0604020202020204" pitchFamily="34" charset="0"/>
                <a:cs typeface="Arial" panose="020B0604020202020204" pitchFamily="34" charset="0"/>
              </a:rPr>
              <a:t>Aralık 1958'de, IMF'nin de desteğiyle yedi aylık bir hazırlık ve taslak çalışmasının ardından İspanya, 30 Haziran 1959'da </a:t>
            </a:r>
            <a:r>
              <a:rPr lang="tr-TR" dirty="0">
                <a:latin typeface="Arial" panose="020B0604020202020204" pitchFamily="34" charset="0"/>
                <a:cs typeface="Arial" panose="020B0604020202020204" pitchFamily="34" charset="0"/>
                <a:hlinkClick r:id="rId2" tooltip="İstikrar Planı"/>
              </a:rPr>
              <a:t>İstikrar Planı'nı</a:t>
            </a:r>
            <a:r>
              <a:rPr lang="tr-TR" dirty="0">
                <a:latin typeface="Arial" panose="020B0604020202020204" pitchFamily="34" charset="0"/>
                <a:cs typeface="Arial" panose="020B0604020202020204" pitchFamily="34" charset="0"/>
              </a:rPr>
              <a:t> açıkladı . </a:t>
            </a:r>
          </a:p>
          <a:p>
            <a:pPr algn="just"/>
            <a:r>
              <a:rPr lang="tr-TR" dirty="0">
                <a:latin typeface="Arial" panose="020B0604020202020204" pitchFamily="34" charset="0"/>
                <a:cs typeface="Arial" panose="020B0604020202020204" pitchFamily="34" charset="0"/>
              </a:rPr>
              <a:t>Planın iki amacı vardı: talebi kısıtlamak ve enflasyonu kontrol altına almak için gerekli mali ve parasal önlemleri almak, aynı zamanda dış ticareti serbestleştirmek ve yabancı yatırımı teşvik etmek. </a:t>
            </a:r>
          </a:p>
          <a:p>
            <a:pPr algn="just"/>
            <a:r>
              <a:rPr lang="tr-TR" dirty="0">
                <a:latin typeface="Arial" panose="020B0604020202020204" pitchFamily="34" charset="0"/>
                <a:cs typeface="Arial" panose="020B0604020202020204" pitchFamily="34" charset="0"/>
              </a:rPr>
              <a:t>Plan ana hedeflerine ulaştı ve1959'un sonunda İspanya'nın döviz hesabı 100 milyon ABD doları fazla verdi. Yabancı sermaye yatırımı 1958 ile 1960 yılları arasında yedi kat arttı ve yıllık turist akışı hızla artmaya başladı; bu da yurtdışındaki İspanyol işçilerin gönderdiği paralarla birlikte çok ihtiyaç duyulan dövizi getirdi. </a:t>
            </a:r>
          </a:p>
        </p:txBody>
      </p:sp>
    </p:spTree>
    <p:extLst>
      <p:ext uri="{BB962C8B-B14F-4D97-AF65-F5344CB8AC3E}">
        <p14:creationId xmlns:p14="http://schemas.microsoft.com/office/powerpoint/2010/main" val="1018838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Franco</a:t>
            </a:r>
            <a:r>
              <a:rPr lang="tr-TR" dirty="0"/>
              <a:t> dönemi (1939–75)</a:t>
            </a:r>
            <a:br>
              <a:rPr lang="tr-TR" b="1" dirty="0"/>
            </a:br>
            <a:r>
              <a:rPr lang="tr-TR" b="1" dirty="0"/>
              <a:t>İspanyol Mucizesi (1959-1974)</a:t>
            </a:r>
            <a:endParaRPr lang="tr-TR" dirty="0"/>
          </a:p>
        </p:txBody>
      </p:sp>
      <p:sp>
        <p:nvSpPr>
          <p:cNvPr id="3" name="İçerik Yer Tutucusu 2"/>
          <p:cNvSpPr>
            <a:spLocks noGrp="1"/>
          </p:cNvSpPr>
          <p:nvPr>
            <p:ph idx="1"/>
          </p:nvPr>
        </p:nvSpPr>
        <p:spPr/>
        <p:txBody>
          <a:bodyPr>
            <a:normAutofit/>
          </a:bodyPr>
          <a:lstStyle/>
          <a:p>
            <a:pPr algn="just"/>
            <a:r>
              <a:rPr lang="tr-TR" sz="2400" dirty="0">
                <a:latin typeface="Arial" panose="020B0604020202020204" pitchFamily="34" charset="0"/>
                <a:cs typeface="Arial" panose="020B0604020202020204" pitchFamily="34" charset="0"/>
              </a:rPr>
              <a:t>İstikrar programının başarısı, iyi şans ve iyi yönetimin bir araya gelmesiyle elde edildi ve bu dönemdeki etkileyici gelişme " </a:t>
            </a:r>
            <a:r>
              <a:rPr lang="tr-TR" sz="2400" dirty="0">
                <a:latin typeface="Arial" panose="020B0604020202020204" pitchFamily="34" charset="0"/>
                <a:cs typeface="Arial" panose="020B0604020202020204" pitchFamily="34" charset="0"/>
                <a:hlinkClick r:id="rId2" tooltip="İspanyol mucizesi"/>
              </a:rPr>
              <a:t>İspanyol mucizesi</a:t>
            </a:r>
            <a:r>
              <a:rPr lang="tr-TR" sz="2400" dirty="0">
                <a:latin typeface="Arial" panose="020B0604020202020204" pitchFamily="34" charset="0"/>
                <a:cs typeface="Arial" panose="020B0604020202020204" pitchFamily="34" charset="0"/>
              </a:rPr>
              <a:t> " olarak adlandırıldı. </a:t>
            </a:r>
          </a:p>
          <a:p>
            <a:pPr algn="just"/>
            <a:r>
              <a:rPr lang="tr-TR" sz="2400" dirty="0">
                <a:latin typeface="Arial" panose="020B0604020202020204" pitchFamily="34" charset="0"/>
                <a:cs typeface="Arial" panose="020B0604020202020204" pitchFamily="34" charset="0"/>
                <a:hlinkClick r:id="rId3" tooltip="Japonya"/>
              </a:rPr>
              <a:t>1959'dan 1974'e kadar İspanya, Japonya'dan</a:t>
            </a:r>
            <a:r>
              <a:rPr lang="tr-TR" sz="2400" dirty="0">
                <a:latin typeface="Arial" panose="020B0604020202020204" pitchFamily="34" charset="0"/>
                <a:cs typeface="Arial" panose="020B0604020202020204" pitchFamily="34" charset="0"/>
              </a:rPr>
              <a:t> sonra en hızlı ekonomik büyüme oranına sahipti . </a:t>
            </a:r>
          </a:p>
          <a:p>
            <a:pPr algn="just"/>
            <a:r>
              <a:rPr lang="tr-TR" sz="2400" dirty="0">
                <a:latin typeface="Arial" panose="020B0604020202020204" pitchFamily="34" charset="0"/>
                <a:cs typeface="Arial" panose="020B0604020202020204" pitchFamily="34" charset="0"/>
              </a:rPr>
              <a:t>Bu büyüme, 1970'lerdeki </a:t>
            </a:r>
            <a:r>
              <a:rPr lang="tr-TR" sz="2400" dirty="0">
                <a:latin typeface="Arial" panose="020B0604020202020204" pitchFamily="34" charset="0"/>
                <a:cs typeface="Arial" panose="020B0604020202020204" pitchFamily="34" charset="0"/>
                <a:hlinkClick r:id="rId4" tooltip="1970'lerdeki enerji krizi"/>
              </a:rPr>
              <a:t>petrol şokları</a:t>
            </a:r>
            <a:r>
              <a:rPr lang="tr-TR" sz="2400" dirty="0">
                <a:latin typeface="Arial" panose="020B0604020202020204" pitchFamily="34" charset="0"/>
                <a:cs typeface="Arial" panose="020B0604020202020204" pitchFamily="34" charset="0"/>
              </a:rPr>
              <a:t> ve </a:t>
            </a:r>
            <a:r>
              <a:rPr lang="tr-TR" sz="2400" dirty="0" err="1">
                <a:latin typeface="Arial" panose="020B0604020202020204" pitchFamily="34" charset="0"/>
                <a:cs typeface="Arial" panose="020B0604020202020204" pitchFamily="34" charset="0"/>
              </a:rPr>
              <a:t>Franco'nun</a:t>
            </a:r>
            <a:r>
              <a:rPr lang="tr-TR" sz="2400" dirty="0">
                <a:latin typeface="Arial" panose="020B0604020202020204" pitchFamily="34" charset="0"/>
                <a:cs typeface="Arial" panose="020B0604020202020204" pitchFamily="34" charset="0"/>
              </a:rPr>
              <a:t> 1975'teki ölümünün ardından demokrasiye dönüş sürecinde yaşanan hükümet istikrarsızlığıyla sona erdi. </a:t>
            </a:r>
          </a:p>
        </p:txBody>
      </p:sp>
    </p:spTree>
    <p:extLst>
      <p:ext uri="{BB962C8B-B14F-4D97-AF65-F5344CB8AC3E}">
        <p14:creationId xmlns:p14="http://schemas.microsoft.com/office/powerpoint/2010/main" val="3055308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747432"/>
          </a:xfrm>
        </p:spPr>
        <p:txBody>
          <a:bodyPr/>
          <a:lstStyle/>
          <a:p>
            <a:r>
              <a:rPr lang="tr-TR" sz="3200" dirty="0" err="1">
                <a:latin typeface="Arial" panose="020B0604020202020204" pitchFamily="34" charset="0"/>
                <a:cs typeface="Arial" panose="020B0604020202020204" pitchFamily="34" charset="0"/>
              </a:rPr>
              <a:t>Franco</a:t>
            </a:r>
            <a:r>
              <a:rPr lang="tr-TR" sz="3200" dirty="0">
                <a:latin typeface="Arial" panose="020B0604020202020204" pitchFamily="34" charset="0"/>
                <a:cs typeface="Arial" panose="020B0604020202020204" pitchFamily="34" charset="0"/>
              </a:rPr>
              <a:t>  Sonrası Dönem (1975–1980'ler)</a:t>
            </a:r>
          </a:p>
        </p:txBody>
      </p:sp>
      <p:sp>
        <p:nvSpPr>
          <p:cNvPr id="3" name="İçerik Yer Tutucusu 2"/>
          <p:cNvSpPr>
            <a:spLocks noGrp="1"/>
          </p:cNvSpPr>
          <p:nvPr>
            <p:ph idx="1"/>
          </p:nvPr>
        </p:nvSpPr>
        <p:spPr>
          <a:xfrm>
            <a:off x="1103312" y="1200150"/>
            <a:ext cx="8946541" cy="5048249"/>
          </a:xfrm>
        </p:spPr>
        <p:txBody>
          <a:bodyPr>
            <a:normAutofit/>
          </a:bodyPr>
          <a:lstStyle/>
          <a:p>
            <a:pPr algn="just"/>
            <a:r>
              <a:rPr lang="tr-TR" dirty="0" err="1">
                <a:latin typeface="Arial" panose="020B0604020202020204" pitchFamily="34" charset="0"/>
                <a:cs typeface="Arial" panose="020B0604020202020204" pitchFamily="34" charset="0"/>
              </a:rPr>
              <a:t>Franco'nun</a:t>
            </a:r>
            <a:r>
              <a:rPr lang="tr-TR" dirty="0">
                <a:latin typeface="Arial" panose="020B0604020202020204" pitchFamily="34" charset="0"/>
                <a:cs typeface="Arial" panose="020B0604020202020204" pitchFamily="34" charset="0"/>
              </a:rPr>
              <a:t> 1975'teki ölümü ve ardından gelen </a:t>
            </a:r>
            <a:r>
              <a:rPr lang="tr-TR" dirty="0">
                <a:latin typeface="Arial" panose="020B0604020202020204" pitchFamily="34" charset="0"/>
                <a:cs typeface="Arial" panose="020B0604020202020204" pitchFamily="34" charset="0"/>
                <a:hlinkClick r:id="rId2" tooltip="İspanya'nın demokrasiye geçişi"/>
              </a:rPr>
              <a:t>demokratik yönetime geçiş,</a:t>
            </a:r>
            <a:r>
              <a:rPr lang="tr-TR" dirty="0">
                <a:latin typeface="Arial" panose="020B0604020202020204" pitchFamily="34" charset="0"/>
                <a:cs typeface="Arial" panose="020B0604020202020204" pitchFamily="34" charset="0"/>
              </a:rPr>
              <a:t> İspanyolların dikkatini ekonomiden uzaklaştırdı. </a:t>
            </a:r>
          </a:p>
          <a:p>
            <a:pPr algn="just"/>
            <a:r>
              <a:rPr lang="tr-TR" dirty="0">
                <a:latin typeface="Arial" panose="020B0604020202020204" pitchFamily="34" charset="0"/>
                <a:cs typeface="Arial" panose="020B0604020202020204" pitchFamily="34" charset="0"/>
              </a:rPr>
              <a:t>Demokrasiye dönüş, </a:t>
            </a:r>
            <a:r>
              <a:rPr lang="tr-TR" dirty="0">
                <a:latin typeface="Arial" panose="020B0604020202020204" pitchFamily="34" charset="0"/>
                <a:cs typeface="Arial" panose="020B0604020202020204" pitchFamily="34" charset="0"/>
                <a:hlinkClick r:id="rId3" tooltip="1979 enerji krizi"/>
              </a:rPr>
              <a:t>petrol fiyatlarının dünya çapında patlamasıyla ve dört katına çıkmasıyla aynı zamana denk geldi ve bu durum, İspanya'nın enerjisinin %70'ini, çoğunlukla </a:t>
            </a:r>
            <a:r>
              <a:rPr lang="tr-TR" dirty="0">
                <a:latin typeface="Arial" panose="020B0604020202020204" pitchFamily="34" charset="0"/>
                <a:cs typeface="Arial" panose="020B0604020202020204" pitchFamily="34" charset="0"/>
                <a:hlinkClick r:id="rId4" tooltip="Orta Doğu"/>
              </a:rPr>
              <a:t>Orta Doğu</a:t>
            </a:r>
            <a:r>
              <a:rPr lang="tr-TR" dirty="0">
                <a:latin typeface="Arial" panose="020B0604020202020204" pitchFamily="34" charset="0"/>
                <a:cs typeface="Arial" panose="020B0604020202020204" pitchFamily="34" charset="0"/>
              </a:rPr>
              <a:t> petrolü şeklinde ithal etmesi nedeniyle ekonomi üzerinde son derece ciddi bir etki yarattı.  </a:t>
            </a:r>
          </a:p>
          <a:p>
            <a:pPr algn="just"/>
            <a:r>
              <a:rPr lang="tr-TR" dirty="0">
                <a:latin typeface="Arial" panose="020B0604020202020204" pitchFamily="34" charset="0"/>
                <a:cs typeface="Arial" panose="020B0604020202020204" pitchFamily="34" charset="0"/>
              </a:rPr>
              <a:t>1970'lerdeki iki petrol fiyat şokunun getirdiği değişen ekonomik ortama uyum sağlayamaması nedeniyle İspanya, hızla düşen üretkenlik, 1974'ten 1976'ya kadar ücretlerde patlayıcı bir artış, </a:t>
            </a:r>
          </a:p>
          <a:p>
            <a:pPr algn="just"/>
            <a:r>
              <a:rPr lang="tr-TR" dirty="0">
                <a:latin typeface="Arial" panose="020B0604020202020204" pitchFamily="34" charset="0"/>
                <a:cs typeface="Arial" panose="020B0604020202020204" pitchFamily="34" charset="0"/>
              </a:rPr>
              <a:t>Batı Avrupa genelindeki ekonomik durgunluğun bir sonucu olarak göç eğilimlerinin tersine dönmesi ve şehirlerdeki iş olanaklarının azalmasına rağmen tarım alanlarından istikrarlı bir işgücü çıkışıyla karşı karşıya kaldı. </a:t>
            </a:r>
          </a:p>
          <a:p>
            <a:pPr algn="just"/>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01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1023657"/>
          </a:xfrm>
        </p:spPr>
        <p:txBody>
          <a:bodyPr/>
          <a:lstStyle/>
          <a:p>
            <a:r>
              <a:rPr lang="tr-TR" sz="4000" dirty="0" err="1">
                <a:latin typeface="Arial" panose="020B0604020202020204" pitchFamily="34" charset="0"/>
                <a:cs typeface="Arial" panose="020B0604020202020204" pitchFamily="34" charset="0"/>
              </a:rPr>
              <a:t>Franco</a:t>
            </a:r>
            <a:r>
              <a:rPr lang="tr-TR" sz="4000" dirty="0">
                <a:latin typeface="Arial" panose="020B0604020202020204" pitchFamily="34" charset="0"/>
                <a:cs typeface="Arial" panose="020B0604020202020204" pitchFamily="34" charset="0"/>
              </a:rPr>
              <a:t> Sonrası Dönem (1975–1980'ler)</a:t>
            </a:r>
          </a:p>
        </p:txBody>
      </p:sp>
      <p:sp>
        <p:nvSpPr>
          <p:cNvPr id="3" name="İçerik Yer Tutucusu 2"/>
          <p:cNvSpPr>
            <a:spLocks noGrp="1"/>
          </p:cNvSpPr>
          <p:nvPr>
            <p:ph idx="1"/>
          </p:nvPr>
        </p:nvSpPr>
        <p:spPr>
          <a:xfrm>
            <a:off x="1103312" y="1476376"/>
            <a:ext cx="8946541" cy="4772024"/>
          </a:xfrm>
        </p:spPr>
        <p:txBody>
          <a:bodyPr>
            <a:normAutofit lnSpcReduction="10000"/>
          </a:bodyPr>
          <a:lstStyle/>
          <a:p>
            <a:pPr algn="just"/>
            <a:r>
              <a:rPr lang="tr-TR" dirty="0">
                <a:latin typeface="Arial" panose="020B0604020202020204" pitchFamily="34" charset="0"/>
                <a:cs typeface="Arial" panose="020B0604020202020204" pitchFamily="34" charset="0"/>
              </a:rPr>
              <a:t>Hükumet pragmatik ve geleneksel para ve maliye politikalarının yanı sıra bir dizi güçlü tasarruf tedbirini tercih etti. </a:t>
            </a:r>
          </a:p>
          <a:p>
            <a:pPr algn="just"/>
            <a:r>
              <a:rPr lang="tr-TR" dirty="0">
                <a:latin typeface="Arial" panose="020B0604020202020204" pitchFamily="34" charset="0"/>
                <a:cs typeface="Arial" panose="020B0604020202020204" pitchFamily="34" charset="0"/>
              </a:rPr>
              <a:t>1983 yılında, ülkenin ekonomik sorunlarına daha tutarlı ve uzun vadeli bir yaklaşım sunan bir program açıkladı. Büyük ve kârsız kamu işletmelerinin kapatılması gibi yenilikçi yapısal politikalar, ekonominin nispeten zayıf performansını düzeltmeye yardımcı oldu. </a:t>
            </a:r>
          </a:p>
          <a:p>
            <a:pPr algn="just"/>
            <a:r>
              <a:rPr lang="tr-TR" dirty="0">
                <a:latin typeface="Arial" panose="020B0604020202020204" pitchFamily="34" charset="0"/>
                <a:cs typeface="Arial" panose="020B0604020202020204" pitchFamily="34" charset="0"/>
              </a:rPr>
              <a:t>Hükümet bir endüstriyel dönüşüm programı başlattı, sorunlarla dolu sosyal güvenlik sistemini daha iyi bir dengeye oturttu ve daha verimli bir enerji kullanım politikası uygulamaya koydu. </a:t>
            </a:r>
            <a:r>
              <a:rPr lang="tr-TR" dirty="0">
                <a:latin typeface="Arial" panose="020B0604020202020204" pitchFamily="34" charset="0"/>
                <a:cs typeface="Arial" panose="020B0604020202020204" pitchFamily="34" charset="0"/>
                <a:hlinkClick r:id="rId2" tooltip="İşgücü piyasası esnekliği"/>
              </a:rPr>
              <a:t>İşgücü piyasasının esnekliği</a:t>
            </a:r>
            <a:r>
              <a:rPr lang="tr-TR" dirty="0">
                <a:latin typeface="Arial" panose="020B0604020202020204" pitchFamily="34" charset="0"/>
                <a:cs typeface="Arial" panose="020B0604020202020204" pitchFamily="34" charset="0"/>
              </a:rPr>
              <a:t> artırıldı ve özel sermaye yatırımları teşviklerle desteklendi.</a:t>
            </a:r>
          </a:p>
          <a:p>
            <a:pPr algn="just"/>
            <a:r>
              <a:rPr lang="tr-TR" dirty="0">
                <a:latin typeface="Arial" panose="020B0604020202020204" pitchFamily="34" charset="0"/>
                <a:cs typeface="Arial" panose="020B0604020202020204" pitchFamily="34" charset="0"/>
              </a:rPr>
              <a:t>1985 yılına gelindiğinde bütçe açığı </a:t>
            </a:r>
            <a:r>
              <a:rPr lang="tr-TR" dirty="0" err="1">
                <a:latin typeface="Arial" panose="020B0604020202020204" pitchFamily="34" charset="0"/>
                <a:cs typeface="Arial" panose="020B0604020202020204" pitchFamily="34" charset="0"/>
              </a:rPr>
              <a:t>GSYİH'nin</a:t>
            </a:r>
            <a:r>
              <a:rPr lang="tr-TR" dirty="0">
                <a:latin typeface="Arial" panose="020B0604020202020204" pitchFamily="34" charset="0"/>
                <a:cs typeface="Arial" panose="020B0604020202020204" pitchFamily="34" charset="0"/>
              </a:rPr>
              <a:t> %5'ine düşürüldü ve 1986'da %4,5'e geriledi. Reel ücret artışı kontrol altına alındı ​​ve genel olarak enflasyon oranının altında tutuldu. Enflasyon 1987'de %4,5'e düşürüldü ve analistler, 1988'de hükümetin %3 hedefine inebileceğine inanıyordu.</a:t>
            </a:r>
            <a:endParaRPr lang="tr-TR" dirty="0"/>
          </a:p>
        </p:txBody>
      </p:sp>
    </p:spTree>
    <p:extLst>
      <p:ext uri="{BB962C8B-B14F-4D97-AF65-F5344CB8AC3E}">
        <p14:creationId xmlns:p14="http://schemas.microsoft.com/office/powerpoint/2010/main" val="1643575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3670" y="209549"/>
            <a:ext cx="9404723" cy="1066801"/>
          </a:xfrm>
        </p:spPr>
        <p:txBody>
          <a:bodyPr/>
          <a:lstStyle/>
          <a:p>
            <a:r>
              <a:rPr lang="tr-TR" sz="4000" dirty="0" err="1">
                <a:latin typeface="Arial" panose="020B0604020202020204" pitchFamily="34" charset="0"/>
                <a:cs typeface="Arial" panose="020B0604020202020204" pitchFamily="34" charset="0"/>
              </a:rPr>
              <a:t>Franco</a:t>
            </a:r>
            <a:r>
              <a:rPr lang="tr-TR" sz="4000" dirty="0">
                <a:latin typeface="Arial" panose="020B0604020202020204" pitchFamily="34" charset="0"/>
                <a:cs typeface="Arial" panose="020B0604020202020204" pitchFamily="34" charset="0"/>
              </a:rPr>
              <a:t> Sonrası Dönem (1975–1980'ler)</a:t>
            </a:r>
          </a:p>
        </p:txBody>
      </p:sp>
      <p:sp>
        <p:nvSpPr>
          <p:cNvPr id="3" name="İçerik Yer Tutucusu 2"/>
          <p:cNvSpPr>
            <a:spLocks noGrp="1"/>
          </p:cNvSpPr>
          <p:nvPr>
            <p:ph idx="1"/>
          </p:nvPr>
        </p:nvSpPr>
        <p:spPr>
          <a:xfrm>
            <a:off x="712787" y="1476375"/>
            <a:ext cx="10612438" cy="4857750"/>
          </a:xfrm>
        </p:spPr>
        <p:txBody>
          <a:bodyPr>
            <a:normAutofit/>
          </a:bodyPr>
          <a:lstStyle/>
          <a:p>
            <a:pPr algn="just"/>
            <a:r>
              <a:rPr lang="tr-TR" dirty="0">
                <a:latin typeface="Arial" panose="020B0604020202020204" pitchFamily="34" charset="0"/>
                <a:cs typeface="Arial" panose="020B0604020202020204" pitchFamily="34" charset="0"/>
              </a:rPr>
              <a:t>Ekonomiyi modernize etme ve genişletme çabaları, bir dizi faktörle birlikte 1980'lerde güçlü bir ekonomik büyümeyi destekledi. </a:t>
            </a:r>
          </a:p>
          <a:p>
            <a:pPr algn="just"/>
            <a:r>
              <a:rPr lang="tr-TR" dirty="0">
                <a:latin typeface="Arial" panose="020B0604020202020204" pitchFamily="34" charset="0"/>
                <a:cs typeface="Arial" panose="020B0604020202020204" pitchFamily="34" charset="0"/>
              </a:rPr>
              <a:t>Bu faktörler arasında petrol fiyatlarındaki sürekli düşüş, artan turizm ve yabancı yatırım akışındaki büyük artış yer alıyordu. Dolayısıyla, ekonominin AB gereklilikleri uyarınca yabancı rekabete maruz kalmasına rağmen, İspanyol ekonomisi ödemeler dengesi kısıtlamaları yaşamadan hızlı bir büyüme yaşadı. </a:t>
            </a:r>
          </a:p>
          <a:p>
            <a:pPr marL="0" indent="0" algn="just">
              <a:buNone/>
            </a:pPr>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1981'de İspanya'nın GSYİH büyüme oranı negatif %0,2'lik bir orana ulaşarak en düşük seviyeye ulaşmıştı; Daha sonra yavaş yavaş yükselişine devam etti ve 1982'de %1,2, 1983'te %1,8, 1984'te %1,9 ve 1985'te %2,1'lik artışlar kaydetti. </a:t>
            </a:r>
          </a:p>
        </p:txBody>
      </p:sp>
    </p:spTree>
    <p:extLst>
      <p:ext uri="{BB962C8B-B14F-4D97-AF65-F5344CB8AC3E}">
        <p14:creationId xmlns:p14="http://schemas.microsoft.com/office/powerpoint/2010/main" val="843363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114300"/>
            <a:ext cx="9404723" cy="933450"/>
          </a:xfrm>
        </p:spPr>
        <p:txBody>
          <a:bodyPr/>
          <a:lstStyle/>
          <a:p>
            <a:r>
              <a:rPr lang="tr-TR" sz="4000" dirty="0">
                <a:latin typeface="Arial" panose="020B0604020202020204" pitchFamily="34" charset="0"/>
                <a:cs typeface="Arial" panose="020B0604020202020204" pitchFamily="34" charset="0"/>
              </a:rPr>
              <a:t>Avrupa Entegrasyonu (1985–2000</a:t>
            </a:r>
            <a:r>
              <a:rPr lang="tr-TR" dirty="0"/>
              <a:t>)</a:t>
            </a:r>
          </a:p>
        </p:txBody>
      </p:sp>
      <p:sp>
        <p:nvSpPr>
          <p:cNvPr id="3" name="İçerik Yer Tutucusu 2"/>
          <p:cNvSpPr>
            <a:spLocks noGrp="1"/>
          </p:cNvSpPr>
          <p:nvPr>
            <p:ph idx="1"/>
          </p:nvPr>
        </p:nvSpPr>
        <p:spPr>
          <a:xfrm>
            <a:off x="646111" y="1257300"/>
            <a:ext cx="10050464" cy="4252631"/>
          </a:xfrm>
        </p:spPr>
        <p:txBody>
          <a:bodyPr>
            <a:normAutofit fontScale="92500" lnSpcReduction="20000"/>
          </a:bodyPr>
          <a:lstStyle/>
          <a:p>
            <a:pPr algn="just"/>
            <a:r>
              <a:rPr lang="tr-TR" dirty="0">
                <a:latin typeface="Arial" panose="020B0604020202020204" pitchFamily="34" charset="0"/>
                <a:cs typeface="Arial" panose="020B0604020202020204" pitchFamily="34" charset="0"/>
                <a:hlinkClick r:id="rId2" tooltip="Avrupa Birliği"/>
              </a:rPr>
              <a:t>İspanya, </a:t>
            </a:r>
            <a:r>
              <a:rPr lang="tr-TR"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hlinkClick r:id="rId3" tooltip="Avrupa Ekonomik Topluluğu"/>
              </a:rPr>
              <a:t>Avrupa Ekonomik Topluluğu olan Avrupa Birliği’ne, Ocak 1986'da </a:t>
            </a:r>
            <a:r>
              <a:rPr lang="tr-TR" dirty="0">
                <a:latin typeface="Arial" panose="020B0604020202020204" pitchFamily="34" charset="0"/>
                <a:cs typeface="Arial" panose="020B0604020202020204" pitchFamily="34" charset="0"/>
              </a:rPr>
              <a:t> katıldı . </a:t>
            </a:r>
          </a:p>
          <a:p>
            <a:pPr algn="just"/>
            <a:r>
              <a:rPr lang="tr-TR" dirty="0">
                <a:latin typeface="Arial" panose="020B0604020202020204" pitchFamily="34" charset="0"/>
                <a:cs typeface="Arial" panose="020B0604020202020204" pitchFamily="34" charset="0"/>
              </a:rPr>
              <a:t>Üyelik, ülkeyi ekonomisini açmaya, endüstriyel temelini modernize etmeye ve daha önce korunan pazarlarını dış rekabete açmak için ekonomik mevzuatını gözden geçirmeye itti. </a:t>
            </a:r>
          </a:p>
          <a:p>
            <a:pPr algn="just"/>
            <a:r>
              <a:rPr lang="tr-TR" dirty="0">
                <a:latin typeface="Arial" panose="020B0604020202020204" pitchFamily="34" charset="0"/>
                <a:cs typeface="Arial" panose="020B0604020202020204" pitchFamily="34" charset="0"/>
              </a:rPr>
              <a:t>AB fonlarının ( </a:t>
            </a:r>
            <a:r>
              <a:rPr lang="tr-TR" dirty="0">
                <a:latin typeface="Arial" panose="020B0604020202020204" pitchFamily="34" charset="0"/>
                <a:cs typeface="Arial" panose="020B0604020202020204" pitchFamily="34" charset="0"/>
                <a:hlinkClick r:id="rId4" tooltip="Yapısal Fonlar ve Uyum Fonları"/>
              </a:rPr>
              <a:t>Yapısal Fonlar ve Uyum Fonları</a:t>
            </a:r>
            <a:r>
              <a:rPr lang="tr-TR" dirty="0">
                <a:latin typeface="Arial" panose="020B0604020202020204" pitchFamily="34" charset="0"/>
                <a:cs typeface="Arial" panose="020B0604020202020204" pitchFamily="34" charset="0"/>
              </a:rPr>
              <a:t> , </a:t>
            </a:r>
            <a:r>
              <a:rPr lang="tr-TR" dirty="0">
                <a:latin typeface="Arial" panose="020B0604020202020204" pitchFamily="34" charset="0"/>
                <a:cs typeface="Arial" panose="020B0604020202020204" pitchFamily="34" charset="0"/>
                <a:hlinkClick r:id="rId5" tooltip="Avrupa Bölgesel Kalkınma Fonu"/>
              </a:rPr>
              <a:t>Avrupa Bölgesel Kalkınma Fonu</a:t>
            </a:r>
            <a:r>
              <a:rPr lang="tr-TR" dirty="0">
                <a:latin typeface="Arial" panose="020B0604020202020204" pitchFamily="34" charset="0"/>
                <a:cs typeface="Arial" panose="020B0604020202020204" pitchFamily="34" charset="0"/>
              </a:rPr>
              <a:t>  vb.) yardımıyla İspanya altyapıyı büyük ölçüde iyileştirdi, GSYİH büyümesini artırdı, </a:t>
            </a:r>
            <a:r>
              <a:rPr lang="tr-TR" dirty="0">
                <a:latin typeface="Arial" panose="020B0604020202020204" pitchFamily="34" charset="0"/>
                <a:cs typeface="Arial" panose="020B0604020202020204" pitchFamily="34" charset="0"/>
                <a:hlinkClick r:id="rId6" tooltip="Kamu borcu"/>
              </a:rPr>
              <a:t>kamu borcunun</a:t>
            </a:r>
            <a:r>
              <a:rPr lang="tr-TR" dirty="0">
                <a:latin typeface="Arial" panose="020B0604020202020204" pitchFamily="34" charset="0"/>
                <a:cs typeface="Arial" panose="020B0604020202020204" pitchFamily="34" charset="0"/>
              </a:rPr>
              <a:t> GSYİH oranını düşürdü.</a:t>
            </a:r>
          </a:p>
          <a:p>
            <a:pPr algn="just"/>
            <a:r>
              <a:rPr lang="tr-TR" dirty="0">
                <a:latin typeface="Arial" panose="020B0604020202020204" pitchFamily="34" charset="0"/>
                <a:cs typeface="Arial" panose="020B0604020202020204" pitchFamily="34" charset="0"/>
              </a:rPr>
              <a:t>İspanya o zamandan beri Avrupa topluluğunda itici bir güç olmuştur. Ülke , tedavüle girmesinden çok önce, AB'nin tek para birimi olan avronun önde gelen savunucularından biriydi </a:t>
            </a:r>
            <a:r>
              <a:rPr lang="tr-TR" u="sng" dirty="0">
                <a:latin typeface="Arial" panose="020B0604020202020204" pitchFamily="34" charset="0"/>
                <a:cs typeface="Arial" panose="020B0604020202020204" pitchFamily="34" charset="0"/>
                <a:hlinkClick r:id="rId7"/>
              </a:rPr>
              <a:t>. Diğer kurucu avro üyeleriyle birlikte, 1 Ocak 2002'de yeni fiziksel para birimini kabul etti. O tarihte İspanya tarihi </a:t>
            </a:r>
            <a:r>
              <a:rPr lang="tr-TR" dirty="0">
                <a:latin typeface="Arial" panose="020B0604020202020204" pitchFamily="34" charset="0"/>
                <a:cs typeface="Arial" panose="020B0604020202020204" pitchFamily="34" charset="0"/>
                <a:hlinkClick r:id="rId8" tooltip="İspanyol pesetası"/>
              </a:rPr>
              <a:t>peseta para birimini sonlandırdı</a:t>
            </a:r>
            <a:r>
              <a:rPr lang="tr-TR" dirty="0">
                <a:latin typeface="Arial" panose="020B0604020202020204" pitchFamily="34" charset="0"/>
                <a:cs typeface="Arial" panose="020B0604020202020204" pitchFamily="34" charset="0"/>
              </a:rPr>
              <a:t>. </a:t>
            </a:r>
          </a:p>
          <a:p>
            <a:pPr algn="just"/>
            <a:r>
              <a:rPr lang="tr-TR" dirty="0">
                <a:latin typeface="Arial" panose="020B0604020202020204" pitchFamily="34" charset="0"/>
                <a:cs typeface="Arial" panose="020B0604020202020204" pitchFamily="34" charset="0"/>
              </a:rPr>
              <a:t>Bu karar  İspanyanın hızlı bir ekonomik modernleşme sürecinin doruk noktasına ulaşmasına neden oldu .</a:t>
            </a:r>
          </a:p>
          <a:p>
            <a:pPr algn="just"/>
            <a:r>
              <a:rPr lang="tr-TR" dirty="0">
                <a:latin typeface="Arial" panose="020B0604020202020204" pitchFamily="34" charset="0"/>
                <a:cs typeface="Arial" panose="020B0604020202020204" pitchFamily="34" charset="0"/>
              </a:rPr>
              <a:t>1990'ların başında İspanya, diğer birçok ülke gibi, </a:t>
            </a:r>
            <a:r>
              <a:rPr lang="tr-TR" dirty="0">
                <a:latin typeface="Arial" panose="020B0604020202020204" pitchFamily="34" charset="0"/>
                <a:cs typeface="Arial" panose="020B0604020202020204" pitchFamily="34" charset="0"/>
                <a:hlinkClick r:id="rId9" tooltip="1990'ların başındaki durgunluk"/>
              </a:rPr>
              <a:t>1990'ların başındaki durgunluktan etkilendi. Bu aynı zamanda </a:t>
            </a:r>
            <a:r>
              <a:rPr lang="tr-TR" dirty="0">
                <a:latin typeface="Arial" panose="020B0604020202020204" pitchFamily="34" charset="0"/>
                <a:cs typeface="Arial" panose="020B0604020202020204" pitchFamily="34" charset="0"/>
                <a:hlinkClick r:id="rId10" tooltip="1992 Yaz Olimpiyatları"/>
              </a:rPr>
              <a:t>Barselona Olimpiyatları</a:t>
            </a:r>
            <a:r>
              <a:rPr lang="tr-TR" dirty="0">
                <a:latin typeface="Arial" panose="020B0604020202020204" pitchFamily="34" charset="0"/>
                <a:cs typeface="Arial" panose="020B0604020202020204" pitchFamily="34" charset="0"/>
              </a:rPr>
              <a:t> için başlatılan inşaat çalışmalarının da sona ermesiyle aynı zamana denk geldi .</a:t>
            </a:r>
          </a:p>
          <a:p>
            <a:pPr algn="just"/>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041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Avrupa Birliği ile yakınlaşma</a:t>
            </a:r>
            <a:endParaRPr lang="tr-TR" dirty="0"/>
          </a:p>
        </p:txBody>
      </p:sp>
      <p:sp>
        <p:nvSpPr>
          <p:cNvPr id="3" name="İçerik Yer Tutucusu 2"/>
          <p:cNvSpPr>
            <a:spLocks noGrp="1"/>
          </p:cNvSpPr>
          <p:nvPr>
            <p:ph idx="1"/>
          </p:nvPr>
        </p:nvSpPr>
        <p:spPr>
          <a:xfrm>
            <a:off x="504826" y="1428750"/>
            <a:ext cx="9545028" cy="4819649"/>
          </a:xfrm>
        </p:spPr>
        <p:txBody>
          <a:bodyPr>
            <a:normAutofit/>
          </a:bodyPr>
          <a:lstStyle/>
          <a:p>
            <a:pPr algn="just"/>
            <a:r>
              <a:rPr lang="tr-TR" dirty="0"/>
              <a:t>Kendi ekonomik kalkınması ve </a:t>
            </a:r>
            <a:r>
              <a:rPr lang="tr-TR" dirty="0">
                <a:hlinkClick r:id="rId2" tooltip="AB genişlemesi"/>
              </a:rPr>
              <a:t>AB'nin 27 üyeye kadar genişlemesi</a:t>
            </a:r>
            <a:r>
              <a:rPr lang="tr-TR" dirty="0"/>
              <a:t> (2007) nedeniyle İspanya bir bütün olarak 2006'da AB GSYİH ortalamasının %105'ini aştı ve bu da onu İtalya'nın (2006 için %103) önüne koydu. İspanya içindeki uç noktalara gelince, </a:t>
            </a:r>
          </a:p>
          <a:p>
            <a:pPr algn="just"/>
            <a:r>
              <a:rPr lang="tr-TR" dirty="0">
                <a:hlinkClick r:id="rId3" tooltip="Büyük Durgunluk"/>
              </a:rPr>
              <a:t>2006 sonrası büyüme oranlarına bakıldığında, bu rakamlarda gözle görülür bir ilerleme, İspanyol ekonomisinin Büyük Durgunluktan</a:t>
            </a:r>
            <a:r>
              <a:rPr lang="tr-TR" dirty="0"/>
              <a:t> ağır bir şekilde etkilendiği 2008 başlarına kadar gerçekleşti . </a:t>
            </a:r>
          </a:p>
        </p:txBody>
      </p:sp>
    </p:spTree>
    <p:extLst>
      <p:ext uri="{BB962C8B-B14F-4D97-AF65-F5344CB8AC3E}">
        <p14:creationId xmlns:p14="http://schemas.microsoft.com/office/powerpoint/2010/main" val="2918458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Patlama (1997–2007)</a:t>
            </a:r>
          </a:p>
        </p:txBody>
      </p:sp>
      <p:sp>
        <p:nvSpPr>
          <p:cNvPr id="3" name="İçerik Yer Tutucusu 2"/>
          <p:cNvSpPr>
            <a:spLocks noGrp="1"/>
          </p:cNvSpPr>
          <p:nvPr>
            <p:ph idx="1"/>
          </p:nvPr>
        </p:nvSpPr>
        <p:spPr>
          <a:xfrm>
            <a:off x="323850" y="1714500"/>
            <a:ext cx="9726003" cy="4533900"/>
          </a:xfrm>
        </p:spPr>
        <p:txBody>
          <a:bodyPr/>
          <a:lstStyle/>
          <a:p>
            <a:pPr algn="just"/>
            <a:r>
              <a:rPr lang="tr-TR" dirty="0">
                <a:latin typeface="Arial" panose="020B0604020202020204" pitchFamily="34" charset="0"/>
                <a:cs typeface="Arial" panose="020B0604020202020204" pitchFamily="34" charset="0"/>
              </a:rPr>
              <a:t>İspanya 1999'da </a:t>
            </a:r>
            <a:r>
              <a:rPr lang="tr-TR" dirty="0">
                <a:latin typeface="Arial" panose="020B0604020202020204" pitchFamily="34" charset="0"/>
                <a:cs typeface="Arial" panose="020B0604020202020204" pitchFamily="34" charset="0"/>
                <a:hlinkClick r:id="rId2" tooltip="Avro Bölgesi"/>
              </a:rPr>
              <a:t>Avro Bölgesi'ne</a:t>
            </a:r>
            <a:r>
              <a:rPr lang="tr-TR" dirty="0">
                <a:latin typeface="Arial" panose="020B0604020202020204" pitchFamily="34" charset="0"/>
                <a:cs typeface="Arial" panose="020B0604020202020204" pitchFamily="34" charset="0"/>
              </a:rPr>
              <a:t> katıldı. </a:t>
            </a:r>
          </a:p>
          <a:p>
            <a:pPr algn="just"/>
            <a:r>
              <a:rPr lang="tr-TR" dirty="0">
                <a:latin typeface="Arial" panose="020B0604020202020204" pitchFamily="34" charset="0"/>
                <a:cs typeface="Arial" panose="020B0604020202020204" pitchFamily="34" charset="0"/>
              </a:rPr>
              <a:t>Faiz oranları düştü ve emlak patlaması hız kazandı. </a:t>
            </a:r>
          </a:p>
          <a:p>
            <a:pPr algn="just"/>
            <a:r>
              <a:rPr lang="tr-TR" dirty="0">
                <a:latin typeface="Arial" panose="020B0604020202020204" pitchFamily="34" charset="0"/>
                <a:cs typeface="Arial" panose="020B0604020202020204" pitchFamily="34" charset="0"/>
              </a:rPr>
              <a:t>2006 yılına gelindiğinde emlak fiyatları on yıl öncesine göre iki katına çıkmıştı. </a:t>
            </a:r>
          </a:p>
          <a:p>
            <a:pPr algn="just"/>
            <a:r>
              <a:rPr lang="tr-TR" dirty="0">
                <a:latin typeface="Arial" panose="020B0604020202020204" pitchFamily="34" charset="0"/>
                <a:cs typeface="Arial" panose="020B0604020202020204" pitchFamily="34" charset="0"/>
              </a:rPr>
              <a:t>Bu dönemde, apartman ve ev inşaatları rekor bir oranda arttı ve İspanya, Avro Bölgesi'nin geri kalanının toplamından daha fazla yeni iş yarattığı için İspanya'ya göç yılda yüz binlere ulaştı. </a:t>
            </a:r>
          </a:p>
          <a:p>
            <a:pPr algn="just"/>
            <a:r>
              <a:rPr lang="tr-TR" dirty="0">
                <a:latin typeface="Arial" panose="020B0604020202020204" pitchFamily="34" charset="0"/>
                <a:cs typeface="Arial" panose="020B0604020202020204" pitchFamily="34" charset="0"/>
              </a:rPr>
              <a:t>Emlak patlamasıyla birlikte, hizmet sektöründeki işlerde de hızlı bir artış yaşandı.</a:t>
            </a:r>
          </a:p>
        </p:txBody>
      </p:sp>
    </p:spTree>
    <p:extLst>
      <p:ext uri="{BB962C8B-B14F-4D97-AF65-F5344CB8AC3E}">
        <p14:creationId xmlns:p14="http://schemas.microsoft.com/office/powerpoint/2010/main" val="3159613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Emlak Patlaması ve Çöküşü, 2003–2014</a:t>
            </a:r>
            <a:endParaRPr lang="tr-TR" dirty="0"/>
          </a:p>
        </p:txBody>
      </p:sp>
      <p:sp>
        <p:nvSpPr>
          <p:cNvPr id="3" name="İçerik Yer Tutucusu 2"/>
          <p:cNvSpPr>
            <a:spLocks noGrp="1"/>
          </p:cNvSpPr>
          <p:nvPr>
            <p:ph idx="1"/>
          </p:nvPr>
        </p:nvSpPr>
        <p:spPr/>
        <p:txBody>
          <a:bodyPr>
            <a:normAutofit/>
          </a:bodyPr>
          <a:lstStyle/>
          <a:p>
            <a:pPr algn="just"/>
            <a:r>
              <a:rPr lang="tr-TR" dirty="0">
                <a:latin typeface="Arial" panose="020B0604020202020204" pitchFamily="34" charset="0"/>
                <a:cs typeface="Arial" panose="020B0604020202020204" pitchFamily="34" charset="0"/>
              </a:rPr>
              <a:t>2002 yılında Euro'nun benimsenmesi, uzun vadeli faiz oranlarını düşürmüş ve 2000'den 2010'daki zirve noktasına kadar ipotek kredilerinde dört kat artışa yol açmıştır. </a:t>
            </a:r>
            <a:endParaRPr lang="tr-TR" baseline="30000"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1997'de başlayan emlak piyasasındaki büyüme hız kazanmış ve birkaç yıl içinde bir </a:t>
            </a:r>
            <a:r>
              <a:rPr lang="tr-TR" dirty="0">
                <a:latin typeface="Arial" panose="020B0604020202020204" pitchFamily="34" charset="0"/>
                <a:cs typeface="Arial" panose="020B0604020202020204" pitchFamily="34" charset="0"/>
                <a:hlinkClick r:id="rId2" tooltip="İspanyol emlak balonu"/>
              </a:rPr>
              <a:t>emlak balonuna dönüşmüştür. </a:t>
            </a:r>
            <a:r>
              <a:rPr lang="tr-TR" dirty="0">
                <a:latin typeface="Arial" panose="020B0604020202020204" pitchFamily="34" charset="0"/>
                <a:cs typeface="Arial" panose="020B0604020202020204" pitchFamily="34" charset="0"/>
              </a:rPr>
              <a:t> .</a:t>
            </a:r>
          </a:p>
          <a:p>
            <a:pPr algn="just"/>
            <a:r>
              <a:rPr lang="tr-TR" dirty="0">
                <a:latin typeface="Arial" panose="020B0604020202020204" pitchFamily="34" charset="0"/>
                <a:cs typeface="Arial" panose="020B0604020202020204" pitchFamily="34" charset="0"/>
              </a:rPr>
              <a:t>İspanya, emlak patlamasının zirvesindeyken, Almanya, Fransa ve Birleşik </a:t>
            </a:r>
            <a:r>
              <a:rPr lang="tr-TR" dirty="0" err="1">
                <a:latin typeface="Arial" panose="020B0604020202020204" pitchFamily="34" charset="0"/>
                <a:cs typeface="Arial" panose="020B0604020202020204" pitchFamily="34" charset="0"/>
              </a:rPr>
              <a:t>Krallık'ın</a:t>
            </a:r>
            <a:r>
              <a:rPr lang="tr-TR" dirty="0">
                <a:latin typeface="Arial" panose="020B0604020202020204" pitchFamily="34" charset="0"/>
                <a:cs typeface="Arial" panose="020B0604020202020204" pitchFamily="34" charset="0"/>
              </a:rPr>
              <a:t> toplamından daha fazla ev inşa ediyordu. </a:t>
            </a:r>
            <a:endParaRPr lang="tr-TR" baseline="30000"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Konut fiyatları, kredi patlamasıyla birlikte 2003 ile 2008 arasında %71 oranında arttı. </a:t>
            </a:r>
          </a:p>
          <a:p>
            <a:endParaRPr lang="tr-TR" dirty="0"/>
          </a:p>
        </p:txBody>
      </p:sp>
    </p:spTree>
    <p:extLst>
      <p:ext uri="{BB962C8B-B14F-4D97-AF65-F5344CB8AC3E}">
        <p14:creationId xmlns:p14="http://schemas.microsoft.com/office/powerpoint/2010/main" val="292922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842682"/>
          </a:xfrm>
        </p:spPr>
        <p:txBody>
          <a:bodyPr/>
          <a:lstStyle/>
          <a:p>
            <a:r>
              <a:rPr lang="tr-TR" dirty="0"/>
              <a:t>Mevcut Ekonomik Durumu</a:t>
            </a:r>
          </a:p>
        </p:txBody>
      </p:sp>
      <p:sp>
        <p:nvSpPr>
          <p:cNvPr id="3" name="İçerik Yer Tutucusu 2"/>
          <p:cNvSpPr>
            <a:spLocks noGrp="1"/>
          </p:cNvSpPr>
          <p:nvPr>
            <p:ph idx="1"/>
          </p:nvPr>
        </p:nvSpPr>
        <p:spPr>
          <a:xfrm>
            <a:off x="342900" y="1397000"/>
            <a:ext cx="11112500" cy="4851399"/>
          </a:xfrm>
        </p:spPr>
        <p:txBody>
          <a:bodyPr>
            <a:normAutofit fontScale="92500" lnSpcReduction="10000"/>
          </a:bodyPr>
          <a:lstStyle/>
          <a:p>
            <a:pPr algn="just"/>
            <a:r>
              <a:rPr lang="tr-TR" sz="2600" dirty="0">
                <a:latin typeface="Arial" panose="020B0604020202020204" pitchFamily="34" charset="0"/>
                <a:cs typeface="Arial" panose="020B0604020202020204" pitchFamily="34" charset="0"/>
              </a:rPr>
              <a:t>Başlıca ekonomik faaliyet alanları, otomotiv endüstrisi, tıbbi teknoloji, kimyasallar, gemi yapımı, turizm ve tekstil endüstrisidir ve yenilenebilir enerji.</a:t>
            </a:r>
          </a:p>
          <a:p>
            <a:pPr algn="just"/>
            <a:r>
              <a:rPr lang="tr-TR" sz="2600" dirty="0">
                <a:latin typeface="Arial" panose="020B0604020202020204" pitchFamily="34" charset="0"/>
                <a:cs typeface="Arial" panose="020B0604020202020204" pitchFamily="34" charset="0"/>
              </a:rPr>
              <a:t>OECD ülkeleri arasında </a:t>
            </a:r>
            <a:r>
              <a:rPr lang="tr-TR" sz="2600" dirty="0" err="1">
                <a:latin typeface="Arial" panose="020B0604020202020204" pitchFamily="34" charset="0"/>
                <a:cs typeface="Arial" panose="020B0604020202020204" pitchFamily="34" charset="0"/>
              </a:rPr>
              <a:t>GSYİH’nin</a:t>
            </a:r>
            <a:r>
              <a:rPr lang="tr-TR" sz="2600" dirty="0">
                <a:latin typeface="Arial" panose="020B0604020202020204" pitchFamily="34" charset="0"/>
                <a:cs typeface="Arial" panose="020B0604020202020204" pitchFamily="34" charset="0"/>
              </a:rPr>
              <a:t> yaklaşık %23 ünü oluşturan oldukça gelişmiş bir sosyal piyasa ekonomisine sahiptir. </a:t>
            </a:r>
          </a:p>
          <a:p>
            <a:pPr algn="just"/>
            <a:r>
              <a:rPr lang="tr-TR" sz="2600" dirty="0">
                <a:latin typeface="Arial" panose="020B0604020202020204" pitchFamily="34" charset="0"/>
                <a:cs typeface="Arial" panose="020B0604020202020204" pitchFamily="34" charset="0"/>
              </a:rPr>
              <a:t>(Nominal GSYİH ‘ye göre dünyanın en büyük 12. ve Avrupa’nın en büyük 6.(Rusya hariç 5.) ülkesidir.</a:t>
            </a:r>
          </a:p>
          <a:p>
            <a:pPr algn="just"/>
            <a:r>
              <a:rPr lang="tr-TR" sz="2600" dirty="0">
                <a:latin typeface="Arial" panose="020B0604020202020204" pitchFamily="34" charset="0"/>
                <a:cs typeface="Arial" panose="020B0604020202020204" pitchFamily="34" charset="0"/>
              </a:rPr>
              <a:t>Avrupa Birliği ve avro bölgesinin </a:t>
            </a:r>
            <a:r>
              <a:rPr lang="tr-TR" sz="2600" dirty="0" err="1">
                <a:latin typeface="Arial" panose="020B0604020202020204" pitchFamily="34" charset="0"/>
                <a:cs typeface="Arial" panose="020B0604020202020204" pitchFamily="34" charset="0"/>
              </a:rPr>
              <a:t>yanısıra</a:t>
            </a:r>
            <a:r>
              <a:rPr lang="tr-TR" sz="2600" dirty="0">
                <a:latin typeface="Arial" panose="020B0604020202020204" pitchFamily="34" charset="0"/>
                <a:cs typeface="Arial" panose="020B0604020202020204" pitchFamily="34" charset="0"/>
              </a:rPr>
              <a:t> Ekonomik İşbirliği, Kalkınma Örgütü ve Dünya Ticaret Örgütü’nün üyesidir.</a:t>
            </a:r>
          </a:p>
          <a:p>
            <a:pPr algn="just"/>
            <a:r>
              <a:rPr lang="tr-TR" sz="2600" dirty="0">
                <a:latin typeface="Arial" panose="020B0604020202020204" pitchFamily="34" charset="0"/>
                <a:cs typeface="Arial" panose="020B0604020202020204" pitchFamily="34" charset="0"/>
              </a:rPr>
              <a:t>2024 yılında İspanya, dünyanın hem en büyük 17. ihracatçısı hem de en büyük 17. ithalatçısı olarak sıralanmıştır.  </a:t>
            </a:r>
          </a:p>
          <a:p>
            <a:pPr algn="just"/>
            <a:r>
              <a:rPr lang="tr-TR" sz="2600" dirty="0">
                <a:latin typeface="Arial" panose="020B0604020202020204" pitchFamily="34" charset="0"/>
                <a:cs typeface="Arial" panose="020B0604020202020204" pitchFamily="34" charset="0"/>
              </a:rPr>
              <a:t>Ayrıca Birleşmiş Milletler İnsani Gelişme Endeksi’nde 2. ve Uluslararası Para Fonu tarafından kişi başına düşen GSYİH de 30. sırada yer almaktadır.</a:t>
            </a:r>
          </a:p>
          <a:p>
            <a:pPr algn="just"/>
            <a:endParaRPr lang="tr-TR" dirty="0">
              <a:latin typeface="Arial" panose="020B0604020202020204" pitchFamily="34" charset="0"/>
              <a:cs typeface="Arial" panose="020B0604020202020204" pitchFamily="34" charset="0"/>
            </a:endParaRPr>
          </a:p>
          <a:p>
            <a:pPr marL="0" indent="0">
              <a:buNone/>
            </a:pPr>
            <a:endParaRPr lang="tr-TR" dirty="0"/>
          </a:p>
        </p:txBody>
      </p:sp>
    </p:spTree>
    <p:extLst>
      <p:ext uri="{BB962C8B-B14F-4D97-AF65-F5344CB8AC3E}">
        <p14:creationId xmlns:p14="http://schemas.microsoft.com/office/powerpoint/2010/main" val="2515000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Emlak patlaması ve çöküşü, 2003–2014</a:t>
            </a:r>
            <a:endParaRPr lang="tr-TR" dirty="0"/>
          </a:p>
        </p:txBody>
      </p:sp>
      <p:sp>
        <p:nvSpPr>
          <p:cNvPr id="3" name="İçerik Yer Tutucusu 2"/>
          <p:cNvSpPr>
            <a:spLocks noGrp="1"/>
          </p:cNvSpPr>
          <p:nvPr>
            <p:ph idx="1"/>
          </p:nvPr>
        </p:nvSpPr>
        <p:spPr/>
        <p:txBody>
          <a:bodyPr>
            <a:normAutofit/>
          </a:bodyPr>
          <a:lstStyle/>
          <a:p>
            <a:pPr algn="just"/>
            <a:r>
              <a:rPr lang="tr-TR" dirty="0">
                <a:latin typeface="Arial" panose="020B0604020202020204" pitchFamily="34" charset="0"/>
                <a:cs typeface="Arial" panose="020B0604020202020204" pitchFamily="34" charset="0"/>
              </a:rPr>
              <a:t>Balon 2008'de patladı ve İspanya'nın büyük gayrimenkul ve inşaat sektörlerinin çökmesine, toplu işten çıkarmalara ve mal ve hizmetlere yönelik iç talebin çökmesine neden oldu. </a:t>
            </a:r>
          </a:p>
          <a:p>
            <a:pPr algn="just"/>
            <a:r>
              <a:rPr lang="tr-TR" dirty="0">
                <a:latin typeface="Arial" panose="020B0604020202020204" pitchFamily="34" charset="0"/>
                <a:cs typeface="Arial" panose="020B0604020202020204" pitchFamily="34" charset="0"/>
              </a:rPr>
              <a:t>İşsizlik hızla arttı. </a:t>
            </a:r>
          </a:p>
          <a:p>
            <a:pPr algn="just"/>
            <a:r>
              <a:rPr lang="tr-TR" dirty="0">
                <a:latin typeface="Arial" panose="020B0604020202020204" pitchFamily="34" charset="0"/>
                <a:cs typeface="Arial" panose="020B0604020202020204" pitchFamily="34" charset="0"/>
              </a:rPr>
              <a:t>Durgunluk derinleştikçe ve emlak fiyatları düştükçe, daha küçük bölgesel tasarruf bankalarının artan batık borçları, İspanya merkez bankası ve hükümetinin bir istikrar ve konsolidasyon programı aracılığıyla müdahale etmesini </a:t>
            </a:r>
            <a:r>
              <a:rPr lang="tr-TR" i="1" dirty="0">
                <a:latin typeface="Arial" panose="020B0604020202020204" pitchFamily="34" charset="0"/>
                <a:cs typeface="Arial" panose="020B0604020202020204" pitchFamily="34" charset="0"/>
              </a:rPr>
              <a:t>2012'de </a:t>
            </a:r>
            <a:r>
              <a:rPr lang="tr-TR" dirty="0">
                <a:latin typeface="Arial" panose="020B0604020202020204" pitchFamily="34" charset="0"/>
                <a:cs typeface="Arial" panose="020B0604020202020204" pitchFamily="34" charset="0"/>
                <a:hlinkClick r:id="rId2" tooltip="Avrupa Merkez Bankası"/>
              </a:rPr>
              <a:t>Avrupa Merkez Bankası'ndan</a:t>
            </a:r>
            <a:r>
              <a:rPr lang="tr-TR" dirty="0">
                <a:latin typeface="Arial" panose="020B0604020202020204" pitchFamily="34" charset="0"/>
                <a:cs typeface="Arial" panose="020B0604020202020204" pitchFamily="34" charset="0"/>
              </a:rPr>
              <a:t> özellikle bankacılık sektörüne yönelik bir banka kurtarma paketi almasını zorunlu kıldı. </a:t>
            </a:r>
          </a:p>
          <a:p>
            <a:pPr algn="just"/>
            <a:r>
              <a:rPr lang="tr-TR" dirty="0">
                <a:latin typeface="Arial" panose="020B0604020202020204" pitchFamily="34" charset="0"/>
                <a:cs typeface="Arial" panose="020B0604020202020204" pitchFamily="34" charset="0"/>
              </a:rPr>
              <a:t>2008 zirvesinin ardından, konut fiyatları %31 düştü ve 2014 sonlarında dip yaptı. </a:t>
            </a:r>
          </a:p>
        </p:txBody>
      </p:sp>
    </p:spTree>
    <p:extLst>
      <p:ext uri="{BB962C8B-B14F-4D97-AF65-F5344CB8AC3E}">
        <p14:creationId xmlns:p14="http://schemas.microsoft.com/office/powerpoint/2010/main" val="511829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2008–2014 İspanyol mali krizi</a:t>
            </a:r>
            <a:endParaRPr lang="tr-TR" dirty="0"/>
          </a:p>
        </p:txBody>
      </p:sp>
      <p:sp>
        <p:nvSpPr>
          <p:cNvPr id="3" name="İçerik Yer Tutucusu 2"/>
          <p:cNvSpPr>
            <a:spLocks noGrp="1"/>
          </p:cNvSpPr>
          <p:nvPr>
            <p:ph idx="1"/>
          </p:nvPr>
        </p:nvSpPr>
        <p:spPr>
          <a:xfrm>
            <a:off x="552450" y="1238250"/>
            <a:ext cx="9497403" cy="5010149"/>
          </a:xfrm>
        </p:spPr>
        <p:txBody>
          <a:bodyPr>
            <a:normAutofit/>
          </a:bodyPr>
          <a:lstStyle/>
          <a:p>
            <a:pPr algn="just"/>
            <a:r>
              <a:rPr lang="tr-TR" dirty="0"/>
              <a:t>İspanya'nın hızla büyüyen </a:t>
            </a:r>
            <a:r>
              <a:rPr lang="tr-TR" dirty="0">
                <a:hlinkClick r:id="rId2" tooltip="Ticaret dengesi"/>
              </a:rPr>
              <a:t>dış ticaret açığı</a:t>
            </a:r>
            <a:r>
              <a:rPr lang="tr-TR" dirty="0"/>
              <a:t> 2008 yazına gelindiğinde </a:t>
            </a:r>
            <a:r>
              <a:rPr lang="tr-TR" dirty="0" err="1"/>
              <a:t>GSYİH'nın</a:t>
            </a:r>
            <a:r>
              <a:rPr lang="tr-TR" dirty="0"/>
              <a:t> %10'una ulaşmıştır </a:t>
            </a:r>
            <a:r>
              <a:rPr lang="tr-TR" dirty="0">
                <a:hlinkClick r:id="rId3" tooltip="İspanyol emlak balonu"/>
              </a:rPr>
              <a:t> "ana ticaret ortaklarına karşı rekabet gücünün kaybı" ve bunun bir parçası olarak geleneksel olarak Avrupalı ​​rakiplerinden daha yüksek olan enflasyon. </a:t>
            </a:r>
          </a:p>
          <a:p>
            <a:pPr algn="just"/>
            <a:r>
              <a:rPr lang="tr-TR" dirty="0">
                <a:hlinkClick r:id="rId3" tooltip="İspanyol emlak balonu"/>
              </a:rPr>
              <a:t>Bu durum, özellikle 1998'den bu yana konut fiyatlarında yaşanan %150'lik artışlardan ve özellikle İspanya'daki gayrimenkul patlaması</a:t>
            </a:r>
            <a:r>
              <a:rPr lang="tr-TR" dirty="0"/>
              <a:t> ve hızla artan petrol fiyatlarıyla ilişkili olan artan özel sektör borçluluğundan (%115) etkilenmiştir .</a:t>
            </a:r>
          </a:p>
        </p:txBody>
      </p:sp>
    </p:spTree>
    <p:extLst>
      <p:ext uri="{BB962C8B-B14F-4D97-AF65-F5344CB8AC3E}">
        <p14:creationId xmlns:p14="http://schemas.microsoft.com/office/powerpoint/2010/main" val="3180539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2008–2014 İspanyol Mali Krizi</a:t>
            </a:r>
            <a:endParaRPr lang="tr-TR" dirty="0"/>
          </a:p>
        </p:txBody>
      </p:sp>
      <p:sp>
        <p:nvSpPr>
          <p:cNvPr id="3" name="İçerik Yer Tutucusu 2"/>
          <p:cNvSpPr>
            <a:spLocks noGrp="1"/>
          </p:cNvSpPr>
          <p:nvPr>
            <p:ph idx="1"/>
          </p:nvPr>
        </p:nvSpPr>
        <p:spPr>
          <a:xfrm>
            <a:off x="342900" y="1552576"/>
            <a:ext cx="9706953" cy="4695824"/>
          </a:xfrm>
        </p:spPr>
        <p:txBody>
          <a:bodyPr/>
          <a:lstStyle/>
          <a:p>
            <a:pPr algn="just"/>
            <a:r>
              <a:rPr lang="tr-TR" dirty="0">
                <a:latin typeface="Arial" panose="020B0604020202020204" pitchFamily="34" charset="0"/>
                <a:cs typeface="Arial" panose="020B0604020202020204" pitchFamily="34" charset="0"/>
              </a:rPr>
              <a:t>Gayrimenkul patlamasının olumsuz tarafı, hem hanelerin hem de işletmelerin özel borç seviyelerinde buna bağlı bir artıştı; </a:t>
            </a:r>
          </a:p>
          <a:p>
            <a:pPr algn="just"/>
            <a:r>
              <a:rPr lang="tr-TR" dirty="0">
                <a:latin typeface="Arial" panose="020B0604020202020204" pitchFamily="34" charset="0"/>
                <a:cs typeface="Arial" panose="020B0604020202020204" pitchFamily="34" charset="0"/>
              </a:rPr>
              <a:t>Potansiyel ev sahipleri istenen fiyatları karşılamakta zorlanırken, hanelerin ortalama borç seviyesi on yıldan kısa bir sürede üç katına çıktı. Bu durum, özellikle alt ve orta gelir grupları üzerinde büyük bir baskı oluşturdu; 2005 yılına gelindiğinde, borçlanma/gelir oranının ortanca  değeri %125'e yükselmişti. Bunun başlıca nedeni, artık genellikle mülkün değerini aşan pahalı konut kredileriydi. </a:t>
            </a:r>
          </a:p>
          <a:p>
            <a:pPr marL="0" indent="0" algn="just">
              <a:buNone/>
            </a:pPr>
            <a:endParaRPr lang="tr-TR" baseline="30000"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2008 mali krizinin İspanya'daki emlak balonunu patlattığı 2008 başlarına kadar gözle görülür bir ilerleme devam etti . </a:t>
            </a:r>
          </a:p>
        </p:txBody>
      </p:sp>
    </p:spTree>
    <p:extLst>
      <p:ext uri="{BB962C8B-B14F-4D97-AF65-F5344CB8AC3E}">
        <p14:creationId xmlns:p14="http://schemas.microsoft.com/office/powerpoint/2010/main" val="1508307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1166532"/>
          </a:xfrm>
        </p:spPr>
        <p:txBody>
          <a:bodyPr/>
          <a:lstStyle/>
          <a:p>
            <a:r>
              <a:rPr lang="tr-TR" sz="4000" dirty="0">
                <a:latin typeface="Arial" panose="020B0604020202020204" pitchFamily="34" charset="0"/>
                <a:cs typeface="Arial" panose="020B0604020202020204" pitchFamily="34" charset="0"/>
              </a:rPr>
              <a:t>Ekonomik Toparlanma ; 2013-2014</a:t>
            </a:r>
          </a:p>
        </p:txBody>
      </p:sp>
      <p:sp>
        <p:nvSpPr>
          <p:cNvPr id="3" name="İçerik Yer Tutucusu 2"/>
          <p:cNvSpPr>
            <a:spLocks noGrp="1"/>
          </p:cNvSpPr>
          <p:nvPr>
            <p:ph idx="1"/>
          </p:nvPr>
        </p:nvSpPr>
        <p:spPr>
          <a:xfrm>
            <a:off x="646111" y="1619250"/>
            <a:ext cx="10300563" cy="4629149"/>
          </a:xfrm>
        </p:spPr>
        <p:txBody>
          <a:bodyPr>
            <a:normAutofit/>
          </a:bodyPr>
          <a:lstStyle/>
          <a:p>
            <a:pPr algn="just"/>
            <a:r>
              <a:rPr lang="tr-TR" dirty="0">
                <a:latin typeface="Arial" panose="020B0604020202020204" pitchFamily="34" charset="0"/>
                <a:cs typeface="Arial" panose="020B0604020202020204" pitchFamily="34" charset="0"/>
              </a:rPr>
              <a:t>Ekonomik durum 2013'te iyileşmeye başladı. </a:t>
            </a:r>
          </a:p>
          <a:p>
            <a:pPr algn="just"/>
            <a:r>
              <a:rPr lang="tr-TR" dirty="0">
                <a:latin typeface="Arial" panose="020B0604020202020204" pitchFamily="34" charset="0"/>
                <a:cs typeface="Arial" panose="020B0604020202020204" pitchFamily="34" charset="0"/>
              </a:rPr>
              <a:t>O zamana kadar İspanya, patlama yıllarında oluşan rekor ticaret açığını tersine çevirmeyi başardı. </a:t>
            </a:r>
          </a:p>
          <a:p>
            <a:pPr algn="just"/>
            <a:r>
              <a:rPr lang="tr-TR" dirty="0">
                <a:latin typeface="Arial" panose="020B0604020202020204" pitchFamily="34" charset="0"/>
                <a:cs typeface="Arial" panose="020B0604020202020204" pitchFamily="34" charset="0"/>
              </a:rPr>
              <a:t>Otuz yıllık açığın ardından 2013'te ticaret fazlası verildi.</a:t>
            </a:r>
          </a:p>
          <a:p>
            <a:pPr algn="just"/>
            <a:r>
              <a:rPr lang="tr-TR" dirty="0">
                <a:latin typeface="Arial" panose="020B0604020202020204" pitchFamily="34" charset="0"/>
                <a:cs typeface="Arial" panose="020B0604020202020204" pitchFamily="34" charset="0"/>
              </a:rPr>
              <a:t>2015'te GSYİH %3,2 büyüdü: 2007'den beri görülmemiş bir oran. </a:t>
            </a:r>
            <a:endParaRPr lang="tr-TR" baseline="30000"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2014-2015'te ekonomi, 2009-2013 durgunluğunda kaybedilen </a:t>
            </a:r>
            <a:r>
              <a:rPr lang="tr-TR" dirty="0" err="1">
                <a:latin typeface="Arial" panose="020B0604020202020204" pitchFamily="34" charset="0"/>
                <a:cs typeface="Arial" panose="020B0604020202020204" pitchFamily="34" charset="0"/>
              </a:rPr>
              <a:t>GSYİH'nın</a:t>
            </a:r>
            <a:r>
              <a:rPr lang="tr-TR" dirty="0">
                <a:latin typeface="Arial" panose="020B0604020202020204" pitchFamily="34" charset="0"/>
                <a:cs typeface="Arial" panose="020B0604020202020204" pitchFamily="34" charset="0"/>
              </a:rPr>
              <a:t> %85'ini telafi etti.  </a:t>
            </a:r>
          </a:p>
          <a:p>
            <a:pPr algn="just"/>
            <a:r>
              <a:rPr lang="tr-TR" dirty="0">
                <a:latin typeface="Arial" panose="020B0604020202020204" pitchFamily="34" charset="0"/>
                <a:cs typeface="Arial" panose="020B0604020202020204" pitchFamily="34" charset="0"/>
              </a:rPr>
              <a:t>Bu başarı bazı analistlerin İspanya'nın toparlanmasını "yapısal reform çabalarının vitrini" olarak adlandırmasına yol açtı. </a:t>
            </a:r>
          </a:p>
          <a:p>
            <a:pPr algn="just"/>
            <a:r>
              <a:rPr lang="tr-TR" dirty="0">
                <a:latin typeface="Arial" panose="020B0604020202020204" pitchFamily="34" charset="0"/>
                <a:cs typeface="Arial" panose="020B0604020202020204" pitchFamily="34" charset="0"/>
              </a:rPr>
              <a:t>İşsizlik 2013'ten 2017'ye önemli ölçüde düştü. </a:t>
            </a:r>
          </a:p>
        </p:txBody>
      </p:sp>
    </p:spTree>
    <p:extLst>
      <p:ext uri="{BB962C8B-B14F-4D97-AF65-F5344CB8AC3E}">
        <p14:creationId xmlns:p14="http://schemas.microsoft.com/office/powerpoint/2010/main" val="1682387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Emlak Piyasası</a:t>
            </a:r>
          </a:p>
        </p:txBody>
      </p:sp>
      <p:sp>
        <p:nvSpPr>
          <p:cNvPr id="3" name="İçerik Yer Tutucusu 2"/>
          <p:cNvSpPr>
            <a:spLocks noGrp="1"/>
          </p:cNvSpPr>
          <p:nvPr>
            <p:ph idx="1"/>
          </p:nvPr>
        </p:nvSpPr>
        <p:spPr>
          <a:xfrm>
            <a:off x="646112" y="1419226"/>
            <a:ext cx="9403742" cy="4829174"/>
          </a:xfrm>
        </p:spPr>
        <p:txBody>
          <a:bodyPr>
            <a:normAutofit/>
          </a:bodyPr>
          <a:lstStyle/>
          <a:p>
            <a:pPr algn="just"/>
            <a:r>
              <a:rPr lang="tr-TR" dirty="0">
                <a:latin typeface="Arial" panose="020B0604020202020204" pitchFamily="34" charset="0"/>
                <a:cs typeface="Arial" panose="020B0604020202020204" pitchFamily="34" charset="0"/>
              </a:rPr>
              <a:t>2017 yılına gelindiğinde, birkaç aylık fiyat artışının ardından, ekonomik durgunluk sırasında kirada oturan ev sahipleri mülklerini tekrar piyasaya sürmeye başlamıştı.  </a:t>
            </a:r>
          </a:p>
          <a:p>
            <a:pPr algn="just"/>
            <a:r>
              <a:rPr lang="tr-TR" dirty="0">
                <a:latin typeface="Arial" panose="020B0604020202020204" pitchFamily="34" charset="0"/>
                <a:cs typeface="Arial" panose="020B0604020202020204" pitchFamily="34" charset="0"/>
              </a:rPr>
              <a:t>Bu bağlamda, ev satışlarının 2017 yılında kriz öncesi (2008) seviyeye döndü.</a:t>
            </a:r>
          </a:p>
          <a:p>
            <a:pPr algn="just"/>
            <a:r>
              <a:rPr lang="tr-TR" dirty="0">
                <a:latin typeface="Arial" panose="020B0604020202020204" pitchFamily="34" charset="0"/>
                <a:cs typeface="Arial" panose="020B0604020202020204" pitchFamily="34" charset="0"/>
              </a:rPr>
              <a:t>İspanyol emlak piyasası, bu kez kiralama sektöründe yeni bir patlama yaşıyordu.   </a:t>
            </a:r>
          </a:p>
          <a:p>
            <a:pPr algn="just"/>
            <a:r>
              <a:rPr lang="tr-TR" dirty="0">
                <a:latin typeface="Arial" panose="020B0604020202020204" pitchFamily="34" charset="0"/>
                <a:cs typeface="Arial" panose="020B0604020202020204" pitchFamily="34" charset="0"/>
              </a:rPr>
              <a:t>2007 ile karşılaştırıldığında, </a:t>
            </a:r>
            <a:r>
              <a:rPr lang="tr-TR" dirty="0">
                <a:latin typeface="Arial" panose="020B0604020202020204" pitchFamily="34" charset="0"/>
                <a:cs typeface="Arial" panose="020B0604020202020204" pitchFamily="34" charset="0"/>
                <a:hlinkClick r:id="rId2" tooltip="Instituto Nacional de Estadística (İspanya)"/>
              </a:rPr>
              <a:t>Ulusal İstatistik Enstitüsü</a:t>
            </a:r>
            <a:r>
              <a:rPr lang="tr-TR" dirty="0">
                <a:latin typeface="Arial" panose="020B0604020202020204" pitchFamily="34" charset="0"/>
                <a:cs typeface="Arial" panose="020B0604020202020204" pitchFamily="34" charset="0"/>
              </a:rPr>
              <a:t> daha yüksek kira seviyeleri kaydetti ve en kalabalık 10 ilde 2007'den beri kira enflasyonu %5 ile %15 arasında gerçekleşti.  </a:t>
            </a:r>
          </a:p>
          <a:p>
            <a:pPr algn="just"/>
            <a:r>
              <a:rPr lang="tr-TR" dirty="0">
                <a:latin typeface="Arial" panose="020B0604020202020204" pitchFamily="34" charset="0"/>
                <a:cs typeface="Arial" panose="020B0604020202020204" pitchFamily="34" charset="0"/>
              </a:rPr>
              <a:t>Bu olgu, kısmen turistlere yapılan kısa süreli kiralamalarla desteklenen yeni rekor ortalama fiyatlar gören Barselona veya Madrid gibi büyük şehirlerde en belirgin şekilde görüldü. </a:t>
            </a:r>
            <a:endParaRPr lang="tr-TR" dirty="0"/>
          </a:p>
          <a:p>
            <a:endParaRPr lang="tr-TR" dirty="0"/>
          </a:p>
        </p:txBody>
      </p:sp>
    </p:spTree>
    <p:extLst>
      <p:ext uri="{BB962C8B-B14F-4D97-AF65-F5344CB8AC3E}">
        <p14:creationId xmlns:p14="http://schemas.microsoft.com/office/powerpoint/2010/main" val="368739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814378"/>
          </a:xfrm>
        </p:spPr>
        <p:txBody>
          <a:bodyPr/>
          <a:lstStyle/>
          <a:p>
            <a:r>
              <a:rPr lang="tr-TR" dirty="0">
                <a:latin typeface="Arial" panose="020B0604020202020204" pitchFamily="34" charset="0"/>
                <a:cs typeface="Arial" panose="020B0604020202020204" pitchFamily="34" charset="0"/>
              </a:rPr>
              <a:t>2020 </a:t>
            </a:r>
            <a:r>
              <a:rPr lang="tr-TR" dirty="0" err="1">
                <a:latin typeface="Arial" panose="020B0604020202020204" pitchFamily="34" charset="0"/>
                <a:cs typeface="Arial" panose="020B0604020202020204" pitchFamily="34" charset="0"/>
              </a:rPr>
              <a:t>Pandemisi</a:t>
            </a:r>
            <a:r>
              <a:rPr lang="tr-TR" dirty="0">
                <a:latin typeface="Arial" panose="020B0604020202020204" pitchFamily="34" charset="0"/>
                <a:cs typeface="Arial" panose="020B0604020202020204" pitchFamily="34" charset="0"/>
              </a:rPr>
              <a:t> ve Sonrası</a:t>
            </a:r>
          </a:p>
        </p:txBody>
      </p:sp>
      <p:sp>
        <p:nvSpPr>
          <p:cNvPr id="3" name="İçerik Yer Tutucusu 2"/>
          <p:cNvSpPr>
            <a:spLocks noGrp="1"/>
          </p:cNvSpPr>
          <p:nvPr>
            <p:ph idx="1"/>
          </p:nvPr>
        </p:nvSpPr>
        <p:spPr>
          <a:xfrm>
            <a:off x="762000" y="1552575"/>
            <a:ext cx="9287853" cy="4695824"/>
          </a:xfrm>
        </p:spPr>
        <p:txBody>
          <a:bodyPr>
            <a:normAutofit/>
          </a:bodyPr>
          <a:lstStyle/>
          <a:p>
            <a:pPr algn="just"/>
            <a:r>
              <a:rPr lang="tr-TR" dirty="0">
                <a:latin typeface="Arial" panose="020B0604020202020204" pitchFamily="34" charset="0"/>
                <a:cs typeface="Arial" panose="020B0604020202020204" pitchFamily="34" charset="0"/>
              </a:rPr>
              <a:t>Yabancı turizmin </a:t>
            </a:r>
            <a:r>
              <a:rPr lang="tr-TR" dirty="0" err="1">
                <a:latin typeface="Arial" panose="020B0604020202020204" pitchFamily="34" charset="0"/>
                <a:cs typeface="Arial" panose="020B0604020202020204" pitchFamily="34" charset="0"/>
              </a:rPr>
              <a:t>GSYİH'nin</a:t>
            </a:r>
            <a:r>
              <a:rPr lang="tr-TR" dirty="0">
                <a:latin typeface="Arial" panose="020B0604020202020204" pitchFamily="34" charset="0"/>
                <a:cs typeface="Arial" panose="020B0604020202020204" pitchFamily="34" charset="0"/>
              </a:rPr>
              <a:t> %5'ini oluşturması nedeniyle, İspanyol ekonomisini diğer ülkelere göre daha yoğun bir şekilde etkiledi.</a:t>
            </a:r>
          </a:p>
          <a:p>
            <a:pPr algn="just"/>
            <a:r>
              <a:rPr lang="tr-TR" dirty="0">
                <a:latin typeface="Arial" panose="020B0604020202020204" pitchFamily="34" charset="0"/>
                <a:cs typeface="Arial" panose="020B0604020202020204" pitchFamily="34" charset="0"/>
              </a:rPr>
              <a:t>2023'ün ilk çeyreğinde, ülke ekonomik durgunluktan tamamen kurtuldu ve </a:t>
            </a:r>
            <a:r>
              <a:rPr lang="tr-TR" dirty="0" err="1">
                <a:latin typeface="Arial" panose="020B0604020202020204" pitchFamily="34" charset="0"/>
                <a:cs typeface="Arial" panose="020B0604020202020204" pitchFamily="34" charset="0"/>
              </a:rPr>
              <a:t>GSYİH'si</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pandemi</a:t>
            </a:r>
            <a:r>
              <a:rPr lang="tr-TR" dirty="0">
                <a:latin typeface="Arial" panose="020B0604020202020204" pitchFamily="34" charset="0"/>
                <a:cs typeface="Arial" panose="020B0604020202020204" pitchFamily="34" charset="0"/>
              </a:rPr>
              <a:t> öncesi seviyelere ulaştı. </a:t>
            </a:r>
          </a:p>
          <a:p>
            <a:pPr algn="just"/>
            <a:r>
              <a:rPr lang="tr-TR" dirty="0">
                <a:latin typeface="Arial" panose="020B0604020202020204" pitchFamily="34" charset="0"/>
                <a:cs typeface="Arial" panose="020B0604020202020204" pitchFamily="34" charset="0"/>
              </a:rPr>
              <a:t> İspanya ekonomisi, avro bölgesinin genelindeki durgunluğa rağmen 2023’te %2,5  ve 2024'te %3,1 büyüdü, 2025'te ise %2,5 büyümesi bekleniyor. </a:t>
            </a:r>
          </a:p>
          <a:p>
            <a:pPr algn="just"/>
            <a:r>
              <a:rPr lang="tr-TR" dirty="0" err="1">
                <a:latin typeface="Arial" panose="020B0604020202020204" pitchFamily="34" charset="0"/>
                <a:cs typeface="Arial" panose="020B0604020202020204" pitchFamily="34" charset="0"/>
              </a:rPr>
              <a:t>Eurostad</a:t>
            </a:r>
            <a:r>
              <a:rPr lang="tr-TR" dirty="0">
                <a:latin typeface="Arial" panose="020B0604020202020204" pitchFamily="34" charset="0"/>
                <a:cs typeface="Arial" panose="020B0604020202020204" pitchFamily="34" charset="0"/>
              </a:rPr>
              <a:t> verilerine göre, 2024 yılında satın alma gücü paritesi (SAGP) dikkate alınarak düzeltildiğinde, Avrupa Birliği'nin kişi başına düşen ortalama </a:t>
            </a:r>
            <a:r>
              <a:rPr lang="tr-TR" dirty="0" err="1">
                <a:latin typeface="Arial" panose="020B0604020202020204" pitchFamily="34" charset="0"/>
                <a:cs typeface="Arial" panose="020B0604020202020204" pitchFamily="34" charset="0"/>
              </a:rPr>
              <a:t>GSYİH'sinin</a:t>
            </a:r>
            <a:r>
              <a:rPr lang="tr-TR" dirty="0">
                <a:latin typeface="Arial" panose="020B0604020202020204" pitchFamily="34" charset="0"/>
                <a:cs typeface="Arial" panose="020B0604020202020204" pitchFamily="34" charset="0"/>
              </a:rPr>
              <a:t> %92'sine ulaştı.</a:t>
            </a:r>
          </a:p>
          <a:p>
            <a:pPr algn="just"/>
            <a:r>
              <a:rPr lang="tr-TR" dirty="0">
                <a:latin typeface="Arial" panose="020B0604020202020204" pitchFamily="34" charset="0"/>
                <a:cs typeface="Arial" panose="020B0604020202020204" pitchFamily="34" charset="0"/>
              </a:rPr>
              <a:t> Bu ilerleme sürecinde İspanya, Çek Cumhuriyeti, Slovenya ve Güney Kore gibi ülkeleri geride bırakarak , son beş yılda Avrupa merkeziyle arasındaki farkı en önemli ölçüde kapatan AB ekonomilerinden biri haline gelmiştir. </a:t>
            </a:r>
          </a:p>
        </p:txBody>
      </p:sp>
    </p:spTree>
    <p:extLst>
      <p:ext uri="{BB962C8B-B14F-4D97-AF65-F5344CB8AC3E}">
        <p14:creationId xmlns:p14="http://schemas.microsoft.com/office/powerpoint/2010/main" val="1572645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1099857"/>
          </a:xfrm>
        </p:spPr>
        <p:txBody>
          <a:bodyPr/>
          <a:lstStyle/>
          <a:p>
            <a:r>
              <a:rPr lang="tr-TR" dirty="0"/>
              <a:t>Kaynakça</a:t>
            </a:r>
          </a:p>
        </p:txBody>
      </p:sp>
      <p:sp>
        <p:nvSpPr>
          <p:cNvPr id="4" name="İçerik Yer Tutucusu 2"/>
          <p:cNvSpPr>
            <a:spLocks noGrp="1"/>
          </p:cNvSpPr>
          <p:nvPr>
            <p:ph idx="1"/>
          </p:nvPr>
        </p:nvSpPr>
        <p:spPr>
          <a:xfrm>
            <a:off x="457200" y="1419226"/>
            <a:ext cx="10020300" cy="4829174"/>
          </a:xfrm>
        </p:spPr>
        <p:txBody>
          <a:bodyPr>
            <a:normAutofit fontScale="92500" lnSpcReduction="20000"/>
          </a:bodyPr>
          <a:lstStyle/>
          <a:p>
            <a:r>
              <a:rPr lang="tr-TR" dirty="0">
                <a:hlinkClick r:id="rId2"/>
              </a:rPr>
              <a:t>https://tr.wikipedia.org/wiki/Franco_%C4%B0spanyas%C4%B1</a:t>
            </a:r>
            <a:endParaRPr lang="tr-TR" dirty="0"/>
          </a:p>
          <a:p>
            <a:r>
              <a:rPr lang="tr-TR" dirty="0">
                <a:hlinkClick r:id="rId3"/>
              </a:rPr>
              <a:t>https://www.britannica.com/place/Spain/Francos-Spain-1939-75</a:t>
            </a:r>
            <a:endParaRPr lang="tr-TR" dirty="0"/>
          </a:p>
          <a:p>
            <a:r>
              <a:rPr lang="tr-TR" dirty="0">
                <a:hlinkClick r:id="rId4"/>
              </a:rPr>
              <a:t>https://dergipark.org.tr/tr/download/article-file/4339</a:t>
            </a:r>
            <a:endParaRPr lang="tr-TR" dirty="0"/>
          </a:p>
          <a:p>
            <a:r>
              <a:rPr lang="tr-TR" dirty="0">
                <a:hlinkClick r:id="rId5"/>
              </a:rPr>
              <a:t>https://en.wikipedia.org/wiki/Jos%C3%A9_Mar%C3%ADa_Aznar</a:t>
            </a:r>
            <a:endParaRPr lang="tr-TR" dirty="0"/>
          </a:p>
          <a:p>
            <a:r>
              <a:rPr lang="tr-TR" dirty="0">
                <a:hlinkClick r:id="rId6"/>
              </a:rPr>
              <a:t>https://dergipark.org.tr/en/download/article-file/509098</a:t>
            </a:r>
            <a:endParaRPr lang="tr-TR" dirty="0"/>
          </a:p>
          <a:p>
            <a:r>
              <a:rPr lang="tr-TR" dirty="0">
                <a:hlinkClick r:id="rId7"/>
              </a:rPr>
              <a:t>https://history-maps.com/tr/story/History-of-Spain</a:t>
            </a:r>
            <a:endParaRPr lang="tr-TR" dirty="0"/>
          </a:p>
          <a:p>
            <a:r>
              <a:rPr lang="tr-TR" dirty="0">
                <a:hlinkClick r:id="rId8"/>
              </a:rPr>
              <a:t>https://dergipark.org.tr/tr/download/article-file/3595498#:~:text=bakacak%20olursak%3B%20%C5%9Eili%20(1810),2020%2C%20s.1)</a:t>
            </a:r>
            <a:r>
              <a:rPr lang="tr-TR" dirty="0"/>
              <a:t>.</a:t>
            </a:r>
          </a:p>
          <a:p>
            <a:r>
              <a:rPr lang="tr-TR" dirty="0">
                <a:hlinkClick r:id="rId9"/>
              </a:rPr>
              <a:t>https://dogruveri.com/gecmiste-ispanya-somurgesi-olan-ulkeler-2/</a:t>
            </a:r>
            <a:endParaRPr lang="tr-TR" dirty="0"/>
          </a:p>
          <a:p>
            <a:r>
              <a:rPr lang="tr-TR" dirty="0">
                <a:hlinkClick r:id="rId10"/>
              </a:rPr>
              <a:t>https://en.wikipedia.org/wiki/Economic_history_of_Spain</a:t>
            </a:r>
            <a:endParaRPr lang="tr-TR" dirty="0"/>
          </a:p>
          <a:p>
            <a:r>
              <a:rPr lang="tr-TR" dirty="0">
                <a:hlinkClick r:id="rId11"/>
              </a:rPr>
              <a:t>https://en.wikipedia.org/wiki/Economy_of_Spain</a:t>
            </a:r>
            <a:endParaRPr lang="tr-TR" dirty="0"/>
          </a:p>
          <a:p>
            <a:r>
              <a:rPr lang="tr-TR" dirty="0"/>
              <a:t>https://theclassicjournal.uga.edu/index.php/2020/05/07/spains-lesson-in-hubris-tracing-spains-financial-collapse-to-the-beginning-of-its-new-world-empire/</a:t>
            </a:r>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1831118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5130" y="255616"/>
            <a:ext cx="9404723" cy="1712422"/>
          </a:xfrm>
        </p:spPr>
        <p:txBody>
          <a:bodyPr/>
          <a:lstStyle/>
          <a:p>
            <a:r>
              <a:rPr lang="tr-TR" sz="4000" b="1" dirty="0">
                <a:latin typeface="Arial" panose="020B0604020202020204" pitchFamily="34" charset="0"/>
                <a:cs typeface="Arial" panose="020B0604020202020204" pitchFamily="34" charset="0"/>
              </a:rPr>
              <a:t>Antik Çağ (M.Ö. 2000- M.S. 418)</a:t>
            </a:r>
            <a:br>
              <a:rPr lang="tr-TR" sz="4000" b="1" dirty="0">
                <a:latin typeface="Arial" panose="020B0604020202020204" pitchFamily="34" charset="0"/>
                <a:cs typeface="Arial" panose="020B0604020202020204" pitchFamily="34" charset="0"/>
              </a:rPr>
            </a:br>
            <a:r>
              <a:rPr lang="tr-TR" sz="4000" dirty="0" err="1">
                <a:latin typeface="Arial" panose="020B0604020202020204" pitchFamily="34" charset="0"/>
                <a:cs typeface="Arial" panose="020B0604020202020204" pitchFamily="34" charset="0"/>
              </a:rPr>
              <a:t>İberler,Keltler,Fenikeliler,Kartacalılar</a:t>
            </a:r>
            <a:br>
              <a:rPr lang="tr-TR" dirty="0"/>
            </a:br>
            <a:br>
              <a:rPr lang="tr-TR" dirty="0"/>
            </a:br>
            <a:br>
              <a:rPr lang="tr-TR" sz="2800" dirty="0">
                <a:latin typeface="Arial" panose="020B0604020202020204" pitchFamily="34" charset="0"/>
                <a:cs typeface="Arial" panose="020B0604020202020204" pitchFamily="34" charset="0"/>
              </a:rPr>
            </a:br>
            <a:endParaRPr lang="tr-TR" sz="2800" dirty="0"/>
          </a:p>
        </p:txBody>
      </p:sp>
      <p:sp>
        <p:nvSpPr>
          <p:cNvPr id="3" name="İçerik Yer Tutucusu 2"/>
          <p:cNvSpPr>
            <a:spLocks noGrp="1"/>
          </p:cNvSpPr>
          <p:nvPr>
            <p:ph idx="1"/>
          </p:nvPr>
        </p:nvSpPr>
        <p:spPr>
          <a:xfrm>
            <a:off x="1103312" y="2277687"/>
            <a:ext cx="8946541" cy="3970712"/>
          </a:xfrm>
        </p:spPr>
        <p:txBody>
          <a:bodyPr>
            <a:normAutofit/>
          </a:bodyPr>
          <a:lstStyle/>
          <a:p>
            <a:pPr algn="just"/>
            <a:r>
              <a:rPr lang="tr-TR" dirty="0">
                <a:latin typeface="Arial" panose="020B0604020202020204" pitchFamily="34" charset="0"/>
                <a:cs typeface="Arial" panose="020B0604020202020204" pitchFamily="34" charset="0"/>
              </a:rPr>
              <a:t>Roma'nın </a:t>
            </a:r>
            <a:r>
              <a:rPr lang="tr-TR" dirty="0" err="1">
                <a:latin typeface="Arial" panose="020B0604020202020204" pitchFamily="34" charset="0"/>
                <a:cs typeface="Arial" panose="020B0604020202020204" pitchFamily="34" charset="0"/>
              </a:rPr>
              <a:t>İber</a:t>
            </a:r>
            <a:r>
              <a:rPr lang="tr-TR" dirty="0">
                <a:latin typeface="Arial" panose="020B0604020202020204" pitchFamily="34" charset="0"/>
                <a:cs typeface="Arial" panose="020B0604020202020204" pitchFamily="34" charset="0"/>
              </a:rPr>
              <a:t> Yarımadası'na girmesinden önce, yarımadanın hemen hemen tamamı kırsal </a:t>
            </a:r>
            <a:r>
              <a:rPr lang="tr-TR" dirty="0">
                <a:latin typeface="Arial" panose="020B0604020202020204" pitchFamily="34" charset="0"/>
                <a:cs typeface="Arial" panose="020B0604020202020204" pitchFamily="34" charset="0"/>
                <a:hlinkClick r:id="rId2" tooltip="Geçim ekonomisi"/>
              </a:rPr>
              <a:t>geçim ekonomisine</a:t>
            </a:r>
            <a:r>
              <a:rPr lang="tr-TR" dirty="0">
                <a:latin typeface="Arial" panose="020B0604020202020204" pitchFamily="34" charset="0"/>
                <a:cs typeface="Arial" panose="020B0604020202020204" pitchFamily="34" charset="0"/>
              </a:rPr>
              <a:t> dayanıyordu ve ticaret çok sınırlıydı; </a:t>
            </a:r>
          </a:p>
          <a:p>
            <a:pPr algn="just"/>
            <a:r>
              <a:rPr lang="tr-TR" dirty="0">
                <a:latin typeface="Arial" panose="020B0604020202020204" pitchFamily="34" charset="0"/>
                <a:cs typeface="Arial" panose="020B0604020202020204" pitchFamily="34" charset="0"/>
                <a:hlinkClick r:id="rId3" tooltip="Akdeniz"/>
              </a:rPr>
              <a:t>Sadece Akdeniz kıyısında yer alan ve </a:t>
            </a:r>
            <a:r>
              <a:rPr lang="tr-TR" dirty="0">
                <a:latin typeface="Arial" panose="020B0604020202020204" pitchFamily="34" charset="0"/>
                <a:cs typeface="Arial" panose="020B0604020202020204" pitchFamily="34" charset="0"/>
                <a:hlinkClick r:id="rId4" tooltip="Antik Yunanistan"/>
              </a:rPr>
              <a:t>Yunan</a:t>
            </a:r>
            <a:r>
              <a:rPr lang="tr-TR" dirty="0">
                <a:latin typeface="Arial" panose="020B0604020202020204" pitchFamily="34" charset="0"/>
                <a:cs typeface="Arial" panose="020B0604020202020204" pitchFamily="34" charset="0"/>
              </a:rPr>
              <a:t> ve </a:t>
            </a:r>
            <a:r>
              <a:rPr lang="tr-TR" dirty="0">
                <a:latin typeface="Arial" panose="020B0604020202020204" pitchFamily="34" charset="0"/>
                <a:cs typeface="Arial" panose="020B0604020202020204" pitchFamily="34" charset="0"/>
                <a:hlinkClick r:id="rId5" tooltip="Fonetik"/>
              </a:rPr>
              <a:t>Fenike</a:t>
            </a:r>
            <a:r>
              <a:rPr lang="tr-TR" dirty="0">
                <a:latin typeface="Arial" panose="020B0604020202020204" pitchFamily="34" charset="0"/>
                <a:cs typeface="Arial" panose="020B0604020202020204" pitchFamily="34" charset="0"/>
              </a:rPr>
              <a:t> ticaretiyle düzenli teması olan en büyük şehirler hariç .</a:t>
            </a:r>
          </a:p>
          <a:p>
            <a:pPr algn="just"/>
            <a:r>
              <a:rPr lang="tr-TR" dirty="0" err="1">
                <a:latin typeface="Arial" panose="020B0604020202020204" pitchFamily="34" charset="0"/>
                <a:cs typeface="Arial" panose="020B0604020202020204" pitchFamily="34" charset="0"/>
                <a:hlinkClick r:id="rId6" tooltip="Kartaca"/>
              </a:rPr>
              <a:t>Kartacalılar</a:t>
            </a:r>
            <a:r>
              <a:rPr lang="tr-TR" dirty="0">
                <a:latin typeface="Arial" panose="020B0604020202020204" pitchFamily="34" charset="0"/>
                <a:cs typeface="Arial" panose="020B0604020202020204" pitchFamily="34" charset="0"/>
              </a:rPr>
              <a:t> ve </a:t>
            </a:r>
            <a:r>
              <a:rPr lang="tr-TR" dirty="0">
                <a:latin typeface="Arial" panose="020B0604020202020204" pitchFamily="34" charset="0"/>
                <a:cs typeface="Arial" panose="020B0604020202020204" pitchFamily="34" charset="0"/>
                <a:hlinkClick r:id="rId4" tooltip="Antik Yunanistan"/>
              </a:rPr>
              <a:t>Yunanlılar</a:t>
            </a:r>
            <a:r>
              <a:rPr lang="tr-TR" dirty="0">
                <a:latin typeface="Arial" panose="020B0604020202020204" pitchFamily="34" charset="0"/>
                <a:cs typeface="Arial" panose="020B0604020202020204" pitchFamily="34" charset="0"/>
              </a:rPr>
              <a:t> da İspanya ile ticaret yapmış ve kıyılarda kendi kolonilerini kurmuşlardır. İspanya'nın mineral zenginliği ve metallere erişimi, onu erken metal çağlarında önemli bir hammadde kaynağı haline getirmiştir</a:t>
            </a:r>
          </a:p>
          <a:p>
            <a:pPr marL="0" indent="0">
              <a:buNone/>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9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Arial" panose="020B0604020202020204" pitchFamily="34" charset="0"/>
                <a:cs typeface="Arial" panose="020B0604020202020204" pitchFamily="34" charset="0"/>
              </a:rPr>
              <a:t>Antik Çağ</a:t>
            </a:r>
            <a:br>
              <a:rPr lang="tr-TR" b="1" dirty="0">
                <a:latin typeface="Arial" panose="020B0604020202020204" pitchFamily="34" charset="0"/>
                <a:cs typeface="Arial" panose="020B0604020202020204" pitchFamily="34" charset="0"/>
              </a:rPr>
            </a:br>
            <a:r>
              <a:rPr lang="tr-TR" b="1" dirty="0">
                <a:latin typeface="Arial" panose="020B0604020202020204" pitchFamily="34" charset="0"/>
                <a:cs typeface="Arial" panose="020B0604020202020204" pitchFamily="34" charset="0"/>
              </a:rPr>
              <a:t>Roma </a:t>
            </a:r>
            <a:r>
              <a:rPr lang="tr-TR" b="1" dirty="0" err="1">
                <a:latin typeface="Arial" panose="020B0604020202020204" pitchFamily="34" charset="0"/>
                <a:cs typeface="Arial" panose="020B0604020202020204" pitchFamily="34" charset="0"/>
              </a:rPr>
              <a:t>İberyası</a:t>
            </a:r>
            <a:r>
              <a:rPr lang="tr-TR" b="1" dirty="0">
                <a:latin typeface="Arial" panose="020B0604020202020204" pitchFamily="34" charset="0"/>
                <a:cs typeface="Arial" panose="020B0604020202020204" pitchFamily="34" charset="0"/>
              </a:rPr>
              <a:t> (MÖ 302-580)</a:t>
            </a:r>
            <a:br>
              <a:rPr lang="tr-TR" b="1" dirty="0">
                <a:latin typeface="Arial" panose="020B0604020202020204" pitchFamily="34" charset="0"/>
                <a:cs typeface="Arial" panose="020B0604020202020204" pitchFamily="34" charset="0"/>
              </a:rPr>
            </a:br>
            <a:br>
              <a:rPr lang="tr-TR" sz="4000" b="1" dirty="0">
                <a:latin typeface="Arial" panose="020B0604020202020204" pitchFamily="34" charset="0"/>
                <a:cs typeface="Arial" panose="020B0604020202020204" pitchFamily="34" charset="0"/>
              </a:rPr>
            </a:br>
            <a:endParaRPr lang="tr-TR" sz="40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a:bodyPr>
          <a:lstStyle/>
          <a:p>
            <a:pPr marL="0" indent="0">
              <a:buNone/>
            </a:pPr>
            <a:endParaRPr lang="tr-TR" sz="2100" b="1"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İkinci </a:t>
            </a:r>
            <a:r>
              <a:rPr lang="tr-TR" dirty="0" err="1">
                <a:latin typeface="Arial" panose="020B0604020202020204" pitchFamily="34" charset="0"/>
                <a:cs typeface="Arial" panose="020B0604020202020204" pitchFamily="34" charset="0"/>
              </a:rPr>
              <a:t>Pön</a:t>
            </a:r>
            <a:r>
              <a:rPr lang="tr-TR" dirty="0">
                <a:latin typeface="Arial" panose="020B0604020202020204" pitchFamily="34" charset="0"/>
                <a:cs typeface="Arial" panose="020B0604020202020204" pitchFamily="34" charset="0"/>
              </a:rPr>
              <a:t> Savaşı'nda </a:t>
            </a:r>
            <a:r>
              <a:rPr lang="tr-TR" dirty="0" err="1">
                <a:latin typeface="Arial" panose="020B0604020202020204" pitchFamily="34" charset="0"/>
                <a:cs typeface="Arial" panose="020B0604020202020204" pitchFamily="34" charset="0"/>
              </a:rPr>
              <a:t>Kartaca'yı</a:t>
            </a:r>
            <a:r>
              <a:rPr lang="tr-TR" dirty="0">
                <a:latin typeface="Arial" panose="020B0604020202020204" pitchFamily="34" charset="0"/>
                <a:cs typeface="Arial" panose="020B0604020202020204" pitchFamily="34" charset="0"/>
              </a:rPr>
              <a:t> yendikten sonra </a:t>
            </a:r>
            <a:r>
              <a:rPr lang="tr-TR" dirty="0">
                <a:latin typeface="Arial" panose="020B0604020202020204" pitchFamily="34" charset="0"/>
                <a:cs typeface="Arial" panose="020B0604020202020204" pitchFamily="34" charset="0"/>
                <a:hlinkClick r:id="rId2" tooltip="İkinci Pön Savaşı"/>
              </a:rPr>
              <a:t>Romalılar </a:t>
            </a:r>
            <a:r>
              <a:rPr lang="tr-TR" dirty="0">
                <a:latin typeface="Arial" panose="020B0604020202020204" pitchFamily="34" charset="0"/>
                <a:cs typeface="Arial" panose="020B0604020202020204" pitchFamily="34" charset="0"/>
                <a:hlinkClick r:id="rId3" tooltip="Antik Roma"/>
              </a:rPr>
              <a:t>,</a:t>
            </a:r>
            <a:r>
              <a:rPr lang="tr-TR" dirty="0">
                <a:latin typeface="Arial" panose="020B0604020202020204" pitchFamily="34" charset="0"/>
                <a:cs typeface="Arial" panose="020B0604020202020204" pitchFamily="34" charset="0"/>
              </a:rPr>
              <a:t> yüzyıllar boyunca </a:t>
            </a:r>
            <a:r>
              <a:rPr lang="tr-TR" dirty="0" err="1">
                <a:latin typeface="Arial" panose="020B0604020202020204" pitchFamily="34" charset="0"/>
                <a:cs typeface="Arial" panose="020B0604020202020204" pitchFamily="34" charset="0"/>
              </a:rPr>
              <a:t>İber</a:t>
            </a:r>
            <a:r>
              <a:rPr lang="tr-TR" dirty="0">
                <a:latin typeface="Arial" panose="020B0604020202020204" pitchFamily="34" charset="0"/>
                <a:cs typeface="Arial" panose="020B0604020202020204" pitchFamily="34" charset="0"/>
              </a:rPr>
              <a:t> Yarımadası'nın tamamına hükmederek ekonomiyi genişletip çeşitlendirmiş ve İspanyolların daha geniş bir alanda ticaretini yaygınlaştırmışlardır.</a:t>
            </a:r>
          </a:p>
          <a:p>
            <a:pPr algn="just"/>
            <a:r>
              <a:rPr lang="tr-TR"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hlinkClick r:id="rId3" tooltip="Antik Roma"/>
              </a:rPr>
              <a:t>Roma </a:t>
            </a:r>
            <a:r>
              <a:rPr lang="tr-TR" dirty="0" err="1">
                <a:latin typeface="Arial" panose="020B0604020202020204" pitchFamily="34" charset="0"/>
                <a:cs typeface="Arial" panose="020B0604020202020204" pitchFamily="34" charset="0"/>
                <a:hlinkClick r:id="rId4" tooltip="İber Yarımadası"/>
              </a:rPr>
              <a:t>İberyası'nın</a:t>
            </a:r>
            <a:r>
              <a:rPr lang="tr-TR" dirty="0">
                <a:latin typeface="Arial" panose="020B0604020202020204" pitchFamily="34" charset="0"/>
                <a:cs typeface="Arial" panose="020B0604020202020204" pitchFamily="34" charset="0"/>
              </a:rPr>
              <a:t> ekonomisi , Roma'nın yarımada topraklarını fethetmesi sırasında ve sonrasında güçlü bir devrim yaşadı; öyle ki, bilinmeyen ama gelecek vaat eden bir topraktan, hem Cumhuriyet'in hem de İmparatorluğun en değerli kazanımlarından biri ve Roma'nın yükselişini destekleyen temel bir sütun haline geldi.</a:t>
            </a:r>
          </a:p>
          <a:p>
            <a:endParaRPr lang="tr-TR" dirty="0"/>
          </a:p>
          <a:p>
            <a:endParaRPr lang="tr-TR" dirty="0"/>
          </a:p>
        </p:txBody>
      </p:sp>
    </p:spTree>
    <p:extLst>
      <p:ext uri="{BB962C8B-B14F-4D97-AF65-F5344CB8AC3E}">
        <p14:creationId xmlns:p14="http://schemas.microsoft.com/office/powerpoint/2010/main" val="228069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1226453"/>
          </a:xfrm>
        </p:spPr>
        <p:txBody>
          <a:bodyPr/>
          <a:lstStyle/>
          <a:p>
            <a:r>
              <a:rPr lang="tr-TR" sz="4000" b="1" dirty="0">
                <a:latin typeface="Arial" panose="020B0604020202020204" pitchFamily="34" charset="0"/>
                <a:cs typeface="Arial" panose="020B0604020202020204" pitchFamily="34" charset="0"/>
              </a:rPr>
              <a:t>Antik Çağ</a:t>
            </a:r>
            <a:br>
              <a:rPr lang="tr-TR" sz="4000" b="1" dirty="0">
                <a:latin typeface="Arial" panose="020B0604020202020204" pitchFamily="34" charset="0"/>
                <a:cs typeface="Arial" panose="020B0604020202020204" pitchFamily="34" charset="0"/>
              </a:rPr>
            </a:br>
            <a:r>
              <a:rPr lang="tr-TR" sz="4000" b="1" dirty="0">
                <a:latin typeface="Arial" panose="020B0604020202020204" pitchFamily="34" charset="0"/>
                <a:cs typeface="Arial" panose="020B0604020202020204" pitchFamily="34" charset="0"/>
              </a:rPr>
              <a:t>Roma </a:t>
            </a:r>
            <a:r>
              <a:rPr lang="tr-TR" sz="4000" b="1" dirty="0" err="1">
                <a:latin typeface="Arial" panose="020B0604020202020204" pitchFamily="34" charset="0"/>
                <a:cs typeface="Arial" panose="020B0604020202020204" pitchFamily="34" charset="0"/>
              </a:rPr>
              <a:t>İberyası</a:t>
            </a:r>
            <a:r>
              <a:rPr lang="tr-TR" sz="4000" b="1" dirty="0">
                <a:latin typeface="Arial" panose="020B0604020202020204" pitchFamily="34" charset="0"/>
                <a:cs typeface="Arial" panose="020B0604020202020204" pitchFamily="34" charset="0"/>
              </a:rPr>
              <a:t> (MÖ 302-580)</a:t>
            </a:r>
          </a:p>
        </p:txBody>
      </p:sp>
      <p:sp>
        <p:nvSpPr>
          <p:cNvPr id="3" name="İçerik Yer Tutucusu 2"/>
          <p:cNvSpPr>
            <a:spLocks noGrp="1"/>
          </p:cNvSpPr>
          <p:nvPr>
            <p:ph idx="1"/>
          </p:nvPr>
        </p:nvSpPr>
        <p:spPr>
          <a:xfrm>
            <a:off x="744084" y="1863756"/>
            <a:ext cx="8946541" cy="4195481"/>
          </a:xfrm>
        </p:spPr>
        <p:txBody>
          <a:bodyPr>
            <a:normAutofit/>
          </a:bodyPr>
          <a:lstStyle/>
          <a:p>
            <a:pPr algn="just"/>
            <a:r>
              <a:rPr lang="tr-TR" dirty="0">
                <a:latin typeface="Arial" panose="020B0604020202020204" pitchFamily="34" charset="0"/>
                <a:cs typeface="Arial" panose="020B0604020202020204" pitchFamily="34" charset="0"/>
              </a:rPr>
              <a:t>Roma, maden kaynaklarının işletilmesinin yanı sıra, </a:t>
            </a:r>
            <a:r>
              <a:rPr lang="tr-TR" dirty="0" err="1">
                <a:latin typeface="Arial" panose="020B0604020202020204" pitchFamily="34" charset="0"/>
                <a:cs typeface="Arial" panose="020B0604020202020204" pitchFamily="34" charset="0"/>
              </a:rPr>
              <a:t>Hispania'nın</a:t>
            </a:r>
            <a:r>
              <a:rPr lang="tr-TR" dirty="0">
                <a:latin typeface="Arial" panose="020B0604020202020204" pitchFamily="34" charset="0"/>
                <a:cs typeface="Arial" panose="020B0604020202020204" pitchFamily="34" charset="0"/>
              </a:rPr>
              <a:t> fethiyle muhtemelen tüm Roma topraklarındaki en iyi tarım arazilerine de erişim sağladı. Bölgenin Roma hakimiyeti altında olduğu dönemde, </a:t>
            </a:r>
            <a:r>
              <a:rPr lang="tr-TR" dirty="0" err="1">
                <a:latin typeface="Arial" panose="020B0604020202020204" pitchFamily="34" charset="0"/>
                <a:cs typeface="Arial" panose="020B0604020202020204" pitchFamily="34" charset="0"/>
              </a:rPr>
              <a:t>Hispania</a:t>
            </a:r>
            <a:r>
              <a:rPr lang="tr-TR" dirty="0">
                <a:latin typeface="Arial" panose="020B0604020202020204" pitchFamily="34" charset="0"/>
                <a:cs typeface="Arial" panose="020B0604020202020204" pitchFamily="34" charset="0"/>
              </a:rPr>
              <a:t> ekonomisi, İmparatorluğun geri kalanına pazarlar açan yollar ve </a:t>
            </a:r>
            <a:r>
              <a:rPr lang="tr-TR" dirty="0">
                <a:latin typeface="Arial" panose="020B0604020202020204" pitchFamily="34" charset="0"/>
                <a:cs typeface="Arial" panose="020B0604020202020204" pitchFamily="34" charset="0"/>
                <a:hlinkClick r:id="rId2" tooltip="Ticaret yolu"/>
              </a:rPr>
              <a:t>ticaret yollarıyla daha da güçlenen büyük bir üretim artışı yaşadı.</a:t>
            </a:r>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Mineraller açısından Roma, </a:t>
            </a:r>
            <a:r>
              <a:rPr lang="tr-TR" dirty="0">
                <a:latin typeface="Arial" panose="020B0604020202020204" pitchFamily="34" charset="0"/>
                <a:cs typeface="Arial" panose="020B0604020202020204" pitchFamily="34" charset="0"/>
                <a:hlinkClick r:id="rId3" tooltip="Gümüş"/>
              </a:rPr>
              <a:t>gümüş</a:t>
            </a:r>
            <a:r>
              <a:rPr lang="tr-TR" dirty="0">
                <a:latin typeface="Arial" panose="020B0604020202020204" pitchFamily="34" charset="0"/>
                <a:cs typeface="Arial" panose="020B0604020202020204" pitchFamily="34" charset="0"/>
              </a:rPr>
              <a:t> , </a:t>
            </a:r>
            <a:r>
              <a:rPr lang="tr-TR" dirty="0">
                <a:latin typeface="Arial" panose="020B0604020202020204" pitchFamily="34" charset="0"/>
                <a:cs typeface="Arial" panose="020B0604020202020204" pitchFamily="34" charset="0"/>
                <a:hlinkClick r:id="rId4" tooltip="Bakır"/>
              </a:rPr>
              <a:t>bakır</a:t>
            </a:r>
            <a:r>
              <a:rPr lang="tr-TR" dirty="0">
                <a:latin typeface="Arial" panose="020B0604020202020204" pitchFamily="34" charset="0"/>
                <a:cs typeface="Arial" panose="020B0604020202020204" pitchFamily="34" charset="0"/>
              </a:rPr>
              <a:t> ve </a:t>
            </a:r>
            <a:r>
              <a:rPr lang="tr-TR" dirty="0">
                <a:latin typeface="Arial" panose="020B0604020202020204" pitchFamily="34" charset="0"/>
                <a:cs typeface="Arial" panose="020B0604020202020204" pitchFamily="34" charset="0"/>
                <a:hlinkClick r:id="rId5" tooltip="Ütü"/>
              </a:rPr>
              <a:t>demiri</a:t>
            </a:r>
            <a:r>
              <a:rPr lang="tr-TR" dirty="0">
                <a:latin typeface="Arial" panose="020B0604020202020204" pitchFamily="34" charset="0"/>
                <a:cs typeface="Arial" panose="020B0604020202020204" pitchFamily="34" charset="0"/>
              </a:rPr>
              <a:t> daha fazla ilgiyle çıkardı. </a:t>
            </a:r>
          </a:p>
          <a:p>
            <a:pPr algn="just"/>
            <a:r>
              <a:rPr lang="tr-TR" b="1" dirty="0">
                <a:latin typeface="Arial" panose="020B0604020202020204" pitchFamily="34" charset="0"/>
                <a:cs typeface="Arial" panose="020B0604020202020204" pitchFamily="34" charset="0"/>
              </a:rPr>
              <a:t>Zeytin ve yağ ticareti</a:t>
            </a:r>
          </a:p>
          <a:p>
            <a:pPr algn="just"/>
            <a:r>
              <a:rPr lang="tr-TR" b="1" dirty="0">
                <a:latin typeface="Arial" panose="020B0604020202020204" pitchFamily="34" charset="0"/>
                <a:cs typeface="Arial" panose="020B0604020202020204" pitchFamily="34" charset="0"/>
              </a:rPr>
              <a:t>Üzüm yetiştiriciliği ve şarap ticareti</a:t>
            </a:r>
          </a:p>
          <a:p>
            <a:pPr algn="just"/>
            <a:r>
              <a:rPr lang="tr-TR" b="1" dirty="0">
                <a:latin typeface="Arial" panose="020B0604020202020204" pitchFamily="34" charset="0"/>
                <a:cs typeface="Arial" panose="020B0604020202020204" pitchFamily="34" charset="0"/>
              </a:rPr>
              <a:t>Tuzlu ürün/balık ticareti</a:t>
            </a:r>
          </a:p>
          <a:p>
            <a:endParaRPr lang="tr-TR" dirty="0"/>
          </a:p>
        </p:txBody>
      </p:sp>
      <p:pic>
        <p:nvPicPr>
          <p:cNvPr id="1026" name="Picture 2" descr="https://upload.wikimedia.org/wikipedia/commons/thumb/8/88/Utilesesparto.jpg/250px-Utilesespart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0209" y="4766560"/>
            <a:ext cx="23812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8/85/Baelo_claudia_factoria.jpg/250px-Baelo_claudia_factori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8546" y="4708028"/>
            <a:ext cx="238125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55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1109382"/>
          </a:xfrm>
        </p:spPr>
        <p:txBody>
          <a:bodyPr/>
          <a:lstStyle/>
          <a:p>
            <a:r>
              <a:rPr lang="tr-TR" sz="4000" b="1" dirty="0">
                <a:latin typeface="Arial" panose="020B0604020202020204" pitchFamily="34" charset="0"/>
                <a:cs typeface="Arial" panose="020B0604020202020204" pitchFamily="34" charset="0"/>
              </a:rPr>
              <a:t>Endülüs Dönemi </a:t>
            </a:r>
            <a:r>
              <a:rPr lang="tr-TR" sz="4000" b="1" dirty="0"/>
              <a:t>(M.S. 478-1492)</a:t>
            </a:r>
            <a:br>
              <a:rPr lang="tr-TR" sz="4000" b="1" dirty="0"/>
            </a:br>
            <a:endParaRPr lang="tr-TR" sz="40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714376" y="1562100"/>
            <a:ext cx="9335478" cy="4686299"/>
          </a:xfrm>
        </p:spPr>
        <p:txBody>
          <a:bodyPr>
            <a:normAutofit/>
          </a:bodyPr>
          <a:lstStyle/>
          <a:p>
            <a:pPr algn="just"/>
            <a:r>
              <a:rPr lang="tr-TR" dirty="0">
                <a:latin typeface="Arial" panose="020B0604020202020204" pitchFamily="34" charset="0"/>
                <a:cs typeface="Arial" panose="020B0604020202020204" pitchFamily="34" charset="0"/>
              </a:rPr>
              <a:t>Daha sonra, </a:t>
            </a:r>
            <a:r>
              <a:rPr lang="tr-TR" dirty="0">
                <a:latin typeface="Arial" panose="020B0604020202020204" pitchFamily="34" charset="0"/>
                <a:cs typeface="Arial" panose="020B0604020202020204" pitchFamily="34" charset="0"/>
                <a:hlinkClick r:id="rId2" tooltip="Moors"/>
              </a:rPr>
              <a:t>Mağribiler</a:t>
            </a:r>
            <a:r>
              <a:rPr lang="tr-TR" dirty="0">
                <a:latin typeface="Arial" panose="020B0604020202020204" pitchFamily="34" charset="0"/>
                <a:cs typeface="Arial" panose="020B0604020202020204" pitchFamily="34" charset="0"/>
              </a:rPr>
              <a:t> İspanya’yı fethederek  Katolik krallıklarla birlikte </a:t>
            </a:r>
            <a:r>
              <a:rPr lang="tr-TR" dirty="0" err="1">
                <a:latin typeface="Arial" panose="020B0604020202020204" pitchFamily="34" charset="0"/>
                <a:cs typeface="Arial" panose="020B0604020202020204" pitchFamily="34" charset="0"/>
              </a:rPr>
              <a:t>İber</a:t>
            </a:r>
            <a:r>
              <a:rPr lang="tr-TR" dirty="0">
                <a:latin typeface="Arial" panose="020B0604020202020204" pitchFamily="34" charset="0"/>
                <a:cs typeface="Arial" panose="020B0604020202020204" pitchFamily="34" charset="0"/>
              </a:rPr>
              <a:t> Yarımadası'nın büyük bir kısmına hakim oldular.</a:t>
            </a:r>
          </a:p>
          <a:p>
            <a:pPr algn="just"/>
            <a:r>
              <a:rPr lang="tr-TR" dirty="0">
                <a:latin typeface="Arial" panose="020B0604020202020204" pitchFamily="34" charset="0"/>
                <a:cs typeface="Arial" panose="020B0604020202020204" pitchFamily="34" charset="0"/>
              </a:rPr>
              <a:t>Zaman geçtikçe Roma’dan kalan  altyapısını onardılar ve genişlettiler. </a:t>
            </a:r>
          </a:p>
          <a:p>
            <a:pPr algn="just"/>
            <a:r>
              <a:rPr lang="tr-TR" dirty="0">
                <a:latin typeface="Arial" panose="020B0604020202020204" pitchFamily="34" charset="0"/>
                <a:cs typeface="Arial" panose="020B0604020202020204" pitchFamily="34" charset="0"/>
              </a:rPr>
              <a:t>İnsanların çoğunun her zaman yaşadığı kırsal kesimde, yaşamlarını Roma zamanlarındakine benzer şekilde devam ettirdi </a:t>
            </a:r>
          </a:p>
          <a:p>
            <a:pPr algn="just"/>
            <a:r>
              <a:rPr lang="tr-TR" dirty="0">
                <a:latin typeface="Arial" panose="020B0604020202020204" pitchFamily="34" charset="0"/>
                <a:cs typeface="Arial" panose="020B0604020202020204" pitchFamily="34" charset="0"/>
              </a:rPr>
              <a:t>Ancak sulama sistemlerinin onarılması ve genişletilmesi ve İslam dünyasından yeni ürün ve tarım uygulamalarının getirilmesiyle tarımda önemli iyileştirmeler yapıldı. </a:t>
            </a:r>
          </a:p>
          <a:p>
            <a:pPr marL="0" indent="0" algn="just">
              <a:buNone/>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0815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2394" y="85725"/>
            <a:ext cx="9717459" cy="1400175"/>
          </a:xfrm>
        </p:spPr>
        <p:txBody>
          <a:bodyPr/>
          <a:lstStyle/>
          <a:p>
            <a:r>
              <a:rPr lang="tr-TR" b="1" dirty="0"/>
              <a:t>Endülüs Dönemi </a:t>
            </a:r>
            <a:r>
              <a:rPr lang="tr-TR" sz="4400" b="1" dirty="0"/>
              <a:t>(M.S. 478-1492)</a:t>
            </a:r>
            <a:br>
              <a:rPr lang="tr-TR" sz="4400" b="1" dirty="0"/>
            </a:br>
            <a:r>
              <a:rPr lang="tr-TR" sz="4400" b="1" dirty="0"/>
              <a:t>Tarım</a:t>
            </a:r>
            <a:br>
              <a:rPr lang="tr-TR" b="1" dirty="0"/>
            </a:br>
            <a:endParaRPr lang="tr-TR" sz="3600" b="1" dirty="0"/>
          </a:p>
        </p:txBody>
      </p:sp>
      <p:sp>
        <p:nvSpPr>
          <p:cNvPr id="3" name="İçerik Yer Tutucusu 2"/>
          <p:cNvSpPr>
            <a:spLocks noGrp="1"/>
          </p:cNvSpPr>
          <p:nvPr>
            <p:ph idx="1"/>
          </p:nvPr>
        </p:nvSpPr>
        <p:spPr/>
        <p:txBody>
          <a:bodyPr>
            <a:normAutofit lnSpcReduction="10000"/>
          </a:bodyPr>
          <a:lstStyle/>
          <a:p>
            <a:pPr algn="just"/>
            <a:r>
              <a:rPr lang="tr-TR" dirty="0">
                <a:latin typeface="Arial" panose="020B0604020202020204" pitchFamily="34" charset="0"/>
                <a:cs typeface="Arial" panose="020B0604020202020204" pitchFamily="34" charset="0"/>
              </a:rPr>
              <a:t>Endülüs ekonomisi genel olarak tarıma dayalı yapıya sahipti.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Üretimin tarıma dayalı yapıldığı bölgede sanayi ve ticari faaliyetlerin çoğunu zirai ürünler ve bu hammaddeye dayanan mahsuller meydana getirmekteydi. Endülüs’te ziraatın verimliliğinin artırılmasına verilen önem neticesinde tarım tekniklerinin büyük ölçüde gelişmesiyle sonuçlandı. </a:t>
            </a:r>
          </a:p>
          <a:p>
            <a:pPr marL="0" indent="0" algn="just">
              <a:buNone/>
            </a:pPr>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Diğer taraftan vergiler de devlet ekonomisinde etkili olan bir diğer etkendi. Özellikle pazarlardan alınan vergiler hazine gelirleri arasında önemli bir yer tutuyordu. Bu nedenle devlet de ticareti canlandıracak düzenlemeler yapmış ve Orta çağ boyunca Endülüs’te iç ve dış ticaretin gelişmesine yol açmıştı.</a:t>
            </a:r>
          </a:p>
        </p:txBody>
      </p:sp>
    </p:spTree>
    <p:extLst>
      <p:ext uri="{BB962C8B-B14F-4D97-AF65-F5344CB8AC3E}">
        <p14:creationId xmlns:p14="http://schemas.microsoft.com/office/powerpoint/2010/main" val="256644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1903</TotalTime>
  <Words>4465</Words>
  <Application>Microsoft Office PowerPoint</Application>
  <PresentationFormat>Widescreen</PresentationFormat>
  <Paragraphs>255</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Century Gothic</vt:lpstr>
      <vt:lpstr>Wingdings</vt:lpstr>
      <vt:lpstr>Wingdings 3</vt:lpstr>
      <vt:lpstr>İyon</vt:lpstr>
      <vt:lpstr>İSPANYA EKONOMİSİ DÜNÜ VE BUGÜNÜ</vt:lpstr>
      <vt:lpstr>İÇERİK </vt:lpstr>
      <vt:lpstr>Genel Bilgiler</vt:lpstr>
      <vt:lpstr>Mevcut Ekonomik Durumu</vt:lpstr>
      <vt:lpstr>Antik Çağ (M.Ö. 2000- M.S. 418) İberler,Keltler,Fenikeliler,Kartacalılar   </vt:lpstr>
      <vt:lpstr>Antik Çağ Roma İberyası (MÖ 302-580)  </vt:lpstr>
      <vt:lpstr>Antik Çağ Roma İberyası (MÖ 302-580)</vt:lpstr>
      <vt:lpstr>Endülüs Dönemi (M.S. 478-1492) </vt:lpstr>
      <vt:lpstr>Endülüs Dönemi (M.S. 478-1492) Tarım </vt:lpstr>
      <vt:lpstr>Endülüs Dönemi(M.S. 478-1492) Tarım ve Hayvancılık  </vt:lpstr>
      <vt:lpstr>PowerPoint Presentation</vt:lpstr>
      <vt:lpstr>Endülüs Dönemi (M.S.478- 1492) Madencilik, Endüstri ve Ticaret </vt:lpstr>
      <vt:lpstr>Endülüs Dönemi  Para Birimi ve Vergi Sistemi</vt:lpstr>
      <vt:lpstr>Hanedan Birliği ve Keşifler</vt:lpstr>
      <vt:lpstr>PowerPoint Presentation</vt:lpstr>
      <vt:lpstr>Keşiflerin Sonucu </vt:lpstr>
      <vt:lpstr>15-17. YÜZYIL:SÖMÜRGE ZENGİNLİĞİ</vt:lpstr>
      <vt:lpstr>Yeni Dünya'dan Altın ve Gümüş ve Tarım Ürünleri</vt:lpstr>
      <vt:lpstr>Kolonileşme ve Ekonomik Sonuçları</vt:lpstr>
      <vt:lpstr>Kolonileşme ve Ekonomik Sonuçları</vt:lpstr>
      <vt:lpstr>Sömürgelerin Kaybı</vt:lpstr>
      <vt:lpstr>Sömürgelerin Kaybı</vt:lpstr>
      <vt:lpstr>1822'den 1898'e</vt:lpstr>
      <vt:lpstr>1898'den 1920'ye</vt:lpstr>
      <vt:lpstr>İkinci Cumhuriyet (1931–36)</vt:lpstr>
      <vt:lpstr>İç Savaş ve Maliyeti (1936-1939)</vt:lpstr>
      <vt:lpstr>İç Savaş ve Maliyeti </vt:lpstr>
      <vt:lpstr>Franco dönemi (1939–75) Kurtarma (1939-1958)</vt:lpstr>
      <vt:lpstr>Franco dönemi (1939–75) Kurtarma ve Ekonomik Liberalleşme (1953-1975)</vt:lpstr>
      <vt:lpstr>Franco dönemi (1939–75) İspanyol Mucizesi (1959-1974)</vt:lpstr>
      <vt:lpstr>Franco dönemi (1939–75) İspanyol Mucizesi (1959-1974)</vt:lpstr>
      <vt:lpstr>Franco dönemi (1939–75) İspanyol Mucizesi (1959-1974)</vt:lpstr>
      <vt:lpstr>Franco  Sonrası Dönem (1975–1980'ler)</vt:lpstr>
      <vt:lpstr>Franco Sonrası Dönem (1975–1980'ler)</vt:lpstr>
      <vt:lpstr>Franco Sonrası Dönem (1975–1980'ler)</vt:lpstr>
      <vt:lpstr>Avrupa Entegrasyonu (1985–2000)</vt:lpstr>
      <vt:lpstr>Avrupa Birliği ile yakınlaşma</vt:lpstr>
      <vt:lpstr>Patlama (1997–2007)</vt:lpstr>
      <vt:lpstr>Emlak Patlaması ve Çöküşü, 2003–2014</vt:lpstr>
      <vt:lpstr>Emlak patlaması ve çöküşü, 2003–2014</vt:lpstr>
      <vt:lpstr>2008–2014 İspanyol mali krizi</vt:lpstr>
      <vt:lpstr>2008–2014 İspanyol Mali Krizi</vt:lpstr>
      <vt:lpstr>Ekonomik Toparlanma ; 2013-2014</vt:lpstr>
      <vt:lpstr>Emlak Piyasası</vt:lpstr>
      <vt:lpstr>2020 Pandemisi ve Sonrası</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İSPANYA EKONOMİSİ DÜÜ VE BUGÜNÜ</dc:title>
  <dc:creator>CİHAN</dc:creator>
  <cp:lastModifiedBy>Nihat Berker</cp:lastModifiedBy>
  <cp:revision>76</cp:revision>
  <dcterms:created xsi:type="dcterms:W3CDTF">2025-11-04T11:52:02Z</dcterms:created>
  <dcterms:modified xsi:type="dcterms:W3CDTF">2025-11-16T03:03:24Z</dcterms:modified>
</cp:coreProperties>
</file>