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264" r:id="rId4"/>
    <p:sldId id="265" r:id="rId5"/>
    <p:sldId id="266" r:id="rId6"/>
    <p:sldId id="279" r:id="rId7"/>
    <p:sldId id="267" r:id="rId8"/>
    <p:sldId id="276" r:id="rId9"/>
    <p:sldId id="268" r:id="rId10"/>
    <p:sldId id="272" r:id="rId11"/>
    <p:sldId id="269" r:id="rId12"/>
    <p:sldId id="270" r:id="rId13"/>
    <p:sldId id="275" r:id="rId14"/>
    <p:sldId id="273" r:id="rId15"/>
    <p:sldId id="277" r:id="rId16"/>
    <p:sldId id="281" r:id="rId17"/>
    <p:sldId id="280" r:id="rId18"/>
    <p:sldId id="278" r:id="rId19"/>
    <p:sldId id="261" r:id="rId20"/>
    <p:sldId id="259"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3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53808-3677-4BE4-A550-E54983B4F91B}" type="datetimeFigureOut">
              <a:rPr lang="tr-TR" smtClean="0"/>
              <a:t>20.11.2025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19238-D68F-4FE3-903A-A5C63E7C0375}" type="slidenum">
              <a:rPr lang="tr-TR" smtClean="0"/>
              <a:t>‹#›</a:t>
            </a:fld>
            <a:endParaRPr lang="tr-TR"/>
          </a:p>
        </p:txBody>
      </p:sp>
    </p:spTree>
    <p:extLst>
      <p:ext uri="{BB962C8B-B14F-4D97-AF65-F5344CB8AC3E}">
        <p14:creationId xmlns:p14="http://schemas.microsoft.com/office/powerpoint/2010/main" val="228683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C619238-D68F-4FE3-903A-A5C63E7C0375}" type="slidenum">
              <a:rPr lang="tr-TR" smtClean="0"/>
              <a:t>16</a:t>
            </a:fld>
            <a:endParaRPr lang="tr-TR"/>
          </a:p>
        </p:txBody>
      </p:sp>
    </p:spTree>
    <p:extLst>
      <p:ext uri="{BB962C8B-B14F-4D97-AF65-F5344CB8AC3E}">
        <p14:creationId xmlns:p14="http://schemas.microsoft.com/office/powerpoint/2010/main" val="33126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txBody>
          <a:bodyPr/>
          <a:lstStyle/>
          <a:p>
            <a:endParaRPr lang="tr-TR"/>
          </a:p>
        </p:txBody>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C619238-D68F-4FE3-903A-A5C63E7C0375}" type="slidenum">
              <a:rPr lang="tr-TR" smtClean="0"/>
              <a:t>20</a:t>
            </a:fld>
            <a:endParaRPr lang="tr-TR"/>
          </a:p>
        </p:txBody>
      </p:sp>
    </p:spTree>
    <p:extLst>
      <p:ext uri="{BB962C8B-B14F-4D97-AF65-F5344CB8AC3E}">
        <p14:creationId xmlns:p14="http://schemas.microsoft.com/office/powerpoint/2010/main" val="377648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B0F6EF-92E6-2ABF-9BEA-3505D73762B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5048BFE-FE8C-DB51-91C4-2491C3299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C9EC8EF-3196-43C9-98EF-E7424AC08904}"/>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5" name="Alt Bilgi Yer Tutucusu 4">
            <a:extLst>
              <a:ext uri="{FF2B5EF4-FFF2-40B4-BE49-F238E27FC236}">
                <a16:creationId xmlns:a16="http://schemas.microsoft.com/office/drawing/2014/main" id="{46CA8FD9-8D9E-3628-AB98-3E2D78D8E0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52A7904-4656-4E2F-5400-BBA63F60AB26}"/>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83714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F9B5E1-A1E0-240F-A111-348E606FF27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A4C4432-60EA-2EA4-F557-DF5C8CBD672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1E8D85-1AB6-0D25-1279-944DA1C0B03B}"/>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5" name="Alt Bilgi Yer Tutucusu 4">
            <a:extLst>
              <a:ext uri="{FF2B5EF4-FFF2-40B4-BE49-F238E27FC236}">
                <a16:creationId xmlns:a16="http://schemas.microsoft.com/office/drawing/2014/main" id="{24E4FD0B-2565-52D0-C4E3-CA5608E043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0025EDB-4D2F-5DC9-04FA-D725C0BAA8A8}"/>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124143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C573A1B-DE7C-53D3-A254-6D179BF5CB9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742B26B-4252-ED31-3340-39E136860BF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11881C-4F6F-F54F-3DD1-9041F5158CF8}"/>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5" name="Alt Bilgi Yer Tutucusu 4">
            <a:extLst>
              <a:ext uri="{FF2B5EF4-FFF2-40B4-BE49-F238E27FC236}">
                <a16:creationId xmlns:a16="http://schemas.microsoft.com/office/drawing/2014/main" id="{904088E4-2FAB-C864-174A-0166CCED86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A838C1B-F69A-4042-8575-9B149DD76CFF}"/>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169012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6ABE7C-C89E-4166-EB93-3F451E0947D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8BD1773-349D-5BB6-15B7-0DED4551A3D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D3AB1EA-4483-CDDD-D6AC-AB361B7004A7}"/>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5" name="Alt Bilgi Yer Tutucusu 4">
            <a:extLst>
              <a:ext uri="{FF2B5EF4-FFF2-40B4-BE49-F238E27FC236}">
                <a16:creationId xmlns:a16="http://schemas.microsoft.com/office/drawing/2014/main" id="{4DEF4312-5084-1E70-EA7F-1D2E084B49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4D00D7-5813-C1EB-7798-45471E0742B3}"/>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238520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609EA0-78E1-75B6-F5EA-3E7ABF92951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FD7687C-9450-3C77-41D7-9D766D0EE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65475AE-46FD-E493-E0E0-975428C81CFD}"/>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5" name="Alt Bilgi Yer Tutucusu 4">
            <a:extLst>
              <a:ext uri="{FF2B5EF4-FFF2-40B4-BE49-F238E27FC236}">
                <a16:creationId xmlns:a16="http://schemas.microsoft.com/office/drawing/2014/main" id="{84CE93B7-7385-1156-9F78-A1C2FE665D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96CFC04-2660-4100-27F3-3E16BE73D97D}"/>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37092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0CA2E7-3121-FFAF-5F6F-B0CEC6542A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4D7D01C-BD86-B01C-DD15-ED10628A638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756ED57-10C0-6E9D-EF23-198173B4CBE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F7DB000-8680-8F30-786B-33BE6A492E76}"/>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6" name="Alt Bilgi Yer Tutucusu 5">
            <a:extLst>
              <a:ext uri="{FF2B5EF4-FFF2-40B4-BE49-F238E27FC236}">
                <a16:creationId xmlns:a16="http://schemas.microsoft.com/office/drawing/2014/main" id="{037CC0F1-BCC4-70B4-C48B-45D0664877D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A8AA37-D15A-A45B-1192-F2E58FD23741}"/>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394010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C2233C-F9E6-63BC-571A-5FC778CC16A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480ADF2-F69A-FAE3-DE3B-FCBB7B07F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A494330-25A3-9F08-286B-E82AD620869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2D46D3-DBBB-6CB5-72C3-BC70D269C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BD90FE9-E84D-96A1-7026-545599D526C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F855C24-497D-6302-6C92-732D3A533ACC}"/>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8" name="Alt Bilgi Yer Tutucusu 7">
            <a:extLst>
              <a:ext uri="{FF2B5EF4-FFF2-40B4-BE49-F238E27FC236}">
                <a16:creationId xmlns:a16="http://schemas.microsoft.com/office/drawing/2014/main" id="{3D2B2C7C-9818-5E0D-6F97-5761807DDF4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1E9B747-3B18-C3BD-57EA-4A6F53ADB0E1}"/>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54343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75A4A-9E1E-D3B0-DABF-9D6F149F018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F9D6A77-EBBE-E7A8-AE1B-D719F19F1CEE}"/>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4" name="Alt Bilgi Yer Tutucusu 3">
            <a:extLst>
              <a:ext uri="{FF2B5EF4-FFF2-40B4-BE49-F238E27FC236}">
                <a16:creationId xmlns:a16="http://schemas.microsoft.com/office/drawing/2014/main" id="{6A9107D8-8E63-2FA5-C4BD-EA98CBC80CD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2557F9A-B136-447A-BE71-DC173209250D}"/>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312523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4B5F486-F42B-C4F9-8FDA-6B6EFB890C5A}"/>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3" name="Alt Bilgi Yer Tutucusu 2">
            <a:extLst>
              <a:ext uri="{FF2B5EF4-FFF2-40B4-BE49-F238E27FC236}">
                <a16:creationId xmlns:a16="http://schemas.microsoft.com/office/drawing/2014/main" id="{DE09B825-F911-4ADB-802B-A5AFCE19626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839160E-FF9D-E41C-2F2F-D6F9DC569E18}"/>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36900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CCD50B-062F-EDFF-2A7B-0E3E5367ACA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61B8476-F74A-8BBE-7C44-370B1C605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AFF4E87-82BA-4479-2515-547F3B455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A23D75-6A5A-A959-2326-0DD9C5EA75A3}"/>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6" name="Alt Bilgi Yer Tutucusu 5">
            <a:extLst>
              <a:ext uri="{FF2B5EF4-FFF2-40B4-BE49-F238E27FC236}">
                <a16:creationId xmlns:a16="http://schemas.microsoft.com/office/drawing/2014/main" id="{E6590D08-90DD-1EC3-CAC0-87F0F0E1F07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95C369-0A55-5213-B9C4-31D170A84E1A}"/>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216528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306A64-0BB6-A337-89AB-7F26A9D09F7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37BB217-3080-A5A9-C4EB-4DF92B41A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CA740B2-8385-A06E-5054-B6772DC50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8EA28F3-7284-DBD2-ABA0-C007F352CF7A}"/>
              </a:ext>
            </a:extLst>
          </p:cNvPr>
          <p:cNvSpPr>
            <a:spLocks noGrp="1"/>
          </p:cNvSpPr>
          <p:nvPr>
            <p:ph type="dt" sz="half" idx="10"/>
          </p:nvPr>
        </p:nvSpPr>
        <p:spPr/>
        <p:txBody>
          <a:bodyPr/>
          <a:lstStyle/>
          <a:p>
            <a:fld id="{F8FB341F-E4EA-4014-8872-FB3F00156CE4}" type="datetimeFigureOut">
              <a:rPr lang="tr-TR" smtClean="0"/>
              <a:t>20.11.2025</a:t>
            </a:fld>
            <a:endParaRPr lang="tr-TR"/>
          </a:p>
        </p:txBody>
      </p:sp>
      <p:sp>
        <p:nvSpPr>
          <p:cNvPr id="6" name="Alt Bilgi Yer Tutucusu 5">
            <a:extLst>
              <a:ext uri="{FF2B5EF4-FFF2-40B4-BE49-F238E27FC236}">
                <a16:creationId xmlns:a16="http://schemas.microsoft.com/office/drawing/2014/main" id="{5BB72EC9-222F-A7E2-3A05-23982C5196F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1C02D75-F2A5-16E5-D7CC-B9766C9C9DEA}"/>
              </a:ext>
            </a:extLst>
          </p:cNvPr>
          <p:cNvSpPr>
            <a:spLocks noGrp="1"/>
          </p:cNvSpPr>
          <p:nvPr>
            <p:ph type="sldNum" sz="quarter" idx="12"/>
          </p:nvPr>
        </p:nvSpPr>
        <p:spPr/>
        <p:txBody>
          <a:bodyPr/>
          <a:lstStyle/>
          <a:p>
            <a:fld id="{120AC018-4F10-4DD0-9B74-2452F7FA0B55}" type="slidenum">
              <a:rPr lang="tr-TR" smtClean="0"/>
              <a:t>‹#›</a:t>
            </a:fld>
            <a:endParaRPr lang="tr-TR"/>
          </a:p>
        </p:txBody>
      </p:sp>
    </p:spTree>
    <p:extLst>
      <p:ext uri="{BB962C8B-B14F-4D97-AF65-F5344CB8AC3E}">
        <p14:creationId xmlns:p14="http://schemas.microsoft.com/office/powerpoint/2010/main" val="83977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4486D59-DB89-87E6-7FFF-8A32D319C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4899D1D-4CA0-2A98-F3FE-D6D1F445C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3CE80F7-944B-C960-B685-16C18D8F5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B341F-E4EA-4014-8872-FB3F00156CE4}" type="datetimeFigureOut">
              <a:rPr lang="tr-TR" smtClean="0"/>
              <a:t>20.11.2025</a:t>
            </a:fld>
            <a:endParaRPr lang="tr-TR"/>
          </a:p>
        </p:txBody>
      </p:sp>
      <p:sp>
        <p:nvSpPr>
          <p:cNvPr id="5" name="Alt Bilgi Yer Tutucusu 4">
            <a:extLst>
              <a:ext uri="{FF2B5EF4-FFF2-40B4-BE49-F238E27FC236}">
                <a16:creationId xmlns:a16="http://schemas.microsoft.com/office/drawing/2014/main" id="{0DE8B410-036A-3301-46A7-33BD52C8A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3407C5C-F294-E5D2-A21D-F6ED91341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C018-4F10-4DD0-9B74-2452F7FA0B55}" type="slidenum">
              <a:rPr lang="tr-TR" smtClean="0"/>
              <a:t>‹#›</a:t>
            </a:fld>
            <a:endParaRPr lang="tr-TR"/>
          </a:p>
        </p:txBody>
      </p:sp>
    </p:spTree>
    <p:extLst>
      <p:ext uri="{BB962C8B-B14F-4D97-AF65-F5344CB8AC3E}">
        <p14:creationId xmlns:p14="http://schemas.microsoft.com/office/powerpoint/2010/main" val="372488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G-f3u429j0s" TargetMode="External"/><Relationship Id="rId3" Type="http://schemas.openxmlformats.org/officeDocument/2006/relationships/hyperlink" Target="https://naredebiyat.com/2020/10/30/bir-distopyanin-icinde-yasamak-federico-garcia-lorca/" TargetMode="External"/><Relationship Id="rId7" Type="http://schemas.openxmlformats.org/officeDocument/2006/relationships/hyperlink" Target="https://www.sehriyar.info/?pnum=1139" TargetMode="External"/><Relationship Id="rId12" Type="http://schemas.openxmlformats.org/officeDocument/2006/relationships/hyperlink" Target="https://www.centrofedericogarcialorca.es/en/inicio" TargetMode="External"/><Relationship Id="rId2" Type="http://schemas.openxmlformats.org/officeDocument/2006/relationships/hyperlink" Target="https://www.turkedebiyati.org/federico-garcia-lorca/" TargetMode="External"/><Relationship Id="rId1" Type="http://schemas.openxmlformats.org/officeDocument/2006/relationships/slideLayout" Target="../slideLayouts/slideLayout6.xml"/><Relationship Id="rId6" Type="http://schemas.openxmlformats.org/officeDocument/2006/relationships/hyperlink" Target="https://serbestiyet.com/yazarlar/federico-garcia-lorca-hayati-e-olumu-4883/" TargetMode="External"/><Relationship Id="rId11" Type="http://schemas.openxmlformats.org/officeDocument/2006/relationships/hyperlink" Target="https://www.britannica.com/topic/Generation-of-1927" TargetMode="External"/><Relationship Id="rId5" Type="http://schemas.openxmlformats.org/officeDocument/2006/relationships/hyperlink" Target="https://oggito.com/icerikler/10-soruda-federico-garc-a-lorca/8425#google_vignette" TargetMode="External"/><Relationship Id="rId10" Type="http://schemas.openxmlformats.org/officeDocument/2006/relationships/hyperlink" Target="https://www.izdiham.com/federico-garcia-lorca-susme-ve-olum/" TargetMode="External"/><Relationship Id="rId4" Type="http://schemas.openxmlformats.org/officeDocument/2006/relationships/hyperlink" Target="https://www.youtube.com/watch?v=Il99nCRNoFg" TargetMode="External"/><Relationship Id="rId9" Type="http://schemas.openxmlformats.org/officeDocument/2006/relationships/hyperlink" Target="https://www.politikagazetesi.org/?q=content/bir-dik-duru%C5%9Fun-hik%C3%A2yesi-federico-garcia-lor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399413-25EC-4FE8-100E-BA647C87C3E7}"/>
              </a:ext>
            </a:extLst>
          </p:cNvPr>
          <p:cNvSpPr>
            <a:spLocks noGrp="1"/>
          </p:cNvSpPr>
          <p:nvPr>
            <p:ph type="ctrTitle"/>
          </p:nvPr>
        </p:nvSpPr>
        <p:spPr>
          <a:xfrm>
            <a:off x="1524000" y="3725709"/>
            <a:ext cx="9144000" cy="1021397"/>
          </a:xfrm>
        </p:spPr>
        <p:txBody>
          <a:bodyPr>
            <a:normAutofit fontScale="90000"/>
          </a:bodyPr>
          <a:lstStyle/>
          <a:p>
            <a:pPr algn="r"/>
            <a:r>
              <a:rPr lang="tr-TR" b="1" dirty="0">
                <a:solidFill>
                  <a:schemeClr val="accent5">
                    <a:lumMod val="50000"/>
                  </a:schemeClr>
                </a:solidFill>
                <a:latin typeface="Arial Rounded MT Bold" panose="020F0704030504030204" pitchFamily="34" charset="0"/>
              </a:rPr>
              <a:t>Federico Garcia Lorca (1898 – 1936)</a:t>
            </a:r>
          </a:p>
        </p:txBody>
      </p:sp>
      <p:sp>
        <p:nvSpPr>
          <p:cNvPr id="5" name="TextBox 4">
            <a:extLst>
              <a:ext uri="{FF2B5EF4-FFF2-40B4-BE49-F238E27FC236}">
                <a16:creationId xmlns:a16="http://schemas.microsoft.com/office/drawing/2014/main" id="{B8D4786B-3399-0F90-A717-22764AF9248D}"/>
              </a:ext>
            </a:extLst>
          </p:cNvPr>
          <p:cNvSpPr txBox="1"/>
          <p:nvPr/>
        </p:nvSpPr>
        <p:spPr>
          <a:xfrm>
            <a:off x="7670800" y="0"/>
            <a:ext cx="4449450" cy="923330"/>
          </a:xfrm>
          <a:prstGeom prst="rect">
            <a:avLst/>
          </a:prstGeom>
          <a:ln w="19050">
            <a:prstDash val="sysDot"/>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solidFill>
                  <a:schemeClr val="accent5">
                    <a:lumMod val="50000"/>
                  </a:schemeClr>
                </a:solidFill>
              </a:rPr>
              <a:t>KHAS</a:t>
            </a:r>
            <a:r>
              <a:rPr lang="tr-TR" b="1" dirty="0">
                <a:solidFill>
                  <a:schemeClr val="accent5">
                    <a:lumMod val="50000"/>
                  </a:schemeClr>
                </a:solidFill>
              </a:rPr>
              <a:t> Üniversitesi </a:t>
            </a:r>
            <a:r>
              <a:rPr lang="en-US" b="1" dirty="0">
                <a:solidFill>
                  <a:schemeClr val="accent5">
                    <a:lumMod val="50000"/>
                  </a:schemeClr>
                </a:solidFill>
              </a:rPr>
              <a:t>18.Herkese Açık</a:t>
            </a:r>
            <a:r>
              <a:rPr lang="tr-TR" b="1" dirty="0">
                <a:solidFill>
                  <a:schemeClr val="accent5">
                    <a:lumMod val="50000"/>
                  </a:schemeClr>
                </a:solidFill>
              </a:rPr>
              <a:t> </a:t>
            </a:r>
            <a:r>
              <a:rPr lang="en-US" b="1" dirty="0">
                <a:solidFill>
                  <a:schemeClr val="accent5">
                    <a:lumMod val="50000"/>
                  </a:schemeClr>
                </a:solidFill>
              </a:rPr>
              <a:t>Ders: </a:t>
            </a:r>
          </a:p>
          <a:p>
            <a:r>
              <a:rPr lang="en-US" b="1" dirty="0">
                <a:solidFill>
                  <a:schemeClr val="accent5">
                    <a:lumMod val="50000"/>
                  </a:schemeClr>
                </a:solidFill>
              </a:rPr>
              <a:t>HEMINGWAY:  YALIN DAHİ DÜŞMAN</a:t>
            </a:r>
          </a:p>
          <a:p>
            <a:r>
              <a:rPr lang="en-US" b="1" dirty="0">
                <a:solidFill>
                  <a:schemeClr val="accent5">
                    <a:lumMod val="50000"/>
                  </a:schemeClr>
                </a:solidFill>
              </a:rPr>
              <a:t>Prof.</a:t>
            </a:r>
            <a:r>
              <a:rPr lang="tr-TR" b="1" dirty="0">
                <a:solidFill>
                  <a:schemeClr val="accent5">
                    <a:lumMod val="50000"/>
                  </a:schemeClr>
                </a:solidFill>
              </a:rPr>
              <a:t> </a:t>
            </a:r>
            <a:r>
              <a:rPr lang="en-US" b="1" dirty="0">
                <a:solidFill>
                  <a:schemeClr val="accent5">
                    <a:lumMod val="50000"/>
                  </a:schemeClr>
                </a:solidFill>
              </a:rPr>
              <a:t>Dr. </a:t>
            </a:r>
            <a:r>
              <a:rPr lang="tr-TR" b="1" dirty="0">
                <a:solidFill>
                  <a:schemeClr val="accent5">
                    <a:lumMod val="50000"/>
                  </a:schemeClr>
                </a:solidFill>
              </a:rPr>
              <a:t>A. </a:t>
            </a:r>
            <a:r>
              <a:rPr lang="en-US" b="1" dirty="0">
                <a:solidFill>
                  <a:schemeClr val="accent5">
                    <a:lumMod val="50000"/>
                  </a:schemeClr>
                </a:solidFill>
              </a:rPr>
              <a:t>Nihat BERKER</a:t>
            </a:r>
            <a:endParaRPr lang="en-US" dirty="0">
              <a:solidFill>
                <a:schemeClr val="accent5">
                  <a:lumMod val="50000"/>
                </a:schemeClr>
              </a:solidFill>
            </a:endParaRPr>
          </a:p>
        </p:txBody>
      </p:sp>
      <p:sp>
        <p:nvSpPr>
          <p:cNvPr id="6" name="Alt Başlık 2">
            <a:extLst>
              <a:ext uri="{FF2B5EF4-FFF2-40B4-BE49-F238E27FC236}">
                <a16:creationId xmlns:a16="http://schemas.microsoft.com/office/drawing/2014/main" id="{537CE249-48EF-74A3-2E96-560210B96085}"/>
              </a:ext>
            </a:extLst>
          </p:cNvPr>
          <p:cNvSpPr>
            <a:spLocks noGrp="1"/>
          </p:cNvSpPr>
          <p:nvPr/>
        </p:nvSpPr>
        <p:spPr>
          <a:xfrm>
            <a:off x="3968309" y="5850650"/>
            <a:ext cx="2401389" cy="8052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tr-TR" b="1" i="1" dirty="0">
                <a:solidFill>
                  <a:srgbClr val="C00000"/>
                </a:solidFill>
              </a:rPr>
              <a:t>Ayla Gürleyen</a:t>
            </a:r>
          </a:p>
          <a:p>
            <a:pPr algn="r"/>
            <a:r>
              <a:rPr lang="tr-TR" b="1" i="1" dirty="0">
                <a:solidFill>
                  <a:srgbClr val="C00000"/>
                </a:solidFill>
              </a:rPr>
              <a:t>19 Kasım 2025</a:t>
            </a:r>
          </a:p>
        </p:txBody>
      </p:sp>
      <p:sp>
        <p:nvSpPr>
          <p:cNvPr id="4" name="Metin kutusu 3">
            <a:extLst>
              <a:ext uri="{FF2B5EF4-FFF2-40B4-BE49-F238E27FC236}">
                <a16:creationId xmlns:a16="http://schemas.microsoft.com/office/drawing/2014/main" id="{501073FD-5AD1-B8D7-099A-BF0BF0D0625F}"/>
              </a:ext>
            </a:extLst>
          </p:cNvPr>
          <p:cNvSpPr txBox="1"/>
          <p:nvPr/>
        </p:nvSpPr>
        <p:spPr>
          <a:xfrm>
            <a:off x="5334778" y="2547516"/>
            <a:ext cx="6496438" cy="584775"/>
          </a:xfrm>
          <a:prstGeom prst="rect">
            <a:avLst/>
          </a:prstGeom>
          <a:noFill/>
        </p:spPr>
        <p:txBody>
          <a:bodyPr wrap="square">
            <a:spAutoFit/>
          </a:bodyPr>
          <a:lstStyle/>
          <a:p>
            <a:r>
              <a:rPr lang="tr-TR" sz="3200" b="1" dirty="0"/>
              <a:t>20. yüzyılın en büyük şairlerinden </a:t>
            </a:r>
          </a:p>
        </p:txBody>
      </p:sp>
    </p:spTree>
    <p:extLst>
      <p:ext uri="{BB962C8B-B14F-4D97-AF65-F5344CB8AC3E}">
        <p14:creationId xmlns:p14="http://schemas.microsoft.com/office/powerpoint/2010/main" val="300481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B0F3D7-8304-4D20-D990-032A781DF3AC}"/>
              </a:ext>
            </a:extLst>
          </p:cNvPr>
          <p:cNvSpPr>
            <a:spLocks noGrp="1"/>
          </p:cNvSpPr>
          <p:nvPr>
            <p:ph type="title"/>
          </p:nvPr>
        </p:nvSpPr>
        <p:spPr/>
        <p:txBody>
          <a:bodyPr/>
          <a:lstStyle/>
          <a:p>
            <a:r>
              <a:rPr lang="tr-TR" b="1" dirty="0"/>
              <a:t>Bu sırada…</a:t>
            </a:r>
          </a:p>
        </p:txBody>
      </p:sp>
      <p:sp>
        <p:nvSpPr>
          <p:cNvPr id="3" name="İçerik Yer Tutucusu 2">
            <a:extLst>
              <a:ext uri="{FF2B5EF4-FFF2-40B4-BE49-F238E27FC236}">
                <a16:creationId xmlns:a16="http://schemas.microsoft.com/office/drawing/2014/main" id="{5733C0B6-FE31-1CED-AD3B-E79878C21979}"/>
              </a:ext>
            </a:extLst>
          </p:cNvPr>
          <p:cNvSpPr>
            <a:spLocks noGrp="1"/>
          </p:cNvSpPr>
          <p:nvPr>
            <p:ph idx="1"/>
          </p:nvPr>
        </p:nvSpPr>
        <p:spPr/>
        <p:txBody>
          <a:bodyPr/>
          <a:lstStyle/>
          <a:p>
            <a:r>
              <a:rPr lang="tr-TR" dirty="0"/>
              <a:t>Ülkede, hem </a:t>
            </a:r>
            <a:r>
              <a:rPr lang="tr-TR" dirty="0" err="1"/>
              <a:t>Lorca’nın</a:t>
            </a:r>
            <a:r>
              <a:rPr lang="tr-TR" dirty="0"/>
              <a:t> şöhreti ve hem de faşist hareket artıyordu. Lorca, sol görüşünü ve eşcinselliğini saklamayı reddediyordu. İç Savaş çıktığında İspanya dışına gitmedi, </a:t>
            </a:r>
            <a:r>
              <a:rPr lang="tr-TR" dirty="0" err="1"/>
              <a:t>Madrid’ten</a:t>
            </a:r>
            <a:r>
              <a:rPr lang="tr-TR" dirty="0"/>
              <a:t> </a:t>
            </a:r>
            <a:r>
              <a:rPr lang="tr-TR" dirty="0" err="1"/>
              <a:t>Granada’daki</a:t>
            </a:r>
            <a:r>
              <a:rPr lang="tr-TR" dirty="0"/>
              <a:t> aile evine gitti. ‘Şairleri vurmazlar, ben de şairim’ diyordu. Etrafındaki hiçbir aydın da </a:t>
            </a:r>
            <a:r>
              <a:rPr lang="tr-TR" dirty="0" err="1"/>
              <a:t>Lorca’nın</a:t>
            </a:r>
            <a:r>
              <a:rPr lang="tr-TR" dirty="0"/>
              <a:t> idam edileceğine inanmıyordu</a:t>
            </a:r>
          </a:p>
          <a:p>
            <a:r>
              <a:rPr lang="tr-TR" dirty="0" err="1"/>
              <a:t>Bernarda</a:t>
            </a:r>
            <a:r>
              <a:rPr lang="tr-TR" dirty="0"/>
              <a:t> Alba’nın Evi, </a:t>
            </a:r>
            <a:r>
              <a:rPr lang="tr-TR" dirty="0" err="1"/>
              <a:t>Lorca’nın</a:t>
            </a:r>
            <a:r>
              <a:rPr lang="tr-TR" dirty="0"/>
              <a:t> son oyunu oldu, 19 Haziran 1936’da bitti. 8 Mart 1945’te </a:t>
            </a:r>
            <a:r>
              <a:rPr lang="tr-TR" dirty="0" err="1"/>
              <a:t>Avenida</a:t>
            </a:r>
            <a:r>
              <a:rPr lang="tr-TR" dirty="0"/>
              <a:t> Tiyatrosu’ </a:t>
            </a:r>
            <a:r>
              <a:rPr lang="tr-TR" dirty="0" err="1"/>
              <a:t>nda</a:t>
            </a:r>
            <a:r>
              <a:rPr lang="tr-TR" dirty="0"/>
              <a:t> Buenos Aires, Arjantin’de sahnelendi.</a:t>
            </a:r>
          </a:p>
          <a:p>
            <a:endParaRPr lang="tr-TR" dirty="0"/>
          </a:p>
          <a:p>
            <a:endParaRPr lang="tr-TR" dirty="0"/>
          </a:p>
        </p:txBody>
      </p:sp>
    </p:spTree>
    <p:extLst>
      <p:ext uri="{BB962C8B-B14F-4D97-AF65-F5344CB8AC3E}">
        <p14:creationId xmlns:p14="http://schemas.microsoft.com/office/powerpoint/2010/main" val="214783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78B572-E11A-A0D7-3297-1C697CF7120C}"/>
              </a:ext>
            </a:extLst>
          </p:cNvPr>
          <p:cNvSpPr>
            <a:spLocks noGrp="1"/>
          </p:cNvSpPr>
          <p:nvPr>
            <p:ph idx="1"/>
          </p:nvPr>
        </p:nvSpPr>
        <p:spPr>
          <a:xfrm>
            <a:off x="250371" y="2125949"/>
            <a:ext cx="10515600" cy="4351338"/>
          </a:xfrm>
        </p:spPr>
        <p:txBody>
          <a:bodyPr>
            <a:normAutofit fontScale="92500" lnSpcReduction="20000"/>
          </a:bodyPr>
          <a:lstStyle/>
          <a:p>
            <a:r>
              <a:rPr lang="tr-TR" dirty="0"/>
              <a:t>16 Ağustos 1936’da, nasyonalistler tarafından eşcinselliği ve liberal görüşleri dolayısıyla tutuklandı.</a:t>
            </a:r>
          </a:p>
          <a:p>
            <a:r>
              <a:rPr lang="tr-TR" dirty="0"/>
              <a:t>18 veya 19 Ağustos’ta yargılanmadan vurularak öldürüldü. Naaşı hiçbir zaman bulunamadı. (Arjantin’de yas ilan edildi.)</a:t>
            </a:r>
          </a:p>
          <a:p>
            <a:r>
              <a:rPr lang="tr-TR" dirty="0"/>
              <a:t>1936-1939 yılları arasında yaşanan İspanya İç Savaşı’nda 500 bin kişi ölüyor. Savaş döneminde ve sonrasında halk cephesi ile hesaplaşan Franco rejiminin ilk 15 yılında kaybolan kişilerin sayısı ise yaklaşık 120 bini buluyor.</a:t>
            </a:r>
            <a:br>
              <a:rPr lang="tr-TR" dirty="0"/>
            </a:br>
            <a:r>
              <a:rPr lang="tr-TR" dirty="0"/>
              <a:t>Federico Garcia Lorca da bu 120 bin kişiden birisi oluyor.</a:t>
            </a:r>
          </a:p>
          <a:p>
            <a:r>
              <a:rPr lang="tr-TR" dirty="0"/>
              <a:t>1986’ta İspanyol hükümeti ölümünün 50. yılı dolayısıyla öldürüldüğü varsayılan yerde, 20. yüzyılın en önemli şair ve oyun yazarı olarak heykeli dikildi.</a:t>
            </a:r>
          </a:p>
          <a:p>
            <a:r>
              <a:rPr lang="tr-TR" dirty="0"/>
              <a:t>İnsanlık hallerini işleyen eserleri, hala sanatçıları ve okuyucuları etkilemeye devam ediyor</a:t>
            </a:r>
          </a:p>
        </p:txBody>
      </p:sp>
      <p:pic>
        <p:nvPicPr>
          <p:cNvPr id="3076" name="Picture 4">
            <a:extLst>
              <a:ext uri="{FF2B5EF4-FFF2-40B4-BE49-F238E27FC236}">
                <a16:creationId xmlns:a16="http://schemas.microsoft.com/office/drawing/2014/main" id="{9E0E0686-9BBE-04A1-7E14-367F36762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984" y="1"/>
            <a:ext cx="2992013" cy="1892448"/>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1">
            <a:extLst>
              <a:ext uri="{FF2B5EF4-FFF2-40B4-BE49-F238E27FC236}">
                <a16:creationId xmlns:a16="http://schemas.microsoft.com/office/drawing/2014/main" id="{E40EF3F4-BB73-2082-BBB8-9F3BE5AC685B}"/>
              </a:ext>
            </a:extLst>
          </p:cNvPr>
          <p:cNvSpPr>
            <a:spLocks noGrp="1"/>
          </p:cNvSpPr>
          <p:nvPr>
            <p:ph type="title"/>
          </p:nvPr>
        </p:nvSpPr>
        <p:spPr>
          <a:xfrm>
            <a:off x="250371" y="387527"/>
            <a:ext cx="10515600" cy="1325563"/>
          </a:xfrm>
        </p:spPr>
        <p:txBody>
          <a:bodyPr>
            <a:normAutofit/>
          </a:bodyPr>
          <a:lstStyle/>
          <a:p>
            <a:r>
              <a:rPr lang="tr-TR" sz="3600" b="1" dirty="0"/>
              <a:t>Küçük bir şehirde işlenen büyük bir cinayet*…</a:t>
            </a:r>
          </a:p>
        </p:txBody>
      </p:sp>
      <p:sp>
        <p:nvSpPr>
          <p:cNvPr id="5" name="Metin kutusu 4">
            <a:extLst>
              <a:ext uri="{FF2B5EF4-FFF2-40B4-BE49-F238E27FC236}">
                <a16:creationId xmlns:a16="http://schemas.microsoft.com/office/drawing/2014/main" id="{4AD948AB-0A6A-3902-CFF3-CDDBCF065BA6}"/>
              </a:ext>
            </a:extLst>
          </p:cNvPr>
          <p:cNvSpPr txBox="1"/>
          <p:nvPr/>
        </p:nvSpPr>
        <p:spPr>
          <a:xfrm>
            <a:off x="250371" y="6470473"/>
            <a:ext cx="3031023" cy="369332"/>
          </a:xfrm>
          <a:prstGeom prst="rect">
            <a:avLst/>
          </a:prstGeom>
          <a:noFill/>
        </p:spPr>
        <p:txBody>
          <a:bodyPr wrap="none" rtlCol="0">
            <a:spAutoFit/>
          </a:bodyPr>
          <a:lstStyle/>
          <a:p>
            <a:r>
              <a:rPr lang="tr-TR" b="1" i="1" dirty="0"/>
              <a:t>*Yeğeni Laura Garcia’nın sözü</a:t>
            </a:r>
          </a:p>
        </p:txBody>
      </p:sp>
      <p:sp>
        <p:nvSpPr>
          <p:cNvPr id="6" name="Metin kutusu 5">
            <a:extLst>
              <a:ext uri="{FF2B5EF4-FFF2-40B4-BE49-F238E27FC236}">
                <a16:creationId xmlns:a16="http://schemas.microsoft.com/office/drawing/2014/main" id="{1E5C0ED7-5814-4A34-B395-B1E1CB53F133}"/>
              </a:ext>
            </a:extLst>
          </p:cNvPr>
          <p:cNvSpPr txBox="1"/>
          <p:nvPr/>
        </p:nvSpPr>
        <p:spPr>
          <a:xfrm>
            <a:off x="9631403" y="1854257"/>
            <a:ext cx="2330510" cy="369332"/>
          </a:xfrm>
          <a:prstGeom prst="rect">
            <a:avLst/>
          </a:prstGeom>
          <a:noFill/>
        </p:spPr>
        <p:txBody>
          <a:bodyPr wrap="none" rtlCol="0">
            <a:spAutoFit/>
          </a:bodyPr>
          <a:lstStyle/>
          <a:p>
            <a:r>
              <a:rPr lang="tr-TR" i="1" dirty="0"/>
              <a:t>‘’Tüm ölüler </a:t>
            </a:r>
            <a:r>
              <a:rPr lang="tr-TR" i="1" dirty="0" err="1"/>
              <a:t>Lorca’ydı</a:t>
            </a:r>
            <a:r>
              <a:rPr lang="tr-TR" i="1" dirty="0"/>
              <a:t>.’’</a:t>
            </a:r>
          </a:p>
        </p:txBody>
      </p:sp>
    </p:spTree>
    <p:extLst>
      <p:ext uri="{BB962C8B-B14F-4D97-AF65-F5344CB8AC3E}">
        <p14:creationId xmlns:p14="http://schemas.microsoft.com/office/powerpoint/2010/main" val="409013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D7A49D-429F-D2A2-83B8-21D61899E2F8}"/>
              </a:ext>
            </a:extLst>
          </p:cNvPr>
          <p:cNvSpPr>
            <a:spLocks noGrp="1"/>
          </p:cNvSpPr>
          <p:nvPr>
            <p:ph idx="1"/>
          </p:nvPr>
        </p:nvSpPr>
        <p:spPr/>
        <p:txBody>
          <a:bodyPr>
            <a:normAutofit fontScale="92500"/>
          </a:bodyPr>
          <a:lstStyle/>
          <a:p>
            <a:r>
              <a:rPr lang="tr-TR" dirty="0"/>
              <a:t>Franco rejimi Federico Garcia Lorca için 1953’e kadar genel bir yasak çıkardı</a:t>
            </a:r>
          </a:p>
          <a:p>
            <a:r>
              <a:rPr lang="tr-TR" dirty="0"/>
              <a:t>Ancak, 1953’te tüm eserleri yayınlanabildi</a:t>
            </a:r>
          </a:p>
          <a:p>
            <a:r>
              <a:rPr lang="tr-TR" dirty="0"/>
              <a:t>Kanlı Düğün, </a:t>
            </a:r>
            <a:r>
              <a:rPr lang="tr-TR" dirty="0" err="1"/>
              <a:t>Yerma</a:t>
            </a:r>
            <a:r>
              <a:rPr lang="tr-TR" dirty="0"/>
              <a:t>, </a:t>
            </a:r>
            <a:r>
              <a:rPr lang="tr-TR" dirty="0" err="1"/>
              <a:t>Bernarda</a:t>
            </a:r>
            <a:r>
              <a:rPr lang="tr-TR" dirty="0"/>
              <a:t> Alba’nın Evi gibi eserleri bu tarihten sonra İspanya’nın önemli tiyatrolarında sahnelendi.</a:t>
            </a:r>
          </a:p>
          <a:p>
            <a:r>
              <a:rPr lang="tr-TR" dirty="0"/>
              <a:t>Yayınlanan tüm eserlerinin içinde, sadece yakın arkadaşlarıyla paylaştığı </a:t>
            </a:r>
            <a:r>
              <a:rPr lang="tr-TR" dirty="0" err="1"/>
              <a:t>homoerotik</a:t>
            </a:r>
            <a:r>
              <a:rPr lang="tr-TR" dirty="0"/>
              <a:t> ‘Kara Sevda Soneleri’ yer almıyordu. 1983/4’te bulunabilen taslakları yayınlandı, son halleri hiçbir zaman bulunamadı.</a:t>
            </a:r>
          </a:p>
          <a:p>
            <a:r>
              <a:rPr lang="tr-TR" dirty="0" err="1"/>
              <a:t>Lorca’nın</a:t>
            </a:r>
            <a:r>
              <a:rPr lang="tr-TR" dirty="0"/>
              <a:t> hayatı ve ölümü hakkında konuşmak ise ancak Franco’nun 1975’teki vefatı sonrasında mümkün oldu. Ailesi de o zamana dek konuşulmasını pek istememişti.</a:t>
            </a:r>
          </a:p>
        </p:txBody>
      </p:sp>
    </p:spTree>
    <p:extLst>
      <p:ext uri="{BB962C8B-B14F-4D97-AF65-F5344CB8AC3E}">
        <p14:creationId xmlns:p14="http://schemas.microsoft.com/office/powerpoint/2010/main" val="305119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EBBFC8-B9F9-5809-3969-CCB5E99D7976}"/>
              </a:ext>
            </a:extLst>
          </p:cNvPr>
          <p:cNvSpPr>
            <a:spLocks noGrp="1"/>
          </p:cNvSpPr>
          <p:nvPr>
            <p:ph type="title"/>
          </p:nvPr>
        </p:nvSpPr>
        <p:spPr>
          <a:xfrm>
            <a:off x="220028" y="420530"/>
            <a:ext cx="12043092" cy="1920239"/>
          </a:xfrm>
        </p:spPr>
        <p:txBody>
          <a:bodyPr>
            <a:noAutofit/>
          </a:bodyPr>
          <a:lstStyle/>
          <a:p>
            <a:r>
              <a:rPr lang="tr-TR" sz="2400" b="1" dirty="0"/>
              <a:t>Akşamüstü saat beşte…</a:t>
            </a:r>
            <a:br>
              <a:rPr lang="tr-TR" sz="2400" b="1" dirty="0"/>
            </a:br>
            <a:r>
              <a:rPr lang="tr-TR" sz="2400" dirty="0"/>
              <a:t>1934’te Lorca boğa güreşçisi bir arkadaşının yaralanıp ölmesi üzerine </a:t>
            </a:r>
            <a:r>
              <a:rPr lang="tr-TR" sz="2400" dirty="0" err="1"/>
              <a:t>Ignacio</a:t>
            </a:r>
            <a:r>
              <a:rPr lang="tr-TR" sz="2400" dirty="0"/>
              <a:t> </a:t>
            </a:r>
            <a:r>
              <a:rPr lang="tr-TR" sz="2400" dirty="0" err="1"/>
              <a:t>Sânchez</a:t>
            </a:r>
            <a:r>
              <a:rPr lang="tr-TR" sz="2400" dirty="0"/>
              <a:t> </a:t>
            </a:r>
            <a:r>
              <a:rPr lang="tr-TR" sz="2400" dirty="0" err="1"/>
              <a:t>Mejias’a</a:t>
            </a:r>
            <a:r>
              <a:rPr lang="tr-TR" sz="2400" dirty="0"/>
              <a:t> Ağıt şiirini yazdı. </a:t>
            </a:r>
            <a:r>
              <a:rPr lang="tr-TR" sz="2400" dirty="0" err="1"/>
              <a:t>Lorca’nın</a:t>
            </a:r>
            <a:r>
              <a:rPr lang="tr-TR" sz="2400" dirty="0"/>
              <a:t> en iyi şiiri, modern İspanyol edebiyatının en yetkin ağıtı ve hatta bütün edebiyatlardaki en başarılı ağıtlardan biri olan bu şiir, sürekli yinelenerek yankılanan, akıldan kolay kolay çıkmayacak, hüzün dolu “A </a:t>
            </a:r>
            <a:r>
              <a:rPr lang="tr-TR" sz="2400" dirty="0" err="1"/>
              <a:t>las</a:t>
            </a:r>
            <a:r>
              <a:rPr lang="tr-TR" sz="2400" dirty="0"/>
              <a:t> </a:t>
            </a:r>
            <a:r>
              <a:rPr lang="tr-TR" sz="2400" dirty="0" err="1"/>
              <a:t>cinco</a:t>
            </a:r>
            <a:r>
              <a:rPr lang="tr-TR" sz="2400" dirty="0"/>
              <a:t> de la </a:t>
            </a:r>
            <a:r>
              <a:rPr lang="tr-TR" sz="2400" dirty="0" err="1"/>
              <a:t>tarde</a:t>
            </a:r>
            <a:r>
              <a:rPr lang="tr-TR" sz="2400" dirty="0"/>
              <a:t>” (Akşamüstü saat beşte) nakaratı ile sürer. </a:t>
            </a:r>
            <a:br>
              <a:rPr lang="tr-TR" sz="2400" dirty="0"/>
            </a:br>
            <a:endParaRPr lang="tr-TR" sz="2400" dirty="0"/>
          </a:p>
        </p:txBody>
      </p:sp>
      <p:sp>
        <p:nvSpPr>
          <p:cNvPr id="4" name="İçerik Yer Tutucusu 3">
            <a:extLst>
              <a:ext uri="{FF2B5EF4-FFF2-40B4-BE49-F238E27FC236}">
                <a16:creationId xmlns:a16="http://schemas.microsoft.com/office/drawing/2014/main" id="{8B16507F-4149-7353-58E6-1EE9855EE15C}"/>
              </a:ext>
            </a:extLst>
          </p:cNvPr>
          <p:cNvSpPr>
            <a:spLocks noGrp="1"/>
          </p:cNvSpPr>
          <p:nvPr>
            <p:ph sz="half" idx="2"/>
          </p:nvPr>
        </p:nvSpPr>
        <p:spPr>
          <a:xfrm>
            <a:off x="310594" y="2078356"/>
            <a:ext cx="3153966" cy="4277360"/>
          </a:xfrm>
        </p:spPr>
        <p:txBody>
          <a:bodyPr>
            <a:noAutofit/>
          </a:bodyPr>
          <a:lstStyle/>
          <a:p>
            <a:pPr marL="0" indent="0">
              <a:buNone/>
            </a:pPr>
            <a:r>
              <a:rPr lang="tr-TR" sz="1600" dirty="0"/>
              <a:t>Akşamüstü saat beşte.</a:t>
            </a:r>
            <a:br>
              <a:rPr lang="tr-TR" sz="1600" dirty="0"/>
            </a:br>
            <a:r>
              <a:rPr lang="tr-TR" sz="1600" dirty="0"/>
              <a:t>Saat tam beşti akşamüstü.</a:t>
            </a:r>
            <a:br>
              <a:rPr lang="tr-TR" sz="1600" dirty="0"/>
            </a:br>
            <a:r>
              <a:rPr lang="tr-TR" sz="1600" dirty="0"/>
              <a:t>Ak çarşaf getirdi bir çocuk.</a:t>
            </a:r>
            <a:br>
              <a:rPr lang="tr-TR" sz="1600" dirty="0"/>
            </a:br>
            <a:r>
              <a:rPr lang="tr-TR" sz="1600" dirty="0"/>
              <a:t>akşamüstü saat beşte.</a:t>
            </a:r>
            <a:br>
              <a:rPr lang="tr-TR" sz="1600" dirty="0"/>
            </a:br>
            <a:r>
              <a:rPr lang="tr-TR" sz="1600" dirty="0"/>
              <a:t>Bir sepet kireç hazırlandı</a:t>
            </a:r>
            <a:br>
              <a:rPr lang="tr-TR" sz="1600" dirty="0"/>
            </a:br>
            <a:r>
              <a:rPr lang="tr-TR" sz="1600" dirty="0"/>
              <a:t>akşamüstü saat beşte.</a:t>
            </a:r>
            <a:br>
              <a:rPr lang="tr-TR" sz="1600" dirty="0"/>
            </a:br>
            <a:r>
              <a:rPr lang="tr-TR" sz="1600" dirty="0"/>
              <a:t>Gerisi ölümdü, yalnız ölümdü</a:t>
            </a:r>
            <a:br>
              <a:rPr lang="tr-TR" sz="1600" dirty="0"/>
            </a:br>
            <a:r>
              <a:rPr lang="tr-TR" sz="1600" dirty="0"/>
              <a:t>akşamüstü saat beşte.</a:t>
            </a:r>
          </a:p>
          <a:p>
            <a:pPr marL="0" indent="0">
              <a:buNone/>
            </a:pPr>
            <a:r>
              <a:rPr lang="tr-TR" sz="1600" dirty="0"/>
              <a:t>Rüzgar savurdu pamukları</a:t>
            </a:r>
            <a:br>
              <a:rPr lang="tr-TR" sz="1600" dirty="0"/>
            </a:br>
            <a:r>
              <a:rPr lang="tr-TR" sz="1600" dirty="0"/>
              <a:t>akşamüstü saat beşte</a:t>
            </a:r>
            <a:br>
              <a:rPr lang="tr-TR" sz="1600" dirty="0"/>
            </a:br>
            <a:r>
              <a:rPr lang="tr-TR" sz="1600" dirty="0"/>
              <a:t>Kristal ve nikel ekti oksit</a:t>
            </a:r>
            <a:br>
              <a:rPr lang="tr-TR" sz="1600" dirty="0"/>
            </a:br>
            <a:r>
              <a:rPr lang="tr-TR" sz="1600" dirty="0"/>
              <a:t>akşamüstü saat beşte.</a:t>
            </a:r>
            <a:br>
              <a:rPr lang="tr-TR" sz="1600" dirty="0"/>
            </a:br>
            <a:r>
              <a:rPr lang="tr-TR" sz="1600" dirty="0"/>
              <a:t>Boğuşur simdi güvercinle leopar</a:t>
            </a:r>
            <a:br>
              <a:rPr lang="tr-TR" sz="1600" dirty="0"/>
            </a:br>
            <a:r>
              <a:rPr lang="tr-TR" sz="1600" dirty="0"/>
              <a:t>akşamüstü saat beşte.</a:t>
            </a:r>
            <a:br>
              <a:rPr lang="tr-TR" sz="1600" dirty="0"/>
            </a:br>
            <a:r>
              <a:rPr lang="tr-TR" sz="1600" dirty="0"/>
              <a:t>Ve bir kalça üzgün boynuzla</a:t>
            </a:r>
            <a:br>
              <a:rPr lang="tr-TR" sz="1600" dirty="0"/>
            </a:br>
            <a:r>
              <a:rPr lang="tr-TR" sz="1600" dirty="0"/>
              <a:t>akşamüstü saat beşte.</a:t>
            </a:r>
            <a:br>
              <a:rPr lang="tr-TR" sz="1600" dirty="0"/>
            </a:br>
            <a:r>
              <a:rPr lang="tr-TR" sz="1600" dirty="0"/>
              <a:t>Başladı bordon sesleri</a:t>
            </a:r>
            <a:br>
              <a:rPr lang="tr-TR" sz="1600" dirty="0"/>
            </a:br>
            <a:r>
              <a:rPr lang="tr-TR" sz="1600" dirty="0"/>
              <a:t>akşamüstü saat beşte.</a:t>
            </a:r>
            <a:br>
              <a:rPr lang="tr-TR" sz="1600" dirty="0"/>
            </a:br>
            <a:r>
              <a:rPr lang="tr-TR" sz="1600" dirty="0"/>
              <a:t>Arsenik çanlar ve duman</a:t>
            </a:r>
            <a:br>
              <a:rPr lang="tr-TR" sz="1600" dirty="0"/>
            </a:br>
            <a:r>
              <a:rPr lang="tr-TR" sz="1600" dirty="0"/>
              <a:t>akşamüstü saat beşte.</a:t>
            </a:r>
          </a:p>
        </p:txBody>
      </p:sp>
      <p:sp>
        <p:nvSpPr>
          <p:cNvPr id="6" name="İçerik Yer Tutucusu 5">
            <a:extLst>
              <a:ext uri="{FF2B5EF4-FFF2-40B4-BE49-F238E27FC236}">
                <a16:creationId xmlns:a16="http://schemas.microsoft.com/office/drawing/2014/main" id="{F4549CB3-E8C9-AC24-AD99-AC07CBE1D789}"/>
              </a:ext>
            </a:extLst>
          </p:cNvPr>
          <p:cNvSpPr>
            <a:spLocks noGrp="1"/>
          </p:cNvSpPr>
          <p:nvPr>
            <p:ph sz="quarter" idx="4"/>
          </p:nvPr>
        </p:nvSpPr>
        <p:spPr>
          <a:xfrm>
            <a:off x="7863522" y="2340769"/>
            <a:ext cx="3195479" cy="4643120"/>
          </a:xfrm>
        </p:spPr>
        <p:txBody>
          <a:bodyPr>
            <a:noAutofit/>
          </a:bodyPr>
          <a:lstStyle/>
          <a:p>
            <a:pPr marL="0" indent="0">
              <a:buNone/>
            </a:pPr>
            <a:r>
              <a:rPr lang="tr-TR" sz="1600" dirty="0"/>
              <a:t>Odası bir gökkuşağı acıdan</a:t>
            </a:r>
            <a:br>
              <a:rPr lang="tr-TR" sz="1600" dirty="0"/>
            </a:br>
            <a:r>
              <a:rPr lang="tr-TR" sz="1600" dirty="0"/>
              <a:t>akşamüstü saat beşte.</a:t>
            </a:r>
          </a:p>
          <a:p>
            <a:pPr marL="0" indent="0">
              <a:buNone/>
            </a:pPr>
            <a:r>
              <a:rPr lang="tr-TR" sz="1600" dirty="0"/>
              <a:t>Süsen bir boru yeşil kasıklarında</a:t>
            </a:r>
            <a:br>
              <a:rPr lang="tr-TR" sz="1600" dirty="0"/>
            </a:br>
            <a:r>
              <a:rPr lang="tr-TR" sz="1600" dirty="0"/>
              <a:t>akşamüstü saat beşte.</a:t>
            </a:r>
            <a:br>
              <a:rPr lang="tr-TR" sz="1600" dirty="0"/>
            </a:br>
            <a:r>
              <a:rPr lang="tr-TR" sz="1600" dirty="0"/>
              <a:t>Güneşler gibi yandı yaralar</a:t>
            </a:r>
            <a:br>
              <a:rPr lang="tr-TR" sz="1600" dirty="0"/>
            </a:br>
            <a:r>
              <a:rPr lang="tr-TR" sz="1600" dirty="0"/>
              <a:t>akşamüstü saat beşte.</a:t>
            </a:r>
            <a:br>
              <a:rPr lang="tr-TR" sz="1600" dirty="0"/>
            </a:br>
            <a:r>
              <a:rPr lang="tr-TR" sz="1600" dirty="0"/>
              <a:t>kırarken camları kalabalık</a:t>
            </a:r>
            <a:br>
              <a:rPr lang="tr-TR" sz="1600" dirty="0"/>
            </a:br>
            <a:r>
              <a:rPr lang="tr-TR" sz="1600" dirty="0"/>
              <a:t>akşamüstü saat beşte.</a:t>
            </a:r>
            <a:br>
              <a:rPr lang="tr-TR" sz="1600" dirty="0"/>
            </a:br>
            <a:r>
              <a:rPr lang="tr-TR" sz="1600" dirty="0"/>
              <a:t>Akşamüstü saat beşte.</a:t>
            </a:r>
            <a:br>
              <a:rPr lang="tr-TR" sz="1600" dirty="0"/>
            </a:br>
            <a:r>
              <a:rPr lang="tr-TR" sz="1600" dirty="0"/>
              <a:t>Ah, o korkunç beşte akşamüstü!</a:t>
            </a:r>
            <a:br>
              <a:rPr lang="tr-TR" sz="1600" dirty="0"/>
            </a:br>
            <a:r>
              <a:rPr lang="tr-TR" sz="1600" dirty="0"/>
              <a:t>Beşi gösteriyordu bütün saatler!</a:t>
            </a:r>
            <a:br>
              <a:rPr lang="tr-TR" sz="1600" dirty="0"/>
            </a:br>
            <a:r>
              <a:rPr lang="tr-TR" sz="1600" dirty="0"/>
              <a:t>Beşti saat akşamın gölgesinde!</a:t>
            </a:r>
          </a:p>
        </p:txBody>
      </p:sp>
      <p:sp>
        <p:nvSpPr>
          <p:cNvPr id="11" name="İçerik Yer Tutucusu 3">
            <a:extLst>
              <a:ext uri="{FF2B5EF4-FFF2-40B4-BE49-F238E27FC236}">
                <a16:creationId xmlns:a16="http://schemas.microsoft.com/office/drawing/2014/main" id="{CC07AEB6-1A7A-B71A-4A60-1AF202E6E58B}"/>
              </a:ext>
            </a:extLst>
          </p:cNvPr>
          <p:cNvSpPr txBox="1">
            <a:spLocks/>
          </p:cNvSpPr>
          <p:nvPr/>
        </p:nvSpPr>
        <p:spPr>
          <a:xfrm>
            <a:off x="4129881" y="2214879"/>
            <a:ext cx="3153966" cy="4643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600" dirty="0"/>
              <a:t>Köşelerde sessiz topluluklar</a:t>
            </a:r>
            <a:br>
              <a:rPr lang="tr-TR" sz="1600" dirty="0"/>
            </a:br>
            <a:r>
              <a:rPr lang="tr-TR" sz="1600" dirty="0"/>
              <a:t>akşamüstü saat beşte.</a:t>
            </a:r>
            <a:br>
              <a:rPr lang="tr-TR" sz="1600" dirty="0"/>
            </a:br>
            <a:r>
              <a:rPr lang="tr-TR" sz="1600" dirty="0"/>
              <a:t>Yalnız boğanın yüreği sen!</a:t>
            </a:r>
            <a:br>
              <a:rPr lang="tr-TR" sz="1600" dirty="0"/>
            </a:br>
            <a:r>
              <a:rPr lang="tr-TR" sz="1600" dirty="0"/>
              <a:t>akşamüstü saat beşte.</a:t>
            </a:r>
            <a:br>
              <a:rPr lang="tr-TR" sz="1600" dirty="0"/>
            </a:br>
            <a:r>
              <a:rPr lang="tr-TR" sz="1600" dirty="0"/>
              <a:t>İnerken karın teri</a:t>
            </a:r>
            <a:br>
              <a:rPr lang="tr-TR" sz="1600" dirty="0"/>
            </a:br>
            <a:r>
              <a:rPr lang="tr-TR" sz="1600" dirty="0"/>
              <a:t>akşamüstü saat beşte.</a:t>
            </a:r>
          </a:p>
          <a:p>
            <a:pPr marL="0" indent="0">
              <a:buNone/>
            </a:pPr>
            <a:r>
              <a:rPr lang="tr-TR" sz="1600" dirty="0"/>
              <a:t>İyotla kaplanırken alan</a:t>
            </a:r>
            <a:br>
              <a:rPr lang="tr-TR" sz="1600" dirty="0"/>
            </a:br>
            <a:r>
              <a:rPr lang="tr-TR" sz="1600" dirty="0"/>
              <a:t>akşamüstü saat beşte.</a:t>
            </a:r>
            <a:br>
              <a:rPr lang="tr-TR" sz="1600" dirty="0"/>
            </a:br>
            <a:r>
              <a:rPr lang="tr-TR" sz="1600" dirty="0"/>
              <a:t>Ölüm bıraktı yaraya yumurtalarını</a:t>
            </a:r>
            <a:br>
              <a:rPr lang="tr-TR" sz="1600" dirty="0"/>
            </a:br>
            <a:r>
              <a:rPr lang="tr-TR" sz="1600" dirty="0"/>
              <a:t>akşamüstü saat beşte.</a:t>
            </a:r>
            <a:br>
              <a:rPr lang="tr-TR" sz="1600" dirty="0"/>
            </a:br>
            <a:r>
              <a:rPr lang="tr-TR" sz="1600" dirty="0"/>
              <a:t>Akşamüstü saat beşte.</a:t>
            </a:r>
            <a:br>
              <a:rPr lang="tr-TR" sz="1600" dirty="0"/>
            </a:br>
            <a:r>
              <a:rPr lang="tr-TR" sz="1600" dirty="0"/>
              <a:t>Saat tam beşte akşamüstü.</a:t>
            </a:r>
          </a:p>
          <a:p>
            <a:pPr marL="0" indent="0">
              <a:buNone/>
            </a:pPr>
            <a:r>
              <a:rPr lang="tr-TR" sz="1600" dirty="0"/>
              <a:t>Tekerlekli bir tabuttur yatağı</a:t>
            </a:r>
            <a:br>
              <a:rPr lang="tr-TR" sz="1600" dirty="0"/>
            </a:br>
            <a:r>
              <a:rPr lang="tr-TR" sz="1600" dirty="0"/>
              <a:t>akşamüstü saat beşte.</a:t>
            </a:r>
            <a:br>
              <a:rPr lang="tr-TR" sz="1600" dirty="0"/>
            </a:br>
            <a:r>
              <a:rPr lang="tr-TR" sz="1600" dirty="0"/>
              <a:t>kemikler, flütler çınlar kulağında</a:t>
            </a:r>
            <a:br>
              <a:rPr lang="tr-TR" sz="1600" dirty="0"/>
            </a:br>
            <a:r>
              <a:rPr lang="tr-TR" sz="1600" dirty="0"/>
              <a:t>akşamüstü saat beşte.</a:t>
            </a:r>
            <a:br>
              <a:rPr lang="tr-TR" sz="1600" dirty="0"/>
            </a:br>
            <a:r>
              <a:rPr lang="tr-TR" sz="1600" dirty="0"/>
              <a:t>Böğürüyordu boğa alnında</a:t>
            </a:r>
            <a:br>
              <a:rPr lang="tr-TR" sz="1600" dirty="0"/>
            </a:br>
            <a:r>
              <a:rPr lang="tr-TR" sz="1600" dirty="0"/>
              <a:t>akşamüstü saat beşte.</a:t>
            </a:r>
            <a:br>
              <a:rPr lang="tr-TR" sz="1600" dirty="0"/>
            </a:br>
            <a:endParaRPr lang="tr-TR" sz="1600" dirty="0"/>
          </a:p>
        </p:txBody>
      </p:sp>
    </p:spTree>
    <p:extLst>
      <p:ext uri="{BB962C8B-B14F-4D97-AF65-F5344CB8AC3E}">
        <p14:creationId xmlns:p14="http://schemas.microsoft.com/office/powerpoint/2010/main" val="239485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D6B57C-9A70-2A77-144F-C6B20C549DC1}"/>
              </a:ext>
            </a:extLst>
          </p:cNvPr>
          <p:cNvSpPr>
            <a:spLocks noGrp="1"/>
          </p:cNvSpPr>
          <p:nvPr>
            <p:ph type="title"/>
          </p:nvPr>
        </p:nvSpPr>
        <p:spPr>
          <a:xfrm>
            <a:off x="838200" y="858416"/>
            <a:ext cx="10515600" cy="1148184"/>
          </a:xfrm>
        </p:spPr>
        <p:txBody>
          <a:bodyPr>
            <a:normAutofit fontScale="90000"/>
          </a:bodyPr>
          <a:lstStyle/>
          <a:p>
            <a:r>
              <a:rPr lang="tr-TR" b="1" dirty="0"/>
              <a:t>Sivil Muhafız Baladı</a:t>
            </a:r>
            <a:br>
              <a:rPr lang="tr-TR" dirty="0"/>
            </a:br>
            <a:r>
              <a:rPr lang="tr-TR" sz="2700" i="1" dirty="0"/>
              <a:t>Darbeyle birlikte, Sivil Muhafızların despotizmi İspanya’yı yaşanmaz bir hale getirir. Lorca tüm bu yaşananları dile getirmek adına, “İspanyol Sivil Muhafız Baladı” </a:t>
            </a:r>
            <a:r>
              <a:rPr lang="tr-TR" sz="2700" i="1" dirty="0" err="1"/>
              <a:t>nı</a:t>
            </a:r>
            <a:r>
              <a:rPr lang="tr-TR" sz="2700" i="1" dirty="0"/>
              <a:t> yazar. Ve işte ölüm emri bu yazdıklarından sonra verilir.</a:t>
            </a:r>
            <a:br>
              <a:rPr lang="tr-TR" sz="2700" i="1" dirty="0"/>
            </a:br>
            <a:br>
              <a:rPr lang="tr-TR" sz="3200" dirty="0"/>
            </a:br>
            <a:endParaRPr lang="tr-TR" sz="3100" dirty="0"/>
          </a:p>
        </p:txBody>
      </p:sp>
      <p:sp>
        <p:nvSpPr>
          <p:cNvPr id="3" name="İçerik Yer Tutucusu 2">
            <a:extLst>
              <a:ext uri="{FF2B5EF4-FFF2-40B4-BE49-F238E27FC236}">
                <a16:creationId xmlns:a16="http://schemas.microsoft.com/office/drawing/2014/main" id="{994FC367-DAC3-480F-8A5F-9DF0178DE98F}"/>
              </a:ext>
            </a:extLst>
          </p:cNvPr>
          <p:cNvSpPr>
            <a:spLocks noGrp="1"/>
          </p:cNvSpPr>
          <p:nvPr>
            <p:ph idx="1"/>
          </p:nvPr>
        </p:nvSpPr>
        <p:spPr>
          <a:xfrm>
            <a:off x="838200" y="2211355"/>
            <a:ext cx="10515600" cy="3965608"/>
          </a:xfrm>
        </p:spPr>
        <p:txBody>
          <a:bodyPr>
            <a:normAutofit fontScale="92500" lnSpcReduction="20000"/>
          </a:bodyPr>
          <a:lstStyle/>
          <a:p>
            <a:pPr marL="0" indent="0">
              <a:buNone/>
            </a:pPr>
            <a:r>
              <a:rPr lang="tr-TR" dirty="0"/>
              <a:t>Karadır atları, kapkara</a:t>
            </a:r>
            <a:br>
              <a:rPr lang="tr-TR" dirty="0"/>
            </a:br>
            <a:r>
              <a:rPr lang="tr-TR" dirty="0"/>
              <a:t>nalları da kapkara demir.</a:t>
            </a:r>
            <a:br>
              <a:rPr lang="tr-TR" dirty="0"/>
            </a:br>
            <a:r>
              <a:rPr lang="tr-TR" dirty="0"/>
              <a:t>Pelerinlerinde parıldar</a:t>
            </a:r>
            <a:br>
              <a:rPr lang="tr-TR" dirty="0"/>
            </a:br>
            <a:r>
              <a:rPr lang="tr-TR" dirty="0"/>
              <a:t>mürekkep ve mum lekeleri</a:t>
            </a:r>
            <a:br>
              <a:rPr lang="tr-TR" dirty="0"/>
            </a:br>
            <a:r>
              <a:rPr lang="tr-TR" dirty="0"/>
              <a:t>ağlamak nerede onlar nerede</a:t>
            </a:r>
            <a:br>
              <a:rPr lang="tr-TR" dirty="0"/>
            </a:br>
            <a:r>
              <a:rPr lang="tr-TR" dirty="0"/>
              <a:t>hepsinin de kurşundan beyni</a:t>
            </a:r>
            <a:br>
              <a:rPr lang="tr-TR" dirty="0"/>
            </a:br>
            <a:r>
              <a:rPr lang="tr-TR" dirty="0"/>
              <a:t>yoldan ağrı çıkageldiler</a:t>
            </a:r>
            <a:br>
              <a:rPr lang="tr-TR" dirty="0"/>
            </a:br>
            <a:r>
              <a:rPr lang="tr-TR" dirty="0"/>
              <a:t>gönülleri cilalı deri.</a:t>
            </a:r>
            <a:br>
              <a:rPr lang="tr-TR" dirty="0"/>
            </a:br>
            <a:r>
              <a:rPr lang="tr-TR" dirty="0"/>
              <a:t>O çılgınlar, o gececiler</a:t>
            </a:r>
            <a:br>
              <a:rPr lang="tr-TR" dirty="0"/>
            </a:br>
            <a:r>
              <a:rPr lang="tr-TR" dirty="0"/>
              <a:t>boğarlar geçtikleri yeri</a:t>
            </a:r>
            <a:br>
              <a:rPr lang="tr-TR" dirty="0"/>
            </a:br>
            <a:r>
              <a:rPr lang="tr-TR" dirty="0"/>
              <a:t>zamk karası bir sessizliğe</a:t>
            </a:r>
            <a:br>
              <a:rPr lang="tr-TR" dirty="0"/>
            </a:br>
            <a:r>
              <a:rPr lang="tr-TR" dirty="0"/>
              <a:t>ve bir dehşete kum incesi…</a:t>
            </a:r>
            <a:br>
              <a:rPr lang="tr-TR" dirty="0"/>
            </a:br>
            <a:endParaRPr lang="tr-TR" dirty="0"/>
          </a:p>
        </p:txBody>
      </p:sp>
    </p:spTree>
    <p:extLst>
      <p:ext uri="{BB962C8B-B14F-4D97-AF65-F5344CB8AC3E}">
        <p14:creationId xmlns:p14="http://schemas.microsoft.com/office/powerpoint/2010/main" val="267379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96E6D5-F797-818A-9A21-9D1AA1562A82}"/>
              </a:ext>
            </a:extLst>
          </p:cNvPr>
          <p:cNvSpPr>
            <a:spLocks noGrp="1"/>
          </p:cNvSpPr>
          <p:nvPr>
            <p:ph type="title"/>
          </p:nvPr>
        </p:nvSpPr>
        <p:spPr>
          <a:xfrm>
            <a:off x="466531" y="178513"/>
            <a:ext cx="11160967" cy="931830"/>
          </a:xfrm>
        </p:spPr>
        <p:txBody>
          <a:bodyPr>
            <a:normAutofit fontScale="90000"/>
          </a:bodyPr>
          <a:lstStyle/>
          <a:p>
            <a:r>
              <a:rPr lang="tr-TR" sz="4000" b="1" dirty="0" err="1">
                <a:solidFill>
                  <a:srgbClr val="FF0000"/>
                </a:solidFill>
              </a:rPr>
              <a:t>Lorca’nın</a:t>
            </a:r>
            <a:r>
              <a:rPr lang="tr-TR" sz="4000" b="1" dirty="0">
                <a:solidFill>
                  <a:srgbClr val="FF0000"/>
                </a:solidFill>
              </a:rPr>
              <a:t> katledilişinin ardından çok şiirler yazılıyor. Hiçbir şair için ölümünden sonra bu kadar mısra yazılmıyor.</a:t>
            </a:r>
          </a:p>
        </p:txBody>
      </p:sp>
      <p:sp>
        <p:nvSpPr>
          <p:cNvPr id="3" name="İçerik Yer Tutucusu 2">
            <a:extLst>
              <a:ext uri="{FF2B5EF4-FFF2-40B4-BE49-F238E27FC236}">
                <a16:creationId xmlns:a16="http://schemas.microsoft.com/office/drawing/2014/main" id="{4552B0D2-EE16-9C08-A1D8-BE6E7394C6E2}"/>
              </a:ext>
            </a:extLst>
          </p:cNvPr>
          <p:cNvSpPr>
            <a:spLocks noGrp="1"/>
          </p:cNvSpPr>
          <p:nvPr>
            <p:ph idx="1"/>
          </p:nvPr>
        </p:nvSpPr>
        <p:spPr>
          <a:xfrm>
            <a:off x="466531" y="1371600"/>
            <a:ext cx="10887269" cy="5121275"/>
          </a:xfrm>
        </p:spPr>
        <p:txBody>
          <a:bodyPr>
            <a:normAutofit fontScale="92500" lnSpcReduction="20000"/>
          </a:bodyPr>
          <a:lstStyle/>
          <a:p>
            <a:r>
              <a:rPr lang="tr-TR" b="1" dirty="0"/>
              <a:t>1937’de Pablo </a:t>
            </a:r>
            <a:r>
              <a:rPr lang="tr-TR" b="1" dirty="0" err="1"/>
              <a:t>Neruda</a:t>
            </a:r>
            <a:r>
              <a:rPr lang="tr-TR" b="1" dirty="0"/>
              <a:t>, Lorca için ne dedi?</a:t>
            </a:r>
          </a:p>
          <a:p>
            <a:pPr marL="0" indent="0">
              <a:buNone/>
            </a:pPr>
            <a:r>
              <a:rPr lang="tr-TR" dirty="0"/>
              <a:t>“Bir gitar kadar neşeli ve hüzünlü, bir çocuk kadar berrak ve derindi. Birileri yılmadan, ülkenin her köşesini adım adım dolaşarak, bir kurban, sembolik bir kurban bulmak için inceden inceye araştırsaydı, İspanya’nın özünü, tez canlılığını ve derinliğini temsil eden Lorca’ dan başkasını bulamayacaktı.”</a:t>
            </a:r>
            <a:br>
              <a:rPr lang="tr-TR" dirty="0"/>
            </a:br>
            <a:endParaRPr lang="tr-TR" dirty="0"/>
          </a:p>
          <a:p>
            <a:r>
              <a:rPr lang="tr-TR" dirty="0"/>
              <a:t>Turgut Uyar, </a:t>
            </a:r>
            <a:r>
              <a:rPr lang="tr-TR" i="1" dirty="0"/>
              <a:t>’</a:t>
            </a:r>
            <a:r>
              <a:rPr lang="it-IT" dirty="0"/>
              <a:t>Federico Garcia Lorca İçin Üç Şiir</a:t>
            </a:r>
            <a:r>
              <a:rPr lang="tr-TR" dirty="0"/>
              <a:t> : Sessiz Akan Sulara Gazel, Saat Beşte Akşamleyin, </a:t>
            </a:r>
            <a:r>
              <a:rPr lang="tr-TR" dirty="0" err="1"/>
              <a:t>Obra</a:t>
            </a:r>
            <a:r>
              <a:rPr lang="tr-TR" dirty="0"/>
              <a:t> </a:t>
            </a:r>
            <a:r>
              <a:rPr lang="tr-TR" dirty="0" err="1"/>
              <a:t>Completas</a:t>
            </a:r>
            <a:r>
              <a:rPr lang="tr-TR" dirty="0"/>
              <a:t>’</a:t>
            </a:r>
            <a:br>
              <a:rPr lang="tr-TR" dirty="0"/>
            </a:br>
            <a:endParaRPr lang="tr-TR" dirty="0"/>
          </a:p>
          <a:p>
            <a:r>
              <a:rPr lang="tr-TR" dirty="0"/>
              <a:t>Ahmed Arif, ‘’Karanfil Sokağı’’ adlı şiirinde </a:t>
            </a:r>
            <a:br>
              <a:rPr lang="tr-TR" dirty="0"/>
            </a:br>
            <a:endParaRPr lang="tr-TR" dirty="0"/>
          </a:p>
          <a:p>
            <a:r>
              <a:rPr lang="tr-TR" dirty="0"/>
              <a:t>Attila İlhan da, ‘’Liman’’ adlı şiirinin ikinci dizesinde </a:t>
            </a:r>
            <a:r>
              <a:rPr lang="tr-TR" dirty="0" err="1"/>
              <a:t>Lorca’dan</a:t>
            </a:r>
            <a:r>
              <a:rPr lang="tr-TR" dirty="0"/>
              <a:t> bahsediyor</a:t>
            </a:r>
            <a:br>
              <a:rPr lang="tr-TR" dirty="0"/>
            </a:br>
            <a:endParaRPr lang="tr-TR" dirty="0"/>
          </a:p>
          <a:p>
            <a:r>
              <a:rPr lang="tr-TR" dirty="0" err="1"/>
              <a:t>Lorca’nın</a:t>
            </a:r>
            <a:r>
              <a:rPr lang="tr-TR" dirty="0"/>
              <a:t> ‘’Atlının Türküsü’’ adlı şiirini Zülfü Livaneli besteliyor.</a:t>
            </a:r>
          </a:p>
        </p:txBody>
      </p:sp>
    </p:spTree>
    <p:extLst>
      <p:ext uri="{BB962C8B-B14F-4D97-AF65-F5344CB8AC3E}">
        <p14:creationId xmlns:p14="http://schemas.microsoft.com/office/powerpoint/2010/main" val="148250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F333DE-829E-BC27-4240-8F3F9F5A7600}"/>
              </a:ext>
            </a:extLst>
          </p:cNvPr>
          <p:cNvSpPr>
            <a:spLocks noGrp="1"/>
          </p:cNvSpPr>
          <p:nvPr>
            <p:ph type="title"/>
          </p:nvPr>
        </p:nvSpPr>
        <p:spPr>
          <a:xfrm>
            <a:off x="436984" y="158568"/>
            <a:ext cx="10515600" cy="950946"/>
          </a:xfrm>
        </p:spPr>
        <p:txBody>
          <a:bodyPr/>
          <a:lstStyle/>
          <a:p>
            <a:r>
              <a:rPr lang="tr-TR" b="1" dirty="0"/>
              <a:t>Çizim çalışmalarından bazıları…</a:t>
            </a:r>
          </a:p>
        </p:txBody>
      </p:sp>
      <p:pic>
        <p:nvPicPr>
          <p:cNvPr id="2050" name="Picture 2" descr="Harlequin II">
            <a:extLst>
              <a:ext uri="{FF2B5EF4-FFF2-40B4-BE49-F238E27FC236}">
                <a16:creationId xmlns:a16="http://schemas.microsoft.com/office/drawing/2014/main" id="{AE6B5ABB-83BF-ABA6-4F72-BC7551F175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221" y="1580155"/>
            <a:ext cx="3465802"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4B51EB67-5DC5-D478-FC42-81AB149307B2}"/>
              </a:ext>
            </a:extLst>
          </p:cNvPr>
          <p:cNvSpPr txBox="1"/>
          <p:nvPr/>
        </p:nvSpPr>
        <p:spPr>
          <a:xfrm>
            <a:off x="582034" y="6123543"/>
            <a:ext cx="1685077" cy="369332"/>
          </a:xfrm>
          <a:prstGeom prst="rect">
            <a:avLst/>
          </a:prstGeom>
          <a:noFill/>
        </p:spPr>
        <p:txBody>
          <a:bodyPr wrap="none" rtlCol="0">
            <a:spAutoFit/>
          </a:bodyPr>
          <a:lstStyle/>
          <a:p>
            <a:r>
              <a:rPr lang="tr-TR" dirty="0" err="1"/>
              <a:t>Harlequin</a:t>
            </a:r>
            <a:r>
              <a:rPr lang="tr-TR" dirty="0"/>
              <a:t>, 1914</a:t>
            </a:r>
          </a:p>
        </p:txBody>
      </p:sp>
      <p:sp>
        <p:nvSpPr>
          <p:cNvPr id="6" name="Metin kutusu 5">
            <a:extLst>
              <a:ext uri="{FF2B5EF4-FFF2-40B4-BE49-F238E27FC236}">
                <a16:creationId xmlns:a16="http://schemas.microsoft.com/office/drawing/2014/main" id="{C3D846DB-E2FF-B889-9CEB-63959337779B}"/>
              </a:ext>
            </a:extLst>
          </p:cNvPr>
          <p:cNvSpPr txBox="1"/>
          <p:nvPr/>
        </p:nvSpPr>
        <p:spPr>
          <a:xfrm>
            <a:off x="4864527" y="6182808"/>
            <a:ext cx="1678665" cy="369332"/>
          </a:xfrm>
          <a:prstGeom prst="rect">
            <a:avLst/>
          </a:prstGeom>
          <a:noFill/>
        </p:spPr>
        <p:txBody>
          <a:bodyPr wrap="none" rtlCol="0">
            <a:spAutoFit/>
          </a:bodyPr>
          <a:lstStyle/>
          <a:p>
            <a:r>
              <a:rPr lang="tr-TR" dirty="0" err="1"/>
              <a:t>Merienda</a:t>
            </a:r>
            <a:r>
              <a:rPr lang="tr-TR" dirty="0"/>
              <a:t>, 1927</a:t>
            </a:r>
          </a:p>
        </p:txBody>
      </p:sp>
      <p:pic>
        <p:nvPicPr>
          <p:cNvPr id="2054" name="Picture 6" descr="Self-portrait in New York">
            <a:extLst>
              <a:ext uri="{FF2B5EF4-FFF2-40B4-BE49-F238E27FC236}">
                <a16:creationId xmlns:a16="http://schemas.microsoft.com/office/drawing/2014/main" id="{0339C391-ADAF-95DE-78F4-CBECAC504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012" y="1580155"/>
            <a:ext cx="3141767" cy="4127306"/>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E852E8B5-FC7D-C8D3-480C-914138D38F5A}"/>
              </a:ext>
            </a:extLst>
          </p:cNvPr>
          <p:cNvSpPr txBox="1"/>
          <p:nvPr/>
        </p:nvSpPr>
        <p:spPr>
          <a:xfrm>
            <a:off x="8990883" y="6032803"/>
            <a:ext cx="3058145" cy="369332"/>
          </a:xfrm>
          <a:prstGeom prst="rect">
            <a:avLst/>
          </a:prstGeom>
          <a:noFill/>
        </p:spPr>
        <p:txBody>
          <a:bodyPr wrap="none" rtlCol="0">
            <a:spAutoFit/>
          </a:bodyPr>
          <a:lstStyle/>
          <a:p>
            <a:r>
              <a:rPr lang="tr-TR" dirty="0"/>
              <a:t>Self-</a:t>
            </a:r>
            <a:r>
              <a:rPr lang="tr-TR" dirty="0" err="1"/>
              <a:t>portrait</a:t>
            </a:r>
            <a:r>
              <a:rPr lang="tr-TR" dirty="0"/>
              <a:t> in New York, 1929</a:t>
            </a:r>
          </a:p>
        </p:txBody>
      </p:sp>
      <p:pic>
        <p:nvPicPr>
          <p:cNvPr id="8" name="Picture 8" descr="The Federico Garcia Lorca Centre Archive">
            <a:extLst>
              <a:ext uri="{FF2B5EF4-FFF2-40B4-BE49-F238E27FC236}">
                <a16:creationId xmlns:a16="http://schemas.microsoft.com/office/drawing/2014/main" id="{2E08230A-3EBC-6F1F-F0B1-C8A1720A3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4617" y="1743009"/>
            <a:ext cx="4446801" cy="337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3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BAE275-151B-6054-13CA-A9EBDF8CA045}"/>
              </a:ext>
            </a:extLst>
          </p:cNvPr>
          <p:cNvSpPr>
            <a:spLocks noGrp="1"/>
          </p:cNvSpPr>
          <p:nvPr>
            <p:ph type="title"/>
          </p:nvPr>
        </p:nvSpPr>
        <p:spPr>
          <a:xfrm>
            <a:off x="353007" y="159852"/>
            <a:ext cx="11646159" cy="1071789"/>
          </a:xfrm>
        </p:spPr>
        <p:txBody>
          <a:bodyPr/>
          <a:lstStyle/>
          <a:p>
            <a:r>
              <a:rPr lang="tr-TR" b="1" dirty="0"/>
              <a:t>Federico Garcia Lorca Parkı ve Müzesi - Granada   </a:t>
            </a:r>
          </a:p>
        </p:txBody>
      </p:sp>
      <p:pic>
        <p:nvPicPr>
          <p:cNvPr id="2050" name="Picture 2">
            <a:extLst>
              <a:ext uri="{FF2B5EF4-FFF2-40B4-BE49-F238E27FC236}">
                <a16:creationId xmlns:a16="http://schemas.microsoft.com/office/drawing/2014/main" id="{0ABC4228-2E0E-0203-444C-0524B92D24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5476" y="1451039"/>
            <a:ext cx="4486860" cy="335617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08BF6171-1426-34A6-1E4A-AC02EA587AC0}"/>
              </a:ext>
            </a:extLst>
          </p:cNvPr>
          <p:cNvSpPr txBox="1"/>
          <p:nvPr/>
        </p:nvSpPr>
        <p:spPr>
          <a:xfrm>
            <a:off x="5795476" y="5032520"/>
            <a:ext cx="4664140" cy="923330"/>
          </a:xfrm>
          <a:prstGeom prst="rect">
            <a:avLst/>
          </a:prstGeom>
          <a:noFill/>
        </p:spPr>
        <p:txBody>
          <a:bodyPr wrap="square" rtlCol="0">
            <a:spAutoFit/>
          </a:bodyPr>
          <a:lstStyle/>
          <a:p>
            <a:r>
              <a:rPr lang="tr-TR" dirty="0"/>
              <a:t>Federico Garcia </a:t>
            </a:r>
            <a:r>
              <a:rPr lang="tr-TR" dirty="0" err="1"/>
              <a:t>Lorka</a:t>
            </a:r>
            <a:r>
              <a:rPr lang="tr-TR" dirty="0"/>
              <a:t> Parkı </a:t>
            </a:r>
          </a:p>
          <a:p>
            <a:r>
              <a:rPr lang="tr-TR" dirty="0"/>
              <a:t>Ailenin yazlık çiftlik evinin bulunduğu arazi içindeki ev ise Federico Garcia Lorca Ev Müzesi </a:t>
            </a:r>
          </a:p>
        </p:txBody>
      </p:sp>
      <p:pic>
        <p:nvPicPr>
          <p:cNvPr id="1026" name="Picture 2" descr="undefined">
            <a:extLst>
              <a:ext uri="{FF2B5EF4-FFF2-40B4-BE49-F238E27FC236}">
                <a16:creationId xmlns:a16="http://schemas.microsoft.com/office/drawing/2014/main" id="{F9CD6D36-A952-FF7E-9EA9-961EE0AF6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04" y="1451039"/>
            <a:ext cx="3705809" cy="493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3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F33F7-31D3-A93B-A687-6D0E43047220}"/>
              </a:ext>
            </a:extLst>
          </p:cNvPr>
          <p:cNvSpPr>
            <a:spLocks noGrp="1"/>
          </p:cNvSpPr>
          <p:nvPr>
            <p:ph type="title"/>
          </p:nvPr>
        </p:nvSpPr>
        <p:spPr/>
        <p:txBody>
          <a:bodyPr/>
          <a:lstStyle/>
          <a:p>
            <a:r>
              <a:rPr lang="tr-TR" b="1" dirty="0"/>
              <a:t>Kitapları</a:t>
            </a:r>
          </a:p>
        </p:txBody>
      </p:sp>
      <p:sp>
        <p:nvSpPr>
          <p:cNvPr id="4" name="Metin kutusu 3">
            <a:extLst>
              <a:ext uri="{FF2B5EF4-FFF2-40B4-BE49-F238E27FC236}">
                <a16:creationId xmlns:a16="http://schemas.microsoft.com/office/drawing/2014/main" id="{2E8D739E-B7AA-A898-FD70-93CEBB081388}"/>
              </a:ext>
            </a:extLst>
          </p:cNvPr>
          <p:cNvSpPr txBox="1"/>
          <p:nvPr/>
        </p:nvSpPr>
        <p:spPr>
          <a:xfrm>
            <a:off x="949390" y="1690687"/>
            <a:ext cx="6636398" cy="3467616"/>
          </a:xfrm>
          <a:prstGeom prst="rect">
            <a:avLst/>
          </a:prstGeom>
          <a:noFill/>
        </p:spPr>
        <p:txBody>
          <a:bodyPr wrap="square">
            <a:spAutoFit/>
          </a:bodyPr>
          <a:lstStyle/>
          <a:p>
            <a:pPr algn="l">
              <a:spcBef>
                <a:spcPts val="375"/>
              </a:spcBef>
              <a:spcAft>
                <a:spcPts val="375"/>
              </a:spcAft>
              <a:buNone/>
            </a:pPr>
            <a:endParaRPr lang="tr-TR" b="0" i="0" dirty="0">
              <a:solidFill>
                <a:srgbClr val="000000"/>
              </a:solidFill>
              <a:effectLst/>
              <a:latin typeface="Helvetica Neue"/>
            </a:endParaRPr>
          </a:p>
          <a:p>
            <a:pPr algn="l">
              <a:spcAft>
                <a:spcPts val="750"/>
              </a:spcAft>
              <a:buNone/>
            </a:pPr>
            <a:r>
              <a:rPr lang="tr-TR" b="0" i="0" dirty="0">
                <a:solidFill>
                  <a:srgbClr val="000000"/>
                </a:solidFill>
                <a:effectLst/>
                <a:latin typeface="Helvetica Neue"/>
              </a:rPr>
              <a:t>İzlenimler ve Görünümler (1918)</a:t>
            </a:r>
            <a:br>
              <a:rPr lang="tr-TR" b="0" i="0" dirty="0">
                <a:solidFill>
                  <a:srgbClr val="000000"/>
                </a:solidFill>
                <a:effectLst/>
                <a:latin typeface="Helvetica Neue"/>
              </a:rPr>
            </a:br>
            <a:r>
              <a:rPr lang="tr-TR" b="0" i="0" dirty="0" err="1">
                <a:solidFill>
                  <a:srgbClr val="000000"/>
                </a:solidFill>
                <a:effectLst/>
                <a:latin typeface="Helvetica Neue"/>
              </a:rPr>
              <a:t>Cante</a:t>
            </a:r>
            <a:r>
              <a:rPr lang="tr-TR" b="0" i="0" dirty="0">
                <a:solidFill>
                  <a:srgbClr val="000000"/>
                </a:solidFill>
                <a:effectLst/>
                <a:latin typeface="Helvetica Neue"/>
              </a:rPr>
              <a:t> </a:t>
            </a:r>
            <a:r>
              <a:rPr lang="tr-TR" b="0" i="0" dirty="0" err="1">
                <a:solidFill>
                  <a:srgbClr val="000000"/>
                </a:solidFill>
                <a:effectLst/>
                <a:latin typeface="Helvetica Neue"/>
              </a:rPr>
              <a:t>Jondo</a:t>
            </a:r>
            <a:r>
              <a:rPr lang="tr-TR" b="0" i="0" dirty="0">
                <a:solidFill>
                  <a:srgbClr val="000000"/>
                </a:solidFill>
                <a:effectLst/>
                <a:latin typeface="Helvetica Neue"/>
              </a:rPr>
              <a:t> şiiri (19219)</a:t>
            </a:r>
            <a:br>
              <a:rPr lang="tr-TR" b="0" i="0" dirty="0">
                <a:solidFill>
                  <a:srgbClr val="000000"/>
                </a:solidFill>
                <a:effectLst/>
                <a:latin typeface="Helvetica Neue"/>
              </a:rPr>
            </a:br>
            <a:r>
              <a:rPr lang="tr-TR" b="0" i="0" dirty="0">
                <a:solidFill>
                  <a:srgbClr val="000000"/>
                </a:solidFill>
                <a:effectLst/>
                <a:latin typeface="Helvetica Neue"/>
              </a:rPr>
              <a:t>Şiirler Kitabı (1921)</a:t>
            </a:r>
            <a:br>
              <a:rPr lang="tr-TR" b="0" i="0" dirty="0">
                <a:solidFill>
                  <a:srgbClr val="000000"/>
                </a:solidFill>
                <a:effectLst/>
                <a:latin typeface="Helvetica Neue"/>
              </a:rPr>
            </a:br>
            <a:r>
              <a:rPr lang="tr-TR" b="0" i="0" dirty="0">
                <a:solidFill>
                  <a:srgbClr val="000000"/>
                </a:solidFill>
                <a:effectLst/>
                <a:latin typeface="Helvetica Neue"/>
              </a:rPr>
              <a:t>Salvador Dali’ye </a:t>
            </a:r>
            <a:r>
              <a:rPr lang="tr-TR" b="0" i="0" dirty="0" err="1">
                <a:solidFill>
                  <a:srgbClr val="000000"/>
                </a:solidFill>
                <a:effectLst/>
                <a:latin typeface="Helvetica Neue"/>
              </a:rPr>
              <a:t>Ode</a:t>
            </a:r>
            <a:r>
              <a:rPr lang="tr-TR" b="0" i="0" dirty="0">
                <a:solidFill>
                  <a:srgbClr val="000000"/>
                </a:solidFill>
                <a:effectLst/>
                <a:latin typeface="Helvetica Neue"/>
              </a:rPr>
              <a:t>, (1926)</a:t>
            </a:r>
            <a:br>
              <a:rPr lang="tr-TR" b="0" i="0" dirty="0">
                <a:solidFill>
                  <a:srgbClr val="000000"/>
                </a:solidFill>
                <a:effectLst/>
                <a:latin typeface="Helvetica Neue"/>
              </a:rPr>
            </a:br>
            <a:r>
              <a:rPr lang="tr-TR" b="0" i="0" dirty="0">
                <a:solidFill>
                  <a:srgbClr val="000000"/>
                </a:solidFill>
                <a:effectLst/>
                <a:latin typeface="Helvetica Neue"/>
              </a:rPr>
              <a:t>Şarkılar (1927)</a:t>
            </a:r>
            <a:br>
              <a:rPr lang="tr-TR" b="0" i="0" dirty="0">
                <a:solidFill>
                  <a:srgbClr val="000000"/>
                </a:solidFill>
                <a:effectLst/>
                <a:latin typeface="Helvetica Neue"/>
              </a:rPr>
            </a:br>
            <a:r>
              <a:rPr lang="tr-TR" b="0" i="0" dirty="0">
                <a:solidFill>
                  <a:srgbClr val="000000"/>
                </a:solidFill>
                <a:effectLst/>
                <a:latin typeface="Helvetica Neue"/>
              </a:rPr>
              <a:t>Çingene </a:t>
            </a:r>
            <a:r>
              <a:rPr lang="tr-TR" b="0" i="0" dirty="0" err="1">
                <a:solidFill>
                  <a:srgbClr val="000000"/>
                </a:solidFill>
                <a:effectLst/>
                <a:latin typeface="Helvetica Neue"/>
              </a:rPr>
              <a:t>Baladları</a:t>
            </a:r>
            <a:r>
              <a:rPr lang="tr-TR" b="0" i="0" dirty="0">
                <a:solidFill>
                  <a:srgbClr val="000000"/>
                </a:solidFill>
                <a:effectLst/>
                <a:latin typeface="Helvetica Neue"/>
              </a:rPr>
              <a:t> (1928)</a:t>
            </a:r>
            <a:br>
              <a:rPr lang="tr-TR" b="0" i="0" dirty="0">
                <a:solidFill>
                  <a:srgbClr val="000000"/>
                </a:solidFill>
                <a:effectLst/>
                <a:latin typeface="Helvetica Neue"/>
              </a:rPr>
            </a:br>
            <a:r>
              <a:rPr lang="tr-TR" b="0" i="0" dirty="0">
                <a:solidFill>
                  <a:srgbClr val="000000"/>
                </a:solidFill>
                <a:effectLst/>
                <a:latin typeface="Helvetica Neue"/>
              </a:rPr>
              <a:t>Şair New </a:t>
            </a:r>
            <a:r>
              <a:rPr lang="tr-TR" dirty="0">
                <a:solidFill>
                  <a:srgbClr val="000000"/>
                </a:solidFill>
                <a:latin typeface="Helvetica Neue"/>
              </a:rPr>
              <a:t>Y</a:t>
            </a:r>
            <a:r>
              <a:rPr lang="tr-TR" b="0" i="0" dirty="0">
                <a:solidFill>
                  <a:srgbClr val="000000"/>
                </a:solidFill>
                <a:effectLst/>
                <a:latin typeface="Helvetica Neue"/>
              </a:rPr>
              <a:t>ork’ta (1930)</a:t>
            </a:r>
            <a:br>
              <a:rPr lang="tr-TR" b="0" i="0" dirty="0">
                <a:solidFill>
                  <a:srgbClr val="000000"/>
                </a:solidFill>
                <a:effectLst/>
                <a:latin typeface="Helvetica Neue"/>
              </a:rPr>
            </a:br>
            <a:r>
              <a:rPr lang="tr-TR" b="0" i="0" dirty="0" err="1">
                <a:solidFill>
                  <a:srgbClr val="000000"/>
                </a:solidFill>
                <a:effectLst/>
                <a:latin typeface="Helvetica Neue"/>
              </a:rPr>
              <a:t>İgnacio</a:t>
            </a:r>
            <a:r>
              <a:rPr lang="tr-TR" b="0" i="0" dirty="0">
                <a:solidFill>
                  <a:srgbClr val="000000"/>
                </a:solidFill>
                <a:effectLst/>
                <a:latin typeface="Helvetica Neue"/>
              </a:rPr>
              <a:t> </a:t>
            </a:r>
            <a:r>
              <a:rPr lang="tr-TR" b="0" i="0" dirty="0" err="1">
                <a:solidFill>
                  <a:srgbClr val="000000"/>
                </a:solidFill>
                <a:effectLst/>
                <a:latin typeface="Helvetica Neue"/>
              </a:rPr>
              <a:t>Sançez</a:t>
            </a:r>
            <a:r>
              <a:rPr lang="tr-TR" b="0" i="0" dirty="0">
                <a:solidFill>
                  <a:srgbClr val="000000"/>
                </a:solidFill>
                <a:effectLst/>
                <a:latin typeface="Helvetica Neue"/>
              </a:rPr>
              <a:t> </a:t>
            </a:r>
            <a:r>
              <a:rPr lang="tr-TR" b="0" i="0" dirty="0" err="1">
                <a:solidFill>
                  <a:srgbClr val="000000"/>
                </a:solidFill>
                <a:effectLst/>
                <a:latin typeface="Helvetica Neue"/>
              </a:rPr>
              <a:t>Mejiyas’a</a:t>
            </a:r>
            <a:r>
              <a:rPr lang="tr-TR" b="0" i="0" dirty="0">
                <a:solidFill>
                  <a:srgbClr val="000000"/>
                </a:solidFill>
                <a:effectLst/>
                <a:latin typeface="Helvetica Neue"/>
              </a:rPr>
              <a:t> Ağıt (1935)</a:t>
            </a:r>
            <a:br>
              <a:rPr lang="tr-TR" b="0" i="0" dirty="0">
                <a:solidFill>
                  <a:srgbClr val="000000"/>
                </a:solidFill>
                <a:effectLst/>
                <a:latin typeface="Helvetica Neue"/>
              </a:rPr>
            </a:br>
            <a:r>
              <a:rPr lang="tr-TR" b="0" i="0" dirty="0" err="1">
                <a:solidFill>
                  <a:srgbClr val="000000"/>
                </a:solidFill>
                <a:effectLst/>
                <a:latin typeface="Helvetica Neue"/>
              </a:rPr>
              <a:t>Tamarit</a:t>
            </a:r>
            <a:r>
              <a:rPr lang="tr-TR" b="0" i="0" dirty="0">
                <a:solidFill>
                  <a:srgbClr val="000000"/>
                </a:solidFill>
                <a:effectLst/>
                <a:latin typeface="Helvetica Neue"/>
              </a:rPr>
              <a:t> Divanı (1936)</a:t>
            </a:r>
            <a:br>
              <a:rPr lang="tr-TR" b="0" i="0" dirty="0">
                <a:solidFill>
                  <a:srgbClr val="000000"/>
                </a:solidFill>
                <a:effectLst/>
                <a:latin typeface="Helvetica Neue"/>
              </a:rPr>
            </a:br>
            <a:r>
              <a:rPr lang="tr-TR" b="0" i="0" dirty="0">
                <a:solidFill>
                  <a:srgbClr val="000000"/>
                </a:solidFill>
                <a:effectLst/>
                <a:latin typeface="Helvetica Neue"/>
              </a:rPr>
              <a:t>Kara sevda soneleri (1936)</a:t>
            </a:r>
            <a:br>
              <a:rPr lang="tr-TR" b="0" i="0" dirty="0">
                <a:solidFill>
                  <a:srgbClr val="000000"/>
                </a:solidFill>
                <a:effectLst/>
                <a:latin typeface="Helvetica Neue"/>
              </a:rPr>
            </a:br>
            <a:r>
              <a:rPr lang="tr-TR" b="0" i="0" dirty="0">
                <a:solidFill>
                  <a:srgbClr val="000000"/>
                </a:solidFill>
                <a:effectLst/>
                <a:latin typeface="Helvetica Neue"/>
              </a:rPr>
              <a:t>İlk şarkılar (1936)</a:t>
            </a:r>
          </a:p>
        </p:txBody>
      </p:sp>
    </p:spTree>
    <p:extLst>
      <p:ext uri="{BB962C8B-B14F-4D97-AF65-F5344CB8AC3E}">
        <p14:creationId xmlns:p14="http://schemas.microsoft.com/office/powerpoint/2010/main" val="930768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C3FEC-2979-E365-42F5-72AC3147C44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FE3542F-A45C-3E07-77D6-8B92A328AF71}"/>
              </a:ext>
            </a:extLst>
          </p:cNvPr>
          <p:cNvSpPr>
            <a:spLocks noGrp="1"/>
          </p:cNvSpPr>
          <p:nvPr>
            <p:ph type="title"/>
          </p:nvPr>
        </p:nvSpPr>
        <p:spPr>
          <a:xfrm>
            <a:off x="838200" y="80645"/>
            <a:ext cx="10515600" cy="732155"/>
          </a:xfrm>
        </p:spPr>
        <p:txBody>
          <a:bodyPr/>
          <a:lstStyle/>
          <a:p>
            <a:r>
              <a:rPr lang="tr-TR" b="1" dirty="0"/>
              <a:t>Kaynakça:</a:t>
            </a:r>
          </a:p>
        </p:txBody>
      </p:sp>
      <p:sp>
        <p:nvSpPr>
          <p:cNvPr id="4" name="Metin kutusu 3">
            <a:extLst>
              <a:ext uri="{FF2B5EF4-FFF2-40B4-BE49-F238E27FC236}">
                <a16:creationId xmlns:a16="http://schemas.microsoft.com/office/drawing/2014/main" id="{F381F8D6-D603-1E14-028C-ED627E769F5C}"/>
              </a:ext>
            </a:extLst>
          </p:cNvPr>
          <p:cNvSpPr txBox="1"/>
          <p:nvPr/>
        </p:nvSpPr>
        <p:spPr>
          <a:xfrm>
            <a:off x="645159" y="812800"/>
            <a:ext cx="11372669" cy="5909310"/>
          </a:xfrm>
          <a:prstGeom prst="rect">
            <a:avLst/>
          </a:prstGeom>
          <a:noFill/>
        </p:spPr>
        <p:txBody>
          <a:bodyPr wrap="square">
            <a:spAutoFit/>
          </a:bodyPr>
          <a:lstStyle/>
          <a:p>
            <a:pPr marL="285750" indent="-285750">
              <a:buFont typeface="Arial" panose="020B0604020202020204" pitchFamily="34" charset="0"/>
              <a:buChar char="•"/>
            </a:pPr>
            <a:r>
              <a:rPr lang="tr-TR" dirty="0">
                <a:hlinkClick r:id="rId2"/>
              </a:rPr>
              <a:t>https://www.turkedebiyati.org/federico-garcia-lorca/</a:t>
            </a:r>
            <a:endParaRPr lang="tr-TR" dirty="0"/>
          </a:p>
          <a:p>
            <a:pPr marL="285750" indent="-285750">
              <a:buFont typeface="Arial" panose="020B0604020202020204" pitchFamily="34" charset="0"/>
              <a:buChar char="•"/>
            </a:pPr>
            <a:r>
              <a:rPr lang="tr-TR" dirty="0">
                <a:hlinkClick r:id="rId3"/>
              </a:rPr>
              <a:t>https://naredebiyat.com/2020/10/30/bir-distopyanin-icinde-yasamak-federico-garcia-lorca/</a:t>
            </a:r>
            <a:endParaRPr lang="tr-TR" dirty="0"/>
          </a:p>
          <a:p>
            <a:pPr marL="285750" indent="-285750">
              <a:buFont typeface="Arial" panose="020B0604020202020204" pitchFamily="34" charset="0"/>
              <a:buChar char="•"/>
            </a:pPr>
            <a:r>
              <a:rPr lang="en-US" b="1" dirty="0"/>
              <a:t>Federico García Lorca - Short Biography of Spanish poet, </a:t>
            </a:r>
            <a:r>
              <a:rPr lang="en-US" b="1" dirty="0" err="1"/>
              <a:t>playwri</a:t>
            </a:r>
            <a:r>
              <a:rPr lang="tr-TR" b="1" dirty="0" err="1"/>
              <a:t>ght</a:t>
            </a:r>
            <a:r>
              <a:rPr lang="en-US" b="1" dirty="0"/>
              <a:t>, and theatre director</a:t>
            </a:r>
            <a:r>
              <a:rPr lang="tr-TR" b="1" dirty="0"/>
              <a:t> </a:t>
            </a:r>
            <a:r>
              <a:rPr lang="tr-TR" b="1" dirty="0">
                <a:hlinkClick r:id="rId4"/>
              </a:rPr>
              <a:t>https://www.youtube.com/watch?v=Il99nCRNoFg</a:t>
            </a:r>
            <a:r>
              <a:rPr lang="tr-TR" b="1" dirty="0"/>
              <a:t> </a:t>
            </a:r>
          </a:p>
          <a:p>
            <a:pPr marL="285750" indent="-285750">
              <a:buFont typeface="Arial" panose="020B0604020202020204" pitchFamily="34" charset="0"/>
              <a:buChar char="•"/>
            </a:pPr>
            <a:r>
              <a:rPr lang="tr-TR" altLang="tr-TR" dirty="0">
                <a:solidFill>
                  <a:srgbClr val="1155CC"/>
                </a:solidFill>
                <a:latin typeface="Arial" panose="020B0604020202020204" pitchFamily="34" charset="0"/>
                <a:cs typeface="Arial" panose="020B0604020202020204" pitchFamily="34" charset="0"/>
                <a:hlinkClick r:id="rId5"/>
              </a:rPr>
              <a:t>https://oggito.com/icerikler/10-soruda-federico-garc-a-lorca/8425#google_vignette</a:t>
            </a:r>
            <a:endParaRPr lang="tr-TR" altLang="tr-TR" dirty="0">
              <a:solidFill>
                <a:srgbClr val="1155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altLang="tr-TR" dirty="0">
                <a:solidFill>
                  <a:srgbClr val="1155CC"/>
                </a:solidFill>
                <a:latin typeface="Arial" panose="020B0604020202020204" pitchFamily="34" charset="0"/>
                <a:cs typeface="Arial" panose="020B0604020202020204" pitchFamily="34" charset="0"/>
                <a:hlinkClick r:id="rId6"/>
              </a:rPr>
              <a:t>https://serbestiyet.com/yazarlar/federico-garcia-lorca-hayati-e-olumu-4883/</a:t>
            </a:r>
            <a:endParaRPr lang="tr-TR" altLang="tr-TR" dirty="0">
              <a:solidFill>
                <a:srgbClr val="1155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altLang="tr-TR" dirty="0">
                <a:solidFill>
                  <a:srgbClr val="1155CC"/>
                </a:solidFill>
                <a:latin typeface="Arial" panose="020B0604020202020204" pitchFamily="34" charset="0"/>
                <a:cs typeface="Arial" panose="020B0604020202020204" pitchFamily="34" charset="0"/>
                <a:hlinkClick r:id="rId7"/>
              </a:rPr>
              <a:t>https://www.sehriyar.info/?pnum=1139</a:t>
            </a:r>
            <a:endParaRPr lang="tr-TR" altLang="tr-TR" dirty="0">
              <a:solidFill>
                <a:srgbClr val="1155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altLang="tr-TR" b="1" dirty="0">
                <a:cs typeface="Arial" panose="020B0604020202020204" pitchFamily="34" charset="0"/>
                <a:hlinkClick r:id="rId8">
                  <a:extLst>
                    <a:ext uri="{A12FA001-AC4F-418D-AE19-62706E023703}">
                      <ahyp:hlinkClr xmlns:ahyp="http://schemas.microsoft.com/office/drawing/2018/hyperlinkcolor" val="tx"/>
                    </a:ext>
                  </a:extLst>
                </a:hlinkClick>
              </a:rPr>
              <a:t>Kentler ve Gölgeler Granada – Federico Garcia Lorca</a:t>
            </a:r>
            <a:r>
              <a:rPr lang="tr-TR" altLang="tr-TR" b="1" dirty="0">
                <a:solidFill>
                  <a:srgbClr val="0563C1"/>
                </a:solidFill>
                <a:cs typeface="Arial" panose="020B0604020202020204" pitchFamily="34" charset="0"/>
                <a:hlinkClick r:id="rId8">
                  <a:extLst>
                    <a:ext uri="{A12FA001-AC4F-418D-AE19-62706E023703}">
                      <ahyp:hlinkClr xmlns:ahyp="http://schemas.microsoft.com/office/drawing/2018/hyperlinkcolor" val="tx"/>
                    </a:ext>
                  </a:extLst>
                </a:hlinkClick>
              </a:rPr>
              <a:t> </a:t>
            </a:r>
            <a:r>
              <a:rPr lang="tr-TR" altLang="tr-TR" dirty="0">
                <a:solidFill>
                  <a:srgbClr val="0563C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https://www.youtube.com/watch?v=G-f3u429j0s</a:t>
            </a:r>
            <a:endParaRPr lang="tr-TR" altLang="tr-TR" dirty="0">
              <a:solidFill>
                <a:srgbClr val="0563C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altLang="tr-TR" dirty="0">
                <a:solidFill>
                  <a:srgbClr val="1155CC"/>
                </a:solidFill>
                <a:latin typeface="Arial" panose="020B0604020202020204" pitchFamily="34" charset="0"/>
                <a:cs typeface="Arial" panose="020B0604020202020204" pitchFamily="34" charset="0"/>
                <a:hlinkClick r:id="rId9"/>
              </a:rPr>
              <a:t>https://www.politikagazetesi.org/?q=content/bir-dik-duru%C5%9Fun-hik%C3%A2yesi-federico-garcia-lorca</a:t>
            </a:r>
            <a:r>
              <a:rPr lang="tr-TR" altLang="tr-TR" dirty="0">
                <a:solidFill>
                  <a:srgbClr val="1155CC"/>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r-TR" altLang="tr-TR" dirty="0">
                <a:solidFill>
                  <a:srgbClr val="1155CC"/>
                </a:solidFill>
                <a:latin typeface="Arial" panose="020B0604020202020204" pitchFamily="34" charset="0"/>
                <a:cs typeface="Arial" panose="020B0604020202020204" pitchFamily="34" charset="0"/>
                <a:hlinkClick r:id="rId10"/>
              </a:rPr>
              <a:t>https://www.izdiham.com/federico-garcia-lorca-susme-ve-olum/</a:t>
            </a:r>
            <a:r>
              <a:rPr lang="tr-TR" altLang="tr-TR" dirty="0">
                <a:solidFill>
                  <a:srgbClr val="1155CC"/>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r-TR" altLang="tr-TR" dirty="0">
                <a:solidFill>
                  <a:srgbClr val="1155CC"/>
                </a:solidFill>
                <a:latin typeface="Arial" panose="020B0604020202020204" pitchFamily="34" charset="0"/>
                <a:cs typeface="Arial" panose="020B0604020202020204" pitchFamily="34" charset="0"/>
                <a:hlinkClick r:id="rId11"/>
              </a:rPr>
              <a:t>https://www.britannica.com/topic/Generation-of-1927</a:t>
            </a:r>
            <a:r>
              <a:rPr lang="tr-TR" altLang="tr-TR" dirty="0">
                <a:solidFill>
                  <a:srgbClr val="1155CC"/>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r-TR" altLang="tr-TR" dirty="0">
                <a:solidFill>
                  <a:srgbClr val="1155CC"/>
                </a:solidFill>
                <a:latin typeface="Arial" panose="020B0604020202020204" pitchFamily="34" charset="0"/>
                <a:cs typeface="Arial" panose="020B0604020202020204" pitchFamily="34" charset="0"/>
                <a:hlinkClick r:id="rId12"/>
              </a:rPr>
              <a:t>https://www.centrofedericogarcialorca.es/en/inicio</a:t>
            </a:r>
            <a:r>
              <a:rPr lang="tr-TR" altLang="tr-TR" dirty="0">
                <a:solidFill>
                  <a:srgbClr val="1155CC"/>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tr-TR" altLang="tr-TR" dirty="0">
              <a:solidFill>
                <a:srgbClr val="1155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tr-TR" altLang="tr-TR" dirty="0">
              <a:solidFill>
                <a:srgbClr val="1155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tr-TR" altLang="tr-TR" dirty="0">
              <a:solidFill>
                <a:srgbClr val="1155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tr-TR" altLang="tr-TR" dirty="0">
              <a:solidFill>
                <a:srgbClr val="1155C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tr-TR" altLang="tr-TR" dirty="0"/>
          </a:p>
          <a:p>
            <a:pPr marL="285750" indent="-285750">
              <a:buFont typeface="Arial" panose="020B0604020202020204" pitchFamily="34" charset="0"/>
              <a:buChar char="•"/>
            </a:pPr>
            <a:endParaRPr lang="tr-TR" b="1" dirty="0"/>
          </a:p>
          <a:p>
            <a:pPr marL="285750" indent="-285750">
              <a:buFont typeface="Arial" panose="020B0604020202020204" pitchFamily="34" charset="0"/>
              <a:buChar char="•"/>
            </a:pPr>
            <a:endParaRPr lang="tr-TR"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329339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4499B5-C3A8-5C51-DF55-B843754A5C7E}"/>
              </a:ext>
            </a:extLst>
          </p:cNvPr>
          <p:cNvSpPr>
            <a:spLocks noGrp="1"/>
          </p:cNvSpPr>
          <p:nvPr>
            <p:ph type="title"/>
          </p:nvPr>
        </p:nvSpPr>
        <p:spPr>
          <a:xfrm>
            <a:off x="3339323" y="986306"/>
            <a:ext cx="8585200" cy="1383670"/>
          </a:xfrm>
        </p:spPr>
        <p:txBody>
          <a:bodyPr>
            <a:normAutofit fontScale="90000"/>
          </a:bodyPr>
          <a:lstStyle/>
          <a:p>
            <a:r>
              <a:rPr lang="tr-TR" b="1" dirty="0">
                <a:latin typeface="+mn-lt"/>
              </a:rPr>
              <a:t>Hayatı</a:t>
            </a:r>
            <a:br>
              <a:rPr lang="tr-TR" b="1" dirty="0">
                <a:latin typeface="+mn-lt"/>
              </a:rPr>
            </a:br>
            <a:r>
              <a:rPr lang="tr-TR" sz="3600" b="1" i="1" dirty="0">
                <a:solidFill>
                  <a:srgbClr val="FF0000"/>
                </a:solidFill>
                <a:latin typeface="+mn-lt"/>
              </a:rPr>
              <a:t>İspanyol şair, oyun yazarı ve tiyatro yönetmeni</a:t>
            </a:r>
            <a:br>
              <a:rPr lang="tr-TR" sz="3600" b="1" i="1" dirty="0">
                <a:solidFill>
                  <a:srgbClr val="FF0000"/>
                </a:solidFill>
                <a:latin typeface="+mn-lt"/>
              </a:rPr>
            </a:br>
            <a:r>
              <a:rPr lang="tr-TR" sz="2700" b="1" i="1" dirty="0">
                <a:solidFill>
                  <a:schemeClr val="accent1">
                    <a:lumMod val="50000"/>
                  </a:schemeClr>
                </a:solidFill>
                <a:latin typeface="+mn-lt"/>
              </a:rPr>
              <a:t>Lorca çok yönlü bir sanatçıydı. Aynı zamanda oyuncu, ressam ve müzisyendi…</a:t>
            </a:r>
            <a:br>
              <a:rPr lang="tr-TR" sz="2700" b="1" i="1" dirty="0">
                <a:solidFill>
                  <a:schemeClr val="accent1">
                    <a:lumMod val="50000"/>
                  </a:schemeClr>
                </a:solidFill>
                <a:latin typeface="+mn-lt"/>
              </a:rPr>
            </a:br>
            <a:endParaRPr lang="tr-TR" sz="2700" b="1" i="1" dirty="0">
              <a:solidFill>
                <a:schemeClr val="accent1">
                  <a:lumMod val="50000"/>
                </a:schemeClr>
              </a:solidFill>
              <a:latin typeface="+mn-lt"/>
            </a:endParaRPr>
          </a:p>
        </p:txBody>
      </p:sp>
      <p:sp>
        <p:nvSpPr>
          <p:cNvPr id="3" name="Metin Yer Tutucusu 2">
            <a:extLst>
              <a:ext uri="{FF2B5EF4-FFF2-40B4-BE49-F238E27FC236}">
                <a16:creationId xmlns:a16="http://schemas.microsoft.com/office/drawing/2014/main" id="{25D8A040-1F5B-818C-4628-06A644B586B1}"/>
              </a:ext>
            </a:extLst>
          </p:cNvPr>
          <p:cNvSpPr>
            <a:spLocks noGrp="1"/>
          </p:cNvSpPr>
          <p:nvPr>
            <p:ph type="body" idx="1"/>
          </p:nvPr>
        </p:nvSpPr>
        <p:spPr>
          <a:xfrm>
            <a:off x="186613" y="2120265"/>
            <a:ext cx="11560628" cy="4460556"/>
          </a:xfrm>
        </p:spPr>
        <p:txBody>
          <a:bodyPr>
            <a:noAutofit/>
          </a:bodyPr>
          <a:lstStyle/>
          <a:p>
            <a:pPr marL="342900" indent="-342900">
              <a:buFont typeface="Arial" panose="020B0604020202020204" pitchFamily="34" charset="0"/>
              <a:buChar char="•"/>
            </a:pPr>
            <a:r>
              <a:rPr lang="tr-TR" b="1" dirty="0">
                <a:solidFill>
                  <a:schemeClr val="tx1"/>
                </a:solidFill>
              </a:rPr>
              <a:t>5 Haziran 1898’de </a:t>
            </a:r>
          </a:p>
          <a:p>
            <a:pPr marL="342900" indent="-342900">
              <a:buFont typeface="Arial" panose="020B0604020202020204" pitchFamily="34" charset="0"/>
              <a:buChar char="•"/>
            </a:pPr>
            <a:r>
              <a:rPr lang="tr-TR" b="1" dirty="0">
                <a:solidFill>
                  <a:schemeClr val="tx1"/>
                </a:solidFill>
              </a:rPr>
              <a:t>Güney İspanya’da, </a:t>
            </a:r>
            <a:r>
              <a:rPr lang="tr-TR" b="1" dirty="0" err="1">
                <a:solidFill>
                  <a:schemeClr val="tx1"/>
                </a:solidFill>
              </a:rPr>
              <a:t>Granada’nın</a:t>
            </a:r>
            <a:r>
              <a:rPr lang="tr-TR" b="1" dirty="0">
                <a:solidFill>
                  <a:schemeClr val="tx1"/>
                </a:solidFill>
              </a:rPr>
              <a:t> 17 km batısındaki küçük bir kasaba olan </a:t>
            </a:r>
            <a:r>
              <a:rPr lang="tr-TR" b="1" i="0" dirty="0" err="1">
                <a:solidFill>
                  <a:schemeClr val="tx1"/>
                </a:solidFill>
                <a:effectLst/>
                <a:cs typeface="Calibri" panose="020F0502020204030204" pitchFamily="34" charset="0"/>
              </a:rPr>
              <a:t>Fuente</a:t>
            </a:r>
            <a:r>
              <a:rPr lang="tr-TR" b="1" i="0" dirty="0">
                <a:solidFill>
                  <a:schemeClr val="tx1"/>
                </a:solidFill>
                <a:effectLst/>
                <a:cs typeface="Calibri" panose="020F0502020204030204" pitchFamily="34" charset="0"/>
              </a:rPr>
              <a:t> </a:t>
            </a:r>
            <a:r>
              <a:rPr lang="tr-TR" b="1" i="0" dirty="0" err="1">
                <a:solidFill>
                  <a:schemeClr val="tx1"/>
                </a:solidFill>
                <a:effectLst/>
                <a:cs typeface="Calibri" panose="020F0502020204030204" pitchFamily="34" charset="0"/>
              </a:rPr>
              <a:t>Vaqueros</a:t>
            </a:r>
            <a:r>
              <a:rPr lang="tr-TR" b="1" i="0" dirty="0">
                <a:solidFill>
                  <a:schemeClr val="tx1"/>
                </a:solidFill>
                <a:effectLst/>
                <a:cs typeface="Calibri" panose="020F0502020204030204" pitchFamily="34" charset="0"/>
              </a:rPr>
              <a:t>’ da doğdu.</a:t>
            </a:r>
          </a:p>
          <a:p>
            <a:pPr marL="342900" indent="-342900">
              <a:buFont typeface="Arial" panose="020B0604020202020204" pitchFamily="34" charset="0"/>
              <a:buChar char="•"/>
            </a:pPr>
            <a:r>
              <a:rPr lang="tr-TR" b="1" dirty="0">
                <a:solidFill>
                  <a:schemeClr val="tx1"/>
                </a:solidFill>
              </a:rPr>
              <a:t>Babası varlıklı bir toprak sahibi, annesi öğretmendi. Dört kardeşin en büyüğüydü.</a:t>
            </a:r>
          </a:p>
          <a:p>
            <a:pPr marL="342900" indent="-342900">
              <a:buFont typeface="Arial" panose="020B0604020202020204" pitchFamily="34" charset="0"/>
              <a:buChar char="•"/>
            </a:pPr>
            <a:r>
              <a:rPr lang="tr-TR" b="1" dirty="0">
                <a:solidFill>
                  <a:schemeClr val="tx1"/>
                </a:solidFill>
              </a:rPr>
              <a:t>Endülüs’te büyüdü. Endülüs’ün imgelerle dolu, renkli sosyal hayatı, </a:t>
            </a:r>
            <a:r>
              <a:rPr lang="tr-TR" b="1" dirty="0" err="1">
                <a:solidFill>
                  <a:schemeClr val="tx1"/>
                </a:solidFill>
              </a:rPr>
              <a:t>folklörü</a:t>
            </a:r>
            <a:r>
              <a:rPr lang="tr-TR" b="1" dirty="0">
                <a:solidFill>
                  <a:schemeClr val="tx1"/>
                </a:solidFill>
              </a:rPr>
              <a:t>, doğası sanatını etkiledi</a:t>
            </a:r>
          </a:p>
          <a:p>
            <a:pPr marL="342900" indent="-342900">
              <a:buFont typeface="Arial" panose="020B0604020202020204" pitchFamily="34" charset="0"/>
              <a:buChar char="•"/>
            </a:pPr>
            <a:r>
              <a:rPr lang="tr-TR" b="1" dirty="0">
                <a:solidFill>
                  <a:schemeClr val="tx1"/>
                </a:solidFill>
              </a:rPr>
              <a:t>10 yaşına geldiğinde ailesiyle </a:t>
            </a:r>
            <a:r>
              <a:rPr lang="tr-TR" b="1" dirty="0" err="1">
                <a:solidFill>
                  <a:schemeClr val="tx1"/>
                </a:solidFill>
              </a:rPr>
              <a:t>Granada’ya</a:t>
            </a:r>
            <a:r>
              <a:rPr lang="tr-TR" b="1" dirty="0">
                <a:solidFill>
                  <a:schemeClr val="tx1"/>
                </a:solidFill>
              </a:rPr>
              <a:t> taşındı. Orada Katolik devlet okulunun yanı sıra seküler bir özel kuruma da devam etti.</a:t>
            </a:r>
          </a:p>
          <a:p>
            <a:pPr marL="342900" indent="-342900">
              <a:buFont typeface="Arial" panose="020B0604020202020204" pitchFamily="34" charset="0"/>
              <a:buChar char="•"/>
            </a:pPr>
            <a:r>
              <a:rPr lang="tr-TR" b="1" dirty="0">
                <a:solidFill>
                  <a:schemeClr val="tx1"/>
                </a:solidFill>
              </a:rPr>
              <a:t>Pek başarılı bir öğrenci değildi. Granada Üniversitesi’nden lisans derecesini 9 yılda alabildi. Ancak piyanist olarak yeteneğiyle ünlüydü.</a:t>
            </a:r>
          </a:p>
          <a:p>
            <a:pPr marL="342900" indent="-342900">
              <a:buFont typeface="Arial" panose="020B0604020202020204" pitchFamily="34" charset="0"/>
              <a:buChar char="•"/>
            </a:pPr>
            <a:r>
              <a:rPr lang="tr-TR" b="1" dirty="0">
                <a:solidFill>
                  <a:schemeClr val="tx1"/>
                </a:solidFill>
              </a:rPr>
              <a:t>Usta bir besteci ve yetkin bir yorumcu olan Lorca, arkadaşları arasında “müzikçi” olarak tanınıyordu.</a:t>
            </a:r>
          </a:p>
          <a:p>
            <a:pPr marL="342900" indent="-342900">
              <a:buFont typeface="Arial" panose="020B0604020202020204" pitchFamily="34" charset="0"/>
              <a:buChar char="•"/>
            </a:pPr>
            <a:endParaRPr lang="tr-TR" b="1" dirty="0">
              <a:solidFill>
                <a:schemeClr val="tx1"/>
              </a:solidFill>
            </a:endParaRPr>
          </a:p>
          <a:p>
            <a:pPr marL="342900" indent="-342900">
              <a:buFont typeface="Arial" panose="020B0604020202020204" pitchFamily="34" charset="0"/>
              <a:buChar char="•"/>
            </a:pPr>
            <a:endParaRPr lang="tr-TR" b="1" dirty="0">
              <a:solidFill>
                <a:schemeClr val="tx1"/>
              </a:solidFill>
            </a:endParaRPr>
          </a:p>
          <a:p>
            <a:br>
              <a:rPr lang="tr-TR" b="1" dirty="0">
                <a:solidFill>
                  <a:schemeClr val="tx1"/>
                </a:solidFill>
              </a:rPr>
            </a:br>
            <a:r>
              <a:rPr lang="tr-TR" b="1" dirty="0">
                <a:solidFill>
                  <a:schemeClr val="tx1"/>
                </a:solidFill>
              </a:rPr>
              <a:t> </a:t>
            </a:r>
          </a:p>
        </p:txBody>
      </p:sp>
      <p:pic>
        <p:nvPicPr>
          <p:cNvPr id="4" name="Resim 3">
            <a:extLst>
              <a:ext uri="{FF2B5EF4-FFF2-40B4-BE49-F238E27FC236}">
                <a16:creationId xmlns:a16="http://schemas.microsoft.com/office/drawing/2014/main" id="{E0DB2EAE-2320-F5F7-B15C-CC0F760EC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32" y="0"/>
            <a:ext cx="3005455" cy="2120265"/>
          </a:xfrm>
          <a:prstGeom prst="rect">
            <a:avLst/>
          </a:prstGeom>
          <a:noFill/>
          <a:ln>
            <a:noFill/>
          </a:ln>
        </p:spPr>
      </p:pic>
    </p:spTree>
    <p:extLst>
      <p:ext uri="{BB962C8B-B14F-4D97-AF65-F5344CB8AC3E}">
        <p14:creationId xmlns:p14="http://schemas.microsoft.com/office/powerpoint/2010/main" val="384788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1EDA8AEE-D47B-078D-8971-DD4B6FF1DA3E}"/>
            </a:ext>
          </a:extLst>
        </p:cNvPr>
        <p:cNvGrpSpPr/>
        <p:nvPr/>
      </p:nvGrpSpPr>
      <p:grpSpPr>
        <a:xfrm>
          <a:off x="0" y="0"/>
          <a:ext cx="0" cy="0"/>
          <a:chOff x="0" y="0"/>
          <a:chExt cx="0" cy="0"/>
        </a:xfrm>
      </p:grpSpPr>
      <p:sp>
        <p:nvSpPr>
          <p:cNvPr id="5" name="Başlık 4">
            <a:extLst>
              <a:ext uri="{FF2B5EF4-FFF2-40B4-BE49-F238E27FC236}">
                <a16:creationId xmlns:a16="http://schemas.microsoft.com/office/drawing/2014/main" id="{1F783B90-1E03-D214-B3C8-99B1CB829C05}"/>
              </a:ext>
            </a:extLst>
          </p:cNvPr>
          <p:cNvSpPr>
            <a:spLocks noGrp="1"/>
          </p:cNvSpPr>
          <p:nvPr>
            <p:ph type="title"/>
          </p:nvPr>
        </p:nvSpPr>
        <p:spPr>
          <a:xfrm>
            <a:off x="-1783080" y="6075045"/>
            <a:ext cx="10515600" cy="935355"/>
          </a:xfrm>
        </p:spPr>
        <p:txBody>
          <a:bodyPr/>
          <a:lstStyle/>
          <a:p>
            <a:pPr algn="r"/>
            <a:r>
              <a:rPr lang="tr-TR" b="1" dirty="0">
                <a:solidFill>
                  <a:schemeClr val="accent5">
                    <a:lumMod val="50000"/>
                  </a:schemeClr>
                </a:solidFill>
              </a:rPr>
              <a:t>Teşekkürler…</a:t>
            </a:r>
          </a:p>
        </p:txBody>
      </p:sp>
    </p:spTree>
    <p:extLst>
      <p:ext uri="{BB962C8B-B14F-4D97-AF65-F5344CB8AC3E}">
        <p14:creationId xmlns:p14="http://schemas.microsoft.com/office/powerpoint/2010/main" val="222090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49A52B-9E02-0B96-653E-40749C7A304C}"/>
              </a:ext>
            </a:extLst>
          </p:cNvPr>
          <p:cNvSpPr>
            <a:spLocks noGrp="1"/>
          </p:cNvSpPr>
          <p:nvPr>
            <p:ph idx="1"/>
          </p:nvPr>
        </p:nvSpPr>
        <p:spPr>
          <a:xfrm>
            <a:off x="483637" y="2351315"/>
            <a:ext cx="11224726" cy="3927566"/>
          </a:xfrm>
        </p:spPr>
        <p:txBody>
          <a:bodyPr>
            <a:normAutofit fontScale="77500" lnSpcReduction="20000"/>
          </a:bodyPr>
          <a:lstStyle/>
          <a:p>
            <a:pPr marL="342900" indent="-342900"/>
            <a:r>
              <a:rPr lang="tr-TR" b="1" dirty="0">
                <a:solidFill>
                  <a:schemeClr val="tx1"/>
                </a:solidFill>
              </a:rPr>
              <a:t>1918’de Kastilya gezisinden esinlenerek yazdığı İzlenimler ve </a:t>
            </a:r>
            <a:r>
              <a:rPr lang="tr-TR" b="1" dirty="0" err="1">
                <a:solidFill>
                  <a:schemeClr val="tx1"/>
                </a:solidFill>
              </a:rPr>
              <a:t>Manzaralar</a:t>
            </a:r>
            <a:r>
              <a:rPr lang="tr-TR" b="1" dirty="0" err="1"/>
              <a:t>’ı</a:t>
            </a:r>
            <a:r>
              <a:rPr lang="tr-TR" b="1" dirty="0">
                <a:solidFill>
                  <a:schemeClr val="tx1"/>
                </a:solidFill>
              </a:rPr>
              <a:t> (</a:t>
            </a:r>
            <a:r>
              <a:rPr lang="tr-TR" b="1" dirty="0" err="1">
                <a:solidFill>
                  <a:schemeClr val="tx1"/>
                </a:solidFill>
              </a:rPr>
              <a:t>Impresiones</a:t>
            </a:r>
            <a:r>
              <a:rPr lang="tr-TR" b="1" dirty="0">
                <a:solidFill>
                  <a:schemeClr val="tx1"/>
                </a:solidFill>
              </a:rPr>
              <a:t> y </a:t>
            </a:r>
            <a:r>
              <a:rPr lang="tr-TR" b="1" dirty="0" err="1">
                <a:solidFill>
                  <a:schemeClr val="tx1"/>
                </a:solidFill>
              </a:rPr>
              <a:t>palsajes</a:t>
            </a:r>
            <a:r>
              <a:rPr lang="tr-TR" b="1" dirty="0">
                <a:solidFill>
                  <a:schemeClr val="tx1"/>
                </a:solidFill>
              </a:rPr>
              <a:t>) yayımlaması herkesi şaşırttı.</a:t>
            </a:r>
          </a:p>
          <a:p>
            <a:pPr marL="342900" indent="-342900"/>
            <a:r>
              <a:rPr lang="tr-TR" b="1" dirty="0">
                <a:solidFill>
                  <a:schemeClr val="tx1"/>
                </a:solidFill>
              </a:rPr>
              <a:t>1919’da Madrid’de dönemin sanatta yeniliklere açık gençlerinin bir araya geldiği öğrenci yurduna (</a:t>
            </a:r>
            <a:r>
              <a:rPr lang="tr-TR" b="1" dirty="0" err="1">
                <a:solidFill>
                  <a:schemeClr val="tx1"/>
                </a:solidFill>
              </a:rPr>
              <a:t>Residencia</a:t>
            </a:r>
            <a:r>
              <a:rPr lang="tr-TR" b="1" dirty="0">
                <a:solidFill>
                  <a:schemeClr val="tx1"/>
                </a:solidFill>
              </a:rPr>
              <a:t> de </a:t>
            </a:r>
            <a:r>
              <a:rPr lang="tr-TR" b="1" dirty="0" err="1">
                <a:solidFill>
                  <a:schemeClr val="tx1"/>
                </a:solidFill>
              </a:rPr>
              <a:t>Estudians</a:t>
            </a:r>
            <a:r>
              <a:rPr lang="tr-TR" b="1" dirty="0">
                <a:solidFill>
                  <a:schemeClr val="tx1"/>
                </a:solidFill>
              </a:rPr>
              <a:t>) yerleşti. 10 yıl konakladığı bu yerde daha sonra yakın arkadaş olacağı Salvador Dali, film yapımcısı Luis </a:t>
            </a:r>
            <a:r>
              <a:rPr lang="tr-TR" b="1" dirty="0" err="1">
                <a:solidFill>
                  <a:schemeClr val="tx1"/>
                </a:solidFill>
              </a:rPr>
              <a:t>Bunuel</a:t>
            </a:r>
            <a:r>
              <a:rPr lang="tr-TR" b="1" dirty="0">
                <a:solidFill>
                  <a:schemeClr val="tx1"/>
                </a:solidFill>
              </a:rPr>
              <a:t>, ünlü şair Juan Ramon </a:t>
            </a:r>
            <a:r>
              <a:rPr lang="tr-TR" b="1" dirty="0" err="1">
                <a:solidFill>
                  <a:schemeClr val="tx1"/>
                </a:solidFill>
              </a:rPr>
              <a:t>Jimenez</a:t>
            </a:r>
            <a:r>
              <a:rPr lang="tr-TR" b="1" dirty="0">
                <a:solidFill>
                  <a:schemeClr val="tx1"/>
                </a:solidFill>
              </a:rPr>
              <a:t>  ve yaşıtları olan/olmayan diğer şair ve yazarlarla (Rafael </a:t>
            </a:r>
            <a:r>
              <a:rPr lang="tr-TR" b="1" dirty="0" err="1">
                <a:solidFill>
                  <a:schemeClr val="tx1"/>
                </a:solidFill>
              </a:rPr>
              <a:t>Alberti</a:t>
            </a:r>
            <a:r>
              <a:rPr lang="tr-TR" b="1" dirty="0">
                <a:solidFill>
                  <a:schemeClr val="tx1"/>
                </a:solidFill>
              </a:rPr>
              <a:t>, Jorge </a:t>
            </a:r>
            <a:r>
              <a:rPr lang="tr-TR" b="1" dirty="0" err="1">
                <a:solidFill>
                  <a:schemeClr val="tx1"/>
                </a:solidFill>
              </a:rPr>
              <a:t>Guillen</a:t>
            </a:r>
            <a:r>
              <a:rPr lang="tr-TR" b="1" dirty="0">
                <a:solidFill>
                  <a:schemeClr val="tx1"/>
                </a:solidFill>
              </a:rPr>
              <a:t> Pedro </a:t>
            </a:r>
            <a:r>
              <a:rPr lang="tr-TR" b="1" dirty="0" err="1">
                <a:solidFill>
                  <a:schemeClr val="tx1"/>
                </a:solidFill>
              </a:rPr>
              <a:t>Salinas</a:t>
            </a:r>
            <a:r>
              <a:rPr lang="tr-TR" b="1" dirty="0">
                <a:solidFill>
                  <a:schemeClr val="tx1"/>
                </a:solidFill>
              </a:rPr>
              <a:t>) dost oldu.</a:t>
            </a:r>
          </a:p>
          <a:p>
            <a:pPr marL="342900" indent="-342900"/>
            <a:r>
              <a:rPr lang="tr-TR" b="1" dirty="0" err="1">
                <a:solidFill>
                  <a:schemeClr val="tx1"/>
                </a:solidFill>
              </a:rPr>
              <a:t>Residencia’daki</a:t>
            </a:r>
            <a:r>
              <a:rPr lang="tr-TR" b="1" dirty="0">
                <a:solidFill>
                  <a:schemeClr val="tx1"/>
                </a:solidFill>
              </a:rPr>
              <a:t> ilk iki yılında, şiirleri daha yayınlanmadan İspanya’daki edebiyat çevrelerinde yayıldı. ‘Şiir okunmak içindir, kitaba girdi mi ölür’ diyordu. Şiirlerini Orta Çağ trubadurları* gibi </a:t>
            </a:r>
            <a:r>
              <a:rPr lang="tr-TR" b="1" dirty="0" err="1">
                <a:solidFill>
                  <a:schemeClr val="tx1"/>
                </a:solidFill>
              </a:rPr>
              <a:t>Residencia</a:t>
            </a:r>
            <a:r>
              <a:rPr lang="tr-TR" b="1" dirty="0">
                <a:solidFill>
                  <a:schemeClr val="tx1"/>
                </a:solidFill>
              </a:rPr>
              <a:t>’ da ve Madrid’in başka yerlerinde kendisi okuyordu.</a:t>
            </a:r>
          </a:p>
          <a:p>
            <a:pPr marL="342900" indent="-342900"/>
            <a:r>
              <a:rPr lang="tr-TR" b="1" dirty="0" err="1">
                <a:solidFill>
                  <a:schemeClr val="tx1"/>
                </a:solidFill>
              </a:rPr>
              <a:t>Lorca’nın</a:t>
            </a:r>
            <a:r>
              <a:rPr lang="tr-TR" b="1" dirty="0">
                <a:solidFill>
                  <a:schemeClr val="tx1"/>
                </a:solidFill>
              </a:rPr>
              <a:t> yazarlık yaşamı boyunca yapıtlarının çoğu yayımlanmadan çok önce kulaktan kulağa yayıldı.</a:t>
            </a:r>
          </a:p>
          <a:p>
            <a:pPr marL="342900" indent="-342900"/>
            <a:r>
              <a:rPr lang="tr-TR" b="1" dirty="0">
                <a:solidFill>
                  <a:schemeClr val="tx1"/>
                </a:solidFill>
              </a:rPr>
              <a:t>1921’de, Juan Ramon </a:t>
            </a:r>
            <a:r>
              <a:rPr lang="tr-TR" b="1" dirty="0" err="1">
                <a:solidFill>
                  <a:schemeClr val="tx1"/>
                </a:solidFill>
              </a:rPr>
              <a:t>Ramirez</a:t>
            </a:r>
            <a:r>
              <a:rPr lang="tr-TR" b="1" dirty="0">
                <a:solidFill>
                  <a:schemeClr val="tx1"/>
                </a:solidFill>
              </a:rPr>
              <a:t>, </a:t>
            </a:r>
            <a:r>
              <a:rPr lang="tr-TR" b="1" dirty="0" err="1">
                <a:solidFill>
                  <a:schemeClr val="tx1"/>
                </a:solidFill>
              </a:rPr>
              <a:t>Ruben</a:t>
            </a:r>
            <a:r>
              <a:rPr lang="tr-TR" b="1" dirty="0">
                <a:solidFill>
                  <a:schemeClr val="tx1"/>
                </a:solidFill>
              </a:rPr>
              <a:t> </a:t>
            </a:r>
            <a:r>
              <a:rPr lang="tr-TR" b="1" dirty="0" err="1">
                <a:solidFill>
                  <a:schemeClr val="tx1"/>
                </a:solidFill>
              </a:rPr>
              <a:t>Dario</a:t>
            </a:r>
            <a:r>
              <a:rPr lang="tr-TR" b="1" dirty="0">
                <a:solidFill>
                  <a:schemeClr val="tx1"/>
                </a:solidFill>
              </a:rPr>
              <a:t> ve diğerlerinden etkilendiği  ilk şiirlerini yayınladı.</a:t>
            </a:r>
          </a:p>
        </p:txBody>
      </p:sp>
      <p:pic>
        <p:nvPicPr>
          <p:cNvPr id="4" name="Resim 3">
            <a:extLst>
              <a:ext uri="{FF2B5EF4-FFF2-40B4-BE49-F238E27FC236}">
                <a16:creationId xmlns:a16="http://schemas.microsoft.com/office/drawing/2014/main" id="{0D50264A-6DCA-0106-1138-A7F68C86E4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6" y="0"/>
            <a:ext cx="3005455" cy="2120265"/>
          </a:xfrm>
          <a:prstGeom prst="rect">
            <a:avLst/>
          </a:prstGeom>
          <a:noFill/>
          <a:ln>
            <a:noFill/>
          </a:ln>
        </p:spPr>
      </p:pic>
      <p:sp>
        <p:nvSpPr>
          <p:cNvPr id="5" name="Başlık 1">
            <a:extLst>
              <a:ext uri="{FF2B5EF4-FFF2-40B4-BE49-F238E27FC236}">
                <a16:creationId xmlns:a16="http://schemas.microsoft.com/office/drawing/2014/main" id="{D9A6FA65-4342-B71E-4F3B-B0C840E30496}"/>
              </a:ext>
            </a:extLst>
          </p:cNvPr>
          <p:cNvSpPr>
            <a:spLocks noGrp="1"/>
          </p:cNvSpPr>
          <p:nvPr>
            <p:ph type="title"/>
          </p:nvPr>
        </p:nvSpPr>
        <p:spPr>
          <a:xfrm>
            <a:off x="3079102" y="93307"/>
            <a:ext cx="8274698" cy="1446244"/>
          </a:xfrm>
        </p:spPr>
        <p:txBody>
          <a:bodyPr>
            <a:normAutofit/>
          </a:bodyPr>
          <a:lstStyle/>
          <a:p>
            <a:r>
              <a:rPr lang="tr-TR" b="1" dirty="0">
                <a:latin typeface="+mn-lt"/>
              </a:rPr>
              <a:t>Edebi hayatı</a:t>
            </a:r>
            <a:endParaRPr lang="tr-TR" sz="3600" b="1" i="1" dirty="0">
              <a:solidFill>
                <a:srgbClr val="FF0000"/>
              </a:solidFill>
              <a:latin typeface="+mn-lt"/>
            </a:endParaRPr>
          </a:p>
        </p:txBody>
      </p:sp>
      <p:sp>
        <p:nvSpPr>
          <p:cNvPr id="9" name="Metin kutusu 8">
            <a:extLst>
              <a:ext uri="{FF2B5EF4-FFF2-40B4-BE49-F238E27FC236}">
                <a16:creationId xmlns:a16="http://schemas.microsoft.com/office/drawing/2014/main" id="{DA53D60F-DCCA-B727-C3DA-25DBB990F38F}"/>
              </a:ext>
            </a:extLst>
          </p:cNvPr>
          <p:cNvSpPr txBox="1"/>
          <p:nvPr/>
        </p:nvSpPr>
        <p:spPr>
          <a:xfrm>
            <a:off x="325120" y="6395361"/>
            <a:ext cx="9372181" cy="369332"/>
          </a:xfrm>
          <a:prstGeom prst="rect">
            <a:avLst/>
          </a:prstGeom>
          <a:noFill/>
        </p:spPr>
        <p:txBody>
          <a:bodyPr wrap="none" rtlCol="0">
            <a:spAutoFit/>
          </a:bodyPr>
          <a:lstStyle/>
          <a:p>
            <a:r>
              <a:rPr lang="tr-TR" dirty="0"/>
              <a:t>*</a:t>
            </a:r>
            <a:r>
              <a:rPr lang="tr-TR" sz="1600" b="1" i="1" dirty="0"/>
              <a:t>11. ve 13. yüzyıllarda Güney Fransa ve </a:t>
            </a:r>
            <a:r>
              <a:rPr lang="tr-TR" sz="1600" b="1" i="1" dirty="0" err="1"/>
              <a:t>Oksitanya'da</a:t>
            </a:r>
            <a:r>
              <a:rPr lang="tr-TR" sz="1600" b="1" i="1" dirty="0"/>
              <a:t> beste yapıp şarkı söyleyen Fransız ortaçağ lirik şairleri</a:t>
            </a:r>
          </a:p>
        </p:txBody>
      </p:sp>
    </p:spTree>
    <p:extLst>
      <p:ext uri="{BB962C8B-B14F-4D97-AF65-F5344CB8AC3E}">
        <p14:creationId xmlns:p14="http://schemas.microsoft.com/office/powerpoint/2010/main" val="298913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BCFA61-C76A-D7DD-180A-4AE057B7DD60}"/>
              </a:ext>
            </a:extLst>
          </p:cNvPr>
          <p:cNvSpPr>
            <a:spLocks noGrp="1"/>
          </p:cNvSpPr>
          <p:nvPr>
            <p:ph idx="1"/>
          </p:nvPr>
        </p:nvSpPr>
        <p:spPr>
          <a:xfrm>
            <a:off x="838199" y="1825625"/>
            <a:ext cx="11095653" cy="4351338"/>
          </a:xfrm>
        </p:spPr>
        <p:txBody>
          <a:bodyPr>
            <a:normAutofit fontScale="85000" lnSpcReduction="20000"/>
          </a:bodyPr>
          <a:lstStyle/>
          <a:p>
            <a:r>
              <a:rPr lang="tr-TR" dirty="0"/>
              <a:t>1920’lerin başında daha sonra ilk önemli kitabı olacak ve 1927’ de yayınlanan,  şiirlerindeki </a:t>
            </a:r>
            <a:r>
              <a:rPr lang="tr-TR" i="1" dirty="0"/>
              <a:t>geleneksel ve yenilikçi/öncü </a:t>
            </a:r>
            <a:r>
              <a:rPr lang="tr-TR" dirty="0"/>
              <a:t>etkileri içeren  Şarkılar (</a:t>
            </a:r>
            <a:r>
              <a:rPr lang="tr-TR" dirty="0" err="1"/>
              <a:t>Canciones</a:t>
            </a:r>
            <a:r>
              <a:rPr lang="tr-TR" dirty="0"/>
              <a:t>) isimli  kitabı için şiirler yazdı.</a:t>
            </a:r>
          </a:p>
          <a:p>
            <a:r>
              <a:rPr lang="tr-TR" dirty="0"/>
              <a:t>1928’te </a:t>
            </a:r>
            <a:r>
              <a:rPr lang="tr-TR" dirty="0" err="1"/>
              <a:t>Lorca’ya</a:t>
            </a:r>
            <a:r>
              <a:rPr lang="tr-TR" dirty="0"/>
              <a:t> dünyaca ün kazandıran Çingene </a:t>
            </a:r>
            <a:r>
              <a:rPr lang="tr-TR" dirty="0" err="1"/>
              <a:t>Baladları</a:t>
            </a:r>
            <a:r>
              <a:rPr lang="tr-TR" dirty="0"/>
              <a:t> (</a:t>
            </a:r>
            <a:r>
              <a:rPr lang="tr-TR" dirty="0" err="1"/>
              <a:t>Romancero</a:t>
            </a:r>
            <a:r>
              <a:rPr lang="tr-TR" dirty="0"/>
              <a:t> </a:t>
            </a:r>
            <a:r>
              <a:rPr lang="tr-TR" dirty="0" err="1"/>
              <a:t>gitano</a:t>
            </a:r>
            <a:r>
              <a:rPr lang="tr-TR" dirty="0"/>
              <a:t>) kitabı yayınlandı. </a:t>
            </a:r>
          </a:p>
          <a:p>
            <a:r>
              <a:rPr lang="tr-TR" dirty="0"/>
              <a:t>1929’da duygusal olarak ciddi sıkıntılar yaşıyordu. Bu dönemde Columbia Üniversitesi’nde yurda yerleşti. ‘Şair New York’ta’ (</a:t>
            </a:r>
            <a:r>
              <a:rPr lang="tr-TR" dirty="0" err="1"/>
              <a:t>Poeta</a:t>
            </a:r>
            <a:r>
              <a:rPr lang="tr-TR" dirty="0"/>
              <a:t> en </a:t>
            </a:r>
            <a:r>
              <a:rPr lang="tr-TR" dirty="0" err="1"/>
              <a:t>Nuvea</a:t>
            </a:r>
            <a:r>
              <a:rPr lang="tr-TR" dirty="0"/>
              <a:t> York) kitabı için şiirler yazdı. Bu şiirleri yaşadığı dönemde yayınlamaya cesaret edemedi.</a:t>
            </a:r>
          </a:p>
          <a:p>
            <a:pPr lvl="1"/>
            <a:r>
              <a:rPr lang="tr-TR" dirty="0"/>
              <a:t>Kitap iki temalıydı: kendi içsel mücadeleleri ve büyük şehir yaşamı ile mücadeleleri</a:t>
            </a:r>
          </a:p>
          <a:p>
            <a:pPr lvl="2"/>
            <a:r>
              <a:rPr lang="tr-TR" dirty="0"/>
              <a:t>şairin kendi eşcinselliği, yalnızlığı, intihar düşünceleri </a:t>
            </a:r>
          </a:p>
          <a:p>
            <a:pPr lvl="2"/>
            <a:r>
              <a:rPr lang="tr-TR" dirty="0"/>
              <a:t>büyük şehirdeki kitlesel yaşamın insanı yalnızlaştırması, kişiliksizleştirmesi, New York’a makine şehir diyordu</a:t>
            </a:r>
          </a:p>
          <a:p>
            <a:pPr lvl="1"/>
            <a:r>
              <a:rPr lang="tr-TR" dirty="0"/>
              <a:t>Bu iki temayı iki şiirle dile getirdi</a:t>
            </a:r>
          </a:p>
          <a:p>
            <a:pPr lvl="2"/>
            <a:r>
              <a:rPr lang="tr-TR" dirty="0"/>
              <a:t>Roma’ya Övgü şiiri  Katolik Kilisesi’ni herkese ulaşması için reforma çağırıyordu</a:t>
            </a:r>
          </a:p>
          <a:p>
            <a:pPr lvl="2"/>
            <a:r>
              <a:rPr lang="tr-TR" dirty="0"/>
              <a:t>Walt </a:t>
            </a:r>
            <a:r>
              <a:rPr lang="tr-TR" dirty="0" err="1"/>
              <a:t>Widman’a</a:t>
            </a:r>
            <a:r>
              <a:rPr lang="tr-TR" dirty="0"/>
              <a:t> Övgü şiiri ise mutlak bireysel özgürlük isteğini dillendiriyordu</a:t>
            </a:r>
          </a:p>
          <a:p>
            <a:endParaRPr lang="tr-TR" dirty="0"/>
          </a:p>
        </p:txBody>
      </p:sp>
      <p:sp>
        <p:nvSpPr>
          <p:cNvPr id="2" name="Başlık 1">
            <a:extLst>
              <a:ext uri="{FF2B5EF4-FFF2-40B4-BE49-F238E27FC236}">
                <a16:creationId xmlns:a16="http://schemas.microsoft.com/office/drawing/2014/main" id="{350804B4-63FF-AF7A-8F4D-46159319B299}"/>
              </a:ext>
            </a:extLst>
          </p:cNvPr>
          <p:cNvSpPr txBox="1">
            <a:spLocks/>
          </p:cNvSpPr>
          <p:nvPr/>
        </p:nvSpPr>
        <p:spPr>
          <a:xfrm>
            <a:off x="653143" y="111968"/>
            <a:ext cx="8274698" cy="1446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latin typeface="+mn-lt"/>
              </a:rPr>
              <a:t>Edebi hayatı</a:t>
            </a:r>
            <a:endParaRPr lang="tr-TR" sz="3600" b="1" i="1" dirty="0">
              <a:solidFill>
                <a:srgbClr val="FF0000"/>
              </a:solidFill>
              <a:latin typeface="+mn-lt"/>
            </a:endParaRPr>
          </a:p>
        </p:txBody>
      </p:sp>
    </p:spTree>
    <p:extLst>
      <p:ext uri="{BB962C8B-B14F-4D97-AF65-F5344CB8AC3E}">
        <p14:creationId xmlns:p14="http://schemas.microsoft.com/office/powerpoint/2010/main" val="98010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9CF6EC-DBA9-548F-BC7E-CF92AAC72936}"/>
              </a:ext>
            </a:extLst>
          </p:cNvPr>
          <p:cNvSpPr>
            <a:spLocks noGrp="1"/>
          </p:cNvSpPr>
          <p:nvPr>
            <p:ph idx="1"/>
          </p:nvPr>
        </p:nvSpPr>
        <p:spPr>
          <a:xfrm>
            <a:off x="838200" y="1330960"/>
            <a:ext cx="10515600" cy="4846003"/>
          </a:xfrm>
        </p:spPr>
        <p:txBody>
          <a:bodyPr>
            <a:normAutofit fontScale="92500" lnSpcReduction="10000"/>
          </a:bodyPr>
          <a:lstStyle/>
          <a:p>
            <a:r>
              <a:rPr lang="tr-TR" dirty="0"/>
              <a:t>Eserleri; sıklıkla İspanyol folkloru, Endülüs, flamenko, çingene kültürü, romantik aşk ve trajedi içeren derin duygusal şarkılar (</a:t>
            </a:r>
            <a:r>
              <a:rPr lang="tr-TR" dirty="0" err="1"/>
              <a:t>cante</a:t>
            </a:r>
            <a:r>
              <a:rPr lang="tr-TR" dirty="0"/>
              <a:t> </a:t>
            </a:r>
            <a:r>
              <a:rPr lang="tr-TR" dirty="0" err="1"/>
              <a:t>jondos</a:t>
            </a:r>
            <a:r>
              <a:rPr lang="tr-TR" dirty="0"/>
              <a:t>) içeriyordu</a:t>
            </a:r>
          </a:p>
          <a:p>
            <a:r>
              <a:rPr lang="tr-TR" dirty="0"/>
              <a:t>Lorca, İspanyol edebiyatının ‘Gümüş Çağı’ </a:t>
            </a:r>
            <a:r>
              <a:rPr lang="tr-TR" dirty="0" err="1"/>
              <a:t>nda</a:t>
            </a:r>
            <a:r>
              <a:rPr lang="tr-TR" dirty="0"/>
              <a:t> yaşadı. </a:t>
            </a:r>
            <a:r>
              <a:rPr lang="tr-TR" dirty="0" err="1"/>
              <a:t>Lope</a:t>
            </a:r>
            <a:r>
              <a:rPr lang="tr-TR" dirty="0"/>
              <a:t> de </a:t>
            </a:r>
            <a:r>
              <a:rPr lang="tr-TR" dirty="0" err="1"/>
              <a:t>Vega</a:t>
            </a:r>
            <a:r>
              <a:rPr lang="tr-TR" dirty="0"/>
              <a:t>, Juan Ramon </a:t>
            </a:r>
            <a:r>
              <a:rPr lang="tr-TR" dirty="0" err="1"/>
              <a:t>Jimenez</a:t>
            </a:r>
            <a:r>
              <a:rPr lang="tr-TR" dirty="0"/>
              <a:t>, Antonio </a:t>
            </a:r>
            <a:r>
              <a:rPr lang="tr-TR" dirty="0" err="1"/>
              <a:t>Machado</a:t>
            </a:r>
            <a:r>
              <a:rPr lang="tr-TR" dirty="0"/>
              <a:t>, Manuel </a:t>
            </a:r>
            <a:r>
              <a:rPr lang="tr-TR" dirty="0" err="1"/>
              <a:t>Machado</a:t>
            </a:r>
            <a:r>
              <a:rPr lang="tr-TR" dirty="0"/>
              <a:t>, Ramon del </a:t>
            </a:r>
            <a:r>
              <a:rPr lang="tr-TR" dirty="0" err="1"/>
              <a:t>Valle-Inclan</a:t>
            </a:r>
            <a:r>
              <a:rPr lang="tr-TR" dirty="0"/>
              <a:t> gibi yazarlardan, </a:t>
            </a:r>
            <a:r>
              <a:rPr lang="tr-TR" dirty="0" err="1"/>
              <a:t>Azorin</a:t>
            </a:r>
            <a:r>
              <a:rPr lang="tr-TR" dirty="0"/>
              <a:t> ve </a:t>
            </a:r>
            <a:r>
              <a:rPr lang="tr-TR" dirty="0" err="1"/>
              <a:t>Cancionero</a:t>
            </a:r>
            <a:r>
              <a:rPr lang="tr-TR" dirty="0"/>
              <a:t> gibi popüler folklorik şiirlerden etkilendi</a:t>
            </a:r>
          </a:p>
          <a:p>
            <a:r>
              <a:rPr lang="tr-TR" dirty="0"/>
              <a:t>Konuları nerede geçerse geçsin, </a:t>
            </a:r>
            <a:r>
              <a:rPr lang="tr-TR" dirty="0" err="1"/>
              <a:t>Lorca’nın</a:t>
            </a:r>
            <a:r>
              <a:rPr lang="tr-TR" dirty="0"/>
              <a:t> yapıtlarındaki temalar evrenseldi: Aşk ve şehvet, ölüm, analık, yoksul ve zavallı insanlara duyulan kardeşçe acıma ve hepsinden önemlisi, ilkel tutkularla örf ve âdetler çatıştığında ortaya çıkan acımasızlık, şiddet ve ölüm.</a:t>
            </a:r>
          </a:p>
          <a:p>
            <a:r>
              <a:rPr lang="tr-TR" dirty="0"/>
              <a:t>Şiirindeki temel tutku ise, çoğunlukla somut, tensel, yakıcı, insanın içini titreten, bazen gerçeküstü bir yapıya sahip imge ve simgelerle dile getirilir.</a:t>
            </a:r>
          </a:p>
          <a:p>
            <a:endParaRPr lang="tr-TR" dirty="0"/>
          </a:p>
          <a:p>
            <a:pPr marL="0" indent="0">
              <a:buNone/>
            </a:pPr>
            <a:endParaRPr lang="tr-TR" dirty="0"/>
          </a:p>
        </p:txBody>
      </p:sp>
      <p:sp>
        <p:nvSpPr>
          <p:cNvPr id="4" name="Başlık 1">
            <a:extLst>
              <a:ext uri="{FF2B5EF4-FFF2-40B4-BE49-F238E27FC236}">
                <a16:creationId xmlns:a16="http://schemas.microsoft.com/office/drawing/2014/main" id="{A50E02D6-7357-0FE8-A77E-052E7242A4ED}"/>
              </a:ext>
            </a:extLst>
          </p:cNvPr>
          <p:cNvSpPr>
            <a:spLocks noGrp="1"/>
          </p:cNvSpPr>
          <p:nvPr>
            <p:ph type="title"/>
          </p:nvPr>
        </p:nvSpPr>
        <p:spPr>
          <a:xfrm>
            <a:off x="838200" y="365125"/>
            <a:ext cx="10515600" cy="1325563"/>
          </a:xfrm>
        </p:spPr>
        <p:txBody>
          <a:bodyPr>
            <a:normAutofit/>
          </a:bodyPr>
          <a:lstStyle/>
          <a:p>
            <a:r>
              <a:rPr lang="tr-TR" b="1" dirty="0">
                <a:latin typeface="+mn-lt"/>
              </a:rPr>
              <a:t>Eserleri</a:t>
            </a:r>
            <a:endParaRPr lang="tr-TR" sz="3600" b="1" i="1" dirty="0">
              <a:solidFill>
                <a:srgbClr val="FF0000"/>
              </a:solidFill>
              <a:latin typeface="+mn-lt"/>
            </a:endParaRPr>
          </a:p>
        </p:txBody>
      </p:sp>
    </p:spTree>
    <p:extLst>
      <p:ext uri="{BB962C8B-B14F-4D97-AF65-F5344CB8AC3E}">
        <p14:creationId xmlns:p14="http://schemas.microsoft.com/office/powerpoint/2010/main" val="202864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AD5CCB-80C2-AAAC-8D91-6F26D18F49ED}"/>
              </a:ext>
            </a:extLst>
          </p:cNvPr>
          <p:cNvSpPr>
            <a:spLocks noGrp="1"/>
          </p:cNvSpPr>
          <p:nvPr>
            <p:ph type="title"/>
          </p:nvPr>
        </p:nvSpPr>
        <p:spPr>
          <a:xfrm>
            <a:off x="838200" y="365126"/>
            <a:ext cx="10515600" cy="810531"/>
          </a:xfrm>
        </p:spPr>
        <p:txBody>
          <a:bodyPr/>
          <a:lstStyle/>
          <a:p>
            <a:r>
              <a:rPr lang="tr-TR" b="1" dirty="0"/>
              <a:t>1927 Kuşağı</a:t>
            </a:r>
          </a:p>
        </p:txBody>
      </p:sp>
      <p:sp>
        <p:nvSpPr>
          <p:cNvPr id="3" name="İçerik Yer Tutucusu 2">
            <a:extLst>
              <a:ext uri="{FF2B5EF4-FFF2-40B4-BE49-F238E27FC236}">
                <a16:creationId xmlns:a16="http://schemas.microsoft.com/office/drawing/2014/main" id="{9C5B83CE-B66B-EC34-4602-B7050042CFBA}"/>
              </a:ext>
            </a:extLst>
          </p:cNvPr>
          <p:cNvSpPr>
            <a:spLocks noGrp="1"/>
          </p:cNvSpPr>
          <p:nvPr>
            <p:ph idx="1"/>
          </p:nvPr>
        </p:nvSpPr>
        <p:spPr>
          <a:xfrm>
            <a:off x="595604" y="1433739"/>
            <a:ext cx="10515600" cy="4351338"/>
          </a:xfrm>
        </p:spPr>
        <p:txBody>
          <a:bodyPr>
            <a:normAutofit fontScale="85000" lnSpcReduction="10000"/>
          </a:bodyPr>
          <a:lstStyle/>
          <a:p>
            <a:r>
              <a:rPr lang="tr-TR" dirty="0"/>
              <a:t>1927 Kuşağı'nın üyeleri neredeyse istisnasız şairlerdi. Bunların başında şunlar geliyordu: </a:t>
            </a:r>
            <a:r>
              <a:rPr lang="tr-TR" b="1" dirty="0"/>
              <a:t>Federico Garcia</a:t>
            </a:r>
            <a:r>
              <a:rPr lang="tr-TR" b="1" dirty="0">
                <a:solidFill>
                  <a:srgbClr val="0563C1"/>
                </a:solidFill>
              </a:rPr>
              <a:t> </a:t>
            </a:r>
            <a:r>
              <a:rPr lang="tr-TR" b="1" dirty="0"/>
              <a:t>Lorca </a:t>
            </a:r>
            <a:r>
              <a:rPr lang="tr-TR" dirty="0"/>
              <a:t>,Rafael </a:t>
            </a:r>
            <a:r>
              <a:rPr lang="tr-TR" dirty="0" err="1"/>
              <a:t>Alberti</a:t>
            </a:r>
            <a:r>
              <a:rPr lang="tr-TR" dirty="0"/>
              <a:t> ,Jorge </a:t>
            </a:r>
            <a:r>
              <a:rPr lang="tr-TR" dirty="0" err="1"/>
              <a:t>Guillén</a:t>
            </a:r>
            <a:r>
              <a:rPr lang="tr-TR" dirty="0"/>
              <a:t>, </a:t>
            </a:r>
            <a:r>
              <a:rPr lang="tr-TR" dirty="0" err="1"/>
              <a:t>Vincente</a:t>
            </a:r>
            <a:r>
              <a:rPr lang="tr-TR" dirty="0"/>
              <a:t> </a:t>
            </a:r>
            <a:r>
              <a:rPr lang="tr-TR" dirty="0" err="1"/>
              <a:t>Aleixandre</a:t>
            </a:r>
            <a:r>
              <a:rPr lang="tr-TR" dirty="0"/>
              <a:t>, Luis </a:t>
            </a:r>
            <a:r>
              <a:rPr lang="tr-TR" dirty="0" err="1"/>
              <a:t>Cernuda</a:t>
            </a:r>
            <a:r>
              <a:rPr lang="tr-TR" dirty="0"/>
              <a:t>, Pedro </a:t>
            </a:r>
            <a:r>
              <a:rPr lang="tr-TR" dirty="0" err="1"/>
              <a:t>Salinas</a:t>
            </a:r>
            <a:r>
              <a:rPr lang="tr-TR" dirty="0"/>
              <a:t> ,Gerardo Diego ve </a:t>
            </a:r>
            <a:r>
              <a:rPr lang="tr-TR" dirty="0" err="1"/>
              <a:t>Damaso</a:t>
            </a:r>
            <a:r>
              <a:rPr lang="tr-TR" dirty="0"/>
              <a:t> Alonso</a:t>
            </a:r>
            <a:endParaRPr lang="tr-TR" u="sng" dirty="0">
              <a:solidFill>
                <a:srgbClr val="0563C1"/>
              </a:solidFill>
            </a:endParaRPr>
          </a:p>
          <a:p>
            <a:r>
              <a:rPr lang="tr-TR" dirty="0"/>
              <a:t>Genel olarak bu şairler Sembolizm, Fütürizm ve Sürrealizm gibi daha geniş Avrupa akımlarından etkilenmiş ve bu akımların ilkelerinin İspanyol edebiyatına girmesine yardımcı olmuşlardır . </a:t>
            </a:r>
          </a:p>
          <a:p>
            <a:r>
              <a:rPr lang="tr-TR" dirty="0"/>
              <a:t>Geleneksel ölçü ve kafiye kullanımını reddetmiş, şiirlerinde </a:t>
            </a:r>
            <a:r>
              <a:rPr lang="tr-TR" dirty="0" err="1"/>
              <a:t>anekdotsal</a:t>
            </a:r>
            <a:r>
              <a:rPr lang="tr-TR" dirty="0"/>
              <a:t> anlatımı ve tamamen mantıksal betimlemeleri bir kenara bırakmışlardır. Bunun yerine, sürekli ve cüretkar bir metafor kullanımı benimsemiş , yeni kelimeler türetmiş ve içsel kişisel deneyimlerinin yönlerini aktarma çabasıyla şiirlerine son derece sembolik veya ima edici imgeler eklemişlerdir. </a:t>
            </a:r>
          </a:p>
          <a:p>
            <a:r>
              <a:rPr lang="tr-TR" dirty="0"/>
              <a:t>Ayrıca konu olarak </a:t>
            </a:r>
            <a:r>
              <a:rPr lang="tr-TR" dirty="0" err="1"/>
              <a:t>baladlardan</a:t>
            </a:r>
            <a:r>
              <a:rPr lang="tr-TR" dirty="0"/>
              <a:t>, geleneksel şarkılardan ve sözlerden ve </a:t>
            </a:r>
            <a:r>
              <a:rPr lang="tr-TR" dirty="0" err="1"/>
              <a:t>Góngora</a:t>
            </a:r>
            <a:r>
              <a:rPr lang="tr-TR" dirty="0"/>
              <a:t>*'</a:t>
            </a:r>
            <a:r>
              <a:rPr lang="tr-TR" dirty="0" err="1"/>
              <a:t>nın</a:t>
            </a:r>
            <a:r>
              <a:rPr lang="tr-TR" dirty="0"/>
              <a:t> şiirinden yararlanmışlardır.</a:t>
            </a:r>
          </a:p>
        </p:txBody>
      </p:sp>
      <p:sp>
        <p:nvSpPr>
          <p:cNvPr id="4" name="Metin kutusu 3">
            <a:extLst>
              <a:ext uri="{FF2B5EF4-FFF2-40B4-BE49-F238E27FC236}">
                <a16:creationId xmlns:a16="http://schemas.microsoft.com/office/drawing/2014/main" id="{AF02A396-64E7-A6F7-512D-91ECD106E16B}"/>
              </a:ext>
            </a:extLst>
          </p:cNvPr>
          <p:cNvSpPr txBox="1"/>
          <p:nvPr/>
        </p:nvSpPr>
        <p:spPr>
          <a:xfrm>
            <a:off x="838200" y="6308208"/>
            <a:ext cx="2576539" cy="369332"/>
          </a:xfrm>
          <a:prstGeom prst="rect">
            <a:avLst/>
          </a:prstGeom>
          <a:noFill/>
        </p:spPr>
        <p:txBody>
          <a:bodyPr wrap="none" rtlCol="0">
            <a:spAutoFit/>
          </a:bodyPr>
          <a:lstStyle/>
          <a:p>
            <a:r>
              <a:rPr lang="tr-TR" b="1" i="1" dirty="0"/>
              <a:t>*16&amp;17. yy İspanyol şairi</a:t>
            </a:r>
          </a:p>
        </p:txBody>
      </p:sp>
    </p:spTree>
    <p:extLst>
      <p:ext uri="{BB962C8B-B14F-4D97-AF65-F5344CB8AC3E}">
        <p14:creationId xmlns:p14="http://schemas.microsoft.com/office/powerpoint/2010/main" val="189683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A41F30-72A7-7533-AD4B-EE66CDA15C49}"/>
              </a:ext>
            </a:extLst>
          </p:cNvPr>
          <p:cNvSpPr>
            <a:spLocks noGrp="1"/>
          </p:cNvSpPr>
          <p:nvPr>
            <p:ph idx="1"/>
          </p:nvPr>
        </p:nvSpPr>
        <p:spPr/>
        <p:txBody>
          <a:bodyPr/>
          <a:lstStyle/>
          <a:p>
            <a:r>
              <a:rPr lang="tr-TR" dirty="0" err="1"/>
              <a:t>Lorca’nın</a:t>
            </a:r>
            <a:r>
              <a:rPr lang="tr-TR" dirty="0"/>
              <a:t> sahnelenen ilk uzun oyunu Kelebeğin Laneti (El </a:t>
            </a:r>
            <a:r>
              <a:rPr lang="tr-TR" dirty="0" err="1"/>
              <a:t>maleficio</a:t>
            </a:r>
            <a:r>
              <a:rPr lang="tr-TR" dirty="0"/>
              <a:t> de la </a:t>
            </a:r>
            <a:r>
              <a:rPr lang="tr-TR" dirty="0" err="1"/>
              <a:t>mariposa</a:t>
            </a:r>
            <a:r>
              <a:rPr lang="tr-TR" dirty="0"/>
              <a:t>) 1920’lerde </a:t>
            </a:r>
            <a:r>
              <a:rPr lang="tr-TR" dirty="0" err="1"/>
              <a:t>Madrid’te</a:t>
            </a:r>
            <a:r>
              <a:rPr lang="tr-TR" dirty="0"/>
              <a:t> aşk hastası bir hamamböceğini anlatan sembolist* bir eserdi.</a:t>
            </a:r>
          </a:p>
          <a:p>
            <a:r>
              <a:rPr lang="tr-TR" dirty="0"/>
              <a:t>Eleştirmenler ve izleyiciler bu oyunla dalga geçti ve 4 kez sahnelendikten sonra kaldırıldı</a:t>
            </a:r>
          </a:p>
          <a:p>
            <a:r>
              <a:rPr lang="tr-TR" dirty="0"/>
              <a:t>İkinci sahnelenen oyunu Mariana </a:t>
            </a:r>
            <a:r>
              <a:rPr lang="tr-TR" dirty="0" err="1"/>
              <a:t>Pineda</a:t>
            </a:r>
            <a:r>
              <a:rPr lang="tr-TR" dirty="0"/>
              <a:t> (Endülüslü özgürlük savaşçısı tarihi bir kadın) isimli oyunuydu. Dekorlarını Salvador Dali yapmıştı, seyirci ve eleştirmenlerden hem iyi hem de kötü olarak karışık değerlendirmeler aldı</a:t>
            </a:r>
          </a:p>
        </p:txBody>
      </p:sp>
      <p:sp>
        <p:nvSpPr>
          <p:cNvPr id="4" name="Metin kutusu 3">
            <a:extLst>
              <a:ext uri="{FF2B5EF4-FFF2-40B4-BE49-F238E27FC236}">
                <a16:creationId xmlns:a16="http://schemas.microsoft.com/office/drawing/2014/main" id="{04AE392D-FBCA-5193-A519-28AEC370D701}"/>
              </a:ext>
            </a:extLst>
          </p:cNvPr>
          <p:cNvSpPr txBox="1"/>
          <p:nvPr/>
        </p:nvSpPr>
        <p:spPr>
          <a:xfrm>
            <a:off x="195580" y="6176963"/>
            <a:ext cx="11800840" cy="523220"/>
          </a:xfrm>
          <a:prstGeom prst="rect">
            <a:avLst/>
          </a:prstGeom>
          <a:noFill/>
        </p:spPr>
        <p:txBody>
          <a:bodyPr wrap="square" rtlCol="0">
            <a:spAutoFit/>
          </a:bodyPr>
          <a:lstStyle/>
          <a:p>
            <a:r>
              <a:rPr lang="tr-TR" sz="1400" b="1" i="1" dirty="0"/>
              <a:t>*Sanat eserinin değerini, gerçeğin olduğu gibi aktarılmasında değil, duygu ve düşüncelerin, işaret ve biçimlerin uygunluk içinde düzenlenişinde gören, ayrıca kelimelerin müzik ve sembol değerine dayanılarak en anlatılmaz duygu inceliklerinin bile sezdirilebileceğini savunan edebiyat ve sanat akımı </a:t>
            </a:r>
          </a:p>
        </p:txBody>
      </p:sp>
      <p:sp>
        <p:nvSpPr>
          <p:cNvPr id="8" name="Başlık 1">
            <a:extLst>
              <a:ext uri="{FF2B5EF4-FFF2-40B4-BE49-F238E27FC236}">
                <a16:creationId xmlns:a16="http://schemas.microsoft.com/office/drawing/2014/main" id="{7EE63EAE-13A2-51C9-F2DF-978E9D25DCFE}"/>
              </a:ext>
            </a:extLst>
          </p:cNvPr>
          <p:cNvSpPr>
            <a:spLocks noGrp="1"/>
          </p:cNvSpPr>
          <p:nvPr>
            <p:ph type="title"/>
          </p:nvPr>
        </p:nvSpPr>
        <p:spPr>
          <a:xfrm>
            <a:off x="838200" y="365125"/>
            <a:ext cx="10515600" cy="1325563"/>
          </a:xfrm>
        </p:spPr>
        <p:txBody>
          <a:bodyPr>
            <a:normAutofit/>
          </a:bodyPr>
          <a:lstStyle/>
          <a:p>
            <a:r>
              <a:rPr lang="tr-TR" b="1" dirty="0">
                <a:latin typeface="+mn-lt"/>
              </a:rPr>
              <a:t>Edebi hayatı - Oyunlar</a:t>
            </a:r>
            <a:endParaRPr lang="tr-TR" sz="3600" b="1" i="1" dirty="0">
              <a:solidFill>
                <a:srgbClr val="FF0000"/>
              </a:solidFill>
              <a:latin typeface="+mn-lt"/>
            </a:endParaRPr>
          </a:p>
        </p:txBody>
      </p:sp>
    </p:spTree>
    <p:extLst>
      <p:ext uri="{BB962C8B-B14F-4D97-AF65-F5344CB8AC3E}">
        <p14:creationId xmlns:p14="http://schemas.microsoft.com/office/powerpoint/2010/main" val="7417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E5B9D9-DCEA-E221-E64A-A441392E078D}"/>
              </a:ext>
            </a:extLst>
          </p:cNvPr>
          <p:cNvSpPr>
            <a:spLocks noGrp="1"/>
          </p:cNvSpPr>
          <p:nvPr>
            <p:ph idx="1"/>
          </p:nvPr>
        </p:nvSpPr>
        <p:spPr/>
        <p:txBody>
          <a:bodyPr/>
          <a:lstStyle/>
          <a:p>
            <a:r>
              <a:rPr lang="tr-TR" dirty="0" err="1"/>
              <a:t>Lorca’nın</a:t>
            </a:r>
            <a:r>
              <a:rPr lang="tr-TR" dirty="0"/>
              <a:t> oyunlarında </a:t>
            </a:r>
          </a:p>
          <a:p>
            <a:r>
              <a:rPr lang="tr-TR" dirty="0"/>
              <a:t>bireysellik ile törelerin çarpışması, </a:t>
            </a:r>
          </a:p>
          <a:p>
            <a:r>
              <a:rPr lang="tr-TR" dirty="0"/>
              <a:t>çaresizlik ile ölüm</a:t>
            </a:r>
          </a:p>
          <a:p>
            <a:r>
              <a:rPr lang="tr-TR" dirty="0"/>
              <a:t>özellikle de kadın ön plandadır. Yazar, bu çarpışmayı </a:t>
            </a:r>
            <a:r>
              <a:rPr lang="tr-TR" dirty="0" err="1"/>
              <a:t>modernist</a:t>
            </a:r>
            <a:r>
              <a:rPr lang="tr-TR" dirty="0"/>
              <a:t> bir yaklaşımla işler ve İspanyol köylü kadınlarının trajik yaşamlarını oyunlarına yansıtır, kırsal törelerin toplumsal baskılarını anlatırken tutkuları uğruna ölümü göze alan yerli insanları yüceltir.</a:t>
            </a:r>
          </a:p>
          <a:p>
            <a:pPr marL="0" indent="0">
              <a:buNone/>
            </a:pPr>
            <a:br>
              <a:rPr lang="tr-TR" dirty="0"/>
            </a:br>
            <a:endParaRPr lang="tr-TR" dirty="0"/>
          </a:p>
        </p:txBody>
      </p:sp>
      <p:sp>
        <p:nvSpPr>
          <p:cNvPr id="4" name="Başlık 1">
            <a:extLst>
              <a:ext uri="{FF2B5EF4-FFF2-40B4-BE49-F238E27FC236}">
                <a16:creationId xmlns:a16="http://schemas.microsoft.com/office/drawing/2014/main" id="{5F532120-AA00-E8F2-F4C6-66774825F1E8}"/>
              </a:ext>
            </a:extLst>
          </p:cNvPr>
          <p:cNvSpPr>
            <a:spLocks noGrp="1"/>
          </p:cNvSpPr>
          <p:nvPr>
            <p:ph type="title"/>
          </p:nvPr>
        </p:nvSpPr>
        <p:spPr>
          <a:xfrm>
            <a:off x="838200" y="365125"/>
            <a:ext cx="10515600" cy="1325563"/>
          </a:xfrm>
        </p:spPr>
        <p:txBody>
          <a:bodyPr>
            <a:normAutofit/>
          </a:bodyPr>
          <a:lstStyle/>
          <a:p>
            <a:r>
              <a:rPr lang="tr-TR" b="1" dirty="0">
                <a:latin typeface="+mn-lt"/>
              </a:rPr>
              <a:t>Edebi hayatı - Oyunlar</a:t>
            </a:r>
            <a:endParaRPr lang="tr-TR" sz="3600" b="1" i="1" dirty="0">
              <a:solidFill>
                <a:srgbClr val="FF0000"/>
              </a:solidFill>
              <a:latin typeface="+mn-lt"/>
            </a:endParaRPr>
          </a:p>
        </p:txBody>
      </p:sp>
    </p:spTree>
    <p:extLst>
      <p:ext uri="{BB962C8B-B14F-4D97-AF65-F5344CB8AC3E}">
        <p14:creationId xmlns:p14="http://schemas.microsoft.com/office/powerpoint/2010/main" val="45631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A21E00-926F-81E1-D22C-A8592B250C8F}"/>
              </a:ext>
            </a:extLst>
          </p:cNvPr>
          <p:cNvSpPr>
            <a:spLocks noGrp="1"/>
          </p:cNvSpPr>
          <p:nvPr>
            <p:ph type="title"/>
          </p:nvPr>
        </p:nvSpPr>
        <p:spPr>
          <a:xfrm>
            <a:off x="441960" y="295751"/>
            <a:ext cx="10515600" cy="1325563"/>
          </a:xfrm>
        </p:spPr>
        <p:txBody>
          <a:bodyPr/>
          <a:lstStyle/>
          <a:p>
            <a:r>
              <a:rPr lang="tr-TR" b="1" dirty="0"/>
              <a:t>La </a:t>
            </a:r>
            <a:r>
              <a:rPr lang="tr-TR" b="1" dirty="0" err="1"/>
              <a:t>Barraca</a:t>
            </a:r>
            <a:endParaRPr lang="tr-TR" b="1" dirty="0"/>
          </a:p>
        </p:txBody>
      </p:sp>
      <p:sp>
        <p:nvSpPr>
          <p:cNvPr id="3" name="İçerik Yer Tutucusu 2">
            <a:extLst>
              <a:ext uri="{FF2B5EF4-FFF2-40B4-BE49-F238E27FC236}">
                <a16:creationId xmlns:a16="http://schemas.microsoft.com/office/drawing/2014/main" id="{B32EC4B1-D6BE-3A4B-6B0C-69D88729A735}"/>
              </a:ext>
            </a:extLst>
          </p:cNvPr>
          <p:cNvSpPr>
            <a:spLocks noGrp="1"/>
          </p:cNvSpPr>
          <p:nvPr>
            <p:ph idx="1"/>
          </p:nvPr>
        </p:nvSpPr>
        <p:spPr>
          <a:xfrm>
            <a:off x="213360" y="1917065"/>
            <a:ext cx="10515600" cy="4351338"/>
          </a:xfrm>
        </p:spPr>
        <p:txBody>
          <a:bodyPr>
            <a:normAutofit fontScale="70000" lnSpcReduction="20000"/>
          </a:bodyPr>
          <a:lstStyle/>
          <a:p>
            <a:r>
              <a:rPr lang="tr-TR" dirty="0"/>
              <a:t>1931’de Cumhuriyet kurulduktan sonra Lorca kendini tümüyle tiyatroya verdi. La </a:t>
            </a:r>
            <a:r>
              <a:rPr lang="tr-TR" dirty="0" err="1"/>
              <a:t>Barraca</a:t>
            </a:r>
            <a:r>
              <a:rPr lang="tr-TR" dirty="0"/>
              <a:t> adlı bir öğrenci topluluğu Milli Eğitim Bakanlığı’nın parasal desteğiyle 1932’den 1935’e değin klasik tiyatro başyapıtlarını, eğitimsiz işçi ve köylülere tanıttı. Topluluğun kurucusu, yönlendiricisi, yöneticisi ve müzikçisi olan Lorca, </a:t>
            </a:r>
            <a:r>
              <a:rPr lang="tr-TR" dirty="0" err="1"/>
              <a:t>Lope</a:t>
            </a:r>
            <a:r>
              <a:rPr lang="tr-TR" dirty="0"/>
              <a:t> de </a:t>
            </a:r>
            <a:r>
              <a:rPr lang="tr-TR" dirty="0" err="1"/>
              <a:t>Vega</a:t>
            </a:r>
            <a:r>
              <a:rPr lang="tr-TR" dirty="0"/>
              <a:t>, </a:t>
            </a:r>
            <a:r>
              <a:rPr lang="tr-TR" dirty="0" err="1"/>
              <a:t>Calderon</a:t>
            </a:r>
            <a:r>
              <a:rPr lang="tr-TR" dirty="0"/>
              <a:t> de la Barca ve </a:t>
            </a:r>
            <a:r>
              <a:rPr lang="tr-TR" dirty="0" err="1"/>
              <a:t>Cervantes’den</a:t>
            </a:r>
            <a:r>
              <a:rPr lang="tr-TR" dirty="0"/>
              <a:t> oyunlar sahneye koyarak tiyatroda büyük deneyim kazandı.</a:t>
            </a:r>
          </a:p>
          <a:p>
            <a:r>
              <a:rPr lang="tr-TR" dirty="0" err="1"/>
              <a:t>Lorca’nın</a:t>
            </a:r>
            <a:r>
              <a:rPr lang="tr-TR" dirty="0"/>
              <a:t> halk oyunları üçlemesinin ilk oyunu olarak 1933’te sahnelenen Kanlı Düğün bu çalışmaların sonucunda ortaya çıktı. Oyunun teması bir gazete haberinden alınmıştı: Düğün günü gelin, gizlice sevdiği adamla birlikte kaçıyor, sonunda iki erkek birbirini öldürüyordu. </a:t>
            </a:r>
            <a:r>
              <a:rPr lang="tr-TR" dirty="0" err="1"/>
              <a:t>Lorca’nın</a:t>
            </a:r>
            <a:r>
              <a:rPr lang="tr-TR" dirty="0"/>
              <a:t> oyununda kişiler kaderin kurbanıdır; başka türlü davranmak ellerinden gelmez. İlkel tutkular ile uygarlığın amansız namus anlayışı arasındaki çatışmanın tuzağına düşmüşlerdir ve çatışma ölümle sonuçlanacaktır.</a:t>
            </a:r>
          </a:p>
          <a:p>
            <a:r>
              <a:rPr lang="tr-TR" dirty="0"/>
              <a:t>1934’te </a:t>
            </a:r>
            <a:r>
              <a:rPr lang="tr-TR" dirty="0" err="1"/>
              <a:t>Lorca’nın</a:t>
            </a:r>
            <a:r>
              <a:rPr lang="tr-TR" dirty="0"/>
              <a:t> halk oyunları üçlemesinin ikincisi ve Kanlı Düğün ile birlikte, 20. yüzyılın az sayıdaki başarılı şiirsel trajedilerinden biri olan </a:t>
            </a:r>
            <a:r>
              <a:rPr lang="tr-TR" dirty="0" err="1"/>
              <a:t>Yerma</a:t>
            </a:r>
            <a:r>
              <a:rPr lang="tr-TR" dirty="0"/>
              <a:t> sahnelendi. </a:t>
            </a:r>
            <a:r>
              <a:rPr lang="tr-TR" dirty="0" err="1"/>
              <a:t>Yerma’da</a:t>
            </a:r>
            <a:r>
              <a:rPr lang="tr-TR" dirty="0"/>
              <a:t> çocuğu olmadığı için çaresizlik içinde kısır kocasını öldüren bir kadının çektiklerini anlatılıyordu</a:t>
            </a:r>
          </a:p>
          <a:p>
            <a:r>
              <a:rPr lang="tr-TR" dirty="0"/>
              <a:t>1936’da bir akşam, arkadaşlarının evinde üçlemenin son oyunu olan </a:t>
            </a:r>
            <a:r>
              <a:rPr lang="tr-TR" dirty="0" err="1"/>
              <a:t>Bernarda</a:t>
            </a:r>
            <a:r>
              <a:rPr lang="tr-TR" dirty="0"/>
              <a:t> Alba’nın Evi‘ni okudu. Hemen bütünü düzyazı biçiminde olan bu oyunda despot anneleri tarafından zorla bir yas evinde tutulan kin ve şehvet duygularıyla yanıp tutuşan dört kız kardeş anlatılıyordu.</a:t>
            </a:r>
          </a:p>
          <a:p>
            <a:endParaRPr lang="tr-TR" dirty="0"/>
          </a:p>
          <a:p>
            <a:endParaRPr lang="tr-TR" dirty="0"/>
          </a:p>
          <a:p>
            <a:endParaRPr lang="tr-TR" dirty="0"/>
          </a:p>
          <a:p>
            <a:endParaRPr lang="tr-TR" dirty="0"/>
          </a:p>
          <a:p>
            <a:endParaRPr lang="tr-TR" dirty="0"/>
          </a:p>
        </p:txBody>
      </p:sp>
      <p:pic>
        <p:nvPicPr>
          <p:cNvPr id="4" name="Resim 3">
            <a:extLst>
              <a:ext uri="{FF2B5EF4-FFF2-40B4-BE49-F238E27FC236}">
                <a16:creationId xmlns:a16="http://schemas.microsoft.com/office/drawing/2014/main" id="{8C7E6F81-A69A-18D9-3571-4FEFE5B52B4C}"/>
              </a:ext>
            </a:extLst>
          </p:cNvPr>
          <p:cNvPicPr>
            <a:picLocks noChangeAspect="1"/>
          </p:cNvPicPr>
          <p:nvPr/>
        </p:nvPicPr>
        <p:blipFill>
          <a:blip r:embed="rId2"/>
          <a:stretch>
            <a:fillRect/>
          </a:stretch>
        </p:blipFill>
        <p:spPr>
          <a:xfrm>
            <a:off x="10553065" y="0"/>
            <a:ext cx="1638935" cy="2296262"/>
          </a:xfrm>
          <a:prstGeom prst="rect">
            <a:avLst/>
          </a:prstGeom>
        </p:spPr>
      </p:pic>
    </p:spTree>
    <p:extLst>
      <p:ext uri="{BB962C8B-B14F-4D97-AF65-F5344CB8AC3E}">
        <p14:creationId xmlns:p14="http://schemas.microsoft.com/office/powerpoint/2010/main" val="51720188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9612</TotalTime>
  <Words>2296</Words>
  <Application>Microsoft Office PowerPoint</Application>
  <PresentationFormat>Widescreen</PresentationFormat>
  <Paragraphs>130</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 MT Bold</vt:lpstr>
      <vt:lpstr>Calibri</vt:lpstr>
      <vt:lpstr>Calibri Light</vt:lpstr>
      <vt:lpstr>Helvetica Neue</vt:lpstr>
      <vt:lpstr>Office Teması</vt:lpstr>
      <vt:lpstr>Federico Garcia Lorca (1898 – 1936)</vt:lpstr>
      <vt:lpstr>Hayatı İspanyol şair, oyun yazarı ve tiyatro yönetmeni Lorca çok yönlü bir sanatçıydı. Aynı zamanda oyuncu, ressam ve müzisyendi… </vt:lpstr>
      <vt:lpstr>Edebi hayatı</vt:lpstr>
      <vt:lpstr>PowerPoint Presentation</vt:lpstr>
      <vt:lpstr>Eserleri</vt:lpstr>
      <vt:lpstr>1927 Kuşağı</vt:lpstr>
      <vt:lpstr>Edebi hayatı - Oyunlar</vt:lpstr>
      <vt:lpstr>Edebi hayatı - Oyunlar</vt:lpstr>
      <vt:lpstr>La Barraca</vt:lpstr>
      <vt:lpstr>Bu sırada…</vt:lpstr>
      <vt:lpstr>Küçük bir şehirde işlenen büyük bir cinayet*…</vt:lpstr>
      <vt:lpstr>PowerPoint Presentation</vt:lpstr>
      <vt:lpstr>Akşamüstü saat beşte… 1934’te Lorca boğa güreşçisi bir arkadaşının yaralanıp ölmesi üzerine Ignacio Sânchez Mejias’a Ağıt şiirini yazdı. Lorca’nın en iyi şiiri, modern İspanyol edebiyatının en yetkin ağıtı ve hatta bütün edebiyatlardaki en başarılı ağıtlardan biri olan bu şiir, sürekli yinelenerek yankılanan, akıldan kolay kolay çıkmayacak, hüzün dolu “A las cinco de la tarde” (Akşamüstü saat beşte) nakaratı ile sürer.  </vt:lpstr>
      <vt:lpstr>Sivil Muhafız Baladı Darbeyle birlikte, Sivil Muhafızların despotizmi İspanya’yı yaşanmaz bir hale getirir. Lorca tüm bu yaşananları dile getirmek adına, “İspanyol Sivil Muhafız Baladı” nı yazar. Ve işte ölüm emri bu yazdıklarından sonra verilir.  </vt:lpstr>
      <vt:lpstr>Lorca’nın katledilişinin ardından çok şiirler yazılıyor. Hiçbir şair için ölümünden sonra bu kadar mısra yazılmıyor.</vt:lpstr>
      <vt:lpstr>Çizim çalışmalarından bazıları…</vt:lpstr>
      <vt:lpstr>Federico Garcia Lorca Parkı ve Müzesi - Granada   </vt:lpstr>
      <vt:lpstr>Kitapları</vt:lpstr>
      <vt:lpstr>Kaynakça:</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Nihat Berker</cp:lastModifiedBy>
  <cp:revision>111</cp:revision>
  <dcterms:created xsi:type="dcterms:W3CDTF">2025-11-11T17:19:04Z</dcterms:created>
  <dcterms:modified xsi:type="dcterms:W3CDTF">2025-11-20T09:49:16Z</dcterms:modified>
</cp:coreProperties>
</file>