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3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p:spTree>
      <p:nvGrpSpPr>
        <p:cNvPr id="1" name=""/>
        <p:cNvGrpSpPr/>
        <p:nvPr/>
      </p:nvGrpSpPr>
      <p:grpSpPr>
        <a:xfrm>
          <a:off x="0" y="0"/>
          <a:ext cx="0" cy="0"/>
          <a:chOff x="0" y="0"/>
          <a:chExt cx="0" cy="0"/>
        </a:xfrm>
      </p:grpSpPr>
      <p:sp>
        <p:nvSpPr>
          <p:cNvPr id="11" name="Yazar ve Tarih"/>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Yazar ve Tarih</a:t>
            </a:r>
          </a:p>
        </p:txBody>
      </p:sp>
      <p:sp>
        <p:nvSpPr>
          <p:cNvPr id="12" name="Sunu Başlığı"/>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Sunu Başlığı</a:t>
            </a:r>
          </a:p>
        </p:txBody>
      </p:sp>
      <p:sp>
        <p:nvSpPr>
          <p:cNvPr id="13" name="Gövde Düzeyi Bir…"/>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Sunu Alt Başlığı</a:t>
            </a:r>
          </a:p>
          <a:p>
            <a:pPr lvl="1"/>
            <a:endParaRPr/>
          </a:p>
          <a:p>
            <a:pPr lvl="2"/>
            <a:endParaRPr/>
          </a:p>
          <a:p>
            <a:pPr lvl="3"/>
            <a:endParaRPr/>
          </a:p>
          <a:p>
            <a:pPr lvl="4"/>
            <a:endParaRPr/>
          </a:p>
        </p:txBody>
      </p:sp>
      <p:sp>
        <p:nvSpPr>
          <p:cNvPr id="1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99" name="Slayt Başlığı"/>
          <p:cNvSpPr txBox="1">
            <a:spLocks noGrp="1"/>
          </p:cNvSpPr>
          <p:nvPr>
            <p:ph type="title" hasCustomPrompt="1"/>
          </p:nvPr>
        </p:nvSpPr>
        <p:spPr>
          <a:xfrm>
            <a:off x="1206500" y="1079500"/>
            <a:ext cx="21971000" cy="1434949"/>
          </a:xfrm>
          <a:prstGeom prst="rect">
            <a:avLst/>
          </a:prstGeom>
        </p:spPr>
        <p:txBody>
          <a:bodyPr/>
          <a:lstStyle/>
          <a:p>
            <a:r>
              <a:t>Slayt Başlığı</a:t>
            </a:r>
          </a:p>
        </p:txBody>
      </p:sp>
      <p:sp>
        <p:nvSpPr>
          <p:cNvPr id="100" name="Slayt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10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janda">
    <p:spTree>
      <p:nvGrpSpPr>
        <p:cNvPr id="1" name=""/>
        <p:cNvGrpSpPr/>
        <p:nvPr/>
      </p:nvGrpSpPr>
      <p:grpSpPr>
        <a:xfrm>
          <a:off x="0" y="0"/>
          <a:ext cx="0" cy="0"/>
          <a:chOff x="0" y="0"/>
          <a:chExt cx="0" cy="0"/>
        </a:xfrm>
      </p:grpSpPr>
      <p:sp>
        <p:nvSpPr>
          <p:cNvPr id="108" name="Ajanda Başlığı"/>
          <p:cNvSpPr txBox="1">
            <a:spLocks noGrp="1"/>
          </p:cNvSpPr>
          <p:nvPr>
            <p:ph type="title" hasCustomPrompt="1"/>
          </p:nvPr>
        </p:nvSpPr>
        <p:spPr>
          <a:xfrm>
            <a:off x="1206500" y="1079500"/>
            <a:ext cx="21971000" cy="1435100"/>
          </a:xfrm>
          <a:prstGeom prst="rect">
            <a:avLst/>
          </a:prstGeom>
        </p:spPr>
        <p:txBody>
          <a:bodyPr/>
          <a:lstStyle/>
          <a:p>
            <a:r>
              <a:t>Ajanda Başlığı</a:t>
            </a:r>
          </a:p>
        </p:txBody>
      </p:sp>
      <p:sp>
        <p:nvSpPr>
          <p:cNvPr id="109" name="Ajanda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Ajanda Alt Başlığı</a:t>
            </a:r>
          </a:p>
        </p:txBody>
      </p:sp>
      <p:sp>
        <p:nvSpPr>
          <p:cNvPr id="110" name="Gövde Düzeyi Bir…"/>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Ajanda Konuları</a:t>
            </a:r>
          </a:p>
          <a:p>
            <a:pPr lvl="1"/>
            <a:endParaRPr/>
          </a:p>
          <a:p>
            <a:pPr lvl="2"/>
            <a:endParaRPr/>
          </a:p>
          <a:p>
            <a:pPr lvl="3"/>
            <a:endParaRPr/>
          </a:p>
          <a:p>
            <a:pPr lvl="4"/>
            <a:endParaRPr/>
          </a:p>
        </p:txBody>
      </p:sp>
      <p:sp>
        <p:nvSpPr>
          <p:cNvPr id="11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apor">
    <p:spTree>
      <p:nvGrpSpPr>
        <p:cNvPr id="1" name=""/>
        <p:cNvGrpSpPr/>
        <p:nvPr/>
      </p:nvGrpSpPr>
      <p:grpSpPr>
        <a:xfrm>
          <a:off x="0" y="0"/>
          <a:ext cx="0" cy="0"/>
          <a:chOff x="0" y="0"/>
          <a:chExt cx="0" cy="0"/>
        </a:xfrm>
      </p:grpSpPr>
      <p:sp>
        <p:nvSpPr>
          <p:cNvPr id="118" name="Gövde Düzeyi Bir…"/>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Rapor</a:t>
            </a:r>
          </a:p>
          <a:p>
            <a:pPr lvl="1"/>
            <a:endParaRPr/>
          </a:p>
          <a:p>
            <a:pPr lvl="2"/>
            <a:endParaRPr/>
          </a:p>
          <a:p>
            <a:pPr lvl="3"/>
            <a:endParaRPr/>
          </a:p>
          <a:p>
            <a:pPr lvl="4"/>
            <a:endParaRPr/>
          </a:p>
        </p:txBody>
      </p:sp>
      <p:sp>
        <p:nvSpPr>
          <p:cNvPr id="11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üyük Veri">
    <p:spTree>
      <p:nvGrpSpPr>
        <p:cNvPr id="1" name=""/>
        <p:cNvGrpSpPr/>
        <p:nvPr/>
      </p:nvGrpSpPr>
      <p:grpSpPr>
        <a:xfrm>
          <a:off x="0" y="0"/>
          <a:ext cx="0" cy="0"/>
          <a:chOff x="0" y="0"/>
          <a:chExt cx="0" cy="0"/>
        </a:xfrm>
      </p:grpSpPr>
      <p:sp>
        <p:nvSpPr>
          <p:cNvPr id="126" name="Gövde Düzeyi Bir…"/>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Veri bilgisi"/>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Veri bilgisi</a:t>
            </a:r>
          </a:p>
        </p:txBody>
      </p:sp>
      <p:sp>
        <p:nvSpPr>
          <p:cNvPr id="12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135" name="İsim"/>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İsim</a:t>
            </a:r>
          </a:p>
        </p:txBody>
      </p:sp>
      <p:sp>
        <p:nvSpPr>
          <p:cNvPr id="136" name="Gövde Düzeyi Bir…"/>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“Ünlü Alıntı”</a:t>
            </a:r>
          </a:p>
          <a:p>
            <a:pPr lvl="1"/>
            <a:endParaRPr/>
          </a:p>
          <a:p>
            <a:pPr lvl="2"/>
            <a:endParaRPr/>
          </a:p>
          <a:p>
            <a:pPr lvl="3"/>
            <a:endParaRPr/>
          </a:p>
          <a:p>
            <a:pPr lvl="4"/>
            <a:endParaRPr/>
          </a:p>
        </p:txBody>
      </p:sp>
      <p:sp>
        <p:nvSpPr>
          <p:cNvPr id="1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
        <p:nvSpPr>
          <p:cNvPr id="144" name="Kızarmış pilav, kaynamış yumurta ve salata ile dolu kâse ve yemek çubukları"/>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Somon balığı çöreği, salata ve humus ile dolu kâse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Maydanozlu tereyağı, kavrulmuş fındık ve rendelenmiş parmesan peyniriyle bir kâse pappardelle makarna"/>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54" name="kızarmış pilav, kaynamış yumurta ve salata ile dolu kâse ve yemek çubukları"/>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ayt Numarası"/>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6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Fotoğraf">
    <p:spTree>
      <p:nvGrpSpPr>
        <p:cNvPr id="1" name=""/>
        <p:cNvGrpSpPr/>
        <p:nvPr/>
      </p:nvGrpSpPr>
      <p:grpSpPr>
        <a:xfrm>
          <a:off x="0" y="0"/>
          <a:ext cx="0" cy="0"/>
          <a:chOff x="0" y="0"/>
          <a:chExt cx="0" cy="0"/>
        </a:xfrm>
      </p:grpSpPr>
      <p:sp>
        <p:nvSpPr>
          <p:cNvPr id="21" name="Avokadolar ve misket limonları"/>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Sunu Başlığı"/>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Sunu Başlığı</a:t>
            </a:r>
          </a:p>
        </p:txBody>
      </p:sp>
      <p:sp>
        <p:nvSpPr>
          <p:cNvPr id="23" name="Yazar ve Tarih"/>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Yazar ve Tarih</a:t>
            </a:r>
          </a:p>
        </p:txBody>
      </p:sp>
      <p:sp>
        <p:nvSpPr>
          <p:cNvPr id="24" name="Gövde Düzeyi Bir…"/>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Sunu Alt Başlığı</a:t>
            </a:r>
          </a:p>
          <a:p>
            <a:pPr lvl="1"/>
            <a:endParaRPr/>
          </a:p>
          <a:p>
            <a:pPr lvl="2"/>
            <a:endParaRPr/>
          </a:p>
          <a:p>
            <a:pPr lvl="3"/>
            <a:endParaRPr/>
          </a:p>
          <a:p>
            <a:pPr lvl="4"/>
            <a:endParaRPr/>
          </a:p>
        </p:txBody>
      </p:sp>
      <p:sp>
        <p:nvSpPr>
          <p:cNvPr id="2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lternatif Başlık ve Fotoğraf">
    <p:spTree>
      <p:nvGrpSpPr>
        <p:cNvPr id="1" name=""/>
        <p:cNvGrpSpPr/>
        <p:nvPr/>
      </p:nvGrpSpPr>
      <p:grpSpPr>
        <a:xfrm>
          <a:off x="0" y="0"/>
          <a:ext cx="0" cy="0"/>
          <a:chOff x="0" y="0"/>
          <a:chExt cx="0" cy="0"/>
        </a:xfrm>
      </p:grpSpPr>
      <p:sp>
        <p:nvSpPr>
          <p:cNvPr id="32" name="Somon balığı çöreği, salata ve humus ile dolu kâse"/>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ayt Başlığı"/>
          <p:cNvSpPr txBox="1">
            <a:spLocks noGrp="1"/>
          </p:cNvSpPr>
          <p:nvPr>
            <p:ph type="title" hasCustomPrompt="1"/>
          </p:nvPr>
        </p:nvSpPr>
        <p:spPr>
          <a:xfrm>
            <a:off x="1206500" y="1270000"/>
            <a:ext cx="9779000" cy="5882273"/>
          </a:xfrm>
          <a:prstGeom prst="rect">
            <a:avLst/>
          </a:prstGeom>
        </p:spPr>
        <p:txBody>
          <a:bodyPr anchor="b"/>
          <a:lstStyle/>
          <a:p>
            <a:r>
              <a:t>Slayt Başlığı</a:t>
            </a:r>
          </a:p>
        </p:txBody>
      </p:sp>
      <p:sp>
        <p:nvSpPr>
          <p:cNvPr id="34" name="Gövde Düzeyi Bir…"/>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Slayt Alt Başlığı</a:t>
            </a:r>
          </a:p>
          <a:p>
            <a:pPr lvl="1"/>
            <a:endParaRPr/>
          </a:p>
          <a:p>
            <a:pPr lvl="2"/>
            <a:endParaRPr/>
          </a:p>
          <a:p>
            <a:pPr lvl="3"/>
            <a:endParaRPr/>
          </a:p>
          <a:p>
            <a:pPr lvl="4"/>
            <a:endParaRPr/>
          </a:p>
        </p:txBody>
      </p:sp>
      <p:sp>
        <p:nvSpPr>
          <p:cNvPr id="35" name="Slayt Numarası"/>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42" name="Slayt Başlığı"/>
          <p:cNvSpPr txBox="1">
            <a:spLocks noGrp="1"/>
          </p:cNvSpPr>
          <p:nvPr>
            <p:ph type="title" hasCustomPrompt="1"/>
          </p:nvPr>
        </p:nvSpPr>
        <p:spPr>
          <a:prstGeom prst="rect">
            <a:avLst/>
          </a:prstGeom>
        </p:spPr>
        <p:txBody>
          <a:bodyPr/>
          <a:lstStyle/>
          <a:p>
            <a:r>
              <a:t>Slayt Başlığı</a:t>
            </a:r>
          </a:p>
        </p:txBody>
      </p:sp>
      <p:sp>
        <p:nvSpPr>
          <p:cNvPr id="43" name="Slayt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44" name="Gövde Düzeyi Bir…"/>
          <p:cNvSpPr txBox="1">
            <a:spLocks noGrp="1"/>
          </p:cNvSpPr>
          <p:nvPr>
            <p:ph type="body" idx="1" hasCustomPrompt="1"/>
          </p:nvPr>
        </p:nvSpPr>
        <p:spPr>
          <a:prstGeom prst="rect">
            <a:avLst/>
          </a:prstGeom>
        </p:spPr>
        <p:txBody>
          <a:bodyPr/>
          <a:lstStyle/>
          <a:p>
            <a:r>
              <a:t>Slayt madde işareti metni</a:t>
            </a:r>
          </a:p>
          <a:p>
            <a:pPr lvl="1"/>
            <a:endParaRPr/>
          </a:p>
          <a:p>
            <a:pPr lvl="2"/>
            <a:endParaRPr/>
          </a:p>
          <a:p>
            <a:pPr lvl="3"/>
            <a:endParaRPr/>
          </a:p>
          <a:p>
            <a:pPr lvl="4"/>
            <a:endParaRPr/>
          </a:p>
        </p:txBody>
      </p:sp>
      <p:sp>
        <p:nvSpPr>
          <p:cNvPr id="4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52" name="Gövde Düzeyi Bir…"/>
          <p:cNvSpPr txBox="1">
            <a:spLocks noGrp="1"/>
          </p:cNvSpPr>
          <p:nvPr>
            <p:ph type="body" idx="1" hasCustomPrompt="1"/>
          </p:nvPr>
        </p:nvSpPr>
        <p:spPr>
          <a:prstGeom prst="rect">
            <a:avLst/>
          </a:prstGeom>
        </p:spPr>
        <p:txBody>
          <a:bodyPr numCol="2" spcCol="1098550"/>
          <a:lstStyle/>
          <a:p>
            <a:r>
              <a:t>Slayt madde işareti metni</a:t>
            </a:r>
          </a:p>
          <a:p>
            <a:pPr lvl="1"/>
            <a:endParaRPr/>
          </a:p>
          <a:p>
            <a:pPr lvl="2"/>
            <a:endParaRPr/>
          </a:p>
          <a:p>
            <a:pPr lvl="3"/>
            <a:endParaRPr/>
          </a:p>
          <a:p>
            <a:pPr lvl="4"/>
            <a:endParaRPr/>
          </a:p>
        </p:txBody>
      </p:sp>
      <p:sp>
        <p:nvSpPr>
          <p:cNvPr id="5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Maddeler ve Fotoğraf">
    <p:spTree>
      <p:nvGrpSpPr>
        <p:cNvPr id="1" name=""/>
        <p:cNvGrpSpPr/>
        <p:nvPr/>
      </p:nvGrpSpPr>
      <p:grpSpPr>
        <a:xfrm>
          <a:off x="0" y="0"/>
          <a:ext cx="0" cy="0"/>
          <a:chOff x="0" y="0"/>
          <a:chExt cx="0" cy="0"/>
        </a:xfrm>
      </p:grpSpPr>
      <p:sp>
        <p:nvSpPr>
          <p:cNvPr id="60"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61"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62" name="Maydanozlu tereyağı, kavrulmuş fındık ve rendelenmiş parmesan peyniriyle bir kâse pappardelle makarna"/>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6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ler ve Küçük Canlı Video">
    <p:spTree>
      <p:nvGrpSpPr>
        <p:cNvPr id="1" name=""/>
        <p:cNvGrpSpPr/>
        <p:nvPr/>
      </p:nvGrpSpPr>
      <p:grpSpPr>
        <a:xfrm>
          <a:off x="0" y="0"/>
          <a:ext cx="0" cy="0"/>
          <a:chOff x="0" y="0"/>
          <a:chExt cx="0" cy="0"/>
        </a:xfrm>
      </p:grpSpPr>
      <p:sp>
        <p:nvSpPr>
          <p:cNvPr id="71"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72"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7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7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 Maddeler ve Büyük Canlı Video">
    <p:spTree>
      <p:nvGrpSpPr>
        <p:cNvPr id="1" name=""/>
        <p:cNvGrpSpPr/>
        <p:nvPr/>
      </p:nvGrpSpPr>
      <p:grpSpPr>
        <a:xfrm>
          <a:off x="0" y="0"/>
          <a:ext cx="0" cy="0"/>
          <a:chOff x="0" y="0"/>
          <a:chExt cx="0" cy="0"/>
        </a:xfrm>
      </p:grpSpPr>
      <p:sp>
        <p:nvSpPr>
          <p:cNvPr id="81"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82"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8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ölüm">
    <p:spTree>
      <p:nvGrpSpPr>
        <p:cNvPr id="1" name=""/>
        <p:cNvGrpSpPr/>
        <p:nvPr/>
      </p:nvGrpSpPr>
      <p:grpSpPr>
        <a:xfrm>
          <a:off x="0" y="0"/>
          <a:ext cx="0" cy="0"/>
          <a:chOff x="0" y="0"/>
          <a:chExt cx="0" cy="0"/>
        </a:xfrm>
      </p:grpSpPr>
      <p:sp>
        <p:nvSpPr>
          <p:cNvPr id="91" name="Bölüm Başlığı"/>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Bölüm Başlığı</a:t>
            </a:r>
          </a:p>
        </p:txBody>
      </p:sp>
      <p:sp>
        <p:nvSpPr>
          <p:cNvPr id="92" name="Slayt Numarası"/>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ayt Başlığı"/>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Slayt Başlığı</a:t>
            </a:r>
          </a:p>
        </p:txBody>
      </p:sp>
      <p:sp>
        <p:nvSpPr>
          <p:cNvPr id="3" name="Gövde Düzeyi Bir…"/>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Slayt madde işareti metni</a:t>
            </a:r>
          </a:p>
          <a:p>
            <a:pPr lvl="1"/>
            <a:endParaRPr/>
          </a:p>
          <a:p>
            <a:pPr lvl="2"/>
            <a:endParaRPr/>
          </a:p>
          <a:p>
            <a:pPr lvl="3"/>
            <a:endParaRPr/>
          </a:p>
          <a:p>
            <a:pPr lvl="4"/>
            <a:endParaRPr/>
          </a:p>
        </p:txBody>
      </p:sp>
      <p:sp>
        <p:nvSpPr>
          <p:cNvPr id="4" name="Slayt Numarası"/>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
        <p:nvSpPr>
          <p:cNvPr id="6" name="TextBox 5">
            <a:extLst>
              <a:ext uri="{FF2B5EF4-FFF2-40B4-BE49-F238E27FC236}">
                <a16:creationId xmlns:a16="http://schemas.microsoft.com/office/drawing/2014/main" id="{F1723DD1-C14C-D3AA-260D-BDC30FE4567F}"/>
              </a:ext>
            </a:extLst>
          </p:cNvPr>
          <p:cNvSpPr txBox="1"/>
          <p:nvPr userDrawn="1">
            <p:extLst>
              <p:ext uri="{1162E1C5-73C7-4A58-AE30-91384D911F3F}">
                <p184:classification xmlns:p184="http://schemas.microsoft.com/office/powerpoint/2018/4/main" val="ftr"/>
              </p:ext>
            </p:extLst>
          </p:nvPr>
        </p:nvSpPr>
        <p:spPr>
          <a:xfrm>
            <a:off x="63500" y="13500100"/>
            <a:ext cx="1627188" cy="152400"/>
          </a:xfrm>
          <a:prstGeom prst="rect">
            <a:avLst/>
          </a:prstGeom>
        </p:spPr>
        <p:txBody>
          <a:bodyPr horzOverflow="overflow" lIns="0" tIns="0" rIns="0" bIns="0">
            <a:spAutoFit/>
          </a:bodyPr>
          <a:lstStyle/>
          <a:p>
            <a:pPr algn="l"/>
            <a:r>
              <a:rPr lang="tr-TR" sz="1000">
                <a:solidFill>
                  <a:srgbClr val="0000FF">
                    <a:alpha val="50000"/>
                  </a:srgbClr>
                </a:solidFill>
                <a:latin typeface="Aptos" panose="020B0004020202020204" pitchFamily="34" charset="0"/>
              </a:rPr>
              <a:t>İş Yatırım | Şirket İçi | Internal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tavaana.org/spanish-transition-democracy/" TargetMode="External"/><Relationship Id="rId2" Type="http://schemas.openxmlformats.org/officeDocument/2006/relationships/hyperlink" Target="https://media.realinstitutoelcano.org/wp-content/uploads/2025/09/chislett-fifty-years-after-franco-spains-profound-transformation-1975-2025.pdf" TargetMode="External"/><Relationship Id="rId1" Type="http://schemas.openxmlformats.org/officeDocument/2006/relationships/slideLayout" Target="../slideLayouts/slideLayout4.xml"/><Relationship Id="rId4" Type="http://schemas.openxmlformats.org/officeDocument/2006/relationships/hyperlink" Target="https://www.cia.gov/readingroom/docs/DOC_000114482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erhat Gürleyen, 2025 Kasım"/>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Serhat Gürleyen, 2025 Kasım</a:t>
            </a:r>
          </a:p>
        </p:txBody>
      </p:sp>
      <p:sp>
        <p:nvSpPr>
          <p:cNvPr id="172" name="Franko Sonrası İspanya Tarihi"/>
          <p:cNvSpPr txBox="1">
            <a:spLocks noGrp="1"/>
          </p:cNvSpPr>
          <p:nvPr>
            <p:ph type="ctrTitle"/>
          </p:nvPr>
        </p:nvSpPr>
        <p:spPr>
          <a:prstGeom prst="rect">
            <a:avLst/>
          </a:prstGeom>
        </p:spPr>
        <p:txBody>
          <a:bodyPr/>
          <a:lstStyle>
            <a:lvl1pPr>
              <a:defRPr sz="9000" spc="-180"/>
            </a:lvl1pPr>
          </a:lstStyle>
          <a:p>
            <a:r>
              <a:t>Franko Sonrası İspanya Tarihi</a:t>
            </a:r>
          </a:p>
        </p:txBody>
      </p:sp>
      <p:sp>
        <p:nvSpPr>
          <p:cNvPr id="173" name="Hemingway: Yalın Dahi Düşman"/>
          <p:cNvSpPr txBox="1">
            <a:spLocks noGrp="1"/>
          </p:cNvSpPr>
          <p:nvPr>
            <p:ph type="subTitle" sz="quarter" idx="1"/>
          </p:nvPr>
        </p:nvSpPr>
        <p:spPr>
          <a:prstGeom prst="rect">
            <a:avLst/>
          </a:prstGeom>
        </p:spPr>
        <p:txBody>
          <a:bodyPr/>
          <a:lstStyle>
            <a:lvl1pPr>
              <a:defRPr sz="5000"/>
            </a:lvl1pPr>
          </a:lstStyle>
          <a:p>
            <a:r>
              <a:t>Hemingway: Yalın Dahi Düşman</a:t>
            </a:r>
          </a:p>
        </p:txBody>
      </p:sp>
      <p:pic>
        <p:nvPicPr>
          <p:cNvPr id="174" name="yapıştırılan-film.png" descr="yapıştırılan-film.png"/>
          <p:cNvPicPr>
            <a:picLocks noChangeAspect="1"/>
          </p:cNvPicPr>
          <p:nvPr/>
        </p:nvPicPr>
        <p:blipFill>
          <a:blip r:embed="rId2"/>
          <a:stretch>
            <a:fillRect/>
          </a:stretch>
        </p:blipFill>
        <p:spPr>
          <a:xfrm>
            <a:off x="1179196" y="333709"/>
            <a:ext cx="2932907" cy="19050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Kaynakça"/>
          <p:cNvSpPr txBox="1">
            <a:spLocks noGrp="1"/>
          </p:cNvSpPr>
          <p:nvPr>
            <p:ph type="title"/>
          </p:nvPr>
        </p:nvSpPr>
        <p:spPr>
          <a:xfrm>
            <a:off x="1206500" y="939800"/>
            <a:ext cx="21971000" cy="1433163"/>
          </a:xfrm>
          <a:prstGeom prst="rect">
            <a:avLst/>
          </a:prstGeom>
        </p:spPr>
        <p:txBody>
          <a:bodyPr/>
          <a:lstStyle>
            <a:lvl1pPr>
              <a:defRPr sz="6000" spc="-119"/>
            </a:lvl1pPr>
          </a:lstStyle>
          <a:p>
            <a:r>
              <a:t>Kaynakça</a:t>
            </a:r>
          </a:p>
        </p:txBody>
      </p:sp>
      <p:sp>
        <p:nvSpPr>
          <p:cNvPr id="223" name="https://media.realinstitutoelcano.org/wp-content/uploads/2025/09/chislett-fifty-years-after-franco-spains-profound-transformation-1975-2025.pdf…"/>
          <p:cNvSpPr txBox="1">
            <a:spLocks noGrp="1"/>
          </p:cNvSpPr>
          <p:nvPr>
            <p:ph type="body" idx="1"/>
          </p:nvPr>
        </p:nvSpPr>
        <p:spPr>
          <a:xfrm>
            <a:off x="515229" y="2302029"/>
            <a:ext cx="19664920" cy="9701045"/>
          </a:xfrm>
          <a:prstGeom prst="rect">
            <a:avLst/>
          </a:prstGeom>
        </p:spPr>
        <p:txBody>
          <a:bodyPr/>
          <a:lstStyle/>
          <a:p>
            <a:r>
              <a:rPr u="sng">
                <a:hlinkClick r:id="rId2"/>
              </a:rPr>
              <a:t>https://media.realinstitutoelcano.org/wp-content/uploads/2025/09/chislett-fifty-years-after-franco-spains-profound-transformation-1975-2025.pdf</a:t>
            </a:r>
          </a:p>
          <a:p>
            <a:r>
              <a:rPr u="sng">
                <a:hlinkClick r:id="rId3"/>
              </a:rPr>
              <a:t>https://en.tavaana.org/spanish-transition-democracy/</a:t>
            </a:r>
          </a:p>
          <a:p>
            <a:r>
              <a:t>https://jacobin.com/2016/12/spain-franco-dictatorship-psoe-podemos-pp-democracy-austerity</a:t>
            </a:r>
          </a:p>
          <a:p>
            <a:r>
              <a:rPr u="sng">
                <a:hlinkClick r:id="rId4"/>
              </a:rPr>
              <a:t>https://www.cia.gov/readingroom/docs/DOC_0001144822.pdf</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Franko’nun ölümü"/>
          <p:cNvSpPr txBox="1">
            <a:spLocks noGrp="1"/>
          </p:cNvSpPr>
          <p:nvPr>
            <p:ph type="title"/>
          </p:nvPr>
        </p:nvSpPr>
        <p:spPr>
          <a:prstGeom prst="rect">
            <a:avLst/>
          </a:prstGeom>
        </p:spPr>
        <p:txBody>
          <a:bodyPr/>
          <a:lstStyle>
            <a:lvl1pPr>
              <a:defRPr sz="6000" spc="-119"/>
            </a:lvl1pPr>
          </a:lstStyle>
          <a:p>
            <a:r>
              <a:t>Franko’nun ölümü</a:t>
            </a:r>
          </a:p>
        </p:txBody>
      </p:sp>
      <p:sp>
        <p:nvSpPr>
          <p:cNvPr id="177" name="Franko’nun 35 yılı aşan iktidarı 1975 Kasımında sona erdi.…"/>
          <p:cNvSpPr txBox="1">
            <a:spLocks noGrp="1"/>
          </p:cNvSpPr>
          <p:nvPr>
            <p:ph type="body" idx="1"/>
          </p:nvPr>
        </p:nvSpPr>
        <p:spPr>
          <a:xfrm>
            <a:off x="958132" y="9850855"/>
            <a:ext cx="23042838" cy="6978836"/>
          </a:xfrm>
          <a:prstGeom prst="rect">
            <a:avLst/>
          </a:prstGeom>
        </p:spPr>
        <p:txBody>
          <a:bodyPr/>
          <a:lstStyle/>
          <a:p>
            <a:r>
              <a:t>Franko’nun 35 yılı aşan iktidarı 1975 Kasımında sona erdi. </a:t>
            </a:r>
          </a:p>
          <a:p>
            <a:r>
              <a:t>Vasiyet ettiği gibi Juan Carlos İspanya kralı olarak ülkenin başına geçti. </a:t>
            </a:r>
          </a:p>
        </p:txBody>
      </p:sp>
      <p:pic>
        <p:nvPicPr>
          <p:cNvPr id="178" name="yapıştırılan-film.png" descr="yapıştırılan-film.png"/>
          <p:cNvPicPr>
            <a:picLocks noChangeAspect="1"/>
          </p:cNvPicPr>
          <p:nvPr/>
        </p:nvPicPr>
        <p:blipFill>
          <a:blip r:embed="rId2"/>
          <a:stretch>
            <a:fillRect/>
          </a:stretch>
        </p:blipFill>
        <p:spPr>
          <a:xfrm>
            <a:off x="1163061" y="2632809"/>
            <a:ext cx="10051809" cy="6811665"/>
          </a:xfrm>
          <a:prstGeom prst="rect">
            <a:avLst/>
          </a:prstGeom>
          <a:ln w="12700">
            <a:miter lim="400000"/>
          </a:ln>
        </p:spPr>
      </p:pic>
      <p:pic>
        <p:nvPicPr>
          <p:cNvPr id="179" name="yapıştırılan-film.png" descr="yapıştırılan-film.png"/>
          <p:cNvPicPr>
            <a:picLocks noChangeAspect="1"/>
          </p:cNvPicPr>
          <p:nvPr/>
        </p:nvPicPr>
        <p:blipFill>
          <a:blip r:embed="rId3"/>
          <a:stretch>
            <a:fillRect/>
          </a:stretch>
        </p:blipFill>
        <p:spPr>
          <a:xfrm>
            <a:off x="12427471" y="2709367"/>
            <a:ext cx="11814330" cy="657172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arlos dönemi: Demokrasiye geçiş"/>
          <p:cNvSpPr txBox="1">
            <a:spLocks noGrp="1"/>
          </p:cNvSpPr>
          <p:nvPr>
            <p:ph type="title"/>
          </p:nvPr>
        </p:nvSpPr>
        <p:spPr>
          <a:xfrm>
            <a:off x="1206500" y="939800"/>
            <a:ext cx="21971000" cy="1433163"/>
          </a:xfrm>
          <a:prstGeom prst="rect">
            <a:avLst/>
          </a:prstGeom>
        </p:spPr>
        <p:txBody>
          <a:bodyPr/>
          <a:lstStyle>
            <a:lvl1pPr>
              <a:defRPr sz="6000" spc="-119"/>
            </a:lvl1pPr>
          </a:lstStyle>
          <a:p>
            <a:r>
              <a:t>Carlos dönemi: Demokrasiye geçiş </a:t>
            </a:r>
          </a:p>
        </p:txBody>
      </p:sp>
      <p:sp>
        <p:nvSpPr>
          <p:cNvPr id="182" name="Franco’nun vasiyet ettiği gibi Juan Carlos İspanya kralı olarak ülkenin başına geçti. Franco’nun öngörüsünün tersine Carlos ülkeyi muhafazakar, otoriter bir krallıktan, yürütmenin yasamanın kontrolünde olduğu çift meclisli parlamenter bir monarşiye taşıd"/>
          <p:cNvSpPr txBox="1">
            <a:spLocks noGrp="1"/>
          </p:cNvSpPr>
          <p:nvPr>
            <p:ph type="body" sz="half" idx="1"/>
          </p:nvPr>
        </p:nvSpPr>
        <p:spPr>
          <a:xfrm>
            <a:off x="784792" y="9794642"/>
            <a:ext cx="23325577" cy="2881748"/>
          </a:xfrm>
          <a:prstGeom prst="rect">
            <a:avLst/>
          </a:prstGeom>
        </p:spPr>
        <p:txBody>
          <a:bodyPr/>
          <a:lstStyle/>
          <a:p>
            <a:r>
              <a:t>Franco’nun vasiyet ettiği gibi Juan Carlos İspanya kralı olarak ülkenin başına geçti. Franco’nun öngörüsünün tersine Carlos ülkeyi muhafazakar, otoriter bir krallıktan, yürütmenin yasamanın kontrolünde olduğu çift meclisli parlamenter bir monarşiye taşıdı. </a:t>
            </a:r>
          </a:p>
        </p:txBody>
      </p:sp>
      <p:pic>
        <p:nvPicPr>
          <p:cNvPr id="183" name="yapıştırılan-film.png" descr="yapıştırılan-film.png"/>
          <p:cNvPicPr>
            <a:picLocks noChangeAspect="1"/>
          </p:cNvPicPr>
          <p:nvPr/>
        </p:nvPicPr>
        <p:blipFill>
          <a:blip r:embed="rId2"/>
          <a:stretch>
            <a:fillRect/>
          </a:stretch>
        </p:blipFill>
        <p:spPr>
          <a:xfrm>
            <a:off x="1736961" y="2107550"/>
            <a:ext cx="9496460" cy="7122345"/>
          </a:xfrm>
          <a:prstGeom prst="rect">
            <a:avLst/>
          </a:prstGeom>
          <a:ln w="12700">
            <a:miter lim="400000"/>
          </a:ln>
        </p:spPr>
      </p:pic>
      <p:pic>
        <p:nvPicPr>
          <p:cNvPr id="184" name="yapıştırılan-film.png" descr="yapıştırılan-film.png"/>
          <p:cNvPicPr>
            <a:picLocks noChangeAspect="1"/>
          </p:cNvPicPr>
          <p:nvPr/>
        </p:nvPicPr>
        <p:blipFill>
          <a:blip r:embed="rId3"/>
          <a:stretch>
            <a:fillRect/>
          </a:stretch>
        </p:blipFill>
        <p:spPr>
          <a:xfrm>
            <a:off x="11794946" y="2028729"/>
            <a:ext cx="10302638" cy="718473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Demokrasiye geçiş: İlk genel seçim"/>
          <p:cNvSpPr txBox="1">
            <a:spLocks noGrp="1"/>
          </p:cNvSpPr>
          <p:nvPr>
            <p:ph type="title"/>
          </p:nvPr>
        </p:nvSpPr>
        <p:spPr>
          <a:xfrm>
            <a:off x="1206500" y="939800"/>
            <a:ext cx="21971000" cy="1433163"/>
          </a:xfrm>
          <a:prstGeom prst="rect">
            <a:avLst/>
          </a:prstGeom>
        </p:spPr>
        <p:txBody>
          <a:bodyPr/>
          <a:lstStyle>
            <a:lvl1pPr>
              <a:defRPr sz="6000" spc="-119"/>
            </a:lvl1pPr>
          </a:lstStyle>
          <a:p>
            <a:r>
              <a:t>Demokrasiye geçiş: İlk genel seçim</a:t>
            </a:r>
          </a:p>
        </p:txBody>
      </p:sp>
      <p:sp>
        <p:nvSpPr>
          <p:cNvPr id="187" name="Franco öldüğünde Franko dönemi hemen sona ermedi. Demokrasiye geçiş için bir uzlaşma gerekliydi.…"/>
          <p:cNvSpPr txBox="1">
            <a:spLocks noGrp="1"/>
          </p:cNvSpPr>
          <p:nvPr>
            <p:ph type="body" idx="1"/>
          </p:nvPr>
        </p:nvSpPr>
        <p:spPr>
          <a:xfrm>
            <a:off x="11287053" y="2428939"/>
            <a:ext cx="13387120" cy="10133240"/>
          </a:xfrm>
          <a:prstGeom prst="rect">
            <a:avLst/>
          </a:prstGeom>
        </p:spPr>
        <p:txBody>
          <a:bodyPr/>
          <a:lstStyle/>
          <a:p>
            <a:pPr marL="573023" indent="-573023" defTabSz="2292038">
              <a:spcBef>
                <a:spcPts val="4200"/>
              </a:spcBef>
              <a:defRPr sz="4512"/>
            </a:pPr>
            <a:r>
              <a:t>Franco öldüğünde Franko dönemi hemen sona ermedi. Demokrasiye geçiş için bir uzlaşma gerekliydi. </a:t>
            </a:r>
          </a:p>
          <a:p>
            <a:pPr marL="573023" indent="-573023" defTabSz="2292038">
              <a:spcBef>
                <a:spcPts val="4200"/>
              </a:spcBef>
              <a:defRPr sz="4512"/>
            </a:pPr>
            <a:r>
              <a:t>Rejimin mimarı Franko’cu Fraga, geleneksel, muhafazakar Frankocu sağ görüşün (AP), ılımlı, modern, liberal solcu partilerce (?) dengelendiği bir uzlaşı yaratmaya çalıştı. </a:t>
            </a:r>
          </a:p>
          <a:p>
            <a:pPr marL="573023" indent="-573023" defTabSz="2292038">
              <a:spcBef>
                <a:spcPts val="4200"/>
              </a:spcBef>
              <a:defRPr sz="4512"/>
            </a:pPr>
            <a:r>
              <a:t>Seçmen onu seçmese de Fraga öngörüsünde  haklı çıktı. 1977 genel seçimlerinin galibi Suarez’in merkez partisi (UCD) oldu. Sosyalistler ikinci parti oldu. </a:t>
            </a:r>
          </a:p>
          <a:p>
            <a:pPr marL="573023" indent="-573023" defTabSz="2292038">
              <a:spcBef>
                <a:spcPts val="4200"/>
              </a:spcBef>
              <a:defRPr sz="4512"/>
            </a:pPr>
            <a:r>
              <a:t>Geçiş partisi olarak kabul edilen  merkezi parti UCD 1982 seçim başarısızlığı sonrasında  dağıldı.</a:t>
            </a:r>
          </a:p>
        </p:txBody>
      </p:sp>
      <p:pic>
        <p:nvPicPr>
          <p:cNvPr id="188" name="Görüntü" descr="Görüntü"/>
          <p:cNvPicPr>
            <a:picLocks noChangeAspect="1"/>
          </p:cNvPicPr>
          <p:nvPr/>
        </p:nvPicPr>
        <p:blipFill>
          <a:blip r:embed="rId2"/>
          <a:stretch>
            <a:fillRect/>
          </a:stretch>
        </p:blipFill>
        <p:spPr>
          <a:xfrm>
            <a:off x="1113852" y="2447276"/>
            <a:ext cx="9957840" cy="781690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Yeni anayasa"/>
          <p:cNvSpPr txBox="1">
            <a:spLocks noGrp="1"/>
          </p:cNvSpPr>
          <p:nvPr>
            <p:ph type="title"/>
          </p:nvPr>
        </p:nvSpPr>
        <p:spPr>
          <a:xfrm>
            <a:off x="1206500" y="939800"/>
            <a:ext cx="21971000" cy="1433163"/>
          </a:xfrm>
          <a:prstGeom prst="rect">
            <a:avLst/>
          </a:prstGeom>
        </p:spPr>
        <p:txBody>
          <a:bodyPr/>
          <a:lstStyle>
            <a:lvl1pPr>
              <a:defRPr sz="6000" spc="-119"/>
            </a:lvl1pPr>
          </a:lstStyle>
          <a:p>
            <a:r>
              <a:t>Yeni anayasa </a:t>
            </a:r>
          </a:p>
        </p:txBody>
      </p:sp>
      <p:sp>
        <p:nvSpPr>
          <p:cNvPr id="191" name="Yeni meclisin önceliği Franko döneminden kalma müdahaleci hukuku yapıyı değiştiren yeni bir anayasa hazırlayıp, 1978 Aralık ayında referanduma gitmek oldu.…"/>
          <p:cNvSpPr txBox="1">
            <a:spLocks noGrp="1"/>
          </p:cNvSpPr>
          <p:nvPr>
            <p:ph type="body" sz="half" idx="1"/>
          </p:nvPr>
        </p:nvSpPr>
        <p:spPr>
          <a:xfrm>
            <a:off x="-5091" y="8983359"/>
            <a:ext cx="22856242" cy="3632260"/>
          </a:xfrm>
          <a:prstGeom prst="rect">
            <a:avLst/>
          </a:prstGeom>
        </p:spPr>
        <p:txBody>
          <a:bodyPr/>
          <a:lstStyle/>
          <a:p>
            <a:pPr marL="426719" indent="-426719" defTabSz="1706837">
              <a:spcBef>
                <a:spcPts val="3100"/>
              </a:spcBef>
              <a:defRPr sz="3359"/>
            </a:pPr>
            <a:r>
              <a:t>Yeni meclisin önceliği Franko döneminden kalma müdahaleci hukuku yapıyı değiştiren yeni bir anayasa hazırlayıp, 1978 Aralık ayında referanduma gitmek oldu. </a:t>
            </a:r>
          </a:p>
          <a:p>
            <a:pPr marL="426719" indent="-426719" defTabSz="1706837">
              <a:spcBef>
                <a:spcPts val="3100"/>
              </a:spcBef>
              <a:defRPr sz="3359"/>
            </a:pPr>
            <a:r>
              <a:t>Özgürlük, eşitlik, adalet, siyasi çoğulculuk gibi evrensel ilkelere dayanan anayasa seçmenin %92’si gibi rekor bir oyla kabul edildi. </a:t>
            </a:r>
          </a:p>
          <a:p>
            <a:pPr marL="426719" indent="-426719" defTabSz="1706837">
              <a:spcBef>
                <a:spcPts val="3100"/>
              </a:spcBef>
              <a:defRPr sz="3359"/>
            </a:pPr>
            <a:r>
              <a:t>Seçim sistemi olarak benimsenen D’Hont  modeli ülke genelinde veya bölgesel olarak büyük partileri mükafatlandırdı.  </a:t>
            </a:r>
          </a:p>
        </p:txBody>
      </p:sp>
      <p:pic>
        <p:nvPicPr>
          <p:cNvPr id="192" name="yapıştırılan-film.png" descr="yapıştırılan-film.png"/>
          <p:cNvPicPr>
            <a:picLocks noChangeAspect="1"/>
          </p:cNvPicPr>
          <p:nvPr/>
        </p:nvPicPr>
        <p:blipFill>
          <a:blip r:embed="rId2"/>
          <a:stretch>
            <a:fillRect/>
          </a:stretch>
        </p:blipFill>
        <p:spPr>
          <a:xfrm>
            <a:off x="625779" y="2006151"/>
            <a:ext cx="14478001" cy="63500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Genel Seçim Sonuçları, 1977-2011 (oyların % dağılımı)"/>
          <p:cNvSpPr txBox="1">
            <a:spLocks noGrp="1"/>
          </p:cNvSpPr>
          <p:nvPr>
            <p:ph type="title"/>
          </p:nvPr>
        </p:nvSpPr>
        <p:spPr>
          <a:xfrm>
            <a:off x="1333500" y="939800"/>
            <a:ext cx="21971000" cy="1433163"/>
          </a:xfrm>
          <a:prstGeom prst="rect">
            <a:avLst/>
          </a:prstGeom>
        </p:spPr>
        <p:txBody>
          <a:bodyPr/>
          <a:lstStyle>
            <a:lvl1pPr>
              <a:defRPr sz="6000" spc="-119"/>
            </a:lvl1pPr>
          </a:lstStyle>
          <a:p>
            <a:r>
              <a:t>Genel Seçim Sonuçları, 1977-2011 (oyların % dağılımı)</a:t>
            </a:r>
          </a:p>
        </p:txBody>
      </p:sp>
      <p:sp>
        <p:nvSpPr>
          <p:cNvPr id="195" name="1980’li yıllara Güney Avrupa’da sosyalist partilerin yükselişi damgasını vurur.…"/>
          <p:cNvSpPr txBox="1">
            <a:spLocks noGrp="1"/>
          </p:cNvSpPr>
          <p:nvPr>
            <p:ph type="body" sz="half" idx="1"/>
          </p:nvPr>
        </p:nvSpPr>
        <p:spPr>
          <a:xfrm>
            <a:off x="16460333" y="2359134"/>
            <a:ext cx="7913479" cy="9701045"/>
          </a:xfrm>
          <a:prstGeom prst="rect">
            <a:avLst/>
          </a:prstGeom>
        </p:spPr>
        <p:txBody>
          <a:bodyPr/>
          <a:lstStyle/>
          <a:p>
            <a:pPr marL="560831" indent="-560831" defTabSz="2243271">
              <a:spcBef>
                <a:spcPts val="4100"/>
              </a:spcBef>
              <a:defRPr sz="4416"/>
            </a:pPr>
            <a:r>
              <a:t>1980’li yıllara Güney Avrupa’da sosyalist partilerin yükselişi damgasını vurur.</a:t>
            </a:r>
          </a:p>
          <a:p>
            <a:pPr marL="560831" indent="-560831" defTabSz="2243271">
              <a:spcBef>
                <a:spcPts val="4100"/>
              </a:spcBef>
              <a:defRPr sz="4416"/>
            </a:pPr>
            <a:r>
              <a:t>Fransa, İspanya, Portekiz, ve Yunanistan eş anlı olarak sol partiler yükselir.    </a:t>
            </a:r>
          </a:p>
          <a:p>
            <a:pPr marL="560831" indent="-560831" defTabSz="2243271">
              <a:spcBef>
                <a:spcPts val="4100"/>
              </a:spcBef>
              <a:defRPr sz="4416"/>
            </a:pPr>
            <a:r>
              <a:t>1982-2015 döneminin %64’ünde İspanya’da PSEO tek parti azınlık veya çoğunluk olarak iktidar oldu.</a:t>
            </a:r>
          </a:p>
          <a:p>
            <a:pPr marL="560831" indent="-560831" defTabSz="2243271">
              <a:spcBef>
                <a:spcPts val="4100"/>
              </a:spcBef>
              <a:defRPr sz="4416"/>
            </a:pPr>
            <a:r>
              <a:t>PSEO’nun karşısında sağ parti olarak AP’nin devamı niteliğindeki PP yer aldı. </a:t>
            </a:r>
          </a:p>
        </p:txBody>
      </p:sp>
      <p:pic>
        <p:nvPicPr>
          <p:cNvPr id="196" name="yapıştırılan-film.png" descr="yapıştırılan-film.png"/>
          <p:cNvPicPr>
            <a:picLocks noChangeAspect="1"/>
          </p:cNvPicPr>
          <p:nvPr/>
        </p:nvPicPr>
        <p:blipFill>
          <a:blip r:embed="rId2"/>
          <a:stretch>
            <a:fillRect/>
          </a:stretch>
        </p:blipFill>
        <p:spPr>
          <a:xfrm>
            <a:off x="679197" y="2457226"/>
            <a:ext cx="15544801" cy="9372601"/>
          </a:xfrm>
          <a:prstGeom prst="rect">
            <a:avLst/>
          </a:prstGeom>
          <a:ln w="12700">
            <a:miter lim="400000"/>
          </a:ln>
        </p:spPr>
      </p:pic>
      <p:sp>
        <p:nvSpPr>
          <p:cNvPr id="197" name="(1) Popular Alliance, known as the Popular Party as of the 1989 election. (2) Spanish Communist…"/>
          <p:cNvSpPr txBox="1"/>
          <p:nvPr/>
        </p:nvSpPr>
        <p:spPr>
          <a:xfrm>
            <a:off x="1309079" y="11870395"/>
            <a:ext cx="14290612"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(1) Popular Alliance, known as the Popular Party as of the 1989 election. (2) Spanish Communist</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Party until 1982; United Left from 1986 to 2016 when it joined Podemos to form Unidos</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Podemos; includes regional allies. (3) Unidas Podemos as of 2019 and the Sumar coalition in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2023. (4) Would-be Centrist party, which did not stand in the 2023 election. (5) Hard-right</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part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Genel Seçim Sonuçları, 2015- sonrası (oyların % dağılımı)"/>
          <p:cNvSpPr txBox="1">
            <a:spLocks noGrp="1"/>
          </p:cNvSpPr>
          <p:nvPr>
            <p:ph type="title"/>
          </p:nvPr>
        </p:nvSpPr>
        <p:spPr>
          <a:xfrm>
            <a:off x="1206500" y="939800"/>
            <a:ext cx="21971000" cy="1433163"/>
          </a:xfrm>
          <a:prstGeom prst="rect">
            <a:avLst/>
          </a:prstGeom>
        </p:spPr>
        <p:txBody>
          <a:bodyPr/>
          <a:lstStyle>
            <a:lvl1pPr>
              <a:defRPr sz="6000" spc="-119"/>
            </a:lvl1pPr>
          </a:lstStyle>
          <a:p>
            <a:r>
              <a:t>Genel Seçim Sonuçları, 2015- sonrası (oyların % dağılımı) </a:t>
            </a:r>
          </a:p>
        </p:txBody>
      </p:sp>
      <p:sp>
        <p:nvSpPr>
          <p:cNvPr id="200" name="2010’lu yıllardan itibaren Avrupa’da koalisyon hükümetleri ön plana çıktı.…"/>
          <p:cNvSpPr txBox="1">
            <a:spLocks noGrp="1"/>
          </p:cNvSpPr>
          <p:nvPr>
            <p:ph type="body" sz="half" idx="1"/>
          </p:nvPr>
        </p:nvSpPr>
        <p:spPr>
          <a:xfrm>
            <a:off x="15391183" y="2473345"/>
            <a:ext cx="7913479" cy="9701045"/>
          </a:xfrm>
          <a:prstGeom prst="rect">
            <a:avLst/>
          </a:prstGeom>
        </p:spPr>
        <p:txBody>
          <a:bodyPr/>
          <a:lstStyle/>
          <a:p>
            <a:pPr marL="432815" indent="-432815" defTabSz="1731220">
              <a:spcBef>
                <a:spcPts val="3100"/>
              </a:spcBef>
              <a:defRPr sz="3407"/>
            </a:pPr>
            <a:r>
              <a:t>2010’lu yıllardan itibaren Avrupa’da koalisyon hükümetleri ön plana çıktı.</a:t>
            </a:r>
          </a:p>
          <a:p>
            <a:pPr marL="432815" indent="-432815" defTabSz="1731220">
              <a:spcBef>
                <a:spcPts val="3100"/>
              </a:spcBef>
              <a:defRPr sz="3407"/>
            </a:pPr>
            <a:r>
              <a:t>Ana partilerde yaşanan rüşvet skandalları, işsizliğin artışı yüzünden İspanya  2016 seçimleri ile koalisyon dönemine girdi. </a:t>
            </a:r>
          </a:p>
          <a:p>
            <a:pPr marL="432815" indent="-432815" defTabSz="1731220">
              <a:spcBef>
                <a:spcPts val="3100"/>
              </a:spcBef>
              <a:defRPr sz="3407"/>
            </a:pPr>
            <a:r>
              <a:t>Yapılan seçimlerde PSOE ve PP birbirine karşı üstünlük sağlasa da ülkeyi yönetecek çoğunluğu alamadı  </a:t>
            </a:r>
          </a:p>
          <a:p>
            <a:pPr marL="432815" indent="-432815" defTabSz="1731220">
              <a:spcBef>
                <a:spcPts val="3100"/>
              </a:spcBef>
              <a:defRPr sz="3407"/>
            </a:pPr>
            <a:r>
              <a:t>Sağda merkeze yakın Ciudadanos,  ve radikal VOX, solda popülist Podemos yeni partiler olarak siyaset sahnesine çıktı.</a:t>
            </a:r>
          </a:p>
          <a:p>
            <a:pPr marL="432815" indent="-432815" defTabSz="1731220">
              <a:spcBef>
                <a:spcPts val="3100"/>
              </a:spcBef>
              <a:defRPr sz="3407"/>
            </a:pPr>
            <a:r>
              <a:t>Aşırı sağcı partilerin yükselişi Avrupa genelinde görülen bir eğilim. İspanya’da aşırı sağın aldığı oy çoğu Avrupa ülkesinden daha düşük</a:t>
            </a:r>
          </a:p>
        </p:txBody>
      </p:sp>
      <p:pic>
        <p:nvPicPr>
          <p:cNvPr id="201" name="yapıştırılan-film.png" descr="yapıştırılan-film.png"/>
          <p:cNvPicPr>
            <a:picLocks noChangeAspect="1"/>
          </p:cNvPicPr>
          <p:nvPr/>
        </p:nvPicPr>
        <p:blipFill>
          <a:blip r:embed="rId2"/>
          <a:stretch>
            <a:fillRect/>
          </a:stretch>
        </p:blipFill>
        <p:spPr>
          <a:xfrm>
            <a:off x="1262554" y="2353419"/>
            <a:ext cx="13448582" cy="9147655"/>
          </a:xfrm>
          <a:prstGeom prst="rect">
            <a:avLst/>
          </a:prstGeom>
          <a:ln w="12700">
            <a:miter lim="400000"/>
          </a:ln>
        </p:spPr>
      </p:pic>
      <p:sp>
        <p:nvSpPr>
          <p:cNvPr id="202" name="(1) Popular Alliance, known as the Popular Party as of the 1989 election. (2) Spanish Communist…"/>
          <p:cNvSpPr txBox="1"/>
          <p:nvPr/>
        </p:nvSpPr>
        <p:spPr>
          <a:xfrm>
            <a:off x="1309079" y="11565595"/>
            <a:ext cx="14290612"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(1) Popular Alliance, known as the Popular Party as of the 1989 election. (2) Spanish Communist</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Party until 1982; United Left from 1986 to 2016 when it joined Podemos to form Unidos</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Podemos; includes regional allies. (3) Unidas Podemos as of 2019 and the Sumar coalition in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2023. (4) Would-be Centrist party, which did not stand in the 2023 election. (5) Hard-right</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part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eçim Sonuçlarının Coğrafi Değişimi"/>
          <p:cNvSpPr txBox="1">
            <a:spLocks noGrp="1"/>
          </p:cNvSpPr>
          <p:nvPr>
            <p:ph type="title"/>
          </p:nvPr>
        </p:nvSpPr>
        <p:spPr>
          <a:xfrm>
            <a:off x="2806700" y="1077359"/>
            <a:ext cx="21971000" cy="1433164"/>
          </a:xfrm>
          <a:prstGeom prst="rect">
            <a:avLst/>
          </a:prstGeom>
        </p:spPr>
        <p:txBody>
          <a:bodyPr/>
          <a:lstStyle>
            <a:lvl1pPr>
              <a:defRPr sz="6000" spc="-119"/>
            </a:lvl1pPr>
          </a:lstStyle>
          <a:p>
            <a:r>
              <a:t>Seçim Sonuçlarının Coğrafi Değişimi</a:t>
            </a:r>
          </a:p>
        </p:txBody>
      </p:sp>
      <p:pic>
        <p:nvPicPr>
          <p:cNvPr id="205" name="yapıştırılan-film.png" descr="yapıştırılan-film.png"/>
          <p:cNvPicPr>
            <a:picLocks noChangeAspect="1"/>
          </p:cNvPicPr>
          <p:nvPr/>
        </p:nvPicPr>
        <p:blipFill>
          <a:blip r:embed="rId2"/>
          <a:stretch>
            <a:fillRect/>
          </a:stretch>
        </p:blipFill>
        <p:spPr>
          <a:xfrm>
            <a:off x="956754" y="2879575"/>
            <a:ext cx="6611036" cy="4665911"/>
          </a:xfrm>
          <a:prstGeom prst="rect">
            <a:avLst/>
          </a:prstGeom>
          <a:ln w="12700">
            <a:miter lim="400000"/>
          </a:ln>
        </p:spPr>
      </p:pic>
      <p:sp>
        <p:nvSpPr>
          <p:cNvPr id="206" name="1982"/>
          <p:cNvSpPr txBox="1"/>
          <p:nvPr/>
        </p:nvSpPr>
        <p:spPr>
          <a:xfrm>
            <a:off x="8400745" y="2069416"/>
            <a:ext cx="1470051"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vl1pPr>
          </a:lstStyle>
          <a:p>
            <a:r>
              <a:t>1982</a:t>
            </a:r>
          </a:p>
        </p:txBody>
      </p:sp>
      <p:sp>
        <p:nvSpPr>
          <p:cNvPr id="207" name="1979"/>
          <p:cNvSpPr txBox="1"/>
          <p:nvPr/>
        </p:nvSpPr>
        <p:spPr>
          <a:xfrm>
            <a:off x="1390345" y="2069416"/>
            <a:ext cx="1470051"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vl1pPr>
          </a:lstStyle>
          <a:p>
            <a:r>
              <a:t>1979</a:t>
            </a:r>
          </a:p>
        </p:txBody>
      </p:sp>
      <p:pic>
        <p:nvPicPr>
          <p:cNvPr id="208" name="yapıştırılan-film.png" descr="yapıştırılan-film.png"/>
          <p:cNvPicPr>
            <a:picLocks noChangeAspect="1"/>
          </p:cNvPicPr>
          <p:nvPr/>
        </p:nvPicPr>
        <p:blipFill>
          <a:blip r:embed="rId3"/>
          <a:stretch>
            <a:fillRect/>
          </a:stretch>
        </p:blipFill>
        <p:spPr>
          <a:xfrm>
            <a:off x="8152506" y="2955409"/>
            <a:ext cx="6012367" cy="4361477"/>
          </a:xfrm>
          <a:prstGeom prst="rect">
            <a:avLst/>
          </a:prstGeom>
          <a:ln w="12700">
            <a:miter lim="400000"/>
          </a:ln>
        </p:spPr>
      </p:pic>
      <p:sp>
        <p:nvSpPr>
          <p:cNvPr id="209" name="2000"/>
          <p:cNvSpPr txBox="1"/>
          <p:nvPr/>
        </p:nvSpPr>
        <p:spPr>
          <a:xfrm>
            <a:off x="14966645" y="2145616"/>
            <a:ext cx="1470051"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vl1pPr>
          </a:lstStyle>
          <a:p>
            <a:r>
              <a:t>2000</a:t>
            </a:r>
          </a:p>
        </p:txBody>
      </p:sp>
      <p:sp>
        <p:nvSpPr>
          <p:cNvPr id="210" name="2016"/>
          <p:cNvSpPr txBox="1"/>
          <p:nvPr/>
        </p:nvSpPr>
        <p:spPr>
          <a:xfrm>
            <a:off x="7892746" y="7632016"/>
            <a:ext cx="1470051"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vl1pPr>
          </a:lstStyle>
          <a:p>
            <a:r>
              <a:t>2016</a:t>
            </a:r>
          </a:p>
        </p:txBody>
      </p:sp>
      <p:sp>
        <p:nvSpPr>
          <p:cNvPr id="211" name="2004"/>
          <p:cNvSpPr txBox="1"/>
          <p:nvPr/>
        </p:nvSpPr>
        <p:spPr>
          <a:xfrm>
            <a:off x="996646" y="7835216"/>
            <a:ext cx="1470051"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vl1pPr>
          </a:lstStyle>
          <a:p>
            <a:r>
              <a:t>2004</a:t>
            </a:r>
          </a:p>
        </p:txBody>
      </p:sp>
      <p:pic>
        <p:nvPicPr>
          <p:cNvPr id="212" name="yapıştırılan-film.png" descr="yapıştırılan-film.png"/>
          <p:cNvPicPr>
            <a:picLocks noChangeAspect="1"/>
          </p:cNvPicPr>
          <p:nvPr/>
        </p:nvPicPr>
        <p:blipFill>
          <a:blip r:embed="rId4"/>
          <a:stretch>
            <a:fillRect/>
          </a:stretch>
        </p:blipFill>
        <p:spPr>
          <a:xfrm>
            <a:off x="14749589" y="3031792"/>
            <a:ext cx="6012369" cy="4361477"/>
          </a:xfrm>
          <a:prstGeom prst="rect">
            <a:avLst/>
          </a:prstGeom>
          <a:ln w="12700">
            <a:miter lim="400000"/>
          </a:ln>
        </p:spPr>
      </p:pic>
      <p:pic>
        <p:nvPicPr>
          <p:cNvPr id="213" name="yapıştırılan-film.png" descr="yapıştırılan-film.png"/>
          <p:cNvPicPr>
            <a:picLocks noChangeAspect="1"/>
          </p:cNvPicPr>
          <p:nvPr/>
        </p:nvPicPr>
        <p:blipFill>
          <a:blip r:embed="rId5"/>
          <a:stretch>
            <a:fillRect/>
          </a:stretch>
        </p:blipFill>
        <p:spPr>
          <a:xfrm>
            <a:off x="7644407" y="8396568"/>
            <a:ext cx="6115624" cy="4436382"/>
          </a:xfrm>
          <a:prstGeom prst="rect">
            <a:avLst/>
          </a:prstGeom>
          <a:ln w="12700">
            <a:miter lim="400000"/>
          </a:ln>
        </p:spPr>
      </p:pic>
      <p:pic>
        <p:nvPicPr>
          <p:cNvPr id="214" name="yapıştırılan-film.png" descr="yapıştırılan-film.png"/>
          <p:cNvPicPr>
            <a:picLocks noChangeAspect="1"/>
          </p:cNvPicPr>
          <p:nvPr/>
        </p:nvPicPr>
        <p:blipFill>
          <a:blip r:embed="rId6"/>
          <a:stretch>
            <a:fillRect/>
          </a:stretch>
        </p:blipFill>
        <p:spPr>
          <a:xfrm>
            <a:off x="763420" y="8482799"/>
            <a:ext cx="6115625" cy="4436381"/>
          </a:xfrm>
          <a:prstGeom prst="rect">
            <a:avLst/>
          </a:prstGeom>
          <a:ln w="12700">
            <a:miter lim="400000"/>
          </a:ln>
        </p:spPr>
      </p:pic>
      <p:sp>
        <p:nvSpPr>
          <p:cNvPr id="215" name="2023"/>
          <p:cNvSpPr txBox="1"/>
          <p:nvPr/>
        </p:nvSpPr>
        <p:spPr>
          <a:xfrm>
            <a:off x="14801546" y="7632016"/>
            <a:ext cx="1470051"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vl1pPr>
          </a:lstStyle>
          <a:p>
            <a:r>
              <a:t>2023</a:t>
            </a:r>
          </a:p>
        </p:txBody>
      </p:sp>
      <p:pic>
        <p:nvPicPr>
          <p:cNvPr id="216" name="yapıştırılan-film.png" descr="yapıştırılan-film.png"/>
          <p:cNvPicPr>
            <a:picLocks noChangeAspect="1"/>
          </p:cNvPicPr>
          <p:nvPr/>
        </p:nvPicPr>
        <p:blipFill>
          <a:blip r:embed="rId7"/>
          <a:stretch>
            <a:fillRect/>
          </a:stretch>
        </p:blipFill>
        <p:spPr>
          <a:xfrm>
            <a:off x="14525393" y="8484224"/>
            <a:ext cx="5873956" cy="426107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İspanya ne kadar demokratik?"/>
          <p:cNvSpPr txBox="1">
            <a:spLocks noGrp="1"/>
          </p:cNvSpPr>
          <p:nvPr>
            <p:ph type="title"/>
          </p:nvPr>
        </p:nvSpPr>
        <p:spPr>
          <a:xfrm>
            <a:off x="1206500" y="939800"/>
            <a:ext cx="21971000" cy="1433163"/>
          </a:xfrm>
          <a:prstGeom prst="rect">
            <a:avLst/>
          </a:prstGeom>
        </p:spPr>
        <p:txBody>
          <a:bodyPr/>
          <a:lstStyle>
            <a:lvl1pPr>
              <a:defRPr sz="6000" spc="-119"/>
            </a:lvl1pPr>
          </a:lstStyle>
          <a:p>
            <a:r>
              <a:t>İspanya ne kadar demokratik?</a:t>
            </a:r>
          </a:p>
        </p:txBody>
      </p:sp>
      <p:sp>
        <p:nvSpPr>
          <p:cNvPr id="219" name="EIU Demokrasi Enkdeksine göre yapılan sıralamada İspanya 21. sırada  yer alıyor.…"/>
          <p:cNvSpPr txBox="1">
            <a:spLocks noGrp="1"/>
          </p:cNvSpPr>
          <p:nvPr>
            <p:ph type="body" sz="half" idx="1"/>
          </p:nvPr>
        </p:nvSpPr>
        <p:spPr>
          <a:xfrm>
            <a:off x="15391183" y="2473345"/>
            <a:ext cx="7913479" cy="9701045"/>
          </a:xfrm>
          <a:prstGeom prst="rect">
            <a:avLst/>
          </a:prstGeom>
        </p:spPr>
        <p:txBody>
          <a:bodyPr/>
          <a:lstStyle/>
          <a:p>
            <a:pPr marL="560831" indent="-560831" defTabSz="2243271">
              <a:spcBef>
                <a:spcPts val="4100"/>
              </a:spcBef>
              <a:defRPr sz="4416"/>
            </a:pPr>
            <a:r>
              <a:t>EIU Demokrasi Enkdeksine göre yapılan sıralamada İspanya 21. sırada  yer alıyor. </a:t>
            </a:r>
          </a:p>
          <a:p>
            <a:pPr marL="560831" indent="-560831" defTabSz="2243271">
              <a:spcBef>
                <a:spcPts val="4100"/>
              </a:spcBef>
              <a:defRPr sz="4416"/>
            </a:pPr>
            <a:r>
              <a:t>Zaman serisi olarak bakıldığında çoğu ülke gibi İspanya’da demokratikleşmede geri gitmiş. </a:t>
            </a:r>
          </a:p>
          <a:p>
            <a:pPr marL="560831" indent="-560831" defTabSz="2243271">
              <a:spcBef>
                <a:spcPts val="4100"/>
              </a:spcBef>
              <a:defRPr sz="4416"/>
            </a:pPr>
            <a:r>
              <a:t>Büyük Avrupa ülkeleri ve ABD ile yapılan karşılaştırmada Almanya ve İngiltere’nin ardından üçüncü sırada yer alıyor. </a:t>
            </a:r>
          </a:p>
        </p:txBody>
      </p:sp>
      <p:pic>
        <p:nvPicPr>
          <p:cNvPr id="220" name="yapıştırılan-film.png" descr="yapıştırılan-film.png"/>
          <p:cNvPicPr>
            <a:picLocks noChangeAspect="1"/>
          </p:cNvPicPr>
          <p:nvPr/>
        </p:nvPicPr>
        <p:blipFill>
          <a:blip r:embed="rId2"/>
          <a:stretch>
            <a:fillRect/>
          </a:stretch>
        </p:blipFill>
        <p:spPr>
          <a:xfrm>
            <a:off x="927100" y="2267448"/>
            <a:ext cx="13532525" cy="868862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655</Words>
  <Application>Microsoft Office PowerPoint</Application>
  <PresentationFormat>Custom</PresentationFormat>
  <Paragraphs>54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Helvetica Neue</vt:lpstr>
      <vt:lpstr>Helvetica Neue Medium</vt:lpstr>
      <vt:lpstr>21_BasicWhite</vt:lpstr>
      <vt:lpstr>Franko Sonrası İspanya Tarihi</vt:lpstr>
      <vt:lpstr>Franko’nun ölümü</vt:lpstr>
      <vt:lpstr>Carlos dönemi: Demokrasiye geçiş </vt:lpstr>
      <vt:lpstr>Demokrasiye geçiş: İlk genel seçim</vt:lpstr>
      <vt:lpstr>Yeni anayasa </vt:lpstr>
      <vt:lpstr>Genel Seçim Sonuçları, 1977-2011 (oyların % dağılımı)</vt:lpstr>
      <vt:lpstr>Genel Seçim Sonuçları, 2015- sonrası (oyların % dağılımı) </vt:lpstr>
      <vt:lpstr>Seçim Sonuçlarının Coğrafi Değişimi</vt:lpstr>
      <vt:lpstr>İspanya ne kadar demokratik?</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Serhat Gurleyen</dc:creator>
  <cp:lastModifiedBy>Nihat Berker</cp:lastModifiedBy>
  <cp:revision>1</cp:revision>
  <dcterms:modified xsi:type="dcterms:W3CDTF">2025-11-20T09:53:44Z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77900a-2ba3-4650-a333-d0ecb324dbea_Enabled">
    <vt:lpwstr>true</vt:lpwstr>
  </property>
  <property fmtid="{D5CDD505-2E9C-101B-9397-08002B2CF9AE}" pid="3" name="MSIP_Label_ea77900a-2ba3-4650-a333-d0ecb324dbea_SetDate">
    <vt:lpwstr>2025-11-19T17:42:53Z</vt:lpwstr>
  </property>
  <property fmtid="{D5CDD505-2E9C-101B-9397-08002B2CF9AE}" pid="4" name="MSIP_Label_ea77900a-2ba3-4650-a333-d0ecb324dbea_Method">
    <vt:lpwstr>Standard</vt:lpwstr>
  </property>
  <property fmtid="{D5CDD505-2E9C-101B-9397-08002B2CF9AE}" pid="5" name="MSIP_Label_ea77900a-2ba3-4650-a333-d0ecb324dbea_Name">
    <vt:lpwstr>Şirket İçi</vt:lpwstr>
  </property>
  <property fmtid="{D5CDD505-2E9C-101B-9397-08002B2CF9AE}" pid="6" name="MSIP_Label_ea77900a-2ba3-4650-a333-d0ecb324dbea_SiteId">
    <vt:lpwstr>75ffab0a-94ed-4730-9adb-9bb44adee994</vt:lpwstr>
  </property>
  <property fmtid="{D5CDD505-2E9C-101B-9397-08002B2CF9AE}" pid="7" name="MSIP_Label_ea77900a-2ba3-4650-a333-d0ecb324dbea_ActionId">
    <vt:lpwstr>05c82a0a-1a58-4566-b45f-ded478e2cfb0</vt:lpwstr>
  </property>
  <property fmtid="{D5CDD505-2E9C-101B-9397-08002B2CF9AE}" pid="8" name="MSIP_Label_ea77900a-2ba3-4650-a333-d0ecb324dbea_ContentBits">
    <vt:lpwstr>3</vt:lpwstr>
  </property>
  <property fmtid="{D5CDD505-2E9C-101B-9397-08002B2CF9AE}" pid="9" name="MSIP_Label_ea77900a-2ba3-4650-a333-d0ecb324dbea_Tag">
    <vt:lpwstr>10, 3, 0, 1</vt:lpwstr>
  </property>
  <property fmtid="{D5CDD505-2E9C-101B-9397-08002B2CF9AE}" pid="10" name="ClassificationContentMarkingFooterLocations">
    <vt:lpwstr>21_BasicWhite:6</vt:lpwstr>
  </property>
  <property fmtid="{D5CDD505-2E9C-101B-9397-08002B2CF9AE}" pid="11" name="ClassificationContentMarkingFooterText">
    <vt:lpwstr>İş Yatırım | Şirket İçi | Internal </vt:lpwstr>
  </property>
</Properties>
</file>