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0" r:id="rId3"/>
    <p:sldId id="269" r:id="rId4"/>
    <p:sldId id="257" r:id="rId5"/>
    <p:sldId id="267" r:id="rId6"/>
    <p:sldId id="268" r:id="rId7"/>
    <p:sldId id="258" r:id="rId8"/>
    <p:sldId id="259" r:id="rId9"/>
    <p:sldId id="260" r:id="rId10"/>
    <p:sldId id="261" r:id="rId11"/>
    <p:sldId id="262" r:id="rId12"/>
    <p:sldId id="263" r:id="rId13"/>
    <p:sldId id="273" r:id="rId14"/>
    <p:sldId id="271" r:id="rId15"/>
    <p:sldId id="272" r:id="rId16"/>
    <p:sldId id="274" r:id="rId17"/>
    <p:sldId id="276" r:id="rId18"/>
    <p:sldId id="264" r:id="rId19"/>
    <p:sldId id="277" r:id="rId20"/>
    <p:sldId id="278" r:id="rId21"/>
    <p:sldId id="265" r:id="rId22"/>
    <p:sldId id="26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06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20-Nov-25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9254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20-Nov-25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4488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20-Nov-25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1116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20-Nov-25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56381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20-Nov-25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8732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20-Nov-25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28150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20-Nov-25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03490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20-Nov-25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0282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20-Nov-25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1339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20-Nov-25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71428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20-Nov-25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5466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20-Nov-25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7305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20-Nov-25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63422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20-Nov-25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48695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20-Nov-25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819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20-Nov-25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79308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CAD085-E8A6-8845-BD4E-CB4CCA059FC4}" type="datetimeFigureOut">
              <a:rPr lang="en-US" smtClean="0"/>
              <a:t>20-Nov-25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923934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menti.com/al4cnfaczy5v"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2550" y="999460"/>
            <a:ext cx="4544883" cy="1616149"/>
          </a:xfrm>
        </p:spPr>
        <p:txBody>
          <a:bodyPr>
            <a:normAutofit fontScale="90000"/>
          </a:bodyPr>
          <a:lstStyle/>
          <a:p>
            <a:pPr>
              <a:defRPr sz="3600" b="1">
                <a:solidFill>
                  <a:srgbClr val="FFFFFF"/>
                </a:solidFill>
              </a:defRPr>
            </a:pPr>
            <a:r>
              <a:rPr lang="en-US" dirty="0"/>
              <a:t>PABLO PICASSO</a:t>
            </a:r>
            <a:br>
              <a:rPr lang="en-US" dirty="0"/>
            </a:br>
            <a:br>
              <a:rPr lang="en-US" dirty="0"/>
            </a:br>
            <a:r>
              <a:rPr lang="en-US" sz="2000" dirty="0"/>
              <a:t>Sunan: Şule Öztekin</a:t>
            </a:r>
            <a:br>
              <a:rPr lang="en-US" sz="2000" dirty="0"/>
            </a:br>
            <a:r>
              <a:rPr lang="en-US" sz="2000" dirty="0"/>
              <a:t>19.11.2025</a:t>
            </a:r>
            <a:endParaRPr sz="2000" dirty="0"/>
          </a:p>
        </p:txBody>
      </p:sp>
      <p:sp>
        <p:nvSpPr>
          <p:cNvPr id="3" name="Content Placeholder 2"/>
          <p:cNvSpPr>
            <a:spLocks noGrp="1"/>
          </p:cNvSpPr>
          <p:nvPr>
            <p:ph idx="1"/>
          </p:nvPr>
        </p:nvSpPr>
        <p:spPr>
          <a:xfrm>
            <a:off x="3907172" y="3030279"/>
            <a:ext cx="3897126" cy="3519377"/>
          </a:xfrm>
        </p:spPr>
        <p:txBody>
          <a:bodyPr>
            <a:normAutofit/>
          </a:bodyPr>
          <a:lstStyle/>
          <a:p>
            <a:pPr marL="0" indent="0">
              <a:lnSpc>
                <a:spcPct val="90000"/>
              </a:lnSpc>
              <a:buNone/>
            </a:pPr>
            <a:r>
              <a:rPr lang="en-US" sz="1500" dirty="0"/>
              <a:t>      SUNUM İÇERİĞİ</a:t>
            </a:r>
          </a:p>
          <a:p>
            <a:pPr marL="0" indent="0">
              <a:lnSpc>
                <a:spcPct val="90000"/>
              </a:lnSpc>
              <a:buNone/>
            </a:pPr>
            <a:endParaRPr lang="en-US" sz="1500" dirty="0"/>
          </a:p>
          <a:p>
            <a:pPr>
              <a:lnSpc>
                <a:spcPct val="90000"/>
              </a:lnSpc>
              <a:defRPr sz="2000"/>
            </a:pPr>
            <a:r>
              <a:rPr lang="tr-TR" sz="1500" noProof="0" dirty="0"/>
              <a:t>Picasso’nun Tam Adı</a:t>
            </a:r>
          </a:p>
          <a:p>
            <a:pPr>
              <a:lnSpc>
                <a:spcPct val="90000"/>
              </a:lnSpc>
              <a:defRPr sz="2000"/>
            </a:pPr>
            <a:r>
              <a:rPr lang="tr-TR" sz="1500" noProof="0" dirty="0"/>
              <a:t>Doğumu ve Ailesi</a:t>
            </a:r>
          </a:p>
          <a:p>
            <a:pPr>
              <a:lnSpc>
                <a:spcPct val="90000"/>
              </a:lnSpc>
              <a:defRPr sz="2000"/>
            </a:pPr>
            <a:r>
              <a:rPr lang="tr-TR" sz="1500" noProof="0" dirty="0"/>
              <a:t>Çocukluğu ve Sanata Başlangıcı</a:t>
            </a:r>
          </a:p>
          <a:p>
            <a:pPr>
              <a:lnSpc>
                <a:spcPct val="90000"/>
              </a:lnSpc>
              <a:defRPr sz="2000"/>
            </a:pPr>
            <a:r>
              <a:rPr lang="tr-TR" sz="1500" noProof="0" dirty="0"/>
              <a:t>Mavi, Pembe ve Kübizm Dönemleri</a:t>
            </a:r>
          </a:p>
          <a:p>
            <a:pPr>
              <a:lnSpc>
                <a:spcPct val="90000"/>
              </a:lnSpc>
              <a:defRPr sz="2000"/>
            </a:pPr>
            <a:r>
              <a:rPr lang="tr-TR" sz="1500" noProof="0" dirty="0"/>
              <a:t>Öne Çıkan Eserler</a:t>
            </a:r>
          </a:p>
          <a:p>
            <a:pPr>
              <a:lnSpc>
                <a:spcPct val="90000"/>
              </a:lnSpc>
              <a:defRPr sz="2000"/>
            </a:pPr>
            <a:r>
              <a:rPr lang="tr-TR" sz="1500" noProof="0" dirty="0" err="1"/>
              <a:t>Guernica</a:t>
            </a:r>
            <a:endParaRPr lang="tr-TR" sz="1500" noProof="0" dirty="0"/>
          </a:p>
          <a:p>
            <a:pPr>
              <a:lnSpc>
                <a:spcPct val="90000"/>
              </a:lnSpc>
              <a:defRPr sz="2000"/>
            </a:pPr>
            <a:r>
              <a:rPr lang="tr-TR" sz="1500" noProof="0" dirty="0"/>
              <a:t>Hemingway </a:t>
            </a:r>
            <a:r>
              <a:rPr lang="en-US" sz="1500" noProof="0" dirty="0" err="1"/>
              <a:t>ile</a:t>
            </a:r>
            <a:r>
              <a:rPr lang="en-US" sz="1500" noProof="0" dirty="0"/>
              <a:t> </a:t>
            </a:r>
            <a:r>
              <a:rPr lang="tr-TR" sz="1500" noProof="0" dirty="0"/>
              <a:t>Bağlantısı</a:t>
            </a:r>
          </a:p>
          <a:p>
            <a:pPr>
              <a:lnSpc>
                <a:spcPct val="90000"/>
              </a:lnSpc>
              <a:defRPr sz="2000"/>
            </a:pPr>
            <a:r>
              <a:rPr lang="tr-TR" sz="1500" noProof="0" dirty="0"/>
              <a:t>Kaynakça</a:t>
            </a:r>
          </a:p>
        </p:txBody>
      </p:sp>
      <p:pic>
        <p:nvPicPr>
          <p:cNvPr id="4" name="Picture 3" descr="self-portrait-1896.jpg"/>
          <p:cNvPicPr>
            <a:picLocks noChangeAspect="1"/>
          </p:cNvPicPr>
          <p:nvPr/>
        </p:nvPicPr>
        <p:blipFill>
          <a:blip r:embed="rId2"/>
          <a:srcRect r="10267"/>
          <a:stretch>
            <a:fillRect/>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83C5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2512" y="609600"/>
            <a:ext cx="4348716" cy="1320800"/>
          </a:xfrm>
        </p:spPr>
        <p:txBody>
          <a:bodyPr>
            <a:normAutofit/>
          </a:bodyPr>
          <a:lstStyle/>
          <a:p>
            <a:pPr>
              <a:defRPr sz="3600" b="1">
                <a:solidFill>
                  <a:srgbClr val="FFFFFF"/>
                </a:solidFill>
              </a:defRPr>
            </a:pPr>
            <a:r>
              <a:rPr dirty="0"/>
              <a:t>Pembe </a:t>
            </a:r>
            <a:r>
              <a:rPr dirty="0" err="1"/>
              <a:t>Dönem</a:t>
            </a:r>
            <a:r>
              <a:rPr dirty="0"/>
              <a:t> (1904–1906)</a:t>
            </a:r>
          </a:p>
        </p:txBody>
      </p:sp>
      <p:sp>
        <p:nvSpPr>
          <p:cNvPr id="3" name="Content Placeholder 2"/>
          <p:cNvSpPr>
            <a:spLocks noGrp="1"/>
          </p:cNvSpPr>
          <p:nvPr>
            <p:ph idx="1"/>
          </p:nvPr>
        </p:nvSpPr>
        <p:spPr>
          <a:xfrm>
            <a:off x="4001385" y="2160590"/>
            <a:ext cx="4451499" cy="3880773"/>
          </a:xfrm>
        </p:spPr>
        <p:txBody>
          <a:bodyPr>
            <a:normAutofit fontScale="77500" lnSpcReduction="20000"/>
          </a:bodyPr>
          <a:lstStyle/>
          <a:p>
            <a:endParaRPr dirty="0"/>
          </a:p>
          <a:p>
            <a:pPr>
              <a:defRPr sz="2200">
                <a:solidFill>
                  <a:srgbClr val="F0F0F0"/>
                </a:solidFill>
              </a:defRPr>
            </a:pPr>
            <a:r>
              <a:rPr dirty="0"/>
              <a:t>Mavi </a:t>
            </a:r>
            <a:r>
              <a:rPr dirty="0" err="1"/>
              <a:t>Dönem’in</a:t>
            </a:r>
            <a:r>
              <a:rPr dirty="0"/>
              <a:t> </a:t>
            </a:r>
            <a:r>
              <a:rPr dirty="0" err="1"/>
              <a:t>karamsarlığının</a:t>
            </a:r>
            <a:r>
              <a:rPr dirty="0"/>
              <a:t> </a:t>
            </a:r>
            <a:r>
              <a:rPr dirty="0" err="1"/>
              <a:t>ardından</a:t>
            </a:r>
            <a:r>
              <a:rPr dirty="0"/>
              <a:t> </a:t>
            </a:r>
            <a:r>
              <a:rPr dirty="0" err="1"/>
              <a:t>Picasso’nun</a:t>
            </a:r>
            <a:r>
              <a:rPr dirty="0"/>
              <a:t> </a:t>
            </a:r>
            <a:r>
              <a:rPr dirty="0" err="1"/>
              <a:t>paleti</a:t>
            </a:r>
            <a:r>
              <a:rPr dirty="0"/>
              <a:t> </a:t>
            </a:r>
            <a:r>
              <a:rPr dirty="0" err="1"/>
              <a:t>ısınmış</a:t>
            </a:r>
            <a:r>
              <a:rPr dirty="0"/>
              <a:t>, </a:t>
            </a:r>
            <a:r>
              <a:rPr dirty="0" err="1"/>
              <a:t>pembe</a:t>
            </a:r>
            <a:r>
              <a:rPr dirty="0"/>
              <a:t>, pastel </a:t>
            </a:r>
            <a:r>
              <a:rPr dirty="0" err="1"/>
              <a:t>ve</a:t>
            </a:r>
            <a:r>
              <a:rPr dirty="0"/>
              <a:t> </a:t>
            </a:r>
            <a:r>
              <a:rPr dirty="0" err="1"/>
              <a:t>toprak</a:t>
            </a:r>
            <a:r>
              <a:rPr dirty="0"/>
              <a:t> </a:t>
            </a:r>
            <a:r>
              <a:rPr dirty="0" err="1"/>
              <a:t>tonlarına</a:t>
            </a:r>
            <a:r>
              <a:rPr dirty="0"/>
              <a:t> </a:t>
            </a:r>
            <a:r>
              <a:rPr dirty="0" err="1"/>
              <a:t>yönelmiştir</a:t>
            </a:r>
            <a:r>
              <a:rPr dirty="0"/>
              <a:t>.</a:t>
            </a:r>
          </a:p>
          <a:p>
            <a:pPr>
              <a:defRPr sz="2200">
                <a:solidFill>
                  <a:srgbClr val="F0F0F0"/>
                </a:solidFill>
              </a:defRPr>
            </a:pPr>
            <a:r>
              <a:rPr dirty="0"/>
              <a:t>Bu </a:t>
            </a:r>
            <a:r>
              <a:rPr dirty="0" err="1"/>
              <a:t>dönemde</a:t>
            </a:r>
            <a:r>
              <a:rPr dirty="0"/>
              <a:t> </a:t>
            </a:r>
            <a:r>
              <a:rPr dirty="0" err="1"/>
              <a:t>sirk</a:t>
            </a:r>
            <a:r>
              <a:rPr dirty="0"/>
              <a:t> </a:t>
            </a:r>
            <a:r>
              <a:rPr dirty="0" err="1"/>
              <a:t>temaları</a:t>
            </a:r>
            <a:r>
              <a:rPr dirty="0"/>
              <a:t>, </a:t>
            </a:r>
            <a:r>
              <a:rPr dirty="0" err="1"/>
              <a:t>akrobatlar</a:t>
            </a:r>
            <a:r>
              <a:rPr dirty="0"/>
              <a:t>, </a:t>
            </a:r>
            <a:r>
              <a:rPr dirty="0" err="1"/>
              <a:t>palyaçolar</a:t>
            </a:r>
            <a:r>
              <a:rPr dirty="0"/>
              <a:t> </a:t>
            </a:r>
            <a:r>
              <a:rPr dirty="0" err="1"/>
              <a:t>ve</a:t>
            </a:r>
            <a:r>
              <a:rPr dirty="0"/>
              <a:t> </a:t>
            </a:r>
            <a:r>
              <a:rPr dirty="0" err="1"/>
              <a:t>gezici</a:t>
            </a:r>
            <a:r>
              <a:rPr dirty="0"/>
              <a:t> </a:t>
            </a:r>
            <a:r>
              <a:rPr dirty="0" err="1"/>
              <a:t>tiyatro</a:t>
            </a:r>
            <a:r>
              <a:rPr dirty="0"/>
              <a:t> </a:t>
            </a:r>
            <a:r>
              <a:rPr dirty="0" err="1"/>
              <a:t>toplulukları</a:t>
            </a:r>
            <a:r>
              <a:rPr dirty="0"/>
              <a:t> </a:t>
            </a:r>
            <a:r>
              <a:rPr dirty="0" err="1"/>
              <a:t>sıkça</a:t>
            </a:r>
            <a:r>
              <a:rPr dirty="0"/>
              <a:t> </a:t>
            </a:r>
            <a:r>
              <a:rPr dirty="0" err="1"/>
              <a:t>görülür</a:t>
            </a:r>
            <a:r>
              <a:rPr dirty="0"/>
              <a:t>.</a:t>
            </a:r>
          </a:p>
          <a:p>
            <a:pPr>
              <a:defRPr sz="2200">
                <a:solidFill>
                  <a:srgbClr val="F0F0F0"/>
                </a:solidFill>
              </a:defRPr>
            </a:pPr>
            <a:r>
              <a:rPr dirty="0" err="1"/>
              <a:t>Paris’e</a:t>
            </a:r>
            <a:r>
              <a:rPr dirty="0"/>
              <a:t> </a:t>
            </a:r>
            <a:r>
              <a:rPr dirty="0" err="1"/>
              <a:t>taşınması</a:t>
            </a:r>
            <a:r>
              <a:rPr dirty="0"/>
              <a:t>, </a:t>
            </a:r>
            <a:r>
              <a:rPr dirty="0" err="1"/>
              <a:t>Montmartre’ın</a:t>
            </a:r>
            <a:r>
              <a:rPr dirty="0"/>
              <a:t> </a:t>
            </a:r>
            <a:r>
              <a:rPr dirty="0" err="1"/>
              <a:t>canlı</a:t>
            </a:r>
            <a:r>
              <a:rPr dirty="0"/>
              <a:t> </a:t>
            </a:r>
            <a:r>
              <a:rPr dirty="0" err="1"/>
              <a:t>sanat</a:t>
            </a:r>
            <a:r>
              <a:rPr dirty="0"/>
              <a:t> </a:t>
            </a:r>
            <a:r>
              <a:rPr dirty="0" err="1"/>
              <a:t>atmosferi</a:t>
            </a:r>
            <a:r>
              <a:rPr dirty="0"/>
              <a:t> </a:t>
            </a:r>
            <a:r>
              <a:rPr dirty="0" err="1"/>
              <a:t>ve</a:t>
            </a:r>
            <a:r>
              <a:rPr dirty="0"/>
              <a:t> yeni </a:t>
            </a:r>
            <a:r>
              <a:rPr dirty="0" err="1"/>
              <a:t>çevresi</a:t>
            </a:r>
            <a:r>
              <a:rPr dirty="0"/>
              <a:t>, </a:t>
            </a:r>
            <a:r>
              <a:rPr dirty="0" err="1"/>
              <a:t>onun</a:t>
            </a:r>
            <a:r>
              <a:rPr dirty="0"/>
              <a:t> </a:t>
            </a:r>
            <a:r>
              <a:rPr dirty="0" err="1"/>
              <a:t>eserlerine</a:t>
            </a:r>
            <a:r>
              <a:rPr dirty="0"/>
              <a:t> </a:t>
            </a:r>
            <a:r>
              <a:rPr dirty="0" err="1"/>
              <a:t>daha</a:t>
            </a:r>
            <a:r>
              <a:rPr dirty="0"/>
              <a:t> </a:t>
            </a:r>
            <a:r>
              <a:rPr dirty="0" err="1"/>
              <a:t>neşeli</a:t>
            </a:r>
            <a:r>
              <a:rPr dirty="0"/>
              <a:t> </a:t>
            </a:r>
            <a:r>
              <a:rPr dirty="0" err="1"/>
              <a:t>bir</a:t>
            </a:r>
            <a:r>
              <a:rPr dirty="0"/>
              <a:t> </a:t>
            </a:r>
            <a:r>
              <a:rPr dirty="0" err="1"/>
              <a:t>hava</a:t>
            </a:r>
            <a:r>
              <a:rPr dirty="0"/>
              <a:t> </a:t>
            </a:r>
            <a:r>
              <a:rPr dirty="0" err="1"/>
              <a:t>kazandırmıştır</a:t>
            </a:r>
            <a:r>
              <a:rPr dirty="0"/>
              <a:t>.</a:t>
            </a:r>
          </a:p>
          <a:p>
            <a:pPr>
              <a:defRPr sz="2200">
                <a:solidFill>
                  <a:srgbClr val="F0F0F0"/>
                </a:solidFill>
              </a:defRPr>
            </a:pPr>
            <a:r>
              <a:rPr dirty="0"/>
              <a:t>Pembe </a:t>
            </a:r>
            <a:r>
              <a:rPr dirty="0" err="1"/>
              <a:t>Dönem</a:t>
            </a:r>
            <a:r>
              <a:rPr dirty="0"/>
              <a:t>, </a:t>
            </a:r>
            <a:r>
              <a:rPr dirty="0" err="1"/>
              <a:t>Picasso’nun</a:t>
            </a:r>
            <a:r>
              <a:rPr dirty="0"/>
              <a:t> </a:t>
            </a:r>
            <a:r>
              <a:rPr dirty="0" err="1"/>
              <a:t>içsel</a:t>
            </a:r>
            <a:r>
              <a:rPr dirty="0"/>
              <a:t> </a:t>
            </a:r>
            <a:r>
              <a:rPr dirty="0" err="1"/>
              <a:t>dönüşümünü</a:t>
            </a:r>
            <a:r>
              <a:rPr dirty="0"/>
              <a:t> </a:t>
            </a:r>
            <a:r>
              <a:rPr dirty="0" err="1"/>
              <a:t>ve</a:t>
            </a:r>
            <a:r>
              <a:rPr dirty="0"/>
              <a:t> </a:t>
            </a:r>
            <a:r>
              <a:rPr dirty="0" err="1"/>
              <a:t>sanat</a:t>
            </a:r>
            <a:r>
              <a:rPr dirty="0"/>
              <a:t> </a:t>
            </a:r>
            <a:r>
              <a:rPr dirty="0" err="1"/>
              <a:t>anlayışındaki</a:t>
            </a:r>
            <a:r>
              <a:rPr dirty="0"/>
              <a:t> </a:t>
            </a:r>
            <a:r>
              <a:rPr dirty="0" err="1"/>
              <a:t>çeşitliliği</a:t>
            </a:r>
            <a:r>
              <a:rPr dirty="0"/>
              <a:t> </a:t>
            </a:r>
            <a:r>
              <a:rPr dirty="0" err="1"/>
              <a:t>gösteren</a:t>
            </a:r>
            <a:r>
              <a:rPr dirty="0"/>
              <a:t> </a:t>
            </a:r>
            <a:r>
              <a:rPr dirty="0" err="1"/>
              <a:t>önemli</a:t>
            </a:r>
            <a:r>
              <a:rPr dirty="0"/>
              <a:t> </a:t>
            </a:r>
            <a:r>
              <a:rPr dirty="0" err="1"/>
              <a:t>bir</a:t>
            </a:r>
            <a:r>
              <a:rPr dirty="0"/>
              <a:t> </a:t>
            </a:r>
            <a:r>
              <a:rPr dirty="0" err="1"/>
              <a:t>geçiş</a:t>
            </a:r>
            <a:r>
              <a:rPr dirty="0"/>
              <a:t> </a:t>
            </a:r>
            <a:r>
              <a:rPr dirty="0" err="1"/>
              <a:t>evresidir</a:t>
            </a:r>
            <a:r>
              <a:rPr dirty="0"/>
              <a:t>.</a:t>
            </a:r>
          </a:p>
        </p:txBody>
      </p:sp>
      <p:pic>
        <p:nvPicPr>
          <p:cNvPr id="1026" name="Picture 2" descr="Pablo Picasso'nun Mavi ve Pembe Dönemleri - Pablo Picasso">
            <a:extLst>
              <a:ext uri="{FF2B5EF4-FFF2-40B4-BE49-F238E27FC236}">
                <a16:creationId xmlns:a16="http://schemas.microsoft.com/office/drawing/2014/main" id="{94E85389-98FF-A012-5978-D364218E9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0138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2550" y="223285"/>
            <a:ext cx="4225906" cy="988828"/>
          </a:xfrm>
        </p:spPr>
        <p:txBody>
          <a:bodyPr>
            <a:normAutofit fontScale="90000"/>
          </a:bodyPr>
          <a:lstStyle/>
          <a:p>
            <a:pPr>
              <a:defRPr sz="3600" b="1">
                <a:solidFill>
                  <a:srgbClr val="FFFFFF"/>
                </a:solidFill>
              </a:defRPr>
            </a:pPr>
            <a:r>
              <a:rPr lang="en-US" dirty="0" err="1"/>
              <a:t>Kübizmin</a:t>
            </a:r>
            <a:r>
              <a:rPr lang="en-US" dirty="0"/>
              <a:t> </a:t>
            </a:r>
            <a:r>
              <a:rPr lang="en-US" dirty="0" err="1"/>
              <a:t>Doğuşu</a:t>
            </a:r>
            <a:br>
              <a:rPr lang="en-US" dirty="0"/>
            </a:br>
            <a:r>
              <a:rPr lang="en-US" dirty="0"/>
              <a:t>(1907-1937)</a:t>
            </a:r>
          </a:p>
        </p:txBody>
      </p:sp>
      <p:sp>
        <p:nvSpPr>
          <p:cNvPr id="3" name="Content Placeholder 2"/>
          <p:cNvSpPr>
            <a:spLocks noGrp="1"/>
          </p:cNvSpPr>
          <p:nvPr>
            <p:ph idx="1"/>
          </p:nvPr>
        </p:nvSpPr>
        <p:spPr>
          <a:xfrm>
            <a:off x="3907172" y="1212113"/>
            <a:ext cx="5151768" cy="5252482"/>
          </a:xfrm>
        </p:spPr>
        <p:txBody>
          <a:bodyPr>
            <a:noAutofit/>
          </a:bodyPr>
          <a:lstStyle/>
          <a:p>
            <a:pPr marL="0" indent="0">
              <a:lnSpc>
                <a:spcPct val="90000"/>
              </a:lnSpc>
              <a:buNone/>
            </a:pPr>
            <a:endParaRPr lang="en-US" sz="2000" dirty="0"/>
          </a:p>
          <a:p>
            <a:pPr>
              <a:lnSpc>
                <a:spcPct val="90000"/>
              </a:lnSpc>
              <a:defRPr sz="2200">
                <a:solidFill>
                  <a:srgbClr val="F0F0F0"/>
                </a:solidFill>
              </a:defRPr>
            </a:pPr>
            <a:r>
              <a:rPr lang="en-US" sz="2000" dirty="0"/>
              <a:t>1907’den </a:t>
            </a:r>
            <a:r>
              <a:rPr lang="en-US" sz="2000" dirty="0" err="1"/>
              <a:t>itibaren</a:t>
            </a:r>
            <a:r>
              <a:rPr lang="en-US" sz="2000" dirty="0"/>
              <a:t> Picasso, Georges Braque </a:t>
            </a:r>
            <a:r>
              <a:rPr lang="en-US" sz="2000" dirty="0" err="1"/>
              <a:t>ile</a:t>
            </a:r>
            <a:r>
              <a:rPr lang="en-US" sz="2000" dirty="0"/>
              <a:t> </a:t>
            </a:r>
            <a:r>
              <a:rPr lang="en-US" sz="2000" dirty="0" err="1"/>
              <a:t>birlikte</a:t>
            </a:r>
            <a:r>
              <a:rPr lang="en-US" sz="2000" dirty="0"/>
              <a:t> </a:t>
            </a:r>
            <a:r>
              <a:rPr lang="en-US" sz="2000" dirty="0" err="1"/>
              <a:t>Kübizm</a:t>
            </a:r>
            <a:r>
              <a:rPr lang="en-US" sz="2000" dirty="0"/>
              <a:t> </a:t>
            </a:r>
            <a:r>
              <a:rPr lang="en-US" sz="2000" dirty="0" err="1"/>
              <a:t>akımını</a:t>
            </a:r>
            <a:r>
              <a:rPr lang="en-US" sz="2000" dirty="0"/>
              <a:t> </a:t>
            </a:r>
            <a:r>
              <a:rPr lang="en-US" sz="2000" dirty="0" err="1"/>
              <a:t>geliştirmiştir</a:t>
            </a:r>
            <a:r>
              <a:rPr lang="en-US" sz="2000" dirty="0"/>
              <a:t>.</a:t>
            </a:r>
          </a:p>
          <a:p>
            <a:pPr>
              <a:lnSpc>
                <a:spcPct val="90000"/>
              </a:lnSpc>
              <a:defRPr sz="2200">
                <a:solidFill>
                  <a:srgbClr val="F0F0F0"/>
                </a:solidFill>
              </a:defRPr>
            </a:pPr>
            <a:r>
              <a:rPr lang="en-US" sz="2000" dirty="0"/>
              <a:t>Bu </a:t>
            </a:r>
            <a:r>
              <a:rPr lang="en-US" sz="2000" dirty="0" err="1"/>
              <a:t>akım</a:t>
            </a:r>
            <a:r>
              <a:rPr lang="en-US" sz="2000" dirty="0"/>
              <a:t>, </a:t>
            </a:r>
            <a:r>
              <a:rPr lang="en-US" sz="2000" dirty="0" err="1"/>
              <a:t>nesnelerin</a:t>
            </a:r>
            <a:r>
              <a:rPr lang="en-US" sz="2000" dirty="0"/>
              <a:t> </a:t>
            </a:r>
            <a:r>
              <a:rPr lang="en-US" sz="2000" dirty="0" err="1"/>
              <a:t>geometrik</a:t>
            </a:r>
            <a:r>
              <a:rPr lang="en-US" sz="2000" dirty="0"/>
              <a:t> </a:t>
            </a:r>
            <a:r>
              <a:rPr lang="en-US" sz="2000" dirty="0" err="1"/>
              <a:t>parçalara</a:t>
            </a:r>
            <a:r>
              <a:rPr lang="en-US" sz="2000" dirty="0"/>
              <a:t> </a:t>
            </a:r>
            <a:r>
              <a:rPr lang="en-US" sz="2000" dirty="0" err="1"/>
              <a:t>ayrılarak</a:t>
            </a:r>
            <a:r>
              <a:rPr lang="en-US" sz="2000" dirty="0"/>
              <a:t> </a:t>
            </a:r>
            <a:r>
              <a:rPr lang="en-US" sz="2000" dirty="0" err="1"/>
              <a:t>birden</a:t>
            </a:r>
            <a:r>
              <a:rPr lang="en-US" sz="2000" dirty="0"/>
              <a:t> </a:t>
            </a:r>
            <a:r>
              <a:rPr lang="en-US" sz="2000" dirty="0" err="1"/>
              <a:t>fazla</a:t>
            </a:r>
            <a:r>
              <a:rPr lang="en-US" sz="2000" dirty="0"/>
              <a:t> </a:t>
            </a:r>
            <a:r>
              <a:rPr lang="en-US" sz="2000" dirty="0" err="1"/>
              <a:t>açıdan</a:t>
            </a:r>
            <a:r>
              <a:rPr lang="en-US" sz="2000" dirty="0"/>
              <a:t> </a:t>
            </a:r>
            <a:r>
              <a:rPr lang="en-US" sz="2000" dirty="0" err="1"/>
              <a:t>aynı</a:t>
            </a:r>
            <a:r>
              <a:rPr lang="en-US" sz="2000" dirty="0"/>
              <a:t> </a:t>
            </a:r>
            <a:r>
              <a:rPr lang="en-US" sz="2000" dirty="0" err="1"/>
              <a:t>anda</a:t>
            </a:r>
            <a:r>
              <a:rPr lang="en-US" sz="2000" dirty="0"/>
              <a:t> </a:t>
            </a:r>
            <a:r>
              <a:rPr lang="en-US" sz="2000" dirty="0" err="1"/>
              <a:t>gösterilmesi</a:t>
            </a:r>
            <a:r>
              <a:rPr lang="en-US" sz="2000" dirty="0"/>
              <a:t> </a:t>
            </a:r>
            <a:r>
              <a:rPr lang="en-US" sz="2000" dirty="0" err="1"/>
              <a:t>esasına</a:t>
            </a:r>
            <a:r>
              <a:rPr lang="en-US" sz="2000" dirty="0"/>
              <a:t> </a:t>
            </a:r>
            <a:r>
              <a:rPr lang="en-US" sz="2000" dirty="0" err="1"/>
              <a:t>dayanır</a:t>
            </a:r>
            <a:r>
              <a:rPr lang="en-US" sz="2000" dirty="0"/>
              <a:t>.</a:t>
            </a:r>
          </a:p>
          <a:p>
            <a:pPr>
              <a:lnSpc>
                <a:spcPct val="90000"/>
              </a:lnSpc>
              <a:defRPr sz="2200">
                <a:solidFill>
                  <a:srgbClr val="F0F0F0"/>
                </a:solidFill>
              </a:defRPr>
            </a:pPr>
            <a:r>
              <a:rPr lang="en-US" sz="2000" dirty="0" err="1"/>
              <a:t>Kübizm</a:t>
            </a:r>
            <a:r>
              <a:rPr lang="en-US" sz="2000" dirty="0"/>
              <a:t>, modern </a:t>
            </a:r>
            <a:r>
              <a:rPr lang="en-US" sz="2000" dirty="0" err="1"/>
              <a:t>sanat</a:t>
            </a:r>
            <a:r>
              <a:rPr lang="en-US" sz="2000" dirty="0"/>
              <a:t> </a:t>
            </a:r>
            <a:r>
              <a:rPr lang="en-US" sz="2000" dirty="0" err="1"/>
              <a:t>tarihinin</a:t>
            </a:r>
            <a:r>
              <a:rPr lang="en-US" sz="2000" dirty="0"/>
              <a:t> </a:t>
            </a:r>
            <a:r>
              <a:rPr lang="en-US" sz="2000" dirty="0" err="1"/>
              <a:t>en</a:t>
            </a:r>
            <a:r>
              <a:rPr lang="en-US" sz="2000" dirty="0"/>
              <a:t> </a:t>
            </a:r>
            <a:r>
              <a:rPr lang="en-US" sz="2000" dirty="0" err="1"/>
              <a:t>devrimci</a:t>
            </a:r>
            <a:r>
              <a:rPr lang="en-US" sz="2000" dirty="0"/>
              <a:t> </a:t>
            </a:r>
            <a:r>
              <a:rPr lang="en-US" sz="2000" dirty="0" err="1"/>
              <a:t>kırılma</a:t>
            </a:r>
            <a:r>
              <a:rPr lang="en-US" sz="2000" dirty="0"/>
              <a:t> </a:t>
            </a:r>
            <a:r>
              <a:rPr lang="en-US" sz="2000" dirty="0" err="1"/>
              <a:t>noktalarından</a:t>
            </a:r>
            <a:r>
              <a:rPr lang="en-US" sz="2000" dirty="0"/>
              <a:t> </a:t>
            </a:r>
            <a:r>
              <a:rPr lang="en-US" sz="2000" dirty="0" err="1"/>
              <a:t>biridir</a:t>
            </a:r>
            <a:r>
              <a:rPr lang="en-US" sz="2000" dirty="0"/>
              <a:t>.</a:t>
            </a:r>
          </a:p>
          <a:p>
            <a:pPr>
              <a:lnSpc>
                <a:spcPct val="90000"/>
              </a:lnSpc>
              <a:defRPr sz="2200">
                <a:solidFill>
                  <a:srgbClr val="F0F0F0"/>
                </a:solidFill>
              </a:defRPr>
            </a:pPr>
            <a:r>
              <a:rPr lang="en-US" sz="2000" dirty="0" err="1"/>
              <a:t>Analitik</a:t>
            </a:r>
            <a:r>
              <a:rPr lang="en-US" sz="2000" dirty="0"/>
              <a:t> </a:t>
            </a:r>
            <a:r>
              <a:rPr lang="en-US" sz="2000" dirty="0" err="1"/>
              <a:t>Kübizm</a:t>
            </a:r>
            <a:r>
              <a:rPr lang="en-US" sz="2000" dirty="0"/>
              <a:t> </a:t>
            </a:r>
            <a:r>
              <a:rPr lang="en-US" sz="2000" dirty="0" err="1"/>
              <a:t>döneminde</a:t>
            </a:r>
            <a:r>
              <a:rPr lang="en-US" sz="2000" dirty="0"/>
              <a:t> </a:t>
            </a:r>
            <a:r>
              <a:rPr lang="en-US" sz="2000" dirty="0" err="1"/>
              <a:t>parçalanmış</a:t>
            </a:r>
            <a:r>
              <a:rPr lang="en-US" sz="2000" dirty="0"/>
              <a:t> </a:t>
            </a:r>
            <a:r>
              <a:rPr lang="en-US" sz="2000" dirty="0" err="1"/>
              <a:t>formlar</a:t>
            </a:r>
            <a:r>
              <a:rPr lang="en-US" sz="2000" dirty="0"/>
              <a:t> </a:t>
            </a:r>
            <a:r>
              <a:rPr lang="en-US" sz="2000" dirty="0" err="1"/>
              <a:t>hâkimken</a:t>
            </a:r>
            <a:r>
              <a:rPr lang="en-US" sz="2000" dirty="0"/>
              <a:t>, </a:t>
            </a:r>
            <a:r>
              <a:rPr lang="en-US" sz="2000" dirty="0" err="1"/>
              <a:t>Sentetik</a:t>
            </a:r>
            <a:r>
              <a:rPr lang="en-US" sz="2000" dirty="0"/>
              <a:t> </a:t>
            </a:r>
            <a:r>
              <a:rPr lang="en-US" sz="2000" dirty="0" err="1"/>
              <a:t>Kübizm</a:t>
            </a:r>
            <a:r>
              <a:rPr lang="en-US" sz="2000" dirty="0"/>
              <a:t> </a:t>
            </a:r>
            <a:r>
              <a:rPr lang="en-US" sz="2000" dirty="0" err="1"/>
              <a:t>daha</a:t>
            </a:r>
            <a:r>
              <a:rPr lang="en-US" sz="2000" dirty="0"/>
              <a:t> </a:t>
            </a:r>
            <a:r>
              <a:rPr lang="en-US" sz="2000" dirty="0" err="1"/>
              <a:t>renkli</a:t>
            </a:r>
            <a:r>
              <a:rPr lang="en-US" sz="2000" dirty="0"/>
              <a:t> </a:t>
            </a:r>
            <a:r>
              <a:rPr lang="en-US" sz="2000" dirty="0" err="1"/>
              <a:t>ve</a:t>
            </a:r>
            <a:r>
              <a:rPr lang="en-US" sz="2000" dirty="0"/>
              <a:t> </a:t>
            </a:r>
            <a:r>
              <a:rPr lang="en-US" sz="2000" dirty="0" err="1"/>
              <a:t>kolaj</a:t>
            </a:r>
            <a:r>
              <a:rPr lang="en-US" sz="2000" dirty="0"/>
              <a:t> </a:t>
            </a:r>
            <a:r>
              <a:rPr lang="en-US" sz="2000" dirty="0" err="1"/>
              <a:t>etkili</a:t>
            </a:r>
            <a:r>
              <a:rPr lang="en-US" sz="2000" dirty="0"/>
              <a:t> </a:t>
            </a:r>
            <a:r>
              <a:rPr lang="en-US" sz="2000" dirty="0" err="1"/>
              <a:t>çalışmalara</a:t>
            </a:r>
            <a:r>
              <a:rPr lang="en-US" sz="2000" dirty="0"/>
              <a:t> </a:t>
            </a:r>
            <a:r>
              <a:rPr lang="en-US" sz="2000" dirty="0" err="1"/>
              <a:t>yönelmiştir</a:t>
            </a:r>
            <a:r>
              <a:rPr lang="en-US" sz="2000" dirty="0"/>
              <a:t>.</a:t>
            </a:r>
          </a:p>
          <a:p>
            <a:pPr>
              <a:lnSpc>
                <a:spcPct val="90000"/>
              </a:lnSpc>
              <a:defRPr sz="2200">
                <a:solidFill>
                  <a:srgbClr val="F0F0F0"/>
                </a:solidFill>
              </a:defRPr>
            </a:pPr>
            <a:r>
              <a:rPr lang="en-US" sz="2000" dirty="0"/>
              <a:t>Les Demoiselles </a:t>
            </a:r>
            <a:r>
              <a:rPr lang="en-US" sz="2000" dirty="0" err="1"/>
              <a:t>d’Avignon</a:t>
            </a:r>
            <a:r>
              <a:rPr lang="en-US" sz="2000" dirty="0"/>
              <a:t> (1907), </a:t>
            </a:r>
            <a:r>
              <a:rPr lang="en-US" sz="2000" dirty="0" err="1"/>
              <a:t>Picasso’nun</a:t>
            </a:r>
            <a:r>
              <a:rPr lang="en-US" sz="2000" dirty="0"/>
              <a:t> </a:t>
            </a:r>
            <a:r>
              <a:rPr lang="en-US" sz="2000" dirty="0" err="1"/>
              <a:t>Kübizm’e</a:t>
            </a:r>
            <a:r>
              <a:rPr lang="en-US" sz="2000" dirty="0"/>
              <a:t> </a:t>
            </a:r>
            <a:r>
              <a:rPr lang="en-US" sz="2000" dirty="0" err="1"/>
              <a:t>geçişinin</a:t>
            </a:r>
            <a:r>
              <a:rPr lang="en-US" sz="2000" dirty="0"/>
              <a:t> </a:t>
            </a:r>
            <a:r>
              <a:rPr lang="en-US" sz="2000" dirty="0" err="1"/>
              <a:t>en</a:t>
            </a:r>
            <a:r>
              <a:rPr lang="en-US" sz="2000" dirty="0"/>
              <a:t> </a:t>
            </a:r>
            <a:r>
              <a:rPr lang="en-US" sz="2000" dirty="0" err="1"/>
              <a:t>radikal</a:t>
            </a:r>
            <a:r>
              <a:rPr lang="en-US" sz="2000" dirty="0"/>
              <a:t> </a:t>
            </a:r>
            <a:r>
              <a:rPr lang="en-US" sz="2000" dirty="0" err="1"/>
              <a:t>örneklerinden</a:t>
            </a:r>
            <a:r>
              <a:rPr lang="en-US" sz="2000" dirty="0"/>
              <a:t> </a:t>
            </a:r>
            <a:r>
              <a:rPr lang="en-US" sz="2000" dirty="0" err="1"/>
              <a:t>biridir</a:t>
            </a:r>
            <a:r>
              <a:rPr lang="en-US" sz="2000" dirty="0"/>
              <a:t>.</a:t>
            </a:r>
          </a:p>
          <a:p>
            <a:pPr>
              <a:lnSpc>
                <a:spcPct val="90000"/>
              </a:lnSpc>
              <a:defRPr sz="2200">
                <a:solidFill>
                  <a:srgbClr val="F0F0F0"/>
                </a:solidFill>
              </a:defRPr>
            </a:pPr>
            <a:endParaRPr lang="en-US" sz="2000" dirty="0"/>
          </a:p>
        </p:txBody>
      </p:sp>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5" name="Picture 2" descr="Les Demoiselles d'Avignon at the MoMA | modern art history">
            <a:extLst>
              <a:ext uri="{FF2B5EF4-FFF2-40B4-BE49-F238E27FC236}">
                <a16:creationId xmlns:a16="http://schemas.microsoft.com/office/drawing/2014/main" id="{31360ED6-6A8F-B7B7-1DC1-CC06E0D1A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80084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4321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2483" y="244550"/>
            <a:ext cx="3636335" cy="1116418"/>
          </a:xfrm>
        </p:spPr>
        <p:txBody>
          <a:bodyPr>
            <a:normAutofit fontScale="90000"/>
          </a:bodyPr>
          <a:lstStyle/>
          <a:p>
            <a:pPr>
              <a:defRPr sz="3600" b="1">
                <a:solidFill>
                  <a:srgbClr val="FFFFFF"/>
                </a:solidFill>
              </a:defRPr>
            </a:pPr>
            <a:r>
              <a:rPr lang="en-US" dirty="0"/>
              <a:t>Bu </a:t>
            </a:r>
            <a:r>
              <a:rPr lang="en-US" dirty="0" err="1"/>
              <a:t>Dönemlerden</a:t>
            </a:r>
            <a:r>
              <a:rPr lang="en-US" dirty="0"/>
              <a:t> </a:t>
            </a:r>
            <a:r>
              <a:rPr lang="en-US" dirty="0" err="1"/>
              <a:t>Öne</a:t>
            </a:r>
            <a:r>
              <a:rPr lang="en-US" dirty="0"/>
              <a:t> </a:t>
            </a:r>
            <a:r>
              <a:rPr lang="en-US" dirty="0" err="1"/>
              <a:t>Çıkan</a:t>
            </a:r>
            <a:r>
              <a:rPr lang="en-US" dirty="0"/>
              <a:t> </a:t>
            </a:r>
            <a:r>
              <a:rPr lang="en-US" dirty="0" err="1"/>
              <a:t>Eserleri</a:t>
            </a:r>
            <a:endParaRPr lang="en-US" dirty="0"/>
          </a:p>
        </p:txBody>
      </p:sp>
      <p:sp>
        <p:nvSpPr>
          <p:cNvPr id="3" name="Content Placeholder 2"/>
          <p:cNvSpPr>
            <a:spLocks noGrp="1"/>
          </p:cNvSpPr>
          <p:nvPr>
            <p:ph idx="1"/>
          </p:nvPr>
        </p:nvSpPr>
        <p:spPr>
          <a:xfrm>
            <a:off x="5337544" y="2913320"/>
            <a:ext cx="3072809" cy="1913861"/>
          </a:xfrm>
        </p:spPr>
        <p:txBody>
          <a:bodyPr>
            <a:normAutofit/>
          </a:bodyPr>
          <a:lstStyle/>
          <a:p>
            <a:r>
              <a:rPr lang="en-US" sz="2200" dirty="0">
                <a:solidFill>
                  <a:schemeClr val="bg1"/>
                </a:solidFill>
              </a:rPr>
              <a:t>The Old Guitarist (1903), </a:t>
            </a:r>
            <a:r>
              <a:rPr lang="en-US" sz="2200" dirty="0" err="1">
                <a:solidFill>
                  <a:schemeClr val="bg1"/>
                </a:solidFill>
              </a:rPr>
              <a:t>mavi</a:t>
            </a:r>
            <a:r>
              <a:rPr lang="en-US" sz="2200" dirty="0">
                <a:solidFill>
                  <a:schemeClr val="bg1"/>
                </a:solidFill>
              </a:rPr>
              <a:t> </a:t>
            </a:r>
            <a:r>
              <a:rPr lang="en-US" sz="2200" dirty="0" err="1">
                <a:solidFill>
                  <a:schemeClr val="bg1"/>
                </a:solidFill>
              </a:rPr>
              <a:t>dönemden</a:t>
            </a:r>
            <a:r>
              <a:rPr lang="en-US" sz="2200" dirty="0">
                <a:solidFill>
                  <a:schemeClr val="bg1"/>
                </a:solidFill>
              </a:rPr>
              <a:t> </a:t>
            </a:r>
            <a:r>
              <a:rPr lang="en-US" sz="2200" dirty="0" err="1">
                <a:solidFill>
                  <a:schemeClr val="bg1"/>
                </a:solidFill>
              </a:rPr>
              <a:t>bilinen</a:t>
            </a:r>
            <a:r>
              <a:rPr lang="en-US" sz="2200" dirty="0">
                <a:solidFill>
                  <a:schemeClr val="bg1"/>
                </a:solidFill>
              </a:rPr>
              <a:t> </a:t>
            </a:r>
            <a:r>
              <a:rPr lang="en-US" sz="2200" dirty="0" err="1">
                <a:solidFill>
                  <a:schemeClr val="bg1"/>
                </a:solidFill>
              </a:rPr>
              <a:t>en</a:t>
            </a:r>
            <a:r>
              <a:rPr lang="en-US" sz="2200" dirty="0">
                <a:solidFill>
                  <a:schemeClr val="bg1"/>
                </a:solidFill>
              </a:rPr>
              <a:t> </a:t>
            </a:r>
            <a:r>
              <a:rPr lang="en-US" sz="2200" dirty="0" err="1">
                <a:solidFill>
                  <a:schemeClr val="bg1"/>
                </a:solidFill>
              </a:rPr>
              <a:t>önemli</a:t>
            </a:r>
            <a:r>
              <a:rPr lang="en-US" sz="2200" dirty="0">
                <a:solidFill>
                  <a:schemeClr val="bg1"/>
                </a:solidFill>
              </a:rPr>
              <a:t> </a:t>
            </a:r>
            <a:r>
              <a:rPr lang="en-US" sz="2200" dirty="0" err="1">
                <a:solidFill>
                  <a:schemeClr val="bg1"/>
                </a:solidFill>
              </a:rPr>
              <a:t>eseridir</a:t>
            </a:r>
            <a:r>
              <a:rPr lang="en-US" sz="2200" dirty="0">
                <a:solidFill>
                  <a:schemeClr val="bg1"/>
                </a:solidFill>
              </a:rPr>
              <a:t>.</a:t>
            </a:r>
          </a:p>
          <a:p>
            <a:pPr marL="0" indent="0">
              <a:buNone/>
            </a:pPr>
            <a:endParaRPr lang="en-US" b="1" dirty="0">
              <a:solidFill>
                <a:schemeClr val="bg1"/>
              </a:solidFill>
            </a:endParaRPr>
          </a:p>
          <a:p>
            <a:endParaRPr lang="en-US" dirty="0"/>
          </a:p>
        </p:txBody>
      </p:sp>
      <p:pic>
        <p:nvPicPr>
          <p:cNvPr id="4102" name="Picture 6" descr="Pablo Picasso Yaşlı Gitarist - İstanbul Sanat Evi">
            <a:extLst>
              <a:ext uri="{FF2B5EF4-FFF2-40B4-BE49-F238E27FC236}">
                <a16:creationId xmlns:a16="http://schemas.microsoft.com/office/drawing/2014/main" id="{78C77545-21BA-4C2A-C807-494654359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7603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43214"/>
        </a:solidFill>
        <a:effectLst/>
      </p:bgPr>
    </p:bg>
    <p:spTree>
      <p:nvGrpSpPr>
        <p:cNvPr id="1" name="">
          <a:extLst>
            <a:ext uri="{FF2B5EF4-FFF2-40B4-BE49-F238E27FC236}">
              <a16:creationId xmlns:a16="http://schemas.microsoft.com/office/drawing/2014/main" id="{D283548D-3268-B671-3E3B-524587EA9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86922-ED17-7E0B-28B3-70084527AE30}"/>
              </a:ext>
            </a:extLst>
          </p:cNvPr>
          <p:cNvSpPr>
            <a:spLocks noGrp="1"/>
          </p:cNvSpPr>
          <p:nvPr>
            <p:ph type="title"/>
          </p:nvPr>
        </p:nvSpPr>
        <p:spPr>
          <a:xfrm>
            <a:off x="5252483" y="244550"/>
            <a:ext cx="3636335" cy="1116418"/>
          </a:xfrm>
        </p:spPr>
        <p:txBody>
          <a:bodyPr>
            <a:normAutofit fontScale="90000"/>
          </a:bodyPr>
          <a:lstStyle/>
          <a:p>
            <a:pPr>
              <a:defRPr sz="3600" b="1">
                <a:solidFill>
                  <a:srgbClr val="FFFFFF"/>
                </a:solidFill>
              </a:defRPr>
            </a:pPr>
            <a:r>
              <a:rPr lang="en-US" dirty="0"/>
              <a:t>Bu </a:t>
            </a:r>
            <a:r>
              <a:rPr lang="en-US" dirty="0" err="1"/>
              <a:t>Dönemlerden</a:t>
            </a:r>
            <a:r>
              <a:rPr lang="en-US" dirty="0"/>
              <a:t> </a:t>
            </a:r>
            <a:r>
              <a:rPr lang="en-US" dirty="0" err="1"/>
              <a:t>Öne</a:t>
            </a:r>
            <a:r>
              <a:rPr lang="en-US" dirty="0"/>
              <a:t> </a:t>
            </a:r>
            <a:r>
              <a:rPr lang="en-US" dirty="0" err="1"/>
              <a:t>Çıkan</a:t>
            </a:r>
            <a:r>
              <a:rPr lang="en-US" dirty="0"/>
              <a:t> </a:t>
            </a:r>
            <a:r>
              <a:rPr lang="en-US" dirty="0" err="1"/>
              <a:t>Eserleri</a:t>
            </a:r>
            <a:endParaRPr lang="en-US" dirty="0"/>
          </a:p>
        </p:txBody>
      </p:sp>
      <p:sp>
        <p:nvSpPr>
          <p:cNvPr id="3" name="Content Placeholder 2">
            <a:extLst>
              <a:ext uri="{FF2B5EF4-FFF2-40B4-BE49-F238E27FC236}">
                <a16:creationId xmlns:a16="http://schemas.microsoft.com/office/drawing/2014/main" id="{0818D1AD-6309-7843-7B76-E2251BEE8202}"/>
              </a:ext>
            </a:extLst>
          </p:cNvPr>
          <p:cNvSpPr>
            <a:spLocks noGrp="1"/>
          </p:cNvSpPr>
          <p:nvPr>
            <p:ph idx="1"/>
          </p:nvPr>
        </p:nvSpPr>
        <p:spPr>
          <a:xfrm>
            <a:off x="5337544" y="2913320"/>
            <a:ext cx="3168503" cy="1913861"/>
          </a:xfrm>
        </p:spPr>
        <p:txBody>
          <a:bodyPr>
            <a:normAutofit/>
          </a:bodyPr>
          <a:lstStyle/>
          <a:p>
            <a:r>
              <a:rPr lang="en-US" sz="2200" dirty="0">
                <a:solidFill>
                  <a:schemeClr val="bg1"/>
                </a:solidFill>
              </a:rPr>
              <a:t>Family of Acrobats with Monkey (1905), </a:t>
            </a:r>
            <a:r>
              <a:rPr lang="en-US" sz="2200" dirty="0" err="1">
                <a:solidFill>
                  <a:schemeClr val="bg1"/>
                </a:solidFill>
              </a:rPr>
              <a:t>pembe</a:t>
            </a:r>
            <a:r>
              <a:rPr lang="en-US" sz="2200" dirty="0">
                <a:solidFill>
                  <a:schemeClr val="bg1"/>
                </a:solidFill>
              </a:rPr>
              <a:t> </a:t>
            </a:r>
            <a:r>
              <a:rPr lang="en-US" sz="2200" dirty="0" err="1">
                <a:solidFill>
                  <a:schemeClr val="bg1"/>
                </a:solidFill>
              </a:rPr>
              <a:t>dönemin</a:t>
            </a:r>
            <a:r>
              <a:rPr lang="en-US" sz="2200" dirty="0">
                <a:solidFill>
                  <a:schemeClr val="bg1"/>
                </a:solidFill>
              </a:rPr>
              <a:t> </a:t>
            </a:r>
            <a:r>
              <a:rPr lang="en-US" sz="2200" dirty="0" err="1">
                <a:solidFill>
                  <a:schemeClr val="bg1"/>
                </a:solidFill>
              </a:rPr>
              <a:t>en</a:t>
            </a:r>
            <a:r>
              <a:rPr lang="en-US" sz="2200" dirty="0">
                <a:solidFill>
                  <a:schemeClr val="bg1"/>
                </a:solidFill>
              </a:rPr>
              <a:t> </a:t>
            </a:r>
            <a:r>
              <a:rPr lang="en-US" sz="2200" dirty="0" err="1">
                <a:solidFill>
                  <a:schemeClr val="bg1"/>
                </a:solidFill>
              </a:rPr>
              <a:t>ikonik</a:t>
            </a:r>
            <a:r>
              <a:rPr lang="en-US" sz="2200" dirty="0">
                <a:solidFill>
                  <a:schemeClr val="bg1"/>
                </a:solidFill>
              </a:rPr>
              <a:t> </a:t>
            </a:r>
            <a:r>
              <a:rPr lang="en-US" sz="2200" dirty="0" err="1">
                <a:solidFill>
                  <a:schemeClr val="bg1"/>
                </a:solidFill>
              </a:rPr>
              <a:t>eserlerinden</a:t>
            </a:r>
            <a:r>
              <a:rPr lang="en-US" sz="2200" dirty="0">
                <a:solidFill>
                  <a:schemeClr val="bg1"/>
                </a:solidFill>
              </a:rPr>
              <a:t> </a:t>
            </a:r>
            <a:r>
              <a:rPr lang="en-US" sz="2200" dirty="0" err="1">
                <a:solidFill>
                  <a:schemeClr val="bg1"/>
                </a:solidFill>
              </a:rPr>
              <a:t>biridir</a:t>
            </a:r>
            <a:r>
              <a:rPr lang="en-US" sz="2200" dirty="0">
                <a:solidFill>
                  <a:schemeClr val="bg1"/>
                </a:solidFill>
              </a:rPr>
              <a:t>.</a:t>
            </a:r>
          </a:p>
          <a:p>
            <a:pPr marL="0" indent="0">
              <a:buNone/>
            </a:pPr>
            <a:endParaRPr lang="en-US" b="1" dirty="0">
              <a:solidFill>
                <a:schemeClr val="bg1"/>
              </a:solidFill>
            </a:endParaRPr>
          </a:p>
          <a:p>
            <a:endParaRPr lang="en-US" dirty="0"/>
          </a:p>
        </p:txBody>
      </p:sp>
      <p:pic>
        <p:nvPicPr>
          <p:cNvPr id="8194" name="Picture 2" descr="Picasso'nun Mavi ve Pembe Dönemleri">
            <a:extLst>
              <a:ext uri="{FF2B5EF4-FFF2-40B4-BE49-F238E27FC236}">
                <a16:creationId xmlns:a16="http://schemas.microsoft.com/office/drawing/2014/main" id="{2571A389-A8B0-CE59-E8C3-ED07333F7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527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950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43214"/>
        </a:solidFill>
        <a:effectLst/>
      </p:bgPr>
    </p:bg>
    <p:spTree>
      <p:nvGrpSpPr>
        <p:cNvPr id="1" name="">
          <a:extLst>
            <a:ext uri="{FF2B5EF4-FFF2-40B4-BE49-F238E27FC236}">
              <a16:creationId xmlns:a16="http://schemas.microsoft.com/office/drawing/2014/main" id="{F1285EE8-82F6-DE47-4341-4C09FF379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AC0D6B-8F46-BE47-ECB6-C9E75C774D24}"/>
              </a:ext>
            </a:extLst>
          </p:cNvPr>
          <p:cNvSpPr>
            <a:spLocks noGrp="1"/>
          </p:cNvSpPr>
          <p:nvPr>
            <p:ph type="title"/>
          </p:nvPr>
        </p:nvSpPr>
        <p:spPr>
          <a:xfrm>
            <a:off x="5252483" y="244550"/>
            <a:ext cx="3636335" cy="1116418"/>
          </a:xfrm>
        </p:spPr>
        <p:txBody>
          <a:bodyPr>
            <a:normAutofit fontScale="90000"/>
          </a:bodyPr>
          <a:lstStyle/>
          <a:p>
            <a:pPr>
              <a:defRPr sz="3600" b="1">
                <a:solidFill>
                  <a:srgbClr val="FFFFFF"/>
                </a:solidFill>
              </a:defRPr>
            </a:pPr>
            <a:r>
              <a:rPr lang="en-US" dirty="0"/>
              <a:t>Bu </a:t>
            </a:r>
            <a:r>
              <a:rPr lang="en-US" dirty="0" err="1"/>
              <a:t>Dönemlerden</a:t>
            </a:r>
            <a:r>
              <a:rPr lang="en-US" dirty="0"/>
              <a:t> </a:t>
            </a:r>
            <a:r>
              <a:rPr lang="en-US" dirty="0" err="1"/>
              <a:t>Öne</a:t>
            </a:r>
            <a:r>
              <a:rPr lang="en-US" dirty="0"/>
              <a:t> </a:t>
            </a:r>
            <a:r>
              <a:rPr lang="en-US" dirty="0" err="1"/>
              <a:t>Çıkan</a:t>
            </a:r>
            <a:r>
              <a:rPr lang="en-US" dirty="0"/>
              <a:t> </a:t>
            </a:r>
            <a:r>
              <a:rPr lang="en-US" dirty="0" err="1"/>
              <a:t>Eserleri</a:t>
            </a:r>
            <a:endParaRPr lang="en-US" dirty="0"/>
          </a:p>
        </p:txBody>
      </p:sp>
      <p:sp>
        <p:nvSpPr>
          <p:cNvPr id="3" name="Content Placeholder 2">
            <a:extLst>
              <a:ext uri="{FF2B5EF4-FFF2-40B4-BE49-F238E27FC236}">
                <a16:creationId xmlns:a16="http://schemas.microsoft.com/office/drawing/2014/main" id="{F55A87E5-F78E-A292-3E8B-035CCD328C5F}"/>
              </a:ext>
            </a:extLst>
          </p:cNvPr>
          <p:cNvSpPr>
            <a:spLocks noGrp="1"/>
          </p:cNvSpPr>
          <p:nvPr>
            <p:ph idx="1"/>
          </p:nvPr>
        </p:nvSpPr>
        <p:spPr>
          <a:xfrm>
            <a:off x="5411972" y="2328530"/>
            <a:ext cx="3200399" cy="3712834"/>
          </a:xfrm>
        </p:spPr>
        <p:txBody>
          <a:bodyPr>
            <a:normAutofit/>
          </a:bodyPr>
          <a:lstStyle/>
          <a:p>
            <a:endParaRPr lang="en-US" dirty="0"/>
          </a:p>
          <a:p>
            <a:pPr>
              <a:defRPr sz="2200">
                <a:solidFill>
                  <a:srgbClr val="F0F0F0"/>
                </a:solidFill>
              </a:defRPr>
            </a:pPr>
            <a:r>
              <a:rPr lang="en-US" dirty="0"/>
              <a:t>Three Musicians (1921), </a:t>
            </a:r>
            <a:r>
              <a:rPr lang="en-US" dirty="0" err="1"/>
              <a:t>sentetik</a:t>
            </a:r>
            <a:r>
              <a:rPr lang="en-US" dirty="0"/>
              <a:t> </a:t>
            </a:r>
            <a:r>
              <a:rPr lang="en-US" dirty="0" err="1"/>
              <a:t>kübizmin</a:t>
            </a:r>
            <a:r>
              <a:rPr lang="en-US" dirty="0"/>
              <a:t> </a:t>
            </a:r>
            <a:r>
              <a:rPr lang="en-US" dirty="0" err="1"/>
              <a:t>renkli</a:t>
            </a:r>
            <a:r>
              <a:rPr lang="en-US" dirty="0"/>
              <a:t> </a:t>
            </a:r>
            <a:r>
              <a:rPr lang="en-US" dirty="0" err="1"/>
              <a:t>ve</a:t>
            </a:r>
            <a:r>
              <a:rPr lang="en-US" dirty="0"/>
              <a:t> </a:t>
            </a:r>
            <a:r>
              <a:rPr lang="en-US" dirty="0" err="1"/>
              <a:t>ritmik</a:t>
            </a:r>
            <a:r>
              <a:rPr lang="en-US" dirty="0"/>
              <a:t> </a:t>
            </a:r>
            <a:r>
              <a:rPr lang="en-US" dirty="0" err="1"/>
              <a:t>yapısını</a:t>
            </a:r>
            <a:r>
              <a:rPr lang="en-US" dirty="0"/>
              <a:t> </a:t>
            </a:r>
            <a:r>
              <a:rPr lang="en-US" dirty="0" err="1"/>
              <a:t>yansıtan</a:t>
            </a:r>
            <a:r>
              <a:rPr lang="en-US" dirty="0"/>
              <a:t> </a:t>
            </a:r>
            <a:r>
              <a:rPr lang="en-US" dirty="0" err="1"/>
              <a:t>ikonik</a:t>
            </a:r>
            <a:r>
              <a:rPr lang="en-US" dirty="0"/>
              <a:t> </a:t>
            </a:r>
            <a:r>
              <a:rPr lang="en-US" dirty="0" err="1"/>
              <a:t>bir</a:t>
            </a:r>
            <a:r>
              <a:rPr lang="en-US" dirty="0"/>
              <a:t> </a:t>
            </a:r>
            <a:r>
              <a:rPr lang="en-US" dirty="0" err="1"/>
              <a:t>tablodur</a:t>
            </a:r>
            <a:r>
              <a:rPr lang="en-US" dirty="0"/>
              <a:t>.</a:t>
            </a:r>
          </a:p>
        </p:txBody>
      </p:sp>
      <p:pic>
        <p:nvPicPr>
          <p:cNvPr id="5122" name="Picture 2" descr="Three Musicians - Pablo Picasso | WikiOO.org - Güzel Sanatlar Ansiklopedisi">
            <a:extLst>
              <a:ext uri="{FF2B5EF4-FFF2-40B4-BE49-F238E27FC236}">
                <a16:creationId xmlns:a16="http://schemas.microsoft.com/office/drawing/2014/main" id="{F62717EA-7854-AAC6-8F18-EDBFFA8A2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335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790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43214"/>
        </a:solidFill>
        <a:effectLst/>
      </p:bgPr>
    </p:bg>
    <p:spTree>
      <p:nvGrpSpPr>
        <p:cNvPr id="1" name="">
          <a:extLst>
            <a:ext uri="{FF2B5EF4-FFF2-40B4-BE49-F238E27FC236}">
              <a16:creationId xmlns:a16="http://schemas.microsoft.com/office/drawing/2014/main" id="{AE2B7B48-5E7D-3B98-8186-1DD2E618D0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E1650B-FD50-BAB6-61B5-FC4AC66A6031}"/>
              </a:ext>
            </a:extLst>
          </p:cNvPr>
          <p:cNvSpPr>
            <a:spLocks noGrp="1"/>
          </p:cNvSpPr>
          <p:nvPr>
            <p:ph type="title"/>
          </p:nvPr>
        </p:nvSpPr>
        <p:spPr>
          <a:xfrm>
            <a:off x="5252483" y="244550"/>
            <a:ext cx="3636335" cy="1116418"/>
          </a:xfrm>
        </p:spPr>
        <p:txBody>
          <a:bodyPr>
            <a:normAutofit fontScale="90000"/>
          </a:bodyPr>
          <a:lstStyle/>
          <a:p>
            <a:pPr>
              <a:defRPr sz="3600" b="1">
                <a:solidFill>
                  <a:srgbClr val="FFFFFF"/>
                </a:solidFill>
              </a:defRPr>
            </a:pPr>
            <a:r>
              <a:rPr lang="en-US"/>
              <a:t>Bu Dönemlerden Öne Çıkan Eserleri</a:t>
            </a:r>
            <a:endParaRPr lang="en-US" dirty="0"/>
          </a:p>
        </p:txBody>
      </p:sp>
      <p:sp>
        <p:nvSpPr>
          <p:cNvPr id="3" name="Content Placeholder 2">
            <a:extLst>
              <a:ext uri="{FF2B5EF4-FFF2-40B4-BE49-F238E27FC236}">
                <a16:creationId xmlns:a16="http://schemas.microsoft.com/office/drawing/2014/main" id="{1FB1BF16-6319-B079-A8A9-252291413F55}"/>
              </a:ext>
            </a:extLst>
          </p:cNvPr>
          <p:cNvSpPr>
            <a:spLocks noGrp="1"/>
          </p:cNvSpPr>
          <p:nvPr>
            <p:ph idx="1"/>
          </p:nvPr>
        </p:nvSpPr>
        <p:spPr>
          <a:xfrm>
            <a:off x="5411972" y="1541722"/>
            <a:ext cx="3200399" cy="4499642"/>
          </a:xfrm>
        </p:spPr>
        <p:txBody>
          <a:bodyPr>
            <a:normAutofit/>
          </a:bodyPr>
          <a:lstStyle/>
          <a:p>
            <a:endParaRPr lang="en-US" dirty="0"/>
          </a:p>
          <a:p>
            <a:pPr>
              <a:defRPr sz="2200">
                <a:solidFill>
                  <a:srgbClr val="F0F0F0"/>
                </a:solidFill>
              </a:defRPr>
            </a:pPr>
            <a:endParaRPr lang="en-US" dirty="0"/>
          </a:p>
          <a:p>
            <a:pPr>
              <a:defRPr sz="2200">
                <a:solidFill>
                  <a:srgbClr val="F0F0F0"/>
                </a:solidFill>
              </a:defRPr>
            </a:pPr>
            <a:r>
              <a:rPr lang="en-US" dirty="0"/>
              <a:t>Weeping Woman (1937), </a:t>
            </a:r>
            <a:r>
              <a:rPr lang="en-US" dirty="0" err="1"/>
              <a:t>Guernica'nın</a:t>
            </a:r>
            <a:r>
              <a:rPr lang="en-US" dirty="0"/>
              <a:t> </a:t>
            </a:r>
            <a:r>
              <a:rPr lang="en-US" dirty="0" err="1"/>
              <a:t>devamı</a:t>
            </a:r>
            <a:r>
              <a:rPr lang="en-US" dirty="0"/>
              <a:t> </a:t>
            </a:r>
            <a:r>
              <a:rPr lang="en-US" dirty="0" err="1"/>
              <a:t>niteliğinde</a:t>
            </a:r>
            <a:r>
              <a:rPr lang="en-US" dirty="0"/>
              <a:t> </a:t>
            </a:r>
            <a:r>
              <a:rPr lang="en-US" dirty="0" err="1"/>
              <a:t>sayılabilecek</a:t>
            </a:r>
            <a:r>
              <a:rPr lang="en-US" dirty="0"/>
              <a:t> </a:t>
            </a:r>
            <a:r>
              <a:rPr lang="en-US" dirty="0" err="1"/>
              <a:t>güçlü</a:t>
            </a:r>
            <a:r>
              <a:rPr lang="en-US" dirty="0"/>
              <a:t> </a:t>
            </a:r>
            <a:r>
              <a:rPr lang="en-US" dirty="0" err="1"/>
              <a:t>bir</a:t>
            </a:r>
            <a:r>
              <a:rPr lang="en-US" dirty="0"/>
              <a:t> </a:t>
            </a:r>
            <a:r>
              <a:rPr lang="en-US" dirty="0" err="1"/>
              <a:t>duygusal</a:t>
            </a:r>
            <a:r>
              <a:rPr lang="en-US" dirty="0"/>
              <a:t> </a:t>
            </a:r>
            <a:r>
              <a:rPr lang="en-US" dirty="0" err="1"/>
              <a:t>ifadedir</a:t>
            </a:r>
            <a:r>
              <a:rPr lang="en-US" dirty="0"/>
              <a:t>.</a:t>
            </a:r>
          </a:p>
        </p:txBody>
      </p:sp>
      <p:pic>
        <p:nvPicPr>
          <p:cNvPr id="6" name="Picture 5" descr="A painting of a person with a hat&#10;&#10;AI-generated content may be incorrect.">
            <a:extLst>
              <a:ext uri="{FF2B5EF4-FFF2-40B4-BE49-F238E27FC236}">
                <a16:creationId xmlns:a16="http://schemas.microsoft.com/office/drawing/2014/main" id="{B003D18F-6C1F-AD6B-20F9-6FA812B53965}"/>
              </a:ext>
            </a:extLst>
          </p:cNvPr>
          <p:cNvPicPr>
            <a:picLocks noChangeAspect="1"/>
          </p:cNvPicPr>
          <p:nvPr/>
        </p:nvPicPr>
        <p:blipFill>
          <a:blip r:embed="rId2"/>
          <a:stretch>
            <a:fillRect/>
          </a:stretch>
        </p:blipFill>
        <p:spPr>
          <a:xfrm>
            <a:off x="0" y="0"/>
            <a:ext cx="5252483" cy="6858000"/>
          </a:xfrm>
          <a:prstGeom prst="rect">
            <a:avLst/>
          </a:prstGeom>
        </p:spPr>
      </p:pic>
    </p:spTree>
    <p:extLst>
      <p:ext uri="{BB962C8B-B14F-4D97-AF65-F5344CB8AC3E}">
        <p14:creationId xmlns:p14="http://schemas.microsoft.com/office/powerpoint/2010/main" val="385764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E1B5653-441B-A8AE-ABAB-A230071E1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E1FA17-74C8-7168-A4AD-21EE96D2A00E}"/>
              </a:ext>
            </a:extLst>
          </p:cNvPr>
          <p:cNvSpPr>
            <a:spLocks noGrp="1"/>
          </p:cNvSpPr>
          <p:nvPr>
            <p:ph type="title"/>
          </p:nvPr>
        </p:nvSpPr>
        <p:spPr>
          <a:xfrm>
            <a:off x="4152550" y="255182"/>
            <a:ext cx="4459822" cy="861238"/>
          </a:xfrm>
        </p:spPr>
        <p:txBody>
          <a:bodyPr>
            <a:normAutofit/>
          </a:bodyPr>
          <a:lstStyle/>
          <a:p>
            <a:pPr>
              <a:defRPr sz="3600" b="1">
                <a:solidFill>
                  <a:srgbClr val="FFFFFF"/>
                </a:solidFill>
              </a:defRPr>
            </a:pPr>
            <a:r>
              <a:rPr dirty="0"/>
              <a:t>Guernica (1937)</a:t>
            </a:r>
          </a:p>
        </p:txBody>
      </p:sp>
      <p:sp>
        <p:nvSpPr>
          <p:cNvPr id="3" name="Content Placeholder 2">
            <a:extLst>
              <a:ext uri="{FF2B5EF4-FFF2-40B4-BE49-F238E27FC236}">
                <a16:creationId xmlns:a16="http://schemas.microsoft.com/office/drawing/2014/main" id="{7C039EE2-4280-F4F7-C997-3ED3BBC783B9}"/>
              </a:ext>
            </a:extLst>
          </p:cNvPr>
          <p:cNvSpPr>
            <a:spLocks noGrp="1"/>
          </p:cNvSpPr>
          <p:nvPr>
            <p:ph idx="1"/>
          </p:nvPr>
        </p:nvSpPr>
        <p:spPr>
          <a:xfrm>
            <a:off x="3907172" y="936664"/>
            <a:ext cx="5236808" cy="5921336"/>
          </a:xfrm>
        </p:spPr>
        <p:txBody>
          <a:bodyPr>
            <a:normAutofit fontScale="85000" lnSpcReduction="10000"/>
          </a:bodyPr>
          <a:lstStyle/>
          <a:p>
            <a:endParaRPr lang="en-US" sz="1900" dirty="0"/>
          </a:p>
          <a:p>
            <a:r>
              <a:rPr lang="en-US" sz="1900" dirty="0"/>
              <a:t>Picasso </a:t>
            </a:r>
            <a:r>
              <a:rPr lang="en-US" sz="1900" dirty="0" err="1"/>
              <a:t>tarafından</a:t>
            </a:r>
            <a:r>
              <a:rPr lang="en-US" sz="1900" dirty="0"/>
              <a:t> 1937'de </a:t>
            </a:r>
            <a:r>
              <a:rPr lang="en-US" sz="1900" dirty="0" err="1"/>
              <a:t>yapılan</a:t>
            </a:r>
            <a:r>
              <a:rPr lang="en-US" sz="1900" dirty="0"/>
              <a:t>, </a:t>
            </a:r>
            <a:r>
              <a:rPr lang="en-US" sz="1900" dirty="0" err="1"/>
              <a:t>İspanya</a:t>
            </a:r>
            <a:r>
              <a:rPr lang="en-US" sz="1900" dirty="0"/>
              <a:t> </a:t>
            </a:r>
            <a:r>
              <a:rPr lang="en-US" sz="1900" dirty="0" err="1"/>
              <a:t>İç</a:t>
            </a:r>
            <a:r>
              <a:rPr lang="en-US" sz="1900" dirty="0"/>
              <a:t> </a:t>
            </a:r>
            <a:r>
              <a:rPr lang="en-US" sz="1900" dirty="0" err="1"/>
              <a:t>Savaşı</a:t>
            </a:r>
            <a:r>
              <a:rPr lang="en-US" sz="1900" dirty="0"/>
              <a:t> </a:t>
            </a:r>
            <a:r>
              <a:rPr lang="en-US" sz="1900" dirty="0" err="1"/>
              <a:t>sırasında</a:t>
            </a:r>
            <a:r>
              <a:rPr lang="en-US" sz="1900" dirty="0"/>
              <a:t> Nazi </a:t>
            </a:r>
            <a:r>
              <a:rPr lang="en-US" sz="1900" dirty="0" err="1"/>
              <a:t>Almanyası'na</a:t>
            </a:r>
            <a:r>
              <a:rPr lang="en-US" sz="1900" dirty="0"/>
              <a:t> </a:t>
            </a:r>
            <a:r>
              <a:rPr lang="en-US" sz="1900" dirty="0" err="1"/>
              <a:t>ait</a:t>
            </a:r>
            <a:r>
              <a:rPr lang="en-US" sz="1900" dirty="0"/>
              <a:t> 28 </a:t>
            </a:r>
            <a:r>
              <a:rPr lang="en-US" sz="1900" dirty="0" err="1"/>
              <a:t>bombardıman</a:t>
            </a:r>
            <a:r>
              <a:rPr lang="en-US" sz="1900" dirty="0"/>
              <a:t> </a:t>
            </a:r>
            <a:r>
              <a:rPr lang="en-US" sz="1900" dirty="0" err="1"/>
              <a:t>uçağının</a:t>
            </a:r>
            <a:r>
              <a:rPr lang="en-US" sz="1900" dirty="0"/>
              <a:t> 26 Nisan 1937'de </a:t>
            </a:r>
            <a:r>
              <a:rPr lang="en-US" sz="1900" dirty="0" err="1"/>
              <a:t>İspanya'daki</a:t>
            </a:r>
            <a:r>
              <a:rPr lang="en-US" sz="1900" dirty="0"/>
              <a:t> Guernica </a:t>
            </a:r>
            <a:r>
              <a:rPr lang="en-US" sz="1900" dirty="0" err="1"/>
              <a:t>şehrini</a:t>
            </a:r>
            <a:r>
              <a:rPr lang="en-US" sz="1900" dirty="0"/>
              <a:t> </a:t>
            </a:r>
            <a:r>
              <a:rPr lang="en-US" sz="1900" dirty="0" err="1"/>
              <a:t>bombalamasını</a:t>
            </a:r>
            <a:r>
              <a:rPr lang="en-US" sz="1900" dirty="0"/>
              <a:t> </a:t>
            </a:r>
            <a:r>
              <a:rPr lang="en-US" sz="1900" dirty="0" err="1"/>
              <a:t>anlatan</a:t>
            </a:r>
            <a:r>
              <a:rPr lang="en-US" sz="1900" dirty="0"/>
              <a:t> </a:t>
            </a:r>
            <a:r>
              <a:rPr lang="en-US" sz="1900" dirty="0" err="1"/>
              <a:t>anıtsal</a:t>
            </a:r>
            <a:r>
              <a:rPr lang="en-US" sz="1900" dirty="0"/>
              <a:t> </a:t>
            </a:r>
            <a:r>
              <a:rPr lang="en-US" sz="1900" dirty="0" err="1"/>
              <a:t>tablodur</a:t>
            </a:r>
            <a:r>
              <a:rPr lang="en-US" sz="1900" dirty="0"/>
              <a:t>. </a:t>
            </a:r>
          </a:p>
          <a:p>
            <a:r>
              <a:rPr lang="en-US" sz="1900" dirty="0" err="1"/>
              <a:t>Saldırı</a:t>
            </a:r>
            <a:r>
              <a:rPr lang="en-US" sz="1900" dirty="0"/>
              <a:t> </a:t>
            </a:r>
            <a:r>
              <a:rPr lang="en-US" sz="1900" dirty="0" err="1"/>
              <a:t>sırasında</a:t>
            </a:r>
            <a:r>
              <a:rPr lang="en-US" sz="1900" dirty="0"/>
              <a:t> 250 </a:t>
            </a:r>
            <a:r>
              <a:rPr lang="en-US" sz="1900" dirty="0" err="1"/>
              <a:t>ila</a:t>
            </a:r>
            <a:r>
              <a:rPr lang="en-US" sz="1900" dirty="0"/>
              <a:t> 1600 </a:t>
            </a:r>
            <a:r>
              <a:rPr lang="en-US" sz="1900" dirty="0" err="1"/>
              <a:t>kişi</a:t>
            </a:r>
            <a:r>
              <a:rPr lang="en-US" sz="1900" dirty="0"/>
              <a:t> </a:t>
            </a:r>
            <a:r>
              <a:rPr lang="en-US" sz="1900" dirty="0" err="1"/>
              <a:t>ölmüş</a:t>
            </a:r>
            <a:r>
              <a:rPr lang="en-US" sz="1900" dirty="0"/>
              <a:t>, </a:t>
            </a:r>
            <a:r>
              <a:rPr lang="en-US" sz="1900" dirty="0" err="1"/>
              <a:t>yüzlerce</a:t>
            </a:r>
            <a:r>
              <a:rPr lang="en-US" sz="1900" dirty="0"/>
              <a:t> </a:t>
            </a:r>
            <a:r>
              <a:rPr lang="en-US" sz="1900" dirty="0" err="1"/>
              <a:t>kişi</a:t>
            </a:r>
            <a:r>
              <a:rPr lang="en-US" sz="1900" dirty="0"/>
              <a:t> de </a:t>
            </a:r>
            <a:r>
              <a:rPr lang="en-US" sz="1900" dirty="0" err="1"/>
              <a:t>yaralanmıştı</a:t>
            </a:r>
            <a:r>
              <a:rPr lang="en-US" sz="1900" dirty="0"/>
              <a:t>.</a:t>
            </a:r>
          </a:p>
          <a:p>
            <a:r>
              <a:rPr lang="en-US" sz="1900" dirty="0" err="1"/>
              <a:t>Saldırı</a:t>
            </a:r>
            <a:r>
              <a:rPr lang="en-US" sz="1900" dirty="0"/>
              <a:t> </a:t>
            </a:r>
            <a:r>
              <a:rPr lang="en-US" sz="1900" dirty="0" err="1"/>
              <a:t>sonrası</a:t>
            </a:r>
            <a:r>
              <a:rPr lang="en-US" sz="1900" dirty="0"/>
              <a:t> </a:t>
            </a:r>
            <a:r>
              <a:rPr lang="en-US" sz="1900" dirty="0" err="1"/>
              <a:t>yangınlar</a:t>
            </a:r>
            <a:r>
              <a:rPr lang="en-US" sz="1900" dirty="0"/>
              <a:t> 3 </a:t>
            </a:r>
            <a:r>
              <a:rPr lang="en-US" sz="1900" dirty="0" err="1"/>
              <a:t>gün</a:t>
            </a:r>
            <a:r>
              <a:rPr lang="en-US" sz="1900" dirty="0"/>
              <a:t> </a:t>
            </a:r>
            <a:r>
              <a:rPr lang="en-US" sz="1900" dirty="0" err="1"/>
              <a:t>boyunca</a:t>
            </a:r>
            <a:r>
              <a:rPr lang="en-US" sz="1900" dirty="0"/>
              <a:t> </a:t>
            </a:r>
            <a:r>
              <a:rPr lang="en-US" sz="1900" dirty="0" err="1"/>
              <a:t>devam</a:t>
            </a:r>
            <a:r>
              <a:rPr lang="en-US" sz="1900" dirty="0"/>
              <a:t> </a:t>
            </a:r>
            <a:r>
              <a:rPr lang="en-US" sz="1900" dirty="0" err="1"/>
              <a:t>etti</a:t>
            </a:r>
            <a:r>
              <a:rPr lang="en-US" sz="1900" dirty="0"/>
              <a:t> </a:t>
            </a:r>
            <a:r>
              <a:rPr lang="en-US" sz="1900" dirty="0" err="1"/>
              <a:t>ve</a:t>
            </a:r>
            <a:r>
              <a:rPr lang="en-US" sz="1900" dirty="0"/>
              <a:t> </a:t>
            </a:r>
            <a:r>
              <a:rPr lang="en-US" sz="1900" dirty="0" err="1"/>
              <a:t>şehrin</a:t>
            </a:r>
            <a:r>
              <a:rPr lang="en-US" sz="1900" dirty="0"/>
              <a:t> 70% </a:t>
            </a:r>
            <a:r>
              <a:rPr lang="en-US" sz="1900" dirty="0" err="1"/>
              <a:t>i</a:t>
            </a:r>
            <a:r>
              <a:rPr lang="en-US" sz="1900" dirty="0"/>
              <a:t> yok </a:t>
            </a:r>
            <a:r>
              <a:rPr lang="en-US" sz="1900" dirty="0" err="1"/>
              <a:t>oldu</a:t>
            </a:r>
            <a:r>
              <a:rPr lang="en-US" sz="1900" dirty="0"/>
              <a:t>. </a:t>
            </a:r>
          </a:p>
          <a:p>
            <a:r>
              <a:rPr lang="en-US" sz="1900" dirty="0"/>
              <a:t>3,5 </a:t>
            </a:r>
            <a:r>
              <a:rPr lang="en-US" sz="1900" dirty="0" err="1"/>
              <a:t>metre</a:t>
            </a:r>
            <a:r>
              <a:rPr lang="en-US" sz="1900" dirty="0"/>
              <a:t> </a:t>
            </a:r>
            <a:r>
              <a:rPr lang="en-US" sz="1900" dirty="0" err="1"/>
              <a:t>yükseklik</a:t>
            </a:r>
            <a:r>
              <a:rPr lang="en-US" sz="1900" dirty="0"/>
              <a:t> </a:t>
            </a:r>
            <a:r>
              <a:rPr lang="en-US" sz="1900" dirty="0" err="1"/>
              <a:t>ve</a:t>
            </a:r>
            <a:r>
              <a:rPr lang="en-US" sz="1900" dirty="0"/>
              <a:t> 7,8 </a:t>
            </a:r>
            <a:r>
              <a:rPr lang="en-US" sz="1900" dirty="0" err="1"/>
              <a:t>metre</a:t>
            </a:r>
            <a:r>
              <a:rPr lang="en-US" sz="1900" dirty="0"/>
              <a:t> </a:t>
            </a:r>
            <a:r>
              <a:rPr lang="en-US" sz="1900" dirty="0" err="1"/>
              <a:t>genişliktedir</a:t>
            </a:r>
            <a:r>
              <a:rPr lang="en-US" sz="1900" dirty="0"/>
              <a:t>.</a:t>
            </a:r>
          </a:p>
          <a:p>
            <a:r>
              <a:rPr lang="en-US" sz="1900" dirty="0"/>
              <a:t>Tuval </a:t>
            </a:r>
            <a:r>
              <a:rPr lang="en-US" sz="1900" dirty="0" err="1"/>
              <a:t>üzerine</a:t>
            </a:r>
            <a:r>
              <a:rPr lang="en-US" sz="1900" dirty="0"/>
              <a:t> </a:t>
            </a:r>
            <a:r>
              <a:rPr lang="en-US" sz="1900" dirty="0" err="1"/>
              <a:t>sadece</a:t>
            </a:r>
            <a:r>
              <a:rPr lang="en-US" sz="1900" dirty="0"/>
              <a:t> </a:t>
            </a:r>
            <a:r>
              <a:rPr lang="en-US" sz="1900" dirty="0" err="1"/>
              <a:t>siyah</a:t>
            </a:r>
            <a:r>
              <a:rPr lang="en-US" sz="1900" dirty="0"/>
              <a:t> </a:t>
            </a:r>
            <a:r>
              <a:rPr lang="en-US" sz="1900" dirty="0" err="1"/>
              <a:t>ve</a:t>
            </a:r>
            <a:r>
              <a:rPr lang="en-US" sz="1900" dirty="0"/>
              <a:t> </a:t>
            </a:r>
            <a:r>
              <a:rPr lang="en-US" sz="1900" dirty="0" err="1"/>
              <a:t>beyaz</a:t>
            </a:r>
            <a:r>
              <a:rPr lang="en-US" sz="1900" dirty="0"/>
              <a:t> </a:t>
            </a:r>
            <a:r>
              <a:rPr lang="en-US" sz="1900" dirty="0" err="1"/>
              <a:t>renklerde</a:t>
            </a:r>
            <a:r>
              <a:rPr lang="en-US" sz="1900" dirty="0"/>
              <a:t> </a:t>
            </a:r>
            <a:r>
              <a:rPr lang="en-US" sz="1900" dirty="0" err="1"/>
              <a:t>yağlı</a:t>
            </a:r>
            <a:r>
              <a:rPr lang="en-US" sz="1900" dirty="0"/>
              <a:t> </a:t>
            </a:r>
            <a:r>
              <a:rPr lang="en-US" sz="1900" dirty="0" err="1"/>
              <a:t>boya</a:t>
            </a:r>
            <a:r>
              <a:rPr lang="en-US" sz="1900" dirty="0"/>
              <a:t> </a:t>
            </a:r>
            <a:r>
              <a:rPr lang="en-US" sz="1900" dirty="0" err="1"/>
              <a:t>ile</a:t>
            </a:r>
            <a:r>
              <a:rPr lang="en-US" sz="1900" dirty="0"/>
              <a:t> </a:t>
            </a:r>
            <a:r>
              <a:rPr lang="en-US" sz="1900" dirty="0" err="1"/>
              <a:t>yapılmıştır</a:t>
            </a:r>
            <a:r>
              <a:rPr lang="en-US" sz="1900" dirty="0"/>
              <a:t>. Bu </a:t>
            </a:r>
            <a:r>
              <a:rPr lang="en-US" sz="1900" dirty="0" err="1"/>
              <a:t>renklerle</a:t>
            </a:r>
            <a:r>
              <a:rPr lang="en-US" sz="1900" dirty="0"/>
              <a:t> </a:t>
            </a:r>
            <a:r>
              <a:rPr lang="en-US" sz="1900" dirty="0" err="1"/>
              <a:t>savaşın</a:t>
            </a:r>
            <a:r>
              <a:rPr lang="en-US" sz="1900" dirty="0"/>
              <a:t> </a:t>
            </a:r>
            <a:r>
              <a:rPr lang="en-US" sz="1900" dirty="0" err="1"/>
              <a:t>yarattığı</a:t>
            </a:r>
            <a:r>
              <a:rPr lang="en-US" sz="1900" dirty="0"/>
              <a:t> </a:t>
            </a:r>
            <a:r>
              <a:rPr lang="en-US" sz="1900" dirty="0" err="1"/>
              <a:t>cansızlık</a:t>
            </a:r>
            <a:r>
              <a:rPr lang="en-US" sz="1900" dirty="0"/>
              <a:t> </a:t>
            </a:r>
            <a:r>
              <a:rPr lang="en-US" sz="1900" dirty="0" err="1"/>
              <a:t>ve</a:t>
            </a:r>
            <a:r>
              <a:rPr lang="en-US" sz="1900" dirty="0"/>
              <a:t> </a:t>
            </a:r>
            <a:r>
              <a:rPr lang="en-US" sz="1900" dirty="0" err="1"/>
              <a:t>vahşet</a:t>
            </a:r>
            <a:r>
              <a:rPr lang="en-US" sz="1900" dirty="0"/>
              <a:t> </a:t>
            </a:r>
            <a:r>
              <a:rPr lang="en-US" sz="1900" dirty="0" err="1"/>
              <a:t>vurgulanmıştır</a:t>
            </a:r>
            <a:r>
              <a:rPr lang="en-US" sz="1900" dirty="0"/>
              <a:t>.</a:t>
            </a:r>
          </a:p>
          <a:p>
            <a:pPr>
              <a:defRPr sz="2200">
                <a:solidFill>
                  <a:srgbClr val="F0F0F0"/>
                </a:solidFill>
              </a:defRPr>
            </a:pPr>
            <a:r>
              <a:rPr lang="en-US" sz="1900" dirty="0"/>
              <a:t>Guernica, </a:t>
            </a:r>
            <a:r>
              <a:rPr lang="en-US" sz="1900" dirty="0" err="1"/>
              <a:t>Picasso’nun</a:t>
            </a:r>
            <a:r>
              <a:rPr lang="en-US" sz="1900" dirty="0"/>
              <a:t> </a:t>
            </a:r>
            <a:r>
              <a:rPr lang="en-US" sz="1900" dirty="0" err="1"/>
              <a:t>yalnızca</a:t>
            </a:r>
            <a:r>
              <a:rPr lang="en-US" sz="1900" dirty="0"/>
              <a:t> </a:t>
            </a:r>
            <a:r>
              <a:rPr lang="en-US" sz="1900" dirty="0" err="1"/>
              <a:t>kariyerindeki</a:t>
            </a:r>
            <a:r>
              <a:rPr lang="en-US" sz="1900" dirty="0"/>
              <a:t> </a:t>
            </a:r>
            <a:r>
              <a:rPr lang="en-US" sz="1900" dirty="0" err="1"/>
              <a:t>değil</a:t>
            </a:r>
            <a:r>
              <a:rPr lang="en-US" sz="1900" dirty="0"/>
              <a:t>, 20. </a:t>
            </a:r>
            <a:r>
              <a:rPr lang="en-US" sz="1900" dirty="0" err="1"/>
              <a:t>yüzyılın</a:t>
            </a:r>
            <a:r>
              <a:rPr lang="en-US" sz="1900" dirty="0"/>
              <a:t> </a:t>
            </a:r>
            <a:r>
              <a:rPr lang="en-US" sz="1900" dirty="0" err="1"/>
              <a:t>tamamında</a:t>
            </a:r>
            <a:r>
              <a:rPr lang="en-US" sz="1900" dirty="0"/>
              <a:t> </a:t>
            </a:r>
            <a:r>
              <a:rPr lang="en-US" sz="1900" dirty="0" err="1"/>
              <a:t>üretilmiş</a:t>
            </a:r>
            <a:r>
              <a:rPr lang="en-US" sz="1900" dirty="0"/>
              <a:t> </a:t>
            </a:r>
            <a:r>
              <a:rPr lang="en-US" sz="1900" dirty="0" err="1"/>
              <a:t>en</a:t>
            </a:r>
            <a:r>
              <a:rPr lang="en-US" sz="1900" dirty="0"/>
              <a:t> </a:t>
            </a:r>
            <a:r>
              <a:rPr lang="en-US" sz="1900" dirty="0" err="1"/>
              <a:t>etkili</a:t>
            </a:r>
            <a:r>
              <a:rPr lang="en-US" sz="1900" dirty="0"/>
              <a:t> </a:t>
            </a:r>
            <a:r>
              <a:rPr lang="en-US" sz="1900" dirty="0" err="1"/>
              <a:t>sanat</a:t>
            </a:r>
            <a:r>
              <a:rPr lang="en-US" sz="1900" dirty="0"/>
              <a:t> </a:t>
            </a:r>
            <a:r>
              <a:rPr lang="en-US" sz="1900" dirty="0" err="1"/>
              <a:t>eserlerinden</a:t>
            </a:r>
            <a:r>
              <a:rPr lang="en-US" sz="1900" dirty="0"/>
              <a:t> </a:t>
            </a:r>
            <a:r>
              <a:rPr lang="en-US" sz="1900" dirty="0" err="1"/>
              <a:t>biridir</a:t>
            </a:r>
            <a:r>
              <a:rPr lang="en-US" sz="1900" dirty="0"/>
              <a:t>.</a:t>
            </a:r>
          </a:p>
          <a:p>
            <a:pPr>
              <a:defRPr sz="2200">
                <a:solidFill>
                  <a:srgbClr val="F0F0F0"/>
                </a:solidFill>
              </a:defRPr>
            </a:pPr>
            <a:r>
              <a:rPr lang="en-US" sz="1900" dirty="0"/>
              <a:t>Guernica, </a:t>
            </a:r>
            <a:r>
              <a:rPr lang="en-US" sz="1900" dirty="0" err="1"/>
              <a:t>yalnızca</a:t>
            </a:r>
            <a:r>
              <a:rPr lang="en-US" sz="1900" dirty="0"/>
              <a:t> </a:t>
            </a:r>
            <a:r>
              <a:rPr lang="en-US" sz="1900" dirty="0" err="1"/>
              <a:t>politik</a:t>
            </a:r>
            <a:r>
              <a:rPr lang="en-US" sz="1900" dirty="0"/>
              <a:t> </a:t>
            </a:r>
            <a:r>
              <a:rPr lang="en-US" sz="1900" dirty="0" err="1"/>
              <a:t>bir</a:t>
            </a:r>
            <a:r>
              <a:rPr lang="en-US" sz="1900" dirty="0"/>
              <a:t> </a:t>
            </a:r>
            <a:r>
              <a:rPr lang="en-US" sz="1900" dirty="0" err="1"/>
              <a:t>tepki</a:t>
            </a:r>
            <a:r>
              <a:rPr lang="en-US" sz="1900" dirty="0"/>
              <a:t> </a:t>
            </a:r>
            <a:r>
              <a:rPr lang="en-US" sz="1900" dirty="0" err="1"/>
              <a:t>değil</a:t>
            </a:r>
            <a:r>
              <a:rPr lang="en-US" sz="1900" dirty="0"/>
              <a:t>, </a:t>
            </a:r>
            <a:r>
              <a:rPr lang="en-US" sz="1900" dirty="0" err="1"/>
              <a:t>aynı</a:t>
            </a:r>
            <a:r>
              <a:rPr lang="en-US" sz="1900" dirty="0"/>
              <a:t> </a:t>
            </a:r>
            <a:r>
              <a:rPr lang="en-US" sz="1900" dirty="0" err="1"/>
              <a:t>zamanda</a:t>
            </a:r>
            <a:r>
              <a:rPr lang="en-US" sz="1900" dirty="0"/>
              <a:t> </a:t>
            </a:r>
            <a:r>
              <a:rPr lang="en-US" sz="1900" dirty="0" err="1"/>
              <a:t>insanlığın</a:t>
            </a:r>
            <a:r>
              <a:rPr lang="en-US" sz="1900" dirty="0"/>
              <a:t> </a:t>
            </a:r>
            <a:r>
              <a:rPr lang="en-US" sz="1900" dirty="0" err="1"/>
              <a:t>acılarına</a:t>
            </a:r>
            <a:r>
              <a:rPr lang="en-US" sz="1900" dirty="0"/>
              <a:t> </a:t>
            </a:r>
            <a:r>
              <a:rPr lang="en-US" sz="1900" dirty="0" err="1"/>
              <a:t>yönelik</a:t>
            </a:r>
            <a:r>
              <a:rPr lang="en-US" sz="1900" dirty="0"/>
              <a:t> </a:t>
            </a:r>
            <a:r>
              <a:rPr lang="en-US" sz="1900" dirty="0" err="1"/>
              <a:t>bir</a:t>
            </a:r>
            <a:r>
              <a:rPr lang="en-US" sz="1900" dirty="0"/>
              <a:t> </a:t>
            </a:r>
            <a:r>
              <a:rPr lang="en-US" sz="1900" dirty="0" err="1"/>
              <a:t>başkaldırıdır</a:t>
            </a:r>
            <a:r>
              <a:rPr lang="en-US" sz="1900" dirty="0"/>
              <a:t>. </a:t>
            </a:r>
            <a:r>
              <a:rPr lang="en-US" sz="1900" dirty="0" err="1"/>
              <a:t>Savaşın</a:t>
            </a:r>
            <a:r>
              <a:rPr lang="en-US" sz="1900" dirty="0"/>
              <a:t> </a:t>
            </a:r>
            <a:r>
              <a:rPr lang="en-US" sz="1900" dirty="0" err="1"/>
              <a:t>yarattığı</a:t>
            </a:r>
            <a:r>
              <a:rPr lang="en-US" sz="1900" dirty="0"/>
              <a:t> </a:t>
            </a:r>
            <a:r>
              <a:rPr lang="en-US" sz="1900" dirty="0" err="1"/>
              <a:t>trajedilerin</a:t>
            </a:r>
            <a:r>
              <a:rPr lang="en-US" sz="1900" dirty="0"/>
              <a:t> </a:t>
            </a:r>
            <a:r>
              <a:rPr lang="en-US" sz="1900" dirty="0" err="1"/>
              <a:t>anımsatıcısı</a:t>
            </a:r>
            <a:r>
              <a:rPr lang="en-US" sz="1900" dirty="0"/>
              <a:t>, </a:t>
            </a:r>
            <a:r>
              <a:rPr lang="en-US" sz="1900" dirty="0" err="1"/>
              <a:t>savaş</a:t>
            </a:r>
            <a:r>
              <a:rPr lang="en-US" sz="1900" dirty="0"/>
              <a:t> </a:t>
            </a:r>
            <a:r>
              <a:rPr lang="en-US" sz="1900" dirty="0" err="1"/>
              <a:t>karşıtı</a:t>
            </a:r>
            <a:r>
              <a:rPr lang="en-US" sz="1900" dirty="0"/>
              <a:t> </a:t>
            </a:r>
            <a:r>
              <a:rPr lang="en-US" sz="1900" dirty="0" err="1"/>
              <a:t>ve</a:t>
            </a:r>
            <a:r>
              <a:rPr lang="en-US" sz="1900" dirty="0"/>
              <a:t> </a:t>
            </a:r>
            <a:r>
              <a:rPr lang="en-US" sz="1900" dirty="0" err="1"/>
              <a:t>barış</a:t>
            </a:r>
            <a:r>
              <a:rPr lang="en-US" sz="1900" dirty="0"/>
              <a:t> </a:t>
            </a:r>
            <a:r>
              <a:rPr lang="en-US" sz="1900" dirty="0" err="1"/>
              <a:t>yanlısı</a:t>
            </a:r>
            <a:r>
              <a:rPr lang="en-US" sz="1900" dirty="0"/>
              <a:t> </a:t>
            </a:r>
            <a:r>
              <a:rPr lang="en-US" sz="1900" dirty="0" err="1"/>
              <a:t>düşüncelerin</a:t>
            </a:r>
            <a:r>
              <a:rPr lang="en-US" sz="1900" dirty="0"/>
              <a:t> </a:t>
            </a:r>
            <a:r>
              <a:rPr lang="en-US" sz="1900" dirty="0" err="1"/>
              <a:t>sembolü</a:t>
            </a:r>
            <a:r>
              <a:rPr lang="en-US" sz="1900" dirty="0"/>
              <a:t> </a:t>
            </a:r>
            <a:r>
              <a:rPr lang="en-US" sz="1900" dirty="0" err="1"/>
              <a:t>haline</a:t>
            </a:r>
            <a:r>
              <a:rPr lang="en-US" sz="1900" dirty="0"/>
              <a:t> </a:t>
            </a:r>
            <a:r>
              <a:rPr lang="en-US" sz="1900" dirty="0" err="1"/>
              <a:t>gelmiştir</a:t>
            </a:r>
            <a:r>
              <a:rPr lang="en-US" sz="1900" dirty="0"/>
              <a:t>.</a:t>
            </a:r>
          </a:p>
          <a:p>
            <a:endParaRPr lang="en-US" dirty="0"/>
          </a:p>
          <a:p>
            <a:endParaRPr lang="en-US" dirty="0"/>
          </a:p>
        </p:txBody>
      </p:sp>
      <p:pic>
        <p:nvPicPr>
          <p:cNvPr id="2050" name="Picture 2">
            <a:extLst>
              <a:ext uri="{FF2B5EF4-FFF2-40B4-BE49-F238E27FC236}">
                <a16:creationId xmlns:a16="http://schemas.microsoft.com/office/drawing/2014/main" id="{B6D2D24B-F060-5D92-F778-E6503AB85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637" r="12202" b="-1"/>
          <a:stretch>
            <a:fillRect/>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055" name="Isosceles Triangle 205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395928421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43E878D-BBE0-ADBD-FCA7-E02981699E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7735D9-D0A0-BFC9-1D1A-582FE325F013}"/>
              </a:ext>
            </a:extLst>
          </p:cNvPr>
          <p:cNvSpPr>
            <a:spLocks noGrp="1"/>
          </p:cNvSpPr>
          <p:nvPr>
            <p:ph type="title"/>
          </p:nvPr>
        </p:nvSpPr>
        <p:spPr>
          <a:xfrm>
            <a:off x="4152550" y="255182"/>
            <a:ext cx="4459822" cy="861238"/>
          </a:xfrm>
        </p:spPr>
        <p:txBody>
          <a:bodyPr>
            <a:normAutofit/>
          </a:bodyPr>
          <a:lstStyle/>
          <a:p>
            <a:pPr>
              <a:defRPr sz="3600" b="1">
                <a:solidFill>
                  <a:srgbClr val="FFFFFF"/>
                </a:solidFill>
              </a:defRPr>
            </a:pPr>
            <a:r>
              <a:rPr dirty="0"/>
              <a:t>Guernica (1937)</a:t>
            </a:r>
          </a:p>
        </p:txBody>
      </p:sp>
      <p:sp>
        <p:nvSpPr>
          <p:cNvPr id="3" name="Content Placeholder 2">
            <a:extLst>
              <a:ext uri="{FF2B5EF4-FFF2-40B4-BE49-F238E27FC236}">
                <a16:creationId xmlns:a16="http://schemas.microsoft.com/office/drawing/2014/main" id="{56924CE9-A80B-EB35-D2B2-77C6E711B94E}"/>
              </a:ext>
            </a:extLst>
          </p:cNvPr>
          <p:cNvSpPr>
            <a:spLocks noGrp="1"/>
          </p:cNvSpPr>
          <p:nvPr>
            <p:ph idx="1"/>
          </p:nvPr>
        </p:nvSpPr>
        <p:spPr>
          <a:xfrm>
            <a:off x="3907172" y="1222744"/>
            <a:ext cx="5236808" cy="5380073"/>
          </a:xfrm>
        </p:spPr>
        <p:txBody>
          <a:bodyPr>
            <a:normAutofit/>
          </a:bodyPr>
          <a:lstStyle/>
          <a:p>
            <a:endParaRPr lang="en-US" dirty="0"/>
          </a:p>
          <a:p>
            <a:endParaRPr lang="en-US" dirty="0"/>
          </a:p>
        </p:txBody>
      </p:sp>
      <p:pic>
        <p:nvPicPr>
          <p:cNvPr id="2050" name="Picture 2">
            <a:extLst>
              <a:ext uri="{FF2B5EF4-FFF2-40B4-BE49-F238E27FC236}">
                <a16:creationId xmlns:a16="http://schemas.microsoft.com/office/drawing/2014/main" id="{7B941152-8895-2232-C7B7-4F4C3AE89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637" r="12202" b="-1"/>
          <a:stretch>
            <a:fillRect/>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055" name="Isosceles Triangle 2054">
            <a:extLst>
              <a:ext uri="{FF2B5EF4-FFF2-40B4-BE49-F238E27FC236}">
                <a16:creationId xmlns:a16="http://schemas.microsoft.com/office/drawing/2014/main" id="{AD521513-09BF-9957-6B95-899987EA3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5" name="TextBox 4">
            <a:extLst>
              <a:ext uri="{FF2B5EF4-FFF2-40B4-BE49-F238E27FC236}">
                <a16:creationId xmlns:a16="http://schemas.microsoft.com/office/drawing/2014/main" id="{8EB8FCF1-2FB9-9238-3FF1-E556AC2EFB1A}"/>
              </a:ext>
            </a:extLst>
          </p:cNvPr>
          <p:cNvSpPr txBox="1"/>
          <p:nvPr/>
        </p:nvSpPr>
        <p:spPr>
          <a:xfrm>
            <a:off x="4046220" y="1310658"/>
            <a:ext cx="4895760" cy="4708981"/>
          </a:xfrm>
          <a:prstGeom prst="rect">
            <a:avLst/>
          </a:prstGeom>
          <a:noFill/>
        </p:spPr>
        <p:txBody>
          <a:bodyPr wrap="square">
            <a:spAutoFit/>
          </a:bodyPr>
          <a:lstStyle/>
          <a:p>
            <a:r>
              <a:rPr lang="tr-TR" sz="2000" dirty="0"/>
              <a:t>Picasso, </a:t>
            </a:r>
            <a:r>
              <a:rPr lang="tr-TR" sz="2000" dirty="0" err="1"/>
              <a:t>Guernica</a:t>
            </a:r>
            <a:r>
              <a:rPr lang="tr-TR" sz="2000" dirty="0"/>
              <a:t> üzerinde çalışırken de şunları söyledi:</a:t>
            </a:r>
          </a:p>
          <a:p>
            <a:endParaRPr lang="tr-TR" sz="2000" dirty="0"/>
          </a:p>
          <a:p>
            <a:r>
              <a:rPr lang="tr-TR" sz="2000" dirty="0"/>
              <a:t>“	İspanya'nın mücadelesi, insanlara, özgürlüğe yapılan saldırıya karşıdır. Ressam olarak hayatım boyunca sürekli sanatın ölümüne karşı durmaya çalıştım. Benim gericilikle ve ölümle anlaşma içinde olduğumu kim bir an için bile olsa düşünebilir? ... Üzerinde çalıştığım ve </a:t>
            </a:r>
            <a:r>
              <a:rPr lang="tr-TR" sz="2000" dirty="0" err="1"/>
              <a:t>Guernica</a:t>
            </a:r>
            <a:r>
              <a:rPr lang="tr-TR" sz="2000" dirty="0"/>
              <a:t> ismini vereceğim resimde ve son zamanlardaki tüm eserlerimde, İspanya'yı acı ve ölüm okyanusuna batıran askeri sınıfa duyduğum nefreti açıkça göstermekteyim.</a:t>
            </a:r>
            <a:r>
              <a:rPr lang="en-US" sz="2000" dirty="0"/>
              <a:t> </a:t>
            </a:r>
            <a:r>
              <a:rPr lang="en-US" sz="2000" b="1" dirty="0"/>
              <a:t>„</a:t>
            </a:r>
            <a:endParaRPr lang="tr-TR" sz="2000" dirty="0"/>
          </a:p>
        </p:txBody>
      </p:sp>
    </p:spTree>
    <p:extLst>
      <p:ext uri="{BB962C8B-B14F-4D97-AF65-F5344CB8AC3E}">
        <p14:creationId xmlns:p14="http://schemas.microsoft.com/office/powerpoint/2010/main" val="224284061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81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58269" y="138224"/>
            <a:ext cx="2785729" cy="808074"/>
          </a:xfrm>
        </p:spPr>
        <p:txBody>
          <a:bodyPr>
            <a:normAutofit fontScale="90000"/>
          </a:bodyPr>
          <a:lstStyle/>
          <a:p>
            <a:pPr>
              <a:defRPr sz="3600" b="1">
                <a:solidFill>
                  <a:srgbClr val="FFFFFF"/>
                </a:solidFill>
              </a:defRPr>
            </a:pPr>
            <a:r>
              <a:rPr sz="3100" dirty="0"/>
              <a:t>Guernica</a:t>
            </a:r>
            <a:r>
              <a:rPr dirty="0"/>
              <a:t> </a:t>
            </a:r>
            <a:r>
              <a:rPr sz="2800" dirty="0"/>
              <a:t>(1937)</a:t>
            </a:r>
          </a:p>
        </p:txBody>
      </p:sp>
      <p:sp>
        <p:nvSpPr>
          <p:cNvPr id="3" name="Content Placeholder 2"/>
          <p:cNvSpPr>
            <a:spLocks noGrp="1"/>
          </p:cNvSpPr>
          <p:nvPr>
            <p:ph idx="1"/>
          </p:nvPr>
        </p:nvSpPr>
        <p:spPr>
          <a:xfrm>
            <a:off x="6358269" y="786809"/>
            <a:ext cx="2785729" cy="5932967"/>
          </a:xfrm>
        </p:spPr>
        <p:txBody>
          <a:bodyPr>
            <a:normAutofit fontScale="92500" lnSpcReduction="20000"/>
          </a:bodyPr>
          <a:lstStyle/>
          <a:p>
            <a:endParaRPr dirty="0"/>
          </a:p>
          <a:p>
            <a:r>
              <a:rPr lang="en-US" dirty="0" err="1">
                <a:solidFill>
                  <a:schemeClr val="bg1"/>
                </a:solidFill>
              </a:rPr>
              <a:t>Acı</a:t>
            </a:r>
            <a:r>
              <a:rPr lang="en-US" dirty="0">
                <a:solidFill>
                  <a:schemeClr val="bg1"/>
                </a:solidFill>
              </a:rPr>
              <a:t> </a:t>
            </a:r>
            <a:r>
              <a:rPr lang="en-US" dirty="0" err="1">
                <a:solidFill>
                  <a:schemeClr val="bg1"/>
                </a:solidFill>
              </a:rPr>
              <a:t>çeken</a:t>
            </a:r>
            <a:r>
              <a:rPr lang="en-US" dirty="0">
                <a:solidFill>
                  <a:schemeClr val="bg1"/>
                </a:solidFill>
              </a:rPr>
              <a:t> </a:t>
            </a:r>
            <a:r>
              <a:rPr lang="en-US" dirty="0" err="1">
                <a:solidFill>
                  <a:schemeClr val="bg1"/>
                </a:solidFill>
              </a:rPr>
              <a:t>insanlar</a:t>
            </a:r>
            <a:r>
              <a:rPr lang="en-US" dirty="0">
                <a:solidFill>
                  <a:schemeClr val="bg1"/>
                </a:solidFill>
              </a:rPr>
              <a:t> </a:t>
            </a:r>
            <a:r>
              <a:rPr lang="en-US" dirty="0" err="1">
                <a:solidFill>
                  <a:schemeClr val="bg1"/>
                </a:solidFill>
              </a:rPr>
              <a:t>ve</a:t>
            </a:r>
            <a:r>
              <a:rPr lang="en-US" dirty="0">
                <a:solidFill>
                  <a:schemeClr val="bg1"/>
                </a:solidFill>
              </a:rPr>
              <a:t> </a:t>
            </a:r>
            <a:r>
              <a:rPr lang="en-US" dirty="0" err="1">
                <a:solidFill>
                  <a:schemeClr val="bg1"/>
                </a:solidFill>
              </a:rPr>
              <a:t>hayvanlar</a:t>
            </a:r>
            <a:r>
              <a:rPr lang="en-US" dirty="0">
                <a:solidFill>
                  <a:schemeClr val="bg1"/>
                </a:solidFill>
              </a:rPr>
              <a:t> </a:t>
            </a:r>
            <a:r>
              <a:rPr lang="en-US" dirty="0" err="1">
                <a:solidFill>
                  <a:schemeClr val="bg1"/>
                </a:solidFill>
              </a:rPr>
              <a:t>ile</a:t>
            </a:r>
            <a:r>
              <a:rPr lang="en-US" dirty="0">
                <a:solidFill>
                  <a:schemeClr val="bg1"/>
                </a:solidFill>
              </a:rPr>
              <a:t> </a:t>
            </a:r>
            <a:r>
              <a:rPr lang="en-US" dirty="0" err="1">
                <a:solidFill>
                  <a:schemeClr val="bg1"/>
                </a:solidFill>
              </a:rPr>
              <a:t>kaos</a:t>
            </a:r>
            <a:r>
              <a:rPr lang="en-US" dirty="0">
                <a:solidFill>
                  <a:schemeClr val="bg1"/>
                </a:solidFill>
              </a:rPr>
              <a:t> </a:t>
            </a:r>
            <a:r>
              <a:rPr lang="en-US" dirty="0" err="1">
                <a:solidFill>
                  <a:schemeClr val="bg1"/>
                </a:solidFill>
              </a:rPr>
              <a:t>içindeki</a:t>
            </a:r>
            <a:r>
              <a:rPr lang="en-US" dirty="0">
                <a:solidFill>
                  <a:schemeClr val="bg1"/>
                </a:solidFill>
              </a:rPr>
              <a:t> </a:t>
            </a:r>
            <a:r>
              <a:rPr lang="en-US" dirty="0" err="1">
                <a:solidFill>
                  <a:schemeClr val="bg1"/>
                </a:solidFill>
              </a:rPr>
              <a:t>yıkılmış</a:t>
            </a:r>
            <a:r>
              <a:rPr lang="en-US" dirty="0">
                <a:solidFill>
                  <a:schemeClr val="bg1"/>
                </a:solidFill>
              </a:rPr>
              <a:t> </a:t>
            </a:r>
            <a:r>
              <a:rPr lang="en-US" dirty="0" err="1">
                <a:solidFill>
                  <a:schemeClr val="bg1"/>
                </a:solidFill>
              </a:rPr>
              <a:t>binalar</a:t>
            </a:r>
            <a:r>
              <a:rPr lang="en-US" dirty="0">
                <a:solidFill>
                  <a:schemeClr val="bg1"/>
                </a:solidFill>
              </a:rPr>
              <a:t> </a:t>
            </a:r>
            <a:r>
              <a:rPr lang="en-US" dirty="0" err="1">
                <a:solidFill>
                  <a:schemeClr val="bg1"/>
                </a:solidFill>
              </a:rPr>
              <a:t>betimlenmiştir</a:t>
            </a:r>
            <a:r>
              <a:rPr lang="en-US" dirty="0">
                <a:solidFill>
                  <a:schemeClr val="bg1"/>
                </a:solidFill>
              </a:rPr>
              <a:t>.</a:t>
            </a:r>
          </a:p>
          <a:p>
            <a:r>
              <a:rPr lang="en-US" dirty="0" err="1">
                <a:solidFill>
                  <a:schemeClr val="bg1"/>
                </a:solidFill>
              </a:rPr>
              <a:t>Tüm</a:t>
            </a:r>
            <a:r>
              <a:rPr lang="en-US" dirty="0">
                <a:solidFill>
                  <a:schemeClr val="bg1"/>
                </a:solidFill>
              </a:rPr>
              <a:t> </a:t>
            </a:r>
            <a:r>
              <a:rPr lang="en-US" dirty="0" err="1">
                <a:solidFill>
                  <a:schemeClr val="bg1"/>
                </a:solidFill>
              </a:rPr>
              <a:t>sahne</a:t>
            </a:r>
            <a:r>
              <a:rPr lang="en-US" dirty="0">
                <a:solidFill>
                  <a:schemeClr val="bg1"/>
                </a:solidFill>
              </a:rPr>
              <a:t> </a:t>
            </a:r>
            <a:r>
              <a:rPr lang="en-US" dirty="0" err="1">
                <a:solidFill>
                  <a:schemeClr val="bg1"/>
                </a:solidFill>
              </a:rPr>
              <a:t>bir</a:t>
            </a:r>
            <a:r>
              <a:rPr lang="en-US" dirty="0">
                <a:solidFill>
                  <a:schemeClr val="bg1"/>
                </a:solidFill>
              </a:rPr>
              <a:t> </a:t>
            </a:r>
            <a:r>
              <a:rPr lang="en-US" dirty="0" err="1">
                <a:solidFill>
                  <a:schemeClr val="bg1"/>
                </a:solidFill>
              </a:rPr>
              <a:t>odanın</a:t>
            </a:r>
            <a:r>
              <a:rPr lang="en-US" dirty="0">
                <a:solidFill>
                  <a:schemeClr val="bg1"/>
                </a:solidFill>
              </a:rPr>
              <a:t> </a:t>
            </a:r>
            <a:r>
              <a:rPr lang="en-US" dirty="0" err="1">
                <a:solidFill>
                  <a:schemeClr val="bg1"/>
                </a:solidFill>
              </a:rPr>
              <a:t>içindedir</a:t>
            </a:r>
            <a:r>
              <a:rPr lang="en-US" dirty="0">
                <a:solidFill>
                  <a:schemeClr val="bg1"/>
                </a:solidFill>
              </a:rPr>
              <a:t>.</a:t>
            </a:r>
          </a:p>
          <a:p>
            <a:r>
              <a:rPr lang="en-US" dirty="0">
                <a:solidFill>
                  <a:schemeClr val="bg1"/>
                </a:solidFill>
              </a:rPr>
              <a:t>Sol </a:t>
            </a:r>
            <a:r>
              <a:rPr lang="en-US" dirty="0" err="1">
                <a:solidFill>
                  <a:schemeClr val="bg1"/>
                </a:solidFill>
              </a:rPr>
              <a:t>tarafta</a:t>
            </a:r>
            <a:r>
              <a:rPr lang="en-US" dirty="0">
                <a:solidFill>
                  <a:schemeClr val="bg1"/>
                </a:solidFill>
              </a:rPr>
              <a:t> </a:t>
            </a:r>
            <a:r>
              <a:rPr lang="en-US" dirty="0" err="1">
                <a:solidFill>
                  <a:schemeClr val="bg1"/>
                </a:solidFill>
              </a:rPr>
              <a:t>yer</a:t>
            </a:r>
            <a:r>
              <a:rPr lang="en-US" dirty="0">
                <a:solidFill>
                  <a:schemeClr val="bg1"/>
                </a:solidFill>
              </a:rPr>
              <a:t> </a:t>
            </a:r>
            <a:r>
              <a:rPr lang="en-US" dirty="0" err="1">
                <a:solidFill>
                  <a:schemeClr val="bg1"/>
                </a:solidFill>
              </a:rPr>
              <a:t>alan</a:t>
            </a:r>
            <a:r>
              <a:rPr lang="en-US" dirty="0">
                <a:solidFill>
                  <a:schemeClr val="bg1"/>
                </a:solidFill>
              </a:rPr>
              <a:t> </a:t>
            </a:r>
            <a:r>
              <a:rPr lang="en-US" dirty="0" err="1">
                <a:solidFill>
                  <a:schemeClr val="bg1"/>
                </a:solidFill>
              </a:rPr>
              <a:t>büyük</a:t>
            </a:r>
            <a:r>
              <a:rPr lang="en-US" dirty="0">
                <a:solidFill>
                  <a:schemeClr val="bg1"/>
                </a:solidFill>
              </a:rPr>
              <a:t> </a:t>
            </a:r>
            <a:r>
              <a:rPr lang="en-US" dirty="0" err="1">
                <a:solidFill>
                  <a:schemeClr val="bg1"/>
                </a:solidFill>
              </a:rPr>
              <a:t>gözlü</a:t>
            </a:r>
            <a:r>
              <a:rPr lang="en-US" dirty="0">
                <a:solidFill>
                  <a:schemeClr val="bg1"/>
                </a:solidFill>
              </a:rPr>
              <a:t> </a:t>
            </a:r>
            <a:r>
              <a:rPr lang="en-US" dirty="0" err="1">
                <a:solidFill>
                  <a:schemeClr val="bg1"/>
                </a:solidFill>
              </a:rPr>
              <a:t>boğa</a:t>
            </a:r>
            <a:r>
              <a:rPr lang="en-US" dirty="0">
                <a:solidFill>
                  <a:schemeClr val="bg1"/>
                </a:solidFill>
              </a:rPr>
              <a:t>, </a:t>
            </a:r>
            <a:r>
              <a:rPr lang="en-US" dirty="0" err="1">
                <a:solidFill>
                  <a:schemeClr val="bg1"/>
                </a:solidFill>
              </a:rPr>
              <a:t>kucağındaki</a:t>
            </a:r>
            <a:r>
              <a:rPr lang="en-US" dirty="0">
                <a:solidFill>
                  <a:schemeClr val="bg1"/>
                </a:solidFill>
              </a:rPr>
              <a:t> </a:t>
            </a:r>
            <a:r>
              <a:rPr lang="en-US" dirty="0" err="1">
                <a:solidFill>
                  <a:schemeClr val="bg1"/>
                </a:solidFill>
              </a:rPr>
              <a:t>ölü</a:t>
            </a:r>
            <a:r>
              <a:rPr lang="en-US" dirty="0">
                <a:solidFill>
                  <a:schemeClr val="bg1"/>
                </a:solidFill>
              </a:rPr>
              <a:t> </a:t>
            </a:r>
            <a:r>
              <a:rPr lang="en-US" dirty="0" err="1">
                <a:solidFill>
                  <a:schemeClr val="bg1"/>
                </a:solidFill>
              </a:rPr>
              <a:t>çocuğa</a:t>
            </a:r>
            <a:r>
              <a:rPr lang="en-US" dirty="0">
                <a:solidFill>
                  <a:schemeClr val="bg1"/>
                </a:solidFill>
              </a:rPr>
              <a:t> </a:t>
            </a:r>
            <a:r>
              <a:rPr lang="en-US" dirty="0" err="1">
                <a:solidFill>
                  <a:schemeClr val="bg1"/>
                </a:solidFill>
              </a:rPr>
              <a:t>ağlayan</a:t>
            </a:r>
            <a:r>
              <a:rPr lang="en-US" dirty="0">
                <a:solidFill>
                  <a:schemeClr val="bg1"/>
                </a:solidFill>
              </a:rPr>
              <a:t> </a:t>
            </a:r>
            <a:r>
              <a:rPr lang="en-US" dirty="0" err="1">
                <a:solidFill>
                  <a:schemeClr val="bg1"/>
                </a:solidFill>
              </a:rPr>
              <a:t>bir</a:t>
            </a:r>
            <a:r>
              <a:rPr lang="en-US" dirty="0">
                <a:solidFill>
                  <a:schemeClr val="bg1"/>
                </a:solidFill>
              </a:rPr>
              <a:t> </a:t>
            </a:r>
            <a:r>
              <a:rPr lang="en-US" dirty="0" err="1">
                <a:solidFill>
                  <a:schemeClr val="bg1"/>
                </a:solidFill>
              </a:rPr>
              <a:t>kadının</a:t>
            </a:r>
            <a:r>
              <a:rPr lang="en-US" dirty="0">
                <a:solidFill>
                  <a:schemeClr val="bg1"/>
                </a:solidFill>
              </a:rPr>
              <a:t> </a:t>
            </a:r>
            <a:r>
              <a:rPr lang="en-US" dirty="0" err="1">
                <a:solidFill>
                  <a:schemeClr val="bg1"/>
                </a:solidFill>
              </a:rPr>
              <a:t>üzerinde</a:t>
            </a:r>
            <a:r>
              <a:rPr lang="en-US" dirty="0">
                <a:solidFill>
                  <a:schemeClr val="bg1"/>
                </a:solidFill>
              </a:rPr>
              <a:t> </a:t>
            </a:r>
            <a:r>
              <a:rPr lang="en-US" dirty="0" err="1">
                <a:solidFill>
                  <a:schemeClr val="bg1"/>
                </a:solidFill>
              </a:rPr>
              <a:t>durur</a:t>
            </a:r>
            <a:r>
              <a:rPr lang="en-US" dirty="0">
                <a:solidFill>
                  <a:schemeClr val="bg1"/>
                </a:solidFill>
              </a:rPr>
              <a:t>.</a:t>
            </a:r>
          </a:p>
          <a:p>
            <a:r>
              <a:rPr lang="en-US" dirty="0" err="1">
                <a:solidFill>
                  <a:schemeClr val="bg1"/>
                </a:solidFill>
              </a:rPr>
              <a:t>Resmin</a:t>
            </a:r>
            <a:r>
              <a:rPr lang="en-US" dirty="0">
                <a:solidFill>
                  <a:schemeClr val="bg1"/>
                </a:solidFill>
              </a:rPr>
              <a:t> </a:t>
            </a:r>
            <a:r>
              <a:rPr lang="en-US" dirty="0" err="1">
                <a:solidFill>
                  <a:schemeClr val="bg1"/>
                </a:solidFill>
              </a:rPr>
              <a:t>merkezinde</a:t>
            </a:r>
            <a:r>
              <a:rPr lang="en-US" dirty="0">
                <a:solidFill>
                  <a:schemeClr val="bg1"/>
                </a:solidFill>
              </a:rPr>
              <a:t> </a:t>
            </a:r>
            <a:r>
              <a:rPr lang="en-US" dirty="0" err="1">
                <a:solidFill>
                  <a:schemeClr val="bg1"/>
                </a:solidFill>
              </a:rPr>
              <a:t>acı</a:t>
            </a:r>
            <a:r>
              <a:rPr lang="en-US" dirty="0">
                <a:solidFill>
                  <a:schemeClr val="bg1"/>
                </a:solidFill>
              </a:rPr>
              <a:t> </a:t>
            </a:r>
            <a:r>
              <a:rPr lang="en-US" dirty="0" err="1">
                <a:solidFill>
                  <a:schemeClr val="bg1"/>
                </a:solidFill>
              </a:rPr>
              <a:t>içinde</a:t>
            </a:r>
            <a:r>
              <a:rPr lang="en-US" dirty="0">
                <a:solidFill>
                  <a:schemeClr val="bg1"/>
                </a:solidFill>
              </a:rPr>
              <a:t> </a:t>
            </a:r>
            <a:r>
              <a:rPr lang="en-US" dirty="0" err="1">
                <a:solidFill>
                  <a:schemeClr val="bg1"/>
                </a:solidFill>
              </a:rPr>
              <a:t>yıkılmak</a:t>
            </a:r>
            <a:r>
              <a:rPr lang="en-US" dirty="0">
                <a:solidFill>
                  <a:schemeClr val="bg1"/>
                </a:solidFill>
              </a:rPr>
              <a:t> </a:t>
            </a:r>
            <a:r>
              <a:rPr lang="en-US" dirty="0" err="1">
                <a:solidFill>
                  <a:schemeClr val="bg1"/>
                </a:solidFill>
              </a:rPr>
              <a:t>üzere</a:t>
            </a:r>
            <a:r>
              <a:rPr lang="en-US" dirty="0">
                <a:solidFill>
                  <a:schemeClr val="bg1"/>
                </a:solidFill>
              </a:rPr>
              <a:t> </a:t>
            </a:r>
            <a:r>
              <a:rPr lang="en-US" dirty="0" err="1">
                <a:solidFill>
                  <a:schemeClr val="bg1"/>
                </a:solidFill>
              </a:rPr>
              <a:t>olan</a:t>
            </a:r>
            <a:r>
              <a:rPr lang="en-US" dirty="0">
                <a:solidFill>
                  <a:schemeClr val="bg1"/>
                </a:solidFill>
              </a:rPr>
              <a:t>, </a:t>
            </a:r>
            <a:r>
              <a:rPr lang="en-US" dirty="0" err="1">
                <a:solidFill>
                  <a:schemeClr val="bg1"/>
                </a:solidFill>
              </a:rPr>
              <a:t>mızrakla</a:t>
            </a:r>
            <a:r>
              <a:rPr lang="en-US" dirty="0">
                <a:solidFill>
                  <a:schemeClr val="bg1"/>
                </a:solidFill>
              </a:rPr>
              <a:t> </a:t>
            </a:r>
            <a:r>
              <a:rPr lang="en-US" dirty="0" err="1">
                <a:solidFill>
                  <a:schemeClr val="bg1"/>
                </a:solidFill>
              </a:rPr>
              <a:t>vurulmuş</a:t>
            </a:r>
            <a:r>
              <a:rPr lang="en-US" dirty="0">
                <a:solidFill>
                  <a:schemeClr val="bg1"/>
                </a:solidFill>
              </a:rPr>
              <a:t> </a:t>
            </a:r>
            <a:r>
              <a:rPr lang="en-US" dirty="0" err="1">
                <a:solidFill>
                  <a:schemeClr val="bg1"/>
                </a:solidFill>
              </a:rPr>
              <a:t>bir</a:t>
            </a:r>
            <a:r>
              <a:rPr lang="en-US" dirty="0">
                <a:solidFill>
                  <a:schemeClr val="bg1"/>
                </a:solidFill>
              </a:rPr>
              <a:t> at </a:t>
            </a:r>
            <a:r>
              <a:rPr lang="en-US" dirty="0" err="1">
                <a:solidFill>
                  <a:schemeClr val="bg1"/>
                </a:solidFill>
              </a:rPr>
              <a:t>bulunur</a:t>
            </a:r>
            <a:r>
              <a:rPr lang="en-US" dirty="0">
                <a:solidFill>
                  <a:schemeClr val="bg1"/>
                </a:solidFill>
              </a:rPr>
              <a:t>.</a:t>
            </a:r>
          </a:p>
          <a:p>
            <a:r>
              <a:rPr lang="en-US" dirty="0" err="1">
                <a:solidFill>
                  <a:schemeClr val="bg1"/>
                </a:solidFill>
              </a:rPr>
              <a:t>Atın</a:t>
            </a:r>
            <a:r>
              <a:rPr lang="en-US" dirty="0">
                <a:solidFill>
                  <a:schemeClr val="bg1"/>
                </a:solidFill>
              </a:rPr>
              <a:t> </a:t>
            </a:r>
            <a:r>
              <a:rPr lang="en-US" dirty="0" err="1">
                <a:solidFill>
                  <a:schemeClr val="bg1"/>
                </a:solidFill>
              </a:rPr>
              <a:t>altında</a:t>
            </a:r>
            <a:r>
              <a:rPr lang="en-US" dirty="0">
                <a:solidFill>
                  <a:schemeClr val="bg1"/>
                </a:solidFill>
              </a:rPr>
              <a:t> </a:t>
            </a:r>
            <a:r>
              <a:rPr lang="en-US" dirty="0" err="1">
                <a:solidFill>
                  <a:schemeClr val="bg1"/>
                </a:solidFill>
              </a:rPr>
              <a:t>bir</a:t>
            </a:r>
            <a:r>
              <a:rPr lang="en-US" dirty="0">
                <a:solidFill>
                  <a:schemeClr val="bg1"/>
                </a:solidFill>
              </a:rPr>
              <a:t> </a:t>
            </a:r>
            <a:r>
              <a:rPr lang="en-US" dirty="0" err="1">
                <a:solidFill>
                  <a:schemeClr val="bg1"/>
                </a:solidFill>
              </a:rPr>
              <a:t>askerin</a:t>
            </a:r>
            <a:r>
              <a:rPr lang="en-US" dirty="0">
                <a:solidFill>
                  <a:schemeClr val="bg1"/>
                </a:solidFill>
              </a:rPr>
              <a:t> </a:t>
            </a:r>
            <a:r>
              <a:rPr lang="en-US" dirty="0" err="1">
                <a:solidFill>
                  <a:schemeClr val="bg1"/>
                </a:solidFill>
              </a:rPr>
              <a:t>parçalanmış</a:t>
            </a:r>
            <a:r>
              <a:rPr lang="en-US" dirty="0">
                <a:solidFill>
                  <a:schemeClr val="bg1"/>
                </a:solidFill>
              </a:rPr>
              <a:t> </a:t>
            </a:r>
            <a:r>
              <a:rPr lang="en-US" dirty="0" err="1">
                <a:solidFill>
                  <a:schemeClr val="bg1"/>
                </a:solidFill>
              </a:rPr>
              <a:t>cesedi</a:t>
            </a:r>
            <a:r>
              <a:rPr lang="en-US" dirty="0">
                <a:solidFill>
                  <a:schemeClr val="bg1"/>
                </a:solidFill>
              </a:rPr>
              <a:t> </a:t>
            </a:r>
            <a:r>
              <a:rPr lang="en-US" dirty="0" err="1">
                <a:solidFill>
                  <a:schemeClr val="bg1"/>
                </a:solidFill>
              </a:rPr>
              <a:t>vardır</a:t>
            </a:r>
            <a:r>
              <a:rPr lang="en-US" dirty="0">
                <a:solidFill>
                  <a:schemeClr val="bg1"/>
                </a:solidFill>
              </a:rPr>
              <a:t>. </a:t>
            </a:r>
          </a:p>
          <a:p>
            <a:r>
              <a:rPr lang="en-US" dirty="0" err="1">
                <a:solidFill>
                  <a:schemeClr val="bg1"/>
                </a:solidFill>
              </a:rPr>
              <a:t>Sağ</a:t>
            </a:r>
            <a:r>
              <a:rPr lang="en-US" dirty="0">
                <a:solidFill>
                  <a:schemeClr val="bg1"/>
                </a:solidFill>
              </a:rPr>
              <a:t> </a:t>
            </a:r>
            <a:r>
              <a:rPr lang="en-US" dirty="0" err="1">
                <a:solidFill>
                  <a:schemeClr val="bg1"/>
                </a:solidFill>
              </a:rPr>
              <a:t>tarafta</a:t>
            </a:r>
            <a:r>
              <a:rPr lang="en-US" dirty="0">
                <a:solidFill>
                  <a:schemeClr val="bg1"/>
                </a:solidFill>
              </a:rPr>
              <a:t> </a:t>
            </a:r>
            <a:r>
              <a:rPr lang="en-US" dirty="0" err="1">
                <a:solidFill>
                  <a:schemeClr val="bg1"/>
                </a:solidFill>
              </a:rPr>
              <a:t>yangında</a:t>
            </a:r>
            <a:r>
              <a:rPr lang="en-US" dirty="0">
                <a:solidFill>
                  <a:schemeClr val="bg1"/>
                </a:solidFill>
              </a:rPr>
              <a:t> </a:t>
            </a:r>
            <a:r>
              <a:rPr lang="en-US" dirty="0" err="1">
                <a:solidFill>
                  <a:schemeClr val="bg1"/>
                </a:solidFill>
              </a:rPr>
              <a:t>sıkışıp</a:t>
            </a:r>
            <a:r>
              <a:rPr lang="en-US" dirty="0">
                <a:solidFill>
                  <a:schemeClr val="bg1"/>
                </a:solidFill>
              </a:rPr>
              <a:t> </a:t>
            </a:r>
            <a:r>
              <a:rPr lang="en-US" dirty="0" err="1">
                <a:solidFill>
                  <a:schemeClr val="bg1"/>
                </a:solidFill>
              </a:rPr>
              <a:t>kalan</a:t>
            </a:r>
            <a:r>
              <a:rPr lang="en-US" dirty="0">
                <a:solidFill>
                  <a:schemeClr val="bg1"/>
                </a:solidFill>
              </a:rPr>
              <a:t> </a:t>
            </a:r>
            <a:r>
              <a:rPr lang="en-US" dirty="0" err="1">
                <a:solidFill>
                  <a:schemeClr val="bg1"/>
                </a:solidFill>
              </a:rPr>
              <a:t>kadının</a:t>
            </a:r>
            <a:r>
              <a:rPr lang="en-US" dirty="0">
                <a:solidFill>
                  <a:schemeClr val="bg1"/>
                </a:solidFill>
              </a:rPr>
              <a:t> </a:t>
            </a:r>
            <a:r>
              <a:rPr lang="en-US" dirty="0" err="1">
                <a:solidFill>
                  <a:schemeClr val="bg1"/>
                </a:solidFill>
              </a:rPr>
              <a:t>çaresiz</a:t>
            </a:r>
            <a:r>
              <a:rPr lang="en-US" dirty="0">
                <a:solidFill>
                  <a:schemeClr val="bg1"/>
                </a:solidFill>
              </a:rPr>
              <a:t> </a:t>
            </a:r>
            <a:r>
              <a:rPr lang="en-US" dirty="0" err="1">
                <a:solidFill>
                  <a:schemeClr val="bg1"/>
                </a:solidFill>
              </a:rPr>
              <a:t>çığlıkları</a:t>
            </a:r>
            <a:r>
              <a:rPr lang="en-US" dirty="0">
                <a:solidFill>
                  <a:schemeClr val="bg1"/>
                </a:solidFill>
              </a:rPr>
              <a:t> var.</a:t>
            </a:r>
          </a:p>
          <a:p>
            <a:endParaRPr lang="en-US" dirty="0">
              <a:solidFill>
                <a:schemeClr val="bg1"/>
              </a:solidFill>
            </a:endParaRPr>
          </a:p>
          <a:p>
            <a:pPr>
              <a:defRPr sz="2200">
                <a:solidFill>
                  <a:srgbClr val="F0F0F0"/>
                </a:solidFill>
              </a:defRPr>
            </a:pPr>
            <a:endParaRPr dirty="0"/>
          </a:p>
        </p:txBody>
      </p:sp>
      <p:pic>
        <p:nvPicPr>
          <p:cNvPr id="4" name="Picture 3" descr="guernica-tablosu.jpg"/>
          <p:cNvPicPr>
            <a:picLocks noChangeAspect="1"/>
          </p:cNvPicPr>
          <p:nvPr/>
        </p:nvPicPr>
        <p:blipFill>
          <a:blip r:embed="rId2"/>
          <a:stretch>
            <a:fillRect/>
          </a:stretch>
        </p:blipFill>
        <p:spPr>
          <a:xfrm>
            <a:off x="1" y="0"/>
            <a:ext cx="6230678"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81428"/>
        </a:solidFill>
        <a:effectLst/>
      </p:bgPr>
    </p:bg>
    <p:spTree>
      <p:nvGrpSpPr>
        <p:cNvPr id="1" name="">
          <a:extLst>
            <a:ext uri="{FF2B5EF4-FFF2-40B4-BE49-F238E27FC236}">
              <a16:creationId xmlns:a16="http://schemas.microsoft.com/office/drawing/2014/main" id="{EA53E732-D706-67DB-1D26-B1163032A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A93A8-F49B-8721-BC68-9A5499F36583}"/>
              </a:ext>
            </a:extLst>
          </p:cNvPr>
          <p:cNvSpPr>
            <a:spLocks noGrp="1"/>
          </p:cNvSpPr>
          <p:nvPr>
            <p:ph type="title"/>
          </p:nvPr>
        </p:nvSpPr>
        <p:spPr>
          <a:xfrm>
            <a:off x="6358269" y="138224"/>
            <a:ext cx="2785729" cy="808074"/>
          </a:xfrm>
        </p:spPr>
        <p:txBody>
          <a:bodyPr>
            <a:normAutofit fontScale="90000"/>
          </a:bodyPr>
          <a:lstStyle/>
          <a:p>
            <a:pPr>
              <a:defRPr sz="3600" b="1">
                <a:solidFill>
                  <a:srgbClr val="FFFFFF"/>
                </a:solidFill>
              </a:defRPr>
            </a:pPr>
            <a:r>
              <a:rPr sz="3100" dirty="0"/>
              <a:t>Guernica</a:t>
            </a:r>
            <a:r>
              <a:rPr dirty="0"/>
              <a:t> </a:t>
            </a:r>
            <a:r>
              <a:rPr sz="2800" dirty="0"/>
              <a:t>(1937)</a:t>
            </a:r>
          </a:p>
        </p:txBody>
      </p:sp>
      <p:sp>
        <p:nvSpPr>
          <p:cNvPr id="3" name="Content Placeholder 2">
            <a:extLst>
              <a:ext uri="{FF2B5EF4-FFF2-40B4-BE49-F238E27FC236}">
                <a16:creationId xmlns:a16="http://schemas.microsoft.com/office/drawing/2014/main" id="{02FCECED-F18B-D4F5-1BAD-822B8298E7D1}"/>
              </a:ext>
            </a:extLst>
          </p:cNvPr>
          <p:cNvSpPr>
            <a:spLocks noGrp="1"/>
          </p:cNvSpPr>
          <p:nvPr>
            <p:ph idx="1"/>
          </p:nvPr>
        </p:nvSpPr>
        <p:spPr>
          <a:xfrm>
            <a:off x="6358269" y="786809"/>
            <a:ext cx="2785729" cy="5932967"/>
          </a:xfrm>
        </p:spPr>
        <p:txBody>
          <a:bodyPr>
            <a:normAutofit/>
          </a:bodyPr>
          <a:lstStyle/>
          <a:p>
            <a:endParaRPr dirty="0"/>
          </a:p>
          <a:p>
            <a:endParaRPr lang="en-US" dirty="0">
              <a:solidFill>
                <a:schemeClr val="bg1"/>
              </a:solidFill>
            </a:endParaRPr>
          </a:p>
          <a:p>
            <a:pPr>
              <a:defRPr sz="2200">
                <a:solidFill>
                  <a:srgbClr val="F0F0F0"/>
                </a:solidFill>
              </a:defRPr>
            </a:pPr>
            <a:endParaRPr dirty="0"/>
          </a:p>
        </p:txBody>
      </p:sp>
      <p:pic>
        <p:nvPicPr>
          <p:cNvPr id="4" name="Picture 3" descr="guernica-tablosu.jpg">
            <a:extLst>
              <a:ext uri="{FF2B5EF4-FFF2-40B4-BE49-F238E27FC236}">
                <a16:creationId xmlns:a16="http://schemas.microsoft.com/office/drawing/2014/main" id="{8636F5BC-57E8-DD4E-CB5B-25089248E81A}"/>
              </a:ext>
            </a:extLst>
          </p:cNvPr>
          <p:cNvPicPr>
            <a:picLocks noChangeAspect="1"/>
          </p:cNvPicPr>
          <p:nvPr/>
        </p:nvPicPr>
        <p:blipFill>
          <a:blip r:embed="rId2"/>
          <a:stretch>
            <a:fillRect/>
          </a:stretch>
        </p:blipFill>
        <p:spPr>
          <a:xfrm>
            <a:off x="1" y="0"/>
            <a:ext cx="6230678" cy="6858000"/>
          </a:xfrm>
          <a:prstGeom prst="rect">
            <a:avLst/>
          </a:prstGeom>
        </p:spPr>
      </p:pic>
      <p:sp>
        <p:nvSpPr>
          <p:cNvPr id="6" name="TextBox 5">
            <a:extLst>
              <a:ext uri="{FF2B5EF4-FFF2-40B4-BE49-F238E27FC236}">
                <a16:creationId xmlns:a16="http://schemas.microsoft.com/office/drawing/2014/main" id="{689FCA29-DDBF-41E0-DD10-48BBBE347A98}"/>
              </a:ext>
            </a:extLst>
          </p:cNvPr>
          <p:cNvSpPr txBox="1"/>
          <p:nvPr/>
        </p:nvSpPr>
        <p:spPr>
          <a:xfrm>
            <a:off x="6294472" y="848993"/>
            <a:ext cx="2913321" cy="5909310"/>
          </a:xfrm>
          <a:prstGeom prst="rect">
            <a:avLst/>
          </a:prstGeom>
          <a:noFill/>
        </p:spPr>
        <p:txBody>
          <a:bodyPr wrap="square">
            <a:spAutoFit/>
          </a:bodyPr>
          <a:lstStyle/>
          <a:p>
            <a:r>
              <a:rPr lang="en-US" b="0" i="0" dirty="0">
                <a:solidFill>
                  <a:schemeClr val="bg1"/>
                </a:solidFill>
                <a:effectLst/>
                <a:latin typeface="Calibri" panose="020F0502020204030204" pitchFamily="34" charset="0"/>
              </a:rPr>
              <a:t>SEMBOLLER</a:t>
            </a:r>
          </a:p>
          <a:p>
            <a:endParaRPr lang="en-US" dirty="0">
              <a:solidFill>
                <a:schemeClr val="bg1"/>
              </a:solidFill>
              <a:latin typeface="Calibri" panose="020F0502020204030204" pitchFamily="34" charset="0"/>
            </a:endParaRPr>
          </a:p>
          <a:p>
            <a:pPr marL="285750" indent="-285750">
              <a:buFont typeface="Wingdings" panose="05000000000000000000" pitchFamily="2" charset="2"/>
              <a:buChar char="Ø"/>
            </a:pPr>
            <a:r>
              <a:rPr lang="en-US" sz="1700" dirty="0">
                <a:solidFill>
                  <a:schemeClr val="bg1"/>
                </a:solidFill>
              </a:rPr>
              <a:t>At </a:t>
            </a:r>
            <a:r>
              <a:rPr lang="en-US" sz="1700" dirty="0" err="1">
                <a:solidFill>
                  <a:schemeClr val="bg1"/>
                </a:solidFill>
              </a:rPr>
              <a:t>figürü</a:t>
            </a:r>
            <a:r>
              <a:rPr lang="en-US" sz="1700" dirty="0">
                <a:solidFill>
                  <a:schemeClr val="bg1"/>
                </a:solidFill>
              </a:rPr>
              <a:t> -</a:t>
            </a:r>
            <a:r>
              <a:rPr lang="en-US" sz="1700" dirty="0" err="1">
                <a:solidFill>
                  <a:schemeClr val="bg1"/>
                </a:solidFill>
              </a:rPr>
              <a:t>Cumhuriyetçi</a:t>
            </a:r>
            <a:r>
              <a:rPr lang="en-US" sz="1700" dirty="0">
                <a:solidFill>
                  <a:schemeClr val="bg1"/>
                </a:solidFill>
              </a:rPr>
              <a:t> </a:t>
            </a:r>
            <a:r>
              <a:rPr lang="en-US" sz="1700" dirty="0" err="1">
                <a:solidFill>
                  <a:schemeClr val="bg1"/>
                </a:solidFill>
              </a:rPr>
              <a:t>savaşçılar</a:t>
            </a:r>
            <a:r>
              <a:rPr lang="en-US" sz="1700" dirty="0">
                <a:solidFill>
                  <a:schemeClr val="bg1"/>
                </a:solidFill>
              </a:rPr>
              <a:t> </a:t>
            </a:r>
          </a:p>
          <a:p>
            <a:pPr marL="285750" indent="-285750">
              <a:buFont typeface="Wingdings" panose="05000000000000000000" pitchFamily="2" charset="2"/>
              <a:buChar char="Ø"/>
            </a:pPr>
            <a:r>
              <a:rPr lang="en-US" sz="1700" dirty="0">
                <a:solidFill>
                  <a:schemeClr val="bg1"/>
                </a:solidFill>
              </a:rPr>
              <a:t>Boğa </a:t>
            </a:r>
            <a:r>
              <a:rPr lang="en-US" sz="1700" dirty="0" err="1">
                <a:solidFill>
                  <a:schemeClr val="bg1"/>
                </a:solidFill>
              </a:rPr>
              <a:t>figürü</a:t>
            </a:r>
            <a:r>
              <a:rPr lang="en-US" sz="1700" dirty="0">
                <a:solidFill>
                  <a:schemeClr val="bg1"/>
                </a:solidFill>
              </a:rPr>
              <a:t>- </a:t>
            </a:r>
            <a:r>
              <a:rPr lang="en-US" sz="1700" dirty="0" err="1">
                <a:solidFill>
                  <a:schemeClr val="bg1"/>
                </a:solidFill>
              </a:rPr>
              <a:t>Franco'nun</a:t>
            </a:r>
            <a:r>
              <a:rPr lang="en-US" sz="1700" dirty="0">
                <a:solidFill>
                  <a:schemeClr val="bg1"/>
                </a:solidFill>
              </a:rPr>
              <a:t> </a:t>
            </a:r>
            <a:r>
              <a:rPr lang="en-US" sz="1700" dirty="0" err="1">
                <a:solidFill>
                  <a:schemeClr val="bg1"/>
                </a:solidFill>
              </a:rPr>
              <a:t>faşist</a:t>
            </a:r>
            <a:r>
              <a:rPr lang="en-US" sz="1700" dirty="0">
                <a:solidFill>
                  <a:schemeClr val="bg1"/>
                </a:solidFill>
              </a:rPr>
              <a:t> </a:t>
            </a:r>
            <a:r>
              <a:rPr lang="en-US" sz="1700" dirty="0" err="1">
                <a:solidFill>
                  <a:schemeClr val="bg1"/>
                </a:solidFill>
              </a:rPr>
              <a:t>ordusu</a:t>
            </a:r>
            <a:endParaRPr lang="en-US" sz="1700" b="0" i="0" dirty="0">
              <a:solidFill>
                <a:schemeClr val="bg1"/>
              </a:solidFill>
              <a:effectLst/>
              <a:latin typeface="Calibri" panose="020F0502020204030204" pitchFamily="34" charset="0"/>
            </a:endParaRPr>
          </a:p>
          <a:p>
            <a:pPr marL="285750" indent="-285750">
              <a:buFont typeface="Wingdings" panose="05000000000000000000" pitchFamily="2" charset="2"/>
              <a:buChar char="Ø"/>
            </a:pPr>
            <a:r>
              <a:rPr lang="en-US" sz="1700" dirty="0">
                <a:solidFill>
                  <a:schemeClr val="bg1"/>
                </a:solidFill>
                <a:latin typeface="Calibri" panose="020F0502020204030204" pitchFamily="34" charset="0"/>
              </a:rPr>
              <a:t>A</a:t>
            </a:r>
            <a:r>
              <a:rPr lang="en-US" sz="1700" b="0" i="0" dirty="0">
                <a:solidFill>
                  <a:schemeClr val="bg1"/>
                </a:solidFill>
                <a:effectLst/>
                <a:latin typeface="Calibri" panose="020F0502020204030204" pitchFamily="34" charset="0"/>
              </a:rPr>
              <a:t>mpul</a:t>
            </a:r>
            <a:r>
              <a:rPr lang="en-US" sz="1700" dirty="0">
                <a:solidFill>
                  <a:schemeClr val="bg1"/>
                </a:solidFill>
                <a:latin typeface="Calibri" panose="020F0502020204030204" pitchFamily="34" charset="0"/>
              </a:rPr>
              <a:t> </a:t>
            </a:r>
            <a:r>
              <a:rPr lang="en-US" sz="1700" dirty="0" err="1">
                <a:solidFill>
                  <a:schemeClr val="bg1"/>
                </a:solidFill>
                <a:latin typeface="Calibri" panose="020F0502020204030204" pitchFamily="34" charset="0"/>
              </a:rPr>
              <a:t>ve</a:t>
            </a:r>
            <a:r>
              <a:rPr lang="en-US" sz="1700" dirty="0">
                <a:solidFill>
                  <a:schemeClr val="bg1"/>
                </a:solidFill>
                <a:latin typeface="Calibri" panose="020F0502020204030204" pitchFamily="34" charset="0"/>
              </a:rPr>
              <a:t> </a:t>
            </a:r>
            <a:r>
              <a:rPr lang="en-US" sz="1700" dirty="0" err="1">
                <a:solidFill>
                  <a:schemeClr val="bg1"/>
                </a:solidFill>
                <a:latin typeface="Calibri" panose="020F0502020204030204" pitchFamily="34" charset="0"/>
              </a:rPr>
              <a:t>ışık</a:t>
            </a:r>
            <a:r>
              <a:rPr lang="en-US" sz="1700" dirty="0">
                <a:solidFill>
                  <a:schemeClr val="bg1"/>
                </a:solidFill>
                <a:latin typeface="Calibri" panose="020F0502020204030204" pitchFamily="34" charset="0"/>
              </a:rPr>
              <a:t> – </a:t>
            </a:r>
            <a:r>
              <a:rPr lang="en-US" sz="1700" dirty="0" err="1">
                <a:solidFill>
                  <a:schemeClr val="bg1"/>
                </a:solidFill>
                <a:latin typeface="Calibri" panose="020F0502020204030204" pitchFamily="34" charset="0"/>
              </a:rPr>
              <a:t>umut</a:t>
            </a:r>
            <a:r>
              <a:rPr lang="en-US" sz="1700" dirty="0">
                <a:solidFill>
                  <a:schemeClr val="bg1"/>
                </a:solidFill>
                <a:latin typeface="Calibri" panose="020F0502020204030204" pitchFamily="34" charset="0"/>
              </a:rPr>
              <a:t>/</a:t>
            </a:r>
            <a:r>
              <a:rPr lang="en-US" sz="1700" dirty="0" err="1">
                <a:solidFill>
                  <a:schemeClr val="bg1"/>
                </a:solidFill>
                <a:latin typeface="Calibri" panose="020F0502020204030204" pitchFamily="34" charset="0"/>
              </a:rPr>
              <a:t>yeniden</a:t>
            </a:r>
            <a:r>
              <a:rPr lang="en-US" sz="1700" dirty="0">
                <a:solidFill>
                  <a:schemeClr val="bg1"/>
                </a:solidFill>
                <a:latin typeface="Calibri" panose="020F0502020204030204" pitchFamily="34" charset="0"/>
              </a:rPr>
              <a:t> </a:t>
            </a:r>
            <a:r>
              <a:rPr lang="en-US" sz="1700" dirty="0" err="1">
                <a:solidFill>
                  <a:schemeClr val="bg1"/>
                </a:solidFill>
                <a:latin typeface="Calibri" panose="020F0502020204030204" pitchFamily="34" charset="0"/>
              </a:rPr>
              <a:t>doğuş</a:t>
            </a:r>
            <a:r>
              <a:rPr lang="en-US" sz="1700" dirty="0">
                <a:solidFill>
                  <a:schemeClr val="bg1"/>
                </a:solidFill>
                <a:latin typeface="Calibri" panose="020F0502020204030204" pitchFamily="34" charset="0"/>
              </a:rPr>
              <a:t> </a:t>
            </a:r>
            <a:r>
              <a:rPr lang="en-US" sz="1700" dirty="0" err="1">
                <a:solidFill>
                  <a:schemeClr val="bg1"/>
                </a:solidFill>
                <a:latin typeface="Calibri" panose="020F0502020204030204" pitchFamily="34" charset="0"/>
              </a:rPr>
              <a:t>ya</a:t>
            </a:r>
            <a:r>
              <a:rPr lang="en-US" sz="1700" dirty="0">
                <a:solidFill>
                  <a:schemeClr val="bg1"/>
                </a:solidFill>
                <a:latin typeface="Calibri" panose="020F0502020204030204" pitchFamily="34" charset="0"/>
              </a:rPr>
              <a:t> da </a:t>
            </a:r>
            <a:r>
              <a:rPr lang="en-US" sz="1700" dirty="0" err="1">
                <a:solidFill>
                  <a:schemeClr val="bg1"/>
                </a:solidFill>
                <a:latin typeface="Calibri" panose="020F0502020204030204" pitchFamily="34" charset="0"/>
              </a:rPr>
              <a:t>düşmanın</a:t>
            </a:r>
            <a:r>
              <a:rPr lang="en-US" sz="1700" dirty="0">
                <a:solidFill>
                  <a:schemeClr val="bg1"/>
                </a:solidFill>
                <a:latin typeface="Calibri" panose="020F0502020204030204" pitchFamily="34" charset="0"/>
              </a:rPr>
              <a:t> </a:t>
            </a:r>
            <a:r>
              <a:rPr lang="en-US" sz="1700" dirty="0" err="1">
                <a:solidFill>
                  <a:schemeClr val="bg1"/>
                </a:solidFill>
                <a:latin typeface="Calibri" panose="020F0502020204030204" pitchFamily="34" charset="0"/>
              </a:rPr>
              <a:t>gözü</a:t>
            </a:r>
            <a:endParaRPr lang="en-US" sz="1700" dirty="0">
              <a:solidFill>
                <a:schemeClr val="bg1"/>
              </a:solidFill>
              <a:latin typeface="Calibri" panose="020F0502020204030204" pitchFamily="34" charset="0"/>
            </a:endParaRPr>
          </a:p>
          <a:p>
            <a:pPr marL="285750" indent="-285750">
              <a:buFont typeface="Wingdings" panose="05000000000000000000" pitchFamily="2" charset="2"/>
              <a:buChar char="Ø"/>
            </a:pPr>
            <a:r>
              <a:rPr lang="en-US" sz="1700" dirty="0" err="1">
                <a:solidFill>
                  <a:schemeClr val="bg1"/>
                </a:solidFill>
                <a:latin typeface="Calibri" panose="020F0502020204030204" pitchFamily="34" charset="0"/>
              </a:rPr>
              <a:t>K</a:t>
            </a:r>
            <a:r>
              <a:rPr lang="en-US" sz="1700" b="0" i="0" dirty="0" err="1">
                <a:solidFill>
                  <a:schemeClr val="bg1"/>
                </a:solidFill>
                <a:effectLst/>
                <a:latin typeface="Calibri" panose="020F0502020204030204" pitchFamily="34" charset="0"/>
              </a:rPr>
              <a:t>ırık</a:t>
            </a:r>
            <a:r>
              <a:rPr lang="en-US" sz="1700" b="0" i="0" dirty="0">
                <a:solidFill>
                  <a:schemeClr val="bg1"/>
                </a:solidFill>
                <a:effectLst/>
                <a:latin typeface="Calibri" panose="020F0502020204030204" pitchFamily="34" charset="0"/>
              </a:rPr>
              <a:t> </a:t>
            </a:r>
            <a:r>
              <a:rPr lang="en-US" sz="1700" b="0" i="0" dirty="0" err="1">
                <a:solidFill>
                  <a:schemeClr val="bg1"/>
                </a:solidFill>
                <a:effectLst/>
                <a:latin typeface="Calibri" panose="020F0502020204030204" pitchFamily="34" charset="0"/>
              </a:rPr>
              <a:t>kılıçlar</a:t>
            </a:r>
            <a:r>
              <a:rPr lang="en-US" sz="1700" b="0" i="0" dirty="0">
                <a:solidFill>
                  <a:schemeClr val="bg1"/>
                </a:solidFill>
                <a:effectLst/>
                <a:latin typeface="Calibri" panose="020F0502020204030204" pitchFamily="34" charset="0"/>
              </a:rPr>
              <a:t> </a:t>
            </a:r>
            <a:r>
              <a:rPr lang="en-US" sz="1700" b="0" i="0" dirty="0" err="1">
                <a:solidFill>
                  <a:schemeClr val="bg1"/>
                </a:solidFill>
                <a:effectLst/>
                <a:latin typeface="Calibri" panose="020F0502020204030204" pitchFamily="34" charset="0"/>
              </a:rPr>
              <a:t>ve</a:t>
            </a:r>
            <a:r>
              <a:rPr lang="en-US" sz="1700" b="0" i="0" dirty="0">
                <a:solidFill>
                  <a:schemeClr val="bg1"/>
                </a:solidFill>
                <a:effectLst/>
                <a:latin typeface="Calibri" panose="020F0502020204030204" pitchFamily="34" charset="0"/>
              </a:rPr>
              <a:t> </a:t>
            </a:r>
            <a:r>
              <a:rPr lang="en-US" sz="1700" b="0" i="0" dirty="0" err="1">
                <a:solidFill>
                  <a:schemeClr val="bg1"/>
                </a:solidFill>
                <a:effectLst/>
                <a:latin typeface="Calibri" panose="020F0502020204030204" pitchFamily="34" charset="0"/>
              </a:rPr>
              <a:t>parçalanmış</a:t>
            </a:r>
            <a:r>
              <a:rPr lang="en-US" sz="1700" b="0" i="0" dirty="0">
                <a:solidFill>
                  <a:schemeClr val="bg1"/>
                </a:solidFill>
                <a:effectLst/>
                <a:latin typeface="Calibri" panose="020F0502020204030204" pitchFamily="34" charset="0"/>
              </a:rPr>
              <a:t> </a:t>
            </a:r>
            <a:r>
              <a:rPr lang="en-US" sz="1700" b="0" i="0" dirty="0" err="1">
                <a:solidFill>
                  <a:schemeClr val="bg1"/>
                </a:solidFill>
                <a:effectLst/>
                <a:latin typeface="Calibri" panose="020F0502020204030204" pitchFamily="34" charset="0"/>
              </a:rPr>
              <a:t>vücutlar</a:t>
            </a:r>
            <a:r>
              <a:rPr lang="en-US" sz="1700" b="0" i="0" dirty="0">
                <a:solidFill>
                  <a:schemeClr val="bg1"/>
                </a:solidFill>
                <a:effectLst/>
                <a:latin typeface="Calibri" panose="020F0502020204030204" pitchFamily="34" charset="0"/>
              </a:rPr>
              <a:t> - </a:t>
            </a:r>
            <a:r>
              <a:rPr lang="en-US" sz="1700" b="0" i="0" dirty="0" err="1">
                <a:solidFill>
                  <a:schemeClr val="bg1"/>
                </a:solidFill>
                <a:effectLst/>
                <a:latin typeface="Calibri" panose="020F0502020204030204" pitchFamily="34" charset="0"/>
              </a:rPr>
              <a:t>savaşın</a:t>
            </a:r>
            <a:r>
              <a:rPr lang="en-US" sz="1700" b="0" i="0" dirty="0">
                <a:solidFill>
                  <a:schemeClr val="bg1"/>
                </a:solidFill>
                <a:effectLst/>
                <a:latin typeface="Calibri" panose="020F0502020204030204" pitchFamily="34" charset="0"/>
              </a:rPr>
              <a:t> </a:t>
            </a:r>
            <a:r>
              <a:rPr lang="en-US" sz="1700" b="0" i="0" dirty="0" err="1">
                <a:solidFill>
                  <a:schemeClr val="bg1"/>
                </a:solidFill>
                <a:effectLst/>
                <a:latin typeface="Calibri" panose="020F0502020204030204" pitchFamily="34" charset="0"/>
              </a:rPr>
              <a:t>dehşeti</a:t>
            </a:r>
            <a:r>
              <a:rPr lang="en-US" sz="1700" b="0" i="0" dirty="0">
                <a:solidFill>
                  <a:schemeClr val="bg1"/>
                </a:solidFill>
                <a:effectLst/>
                <a:latin typeface="Calibri" panose="020F0502020204030204" pitchFamily="34" charset="0"/>
              </a:rPr>
              <a:t> </a:t>
            </a:r>
            <a:r>
              <a:rPr lang="en-US" sz="1700" b="0" i="0" dirty="0" err="1">
                <a:solidFill>
                  <a:schemeClr val="bg1"/>
                </a:solidFill>
                <a:effectLst/>
                <a:latin typeface="Calibri" panose="020F0502020204030204" pitchFamily="34" charset="0"/>
              </a:rPr>
              <a:t>ve</a:t>
            </a:r>
            <a:r>
              <a:rPr lang="en-US" sz="1700" b="0" i="0" dirty="0">
                <a:solidFill>
                  <a:schemeClr val="bg1"/>
                </a:solidFill>
                <a:effectLst/>
                <a:latin typeface="Calibri" panose="020F0502020204030204" pitchFamily="34" charset="0"/>
              </a:rPr>
              <a:t> </a:t>
            </a:r>
            <a:r>
              <a:rPr lang="en-US" sz="1700" b="0" i="0" dirty="0" err="1">
                <a:solidFill>
                  <a:schemeClr val="bg1"/>
                </a:solidFill>
                <a:effectLst/>
                <a:latin typeface="Calibri" panose="020F0502020204030204" pitchFamily="34" charset="0"/>
              </a:rPr>
              <a:t>barbarlığı</a:t>
            </a:r>
            <a:endParaRPr lang="en-US" sz="1700" b="0" i="0" dirty="0">
              <a:solidFill>
                <a:schemeClr val="bg1"/>
              </a:solidFill>
              <a:effectLst/>
              <a:latin typeface="Calibri" panose="020F0502020204030204" pitchFamily="34" charset="0"/>
            </a:endParaRPr>
          </a:p>
          <a:p>
            <a:pPr marL="285750" indent="-285750">
              <a:buFont typeface="Wingdings" panose="05000000000000000000" pitchFamily="2" charset="2"/>
              <a:buChar char="Ø"/>
            </a:pPr>
            <a:r>
              <a:rPr lang="en-US" sz="1700" dirty="0" err="1">
                <a:solidFill>
                  <a:schemeClr val="bg1"/>
                </a:solidFill>
              </a:rPr>
              <a:t>Tüm</a:t>
            </a:r>
            <a:r>
              <a:rPr lang="en-US" sz="1700" dirty="0">
                <a:solidFill>
                  <a:schemeClr val="bg1"/>
                </a:solidFill>
              </a:rPr>
              <a:t> </a:t>
            </a:r>
            <a:r>
              <a:rPr lang="en-US" sz="1700" dirty="0" err="1">
                <a:solidFill>
                  <a:schemeClr val="bg1"/>
                </a:solidFill>
              </a:rPr>
              <a:t>figürlerin</a:t>
            </a:r>
            <a:r>
              <a:rPr lang="en-US" sz="1700" dirty="0">
                <a:solidFill>
                  <a:schemeClr val="bg1"/>
                </a:solidFill>
              </a:rPr>
              <a:t> </a:t>
            </a:r>
            <a:r>
              <a:rPr lang="en-US" sz="1700" dirty="0" err="1">
                <a:solidFill>
                  <a:schemeClr val="bg1"/>
                </a:solidFill>
              </a:rPr>
              <a:t>gözleri</a:t>
            </a:r>
            <a:r>
              <a:rPr lang="en-US" sz="1700" dirty="0">
                <a:solidFill>
                  <a:schemeClr val="bg1"/>
                </a:solidFill>
              </a:rPr>
              <a:t> </a:t>
            </a:r>
            <a:r>
              <a:rPr lang="en-US" sz="1700" dirty="0" err="1">
                <a:solidFill>
                  <a:schemeClr val="bg1"/>
                </a:solidFill>
              </a:rPr>
              <a:t>yerinden</a:t>
            </a:r>
            <a:r>
              <a:rPr lang="en-US" sz="1700" dirty="0">
                <a:solidFill>
                  <a:schemeClr val="bg1"/>
                </a:solidFill>
              </a:rPr>
              <a:t> </a:t>
            </a:r>
            <a:r>
              <a:rPr lang="en-US" sz="1700" dirty="0" err="1">
                <a:solidFill>
                  <a:schemeClr val="bg1"/>
                </a:solidFill>
              </a:rPr>
              <a:t>çıkmış</a:t>
            </a:r>
            <a:r>
              <a:rPr lang="en-US" sz="1700" dirty="0">
                <a:solidFill>
                  <a:schemeClr val="bg1"/>
                </a:solidFill>
              </a:rPr>
              <a:t>, </a:t>
            </a:r>
            <a:r>
              <a:rPr lang="en-US" sz="1700" dirty="0" err="1">
                <a:solidFill>
                  <a:schemeClr val="bg1"/>
                </a:solidFill>
              </a:rPr>
              <a:t>ağızları</a:t>
            </a:r>
            <a:r>
              <a:rPr lang="en-US" sz="1700" dirty="0">
                <a:solidFill>
                  <a:schemeClr val="bg1"/>
                </a:solidFill>
              </a:rPr>
              <a:t> </a:t>
            </a:r>
            <a:r>
              <a:rPr lang="en-US" sz="1700" dirty="0" err="1">
                <a:solidFill>
                  <a:schemeClr val="bg1"/>
                </a:solidFill>
              </a:rPr>
              <a:t>açık</a:t>
            </a:r>
            <a:r>
              <a:rPr lang="en-US" sz="1700" dirty="0">
                <a:solidFill>
                  <a:schemeClr val="bg1"/>
                </a:solidFill>
              </a:rPr>
              <a:t>, </a:t>
            </a:r>
            <a:r>
              <a:rPr lang="en-US" sz="1700" dirty="0" err="1">
                <a:solidFill>
                  <a:schemeClr val="bg1"/>
                </a:solidFill>
              </a:rPr>
              <a:t>dilleri</a:t>
            </a:r>
            <a:r>
              <a:rPr lang="en-US" sz="1700" dirty="0">
                <a:solidFill>
                  <a:schemeClr val="bg1"/>
                </a:solidFill>
              </a:rPr>
              <a:t> </a:t>
            </a:r>
            <a:r>
              <a:rPr lang="en-US" sz="1700" dirty="0" err="1">
                <a:solidFill>
                  <a:schemeClr val="bg1"/>
                </a:solidFill>
              </a:rPr>
              <a:t>hançer</a:t>
            </a:r>
            <a:r>
              <a:rPr lang="en-US" sz="1700" dirty="0">
                <a:solidFill>
                  <a:schemeClr val="bg1"/>
                </a:solidFill>
              </a:rPr>
              <a:t> </a:t>
            </a:r>
            <a:r>
              <a:rPr lang="en-US" sz="1700" dirty="0" err="1">
                <a:solidFill>
                  <a:schemeClr val="bg1"/>
                </a:solidFill>
              </a:rPr>
              <a:t>şeklinde</a:t>
            </a:r>
            <a:r>
              <a:rPr lang="en-US" sz="1700" dirty="0">
                <a:solidFill>
                  <a:schemeClr val="bg1"/>
                </a:solidFill>
              </a:rPr>
              <a:t> – </a:t>
            </a:r>
            <a:r>
              <a:rPr lang="en-US" sz="1700" dirty="0" err="1">
                <a:solidFill>
                  <a:schemeClr val="bg1"/>
                </a:solidFill>
              </a:rPr>
              <a:t>savaşın</a:t>
            </a:r>
            <a:r>
              <a:rPr lang="en-US" sz="1700" dirty="0">
                <a:solidFill>
                  <a:schemeClr val="bg1"/>
                </a:solidFill>
              </a:rPr>
              <a:t> </a:t>
            </a:r>
            <a:r>
              <a:rPr lang="en-US" sz="1700" dirty="0" err="1">
                <a:solidFill>
                  <a:schemeClr val="bg1"/>
                </a:solidFill>
              </a:rPr>
              <a:t>dehşeti</a:t>
            </a:r>
            <a:r>
              <a:rPr lang="en-US" sz="1700" dirty="0">
                <a:solidFill>
                  <a:schemeClr val="bg1"/>
                </a:solidFill>
              </a:rPr>
              <a:t> </a:t>
            </a:r>
            <a:r>
              <a:rPr lang="en-US" sz="1700" dirty="0" err="1">
                <a:solidFill>
                  <a:schemeClr val="bg1"/>
                </a:solidFill>
              </a:rPr>
              <a:t>ve</a:t>
            </a:r>
            <a:r>
              <a:rPr lang="en-US" sz="1700" dirty="0">
                <a:solidFill>
                  <a:schemeClr val="bg1"/>
                </a:solidFill>
              </a:rPr>
              <a:t> </a:t>
            </a:r>
            <a:r>
              <a:rPr lang="en-US" sz="1700" dirty="0" err="1">
                <a:solidFill>
                  <a:schemeClr val="bg1"/>
                </a:solidFill>
              </a:rPr>
              <a:t>şaşkınlığı</a:t>
            </a:r>
            <a:endParaRPr lang="en-US" sz="1700" dirty="0">
              <a:solidFill>
                <a:schemeClr val="bg1"/>
              </a:solidFill>
              <a:latin typeface="Calibri" panose="020F0502020204030204" pitchFamily="34" charset="0"/>
            </a:endParaRPr>
          </a:p>
          <a:p>
            <a:pPr marL="285750" indent="-285750">
              <a:buFont typeface="Wingdings" panose="05000000000000000000" pitchFamily="2" charset="2"/>
              <a:buChar char="Ø"/>
            </a:pPr>
            <a:r>
              <a:rPr lang="en-US" sz="1700" dirty="0" err="1">
                <a:solidFill>
                  <a:schemeClr val="bg1"/>
                </a:solidFill>
                <a:latin typeface="Calibri" panose="020F0502020204030204" pitchFamily="34" charset="0"/>
              </a:rPr>
              <a:t>Orjinal</a:t>
            </a:r>
            <a:r>
              <a:rPr lang="en-US" sz="1700" dirty="0">
                <a:solidFill>
                  <a:schemeClr val="bg1"/>
                </a:solidFill>
                <a:latin typeface="Calibri" panose="020F0502020204030204" pitchFamily="34" charset="0"/>
              </a:rPr>
              <a:t> </a:t>
            </a:r>
            <a:r>
              <a:rPr lang="en-US" sz="1700" dirty="0" err="1">
                <a:solidFill>
                  <a:schemeClr val="bg1"/>
                </a:solidFill>
                <a:latin typeface="Calibri" panose="020F0502020204030204" pitchFamily="34" charset="0"/>
              </a:rPr>
              <a:t>tablo</a:t>
            </a:r>
            <a:r>
              <a:rPr lang="en-US" sz="1700" dirty="0">
                <a:solidFill>
                  <a:schemeClr val="bg1"/>
                </a:solidFill>
              </a:rPr>
              <a:t> </a:t>
            </a:r>
            <a:r>
              <a:rPr lang="en-US" sz="1700" dirty="0" err="1">
                <a:solidFill>
                  <a:schemeClr val="bg1"/>
                </a:solidFill>
              </a:rPr>
              <a:t>İspanya'nın</a:t>
            </a:r>
            <a:r>
              <a:rPr lang="en-US" sz="1700" dirty="0">
                <a:solidFill>
                  <a:schemeClr val="bg1"/>
                </a:solidFill>
              </a:rPr>
              <a:t> </a:t>
            </a:r>
            <a:r>
              <a:rPr lang="en-US" sz="1700" dirty="0" err="1">
                <a:solidFill>
                  <a:schemeClr val="bg1"/>
                </a:solidFill>
              </a:rPr>
              <a:t>başkenti</a:t>
            </a:r>
            <a:r>
              <a:rPr lang="en-US" sz="1700" dirty="0">
                <a:solidFill>
                  <a:schemeClr val="bg1"/>
                </a:solidFill>
              </a:rPr>
              <a:t> </a:t>
            </a:r>
            <a:r>
              <a:rPr lang="en-US" sz="1700" dirty="0" err="1">
                <a:solidFill>
                  <a:schemeClr val="bg1"/>
                </a:solidFill>
              </a:rPr>
              <a:t>Madrid'deki</a:t>
            </a:r>
            <a:r>
              <a:rPr lang="en-US" sz="1700" dirty="0">
                <a:solidFill>
                  <a:schemeClr val="bg1"/>
                </a:solidFill>
              </a:rPr>
              <a:t> Reina Sofía </a:t>
            </a:r>
            <a:r>
              <a:rPr lang="en-US" sz="1700" dirty="0" err="1">
                <a:solidFill>
                  <a:schemeClr val="bg1"/>
                </a:solidFill>
              </a:rPr>
              <a:t>Müzesi'nde</a:t>
            </a:r>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tr-TR" dirty="0"/>
          </a:p>
        </p:txBody>
      </p:sp>
    </p:spTree>
    <p:extLst>
      <p:ext uri="{BB962C8B-B14F-4D97-AF65-F5344CB8AC3E}">
        <p14:creationId xmlns:p14="http://schemas.microsoft.com/office/powerpoint/2010/main" val="127289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1642802-72FF-84D3-9058-EBAF2C2E8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29C23-AD8C-16BD-344A-9BC8177498FF}"/>
              </a:ext>
            </a:extLst>
          </p:cNvPr>
          <p:cNvSpPr>
            <a:spLocks noGrp="1"/>
          </p:cNvSpPr>
          <p:nvPr>
            <p:ph type="title"/>
          </p:nvPr>
        </p:nvSpPr>
        <p:spPr>
          <a:xfrm>
            <a:off x="4152550" y="308344"/>
            <a:ext cx="4544883" cy="1881963"/>
          </a:xfrm>
        </p:spPr>
        <p:txBody>
          <a:bodyPr>
            <a:normAutofit/>
          </a:bodyPr>
          <a:lstStyle/>
          <a:p>
            <a:pPr>
              <a:defRPr sz="3600" b="1">
                <a:solidFill>
                  <a:srgbClr val="FFFFFF"/>
                </a:solidFill>
              </a:defRPr>
            </a:pPr>
            <a:r>
              <a:rPr lang="en-US" dirty="0"/>
              <a:t>PABLO PICASSO</a:t>
            </a:r>
            <a:br>
              <a:rPr lang="en-US" dirty="0"/>
            </a:br>
            <a:br>
              <a:rPr lang="en-US" dirty="0"/>
            </a:br>
            <a:r>
              <a:rPr lang="en-US" sz="2000" dirty="0"/>
              <a:t>Sunan: Şule Öztekin</a:t>
            </a:r>
            <a:br>
              <a:rPr lang="en-US" sz="2000" dirty="0"/>
            </a:br>
            <a:r>
              <a:rPr lang="en-US" sz="2000" dirty="0"/>
              <a:t>19.11.2025</a:t>
            </a:r>
            <a:endParaRPr sz="2000" dirty="0"/>
          </a:p>
        </p:txBody>
      </p:sp>
      <p:sp>
        <p:nvSpPr>
          <p:cNvPr id="3" name="Content Placeholder 2">
            <a:extLst>
              <a:ext uri="{FF2B5EF4-FFF2-40B4-BE49-F238E27FC236}">
                <a16:creationId xmlns:a16="http://schemas.microsoft.com/office/drawing/2014/main" id="{8BBBA8B3-2396-9B7D-5AB7-B794245F0EBD}"/>
              </a:ext>
            </a:extLst>
          </p:cNvPr>
          <p:cNvSpPr>
            <a:spLocks noGrp="1"/>
          </p:cNvSpPr>
          <p:nvPr>
            <p:ph idx="1"/>
          </p:nvPr>
        </p:nvSpPr>
        <p:spPr>
          <a:xfrm>
            <a:off x="3907172" y="2477387"/>
            <a:ext cx="3897126" cy="4072270"/>
          </a:xfrm>
        </p:spPr>
        <p:txBody>
          <a:bodyPr>
            <a:normAutofit/>
          </a:bodyPr>
          <a:lstStyle/>
          <a:p>
            <a:pPr>
              <a:lnSpc>
                <a:spcPct val="90000"/>
              </a:lnSpc>
            </a:pPr>
            <a:r>
              <a:rPr lang="en-US" sz="1500" dirty="0">
                <a:hlinkClick r:id="rId2"/>
              </a:rPr>
              <a:t>https://www.menti.com/al4cnfaczy5v</a:t>
            </a:r>
            <a:endParaRPr lang="en-US" sz="1500" dirty="0"/>
          </a:p>
          <a:p>
            <a:pPr>
              <a:lnSpc>
                <a:spcPct val="90000"/>
              </a:lnSpc>
            </a:pPr>
            <a:endParaRPr lang="en-US" sz="1500" dirty="0"/>
          </a:p>
          <a:p>
            <a:pPr>
              <a:lnSpc>
                <a:spcPct val="90000"/>
              </a:lnSpc>
            </a:pPr>
            <a:endParaRPr lang="en-US" sz="1500" dirty="0"/>
          </a:p>
        </p:txBody>
      </p:sp>
      <p:pic>
        <p:nvPicPr>
          <p:cNvPr id="4" name="Picture 3" descr="self-portrait-1896.jpg">
            <a:extLst>
              <a:ext uri="{FF2B5EF4-FFF2-40B4-BE49-F238E27FC236}">
                <a16:creationId xmlns:a16="http://schemas.microsoft.com/office/drawing/2014/main" id="{DF2ACD16-60AB-EB7F-21A6-C25599C69A33}"/>
              </a:ext>
            </a:extLst>
          </p:cNvPr>
          <p:cNvPicPr>
            <a:picLocks noChangeAspect="1"/>
          </p:cNvPicPr>
          <p:nvPr/>
        </p:nvPicPr>
        <p:blipFill>
          <a:blip r:embed="rId3"/>
          <a:srcRect r="10267"/>
          <a:stretch>
            <a:fillRect/>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pic>
        <p:nvPicPr>
          <p:cNvPr id="6" name="Picture 5" descr="A qr code with a black and white background&#10;&#10;AI-generated content may be incorrect.">
            <a:extLst>
              <a:ext uri="{FF2B5EF4-FFF2-40B4-BE49-F238E27FC236}">
                <a16:creationId xmlns:a16="http://schemas.microsoft.com/office/drawing/2014/main" id="{51D3BDB8-191E-C694-9B48-859D5C8C30B7}"/>
              </a:ext>
            </a:extLst>
          </p:cNvPr>
          <p:cNvPicPr>
            <a:picLocks noChangeAspect="1"/>
          </p:cNvPicPr>
          <p:nvPr/>
        </p:nvPicPr>
        <p:blipFill>
          <a:blip r:embed="rId4"/>
          <a:stretch>
            <a:fillRect/>
          </a:stretch>
        </p:blipFill>
        <p:spPr>
          <a:xfrm>
            <a:off x="3954800" y="3019648"/>
            <a:ext cx="3753805" cy="3668232"/>
          </a:xfrm>
          <a:prstGeom prst="rect">
            <a:avLst/>
          </a:prstGeom>
        </p:spPr>
      </p:pic>
    </p:spTree>
    <p:extLst>
      <p:ext uri="{BB962C8B-B14F-4D97-AF65-F5344CB8AC3E}">
        <p14:creationId xmlns:p14="http://schemas.microsoft.com/office/powerpoint/2010/main" val="389423240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81428"/>
        </a:solidFill>
        <a:effectLst/>
      </p:bgPr>
    </p:bg>
    <p:spTree>
      <p:nvGrpSpPr>
        <p:cNvPr id="1" name="">
          <a:extLst>
            <a:ext uri="{FF2B5EF4-FFF2-40B4-BE49-F238E27FC236}">
              <a16:creationId xmlns:a16="http://schemas.microsoft.com/office/drawing/2014/main" id="{F79C2C15-B5FB-2F6E-A355-4B78B8E18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E9F02-9A55-70A5-5880-B88E60E1CC78}"/>
              </a:ext>
            </a:extLst>
          </p:cNvPr>
          <p:cNvSpPr>
            <a:spLocks noGrp="1"/>
          </p:cNvSpPr>
          <p:nvPr>
            <p:ph type="title"/>
          </p:nvPr>
        </p:nvSpPr>
        <p:spPr>
          <a:xfrm>
            <a:off x="5050465" y="138224"/>
            <a:ext cx="4093533" cy="808074"/>
          </a:xfrm>
        </p:spPr>
        <p:txBody>
          <a:bodyPr>
            <a:normAutofit/>
          </a:bodyPr>
          <a:lstStyle/>
          <a:p>
            <a:pPr>
              <a:defRPr sz="3600" b="1">
                <a:solidFill>
                  <a:srgbClr val="FFFFFF"/>
                </a:solidFill>
              </a:defRPr>
            </a:pPr>
            <a:r>
              <a:rPr sz="3100" dirty="0"/>
              <a:t>Guernica</a:t>
            </a:r>
            <a:r>
              <a:rPr dirty="0"/>
              <a:t> </a:t>
            </a:r>
            <a:r>
              <a:rPr sz="2800" dirty="0"/>
              <a:t>(1937)</a:t>
            </a:r>
          </a:p>
        </p:txBody>
      </p:sp>
      <p:sp>
        <p:nvSpPr>
          <p:cNvPr id="3" name="Content Placeholder 2">
            <a:extLst>
              <a:ext uri="{FF2B5EF4-FFF2-40B4-BE49-F238E27FC236}">
                <a16:creationId xmlns:a16="http://schemas.microsoft.com/office/drawing/2014/main" id="{AA42043F-BFA1-8488-F6F7-C8C8E33FEE9A}"/>
              </a:ext>
            </a:extLst>
          </p:cNvPr>
          <p:cNvSpPr>
            <a:spLocks noGrp="1"/>
          </p:cNvSpPr>
          <p:nvPr>
            <p:ph idx="1"/>
          </p:nvPr>
        </p:nvSpPr>
        <p:spPr>
          <a:xfrm>
            <a:off x="6358269" y="786809"/>
            <a:ext cx="2785729" cy="5932967"/>
          </a:xfrm>
        </p:spPr>
        <p:txBody>
          <a:bodyPr>
            <a:normAutofit/>
          </a:bodyPr>
          <a:lstStyle/>
          <a:p>
            <a:endParaRPr dirty="0"/>
          </a:p>
          <a:p>
            <a:endParaRPr lang="en-US" dirty="0">
              <a:solidFill>
                <a:schemeClr val="bg1"/>
              </a:solidFill>
            </a:endParaRPr>
          </a:p>
          <a:p>
            <a:pPr>
              <a:defRPr sz="2200">
                <a:solidFill>
                  <a:srgbClr val="F0F0F0"/>
                </a:solidFill>
              </a:defRPr>
            </a:pPr>
            <a:endParaRPr dirty="0"/>
          </a:p>
        </p:txBody>
      </p:sp>
      <p:pic>
        <p:nvPicPr>
          <p:cNvPr id="4" name="Picture 3" descr="guernica-tablosu.jpg">
            <a:extLst>
              <a:ext uri="{FF2B5EF4-FFF2-40B4-BE49-F238E27FC236}">
                <a16:creationId xmlns:a16="http://schemas.microsoft.com/office/drawing/2014/main" id="{56921A5A-BB47-394F-9B79-6A1F7F085EB5}"/>
              </a:ext>
            </a:extLst>
          </p:cNvPr>
          <p:cNvPicPr>
            <a:picLocks noChangeAspect="1"/>
          </p:cNvPicPr>
          <p:nvPr/>
        </p:nvPicPr>
        <p:blipFill>
          <a:blip r:embed="rId2"/>
          <a:stretch>
            <a:fillRect/>
          </a:stretch>
        </p:blipFill>
        <p:spPr>
          <a:xfrm>
            <a:off x="1" y="0"/>
            <a:ext cx="4774018" cy="6858000"/>
          </a:xfrm>
          <a:prstGeom prst="rect">
            <a:avLst/>
          </a:prstGeom>
        </p:spPr>
      </p:pic>
      <p:sp>
        <p:nvSpPr>
          <p:cNvPr id="6" name="TextBox 5">
            <a:extLst>
              <a:ext uri="{FF2B5EF4-FFF2-40B4-BE49-F238E27FC236}">
                <a16:creationId xmlns:a16="http://schemas.microsoft.com/office/drawing/2014/main" id="{3A02C3D1-DDE0-5FB6-70AB-765BD8F7DF5F}"/>
              </a:ext>
            </a:extLst>
          </p:cNvPr>
          <p:cNvSpPr txBox="1"/>
          <p:nvPr/>
        </p:nvSpPr>
        <p:spPr>
          <a:xfrm>
            <a:off x="4954772" y="848993"/>
            <a:ext cx="4253021" cy="7386638"/>
          </a:xfrm>
          <a:prstGeom prst="rect">
            <a:avLst/>
          </a:prstGeom>
          <a:noFill/>
        </p:spPr>
        <p:txBody>
          <a:bodyPr wrap="square">
            <a:spAutoFit/>
          </a:bodyPr>
          <a:lstStyle/>
          <a:p>
            <a:endParaRPr lang="en-US" dirty="0">
              <a:solidFill>
                <a:schemeClr val="bg1"/>
              </a:solidFill>
              <a:latin typeface="Calibri" panose="020F0502020204030204" pitchFamily="34" charset="0"/>
            </a:endParaRPr>
          </a:p>
          <a:p>
            <a:endParaRPr lang="en-US" b="0" i="0" dirty="0">
              <a:solidFill>
                <a:schemeClr val="bg1"/>
              </a:solidFill>
              <a:effectLst/>
              <a:latin typeface="Calibri" panose="020F0502020204030204" pitchFamily="34" charset="0"/>
            </a:endParaRPr>
          </a:p>
          <a:p>
            <a:endParaRPr lang="en-US" dirty="0">
              <a:solidFill>
                <a:schemeClr val="bg1"/>
              </a:solidFill>
              <a:latin typeface="Calibri" panose="020F0502020204030204" pitchFamily="34" charset="0"/>
            </a:endParaRPr>
          </a:p>
          <a:p>
            <a:endParaRPr lang="en-US" b="0" i="0" dirty="0">
              <a:solidFill>
                <a:schemeClr val="bg1"/>
              </a:solidFill>
              <a:effectLst/>
              <a:latin typeface="Calibri" panose="020F0502020204030204" pitchFamily="34" charset="0"/>
            </a:endParaRPr>
          </a:p>
          <a:p>
            <a:endParaRPr lang="en-US" sz="2000" b="0" i="0" dirty="0">
              <a:solidFill>
                <a:schemeClr val="bg1"/>
              </a:solidFill>
              <a:effectLst/>
              <a:latin typeface="Calibri" panose="020F0502020204030204" pitchFamily="34" charset="0"/>
            </a:endParaRPr>
          </a:p>
          <a:p>
            <a:r>
              <a:rPr lang="en-US" sz="2000" dirty="0" err="1">
                <a:solidFill>
                  <a:schemeClr val="bg1"/>
                </a:solidFill>
              </a:rPr>
              <a:t>Yıllar</a:t>
            </a:r>
            <a:r>
              <a:rPr lang="en-US" sz="2000" dirty="0">
                <a:solidFill>
                  <a:schemeClr val="bg1"/>
                </a:solidFill>
              </a:rPr>
              <a:t> 1940'larda, Paris </a:t>
            </a:r>
            <a:r>
              <a:rPr lang="en-US" sz="2000" dirty="0" err="1">
                <a:solidFill>
                  <a:schemeClr val="bg1"/>
                </a:solidFill>
              </a:rPr>
              <a:t>Almanlar</a:t>
            </a:r>
            <a:r>
              <a:rPr lang="en-US" sz="2000" dirty="0">
                <a:solidFill>
                  <a:schemeClr val="bg1"/>
                </a:solidFill>
              </a:rPr>
              <a:t> </a:t>
            </a:r>
            <a:r>
              <a:rPr lang="en-US" sz="2000" dirty="0" err="1">
                <a:solidFill>
                  <a:schemeClr val="bg1"/>
                </a:solidFill>
              </a:rPr>
              <a:t>tarafından</a:t>
            </a:r>
            <a:r>
              <a:rPr lang="en-US" sz="2000" dirty="0">
                <a:solidFill>
                  <a:schemeClr val="bg1"/>
                </a:solidFill>
              </a:rPr>
              <a:t> </a:t>
            </a:r>
            <a:r>
              <a:rPr lang="en-US" sz="2000" dirty="0" err="1">
                <a:solidFill>
                  <a:schemeClr val="bg1"/>
                </a:solidFill>
              </a:rPr>
              <a:t>işgal</a:t>
            </a:r>
            <a:r>
              <a:rPr lang="en-US" sz="2000" dirty="0">
                <a:solidFill>
                  <a:schemeClr val="bg1"/>
                </a:solidFill>
              </a:rPr>
              <a:t> </a:t>
            </a:r>
            <a:r>
              <a:rPr lang="en-US" sz="2000" dirty="0" err="1">
                <a:solidFill>
                  <a:schemeClr val="bg1"/>
                </a:solidFill>
              </a:rPr>
              <a:t>edildiğinde</a:t>
            </a:r>
            <a:r>
              <a:rPr lang="en-US" sz="2000" dirty="0">
                <a:solidFill>
                  <a:schemeClr val="bg1"/>
                </a:solidFill>
              </a:rPr>
              <a:t>, </a:t>
            </a:r>
            <a:r>
              <a:rPr lang="en-US" sz="2000" dirty="0" err="1">
                <a:solidFill>
                  <a:schemeClr val="bg1"/>
                </a:solidFill>
              </a:rPr>
              <a:t>bir</a:t>
            </a:r>
            <a:r>
              <a:rPr lang="en-US" sz="2000" dirty="0">
                <a:solidFill>
                  <a:schemeClr val="bg1"/>
                </a:solidFill>
              </a:rPr>
              <a:t> Nazi </a:t>
            </a:r>
            <a:r>
              <a:rPr lang="en-US" sz="2000" dirty="0" err="1">
                <a:solidFill>
                  <a:schemeClr val="bg1"/>
                </a:solidFill>
              </a:rPr>
              <a:t>subayı</a:t>
            </a:r>
            <a:r>
              <a:rPr lang="en-US" sz="2000" dirty="0">
                <a:solidFill>
                  <a:schemeClr val="bg1"/>
                </a:solidFill>
              </a:rPr>
              <a:t> </a:t>
            </a:r>
            <a:r>
              <a:rPr lang="en-US" sz="2000" dirty="0" err="1">
                <a:solidFill>
                  <a:schemeClr val="bg1"/>
                </a:solidFill>
              </a:rPr>
              <a:t>Picasso'nun</a:t>
            </a:r>
            <a:r>
              <a:rPr lang="en-US" sz="2000" dirty="0">
                <a:solidFill>
                  <a:schemeClr val="bg1"/>
                </a:solidFill>
              </a:rPr>
              <a:t> </a:t>
            </a:r>
            <a:r>
              <a:rPr lang="en-US" sz="2000" dirty="0" err="1">
                <a:solidFill>
                  <a:schemeClr val="bg1"/>
                </a:solidFill>
              </a:rPr>
              <a:t>stüdyosunu</a:t>
            </a:r>
            <a:r>
              <a:rPr lang="en-US" sz="2000" dirty="0">
                <a:solidFill>
                  <a:schemeClr val="bg1"/>
                </a:solidFill>
              </a:rPr>
              <a:t> </a:t>
            </a:r>
            <a:r>
              <a:rPr lang="en-US" sz="2000" dirty="0" err="1">
                <a:solidFill>
                  <a:schemeClr val="bg1"/>
                </a:solidFill>
              </a:rPr>
              <a:t>ziyaret</a:t>
            </a:r>
            <a:r>
              <a:rPr lang="en-US" sz="2000" dirty="0">
                <a:solidFill>
                  <a:schemeClr val="bg1"/>
                </a:solidFill>
              </a:rPr>
              <a:t> </a:t>
            </a:r>
            <a:r>
              <a:rPr lang="en-US" sz="2000" dirty="0" err="1">
                <a:solidFill>
                  <a:schemeClr val="bg1"/>
                </a:solidFill>
              </a:rPr>
              <a:t>etti</a:t>
            </a:r>
            <a:r>
              <a:rPr lang="en-US" sz="2000" dirty="0">
                <a:solidFill>
                  <a:schemeClr val="bg1"/>
                </a:solidFill>
              </a:rPr>
              <a:t>. </a:t>
            </a:r>
            <a:r>
              <a:rPr lang="en-US" sz="2000" dirty="0" err="1">
                <a:solidFill>
                  <a:schemeClr val="bg1"/>
                </a:solidFill>
              </a:rPr>
              <a:t>Resmin</a:t>
            </a:r>
            <a:r>
              <a:rPr lang="en-US" sz="2000" dirty="0">
                <a:solidFill>
                  <a:schemeClr val="bg1"/>
                </a:solidFill>
              </a:rPr>
              <a:t> </a:t>
            </a:r>
            <a:r>
              <a:rPr lang="en-US" sz="2000" dirty="0" err="1">
                <a:solidFill>
                  <a:schemeClr val="bg1"/>
                </a:solidFill>
              </a:rPr>
              <a:t>bir</a:t>
            </a:r>
            <a:r>
              <a:rPr lang="en-US" sz="2000" dirty="0">
                <a:solidFill>
                  <a:schemeClr val="bg1"/>
                </a:solidFill>
              </a:rPr>
              <a:t> </a:t>
            </a:r>
            <a:r>
              <a:rPr lang="en-US" sz="2000" dirty="0" err="1">
                <a:solidFill>
                  <a:schemeClr val="bg1"/>
                </a:solidFill>
              </a:rPr>
              <a:t>fotoğrafının</a:t>
            </a:r>
            <a:r>
              <a:rPr lang="en-US" sz="2000" dirty="0">
                <a:solidFill>
                  <a:schemeClr val="bg1"/>
                </a:solidFill>
              </a:rPr>
              <a:t> </a:t>
            </a:r>
            <a:r>
              <a:rPr lang="en-US" sz="2000" dirty="0" err="1">
                <a:solidFill>
                  <a:schemeClr val="bg1"/>
                </a:solidFill>
              </a:rPr>
              <a:t>önünde</a:t>
            </a:r>
            <a:r>
              <a:rPr lang="en-US" sz="2000" dirty="0">
                <a:solidFill>
                  <a:schemeClr val="bg1"/>
                </a:solidFill>
              </a:rPr>
              <a:t> </a:t>
            </a:r>
            <a:r>
              <a:rPr lang="en-US" sz="2000" dirty="0" err="1">
                <a:solidFill>
                  <a:schemeClr val="bg1"/>
                </a:solidFill>
              </a:rPr>
              <a:t>dururken</a:t>
            </a:r>
            <a:r>
              <a:rPr lang="en-US" sz="2000" dirty="0">
                <a:solidFill>
                  <a:schemeClr val="bg1"/>
                </a:solidFill>
              </a:rPr>
              <a:t> </a:t>
            </a:r>
            <a:r>
              <a:rPr lang="en-US" sz="2000" dirty="0" err="1">
                <a:solidFill>
                  <a:schemeClr val="bg1"/>
                </a:solidFill>
              </a:rPr>
              <a:t>Picasso’ya</a:t>
            </a:r>
            <a:r>
              <a:rPr lang="en-US" sz="2000" dirty="0">
                <a:solidFill>
                  <a:schemeClr val="bg1"/>
                </a:solidFill>
              </a:rPr>
              <a:t>;</a:t>
            </a:r>
          </a:p>
          <a:p>
            <a:r>
              <a:rPr lang="en-US" sz="2000" dirty="0">
                <a:solidFill>
                  <a:schemeClr val="bg1"/>
                </a:solidFill>
              </a:rPr>
              <a:t> </a:t>
            </a:r>
          </a:p>
          <a:p>
            <a:r>
              <a:rPr lang="en-US" sz="2000" dirty="0">
                <a:solidFill>
                  <a:schemeClr val="bg1"/>
                </a:solidFill>
              </a:rPr>
              <a:t>-"</a:t>
            </a:r>
            <a:r>
              <a:rPr lang="en-US" sz="2000" dirty="0" err="1">
                <a:solidFill>
                  <a:schemeClr val="bg1"/>
                </a:solidFill>
              </a:rPr>
              <a:t>Bunu</a:t>
            </a:r>
            <a:r>
              <a:rPr lang="en-US" sz="2000" dirty="0">
                <a:solidFill>
                  <a:schemeClr val="bg1"/>
                </a:solidFill>
              </a:rPr>
              <a:t> </a:t>
            </a:r>
            <a:r>
              <a:rPr lang="en-US" sz="2000" dirty="0" err="1">
                <a:solidFill>
                  <a:schemeClr val="bg1"/>
                </a:solidFill>
              </a:rPr>
              <a:t>sen</a:t>
            </a:r>
            <a:r>
              <a:rPr lang="en-US" sz="2000" dirty="0">
                <a:solidFill>
                  <a:schemeClr val="bg1"/>
                </a:solidFill>
              </a:rPr>
              <a:t> mi </a:t>
            </a:r>
            <a:r>
              <a:rPr lang="en-US" sz="2000" dirty="0" err="1">
                <a:solidFill>
                  <a:schemeClr val="bg1"/>
                </a:solidFill>
              </a:rPr>
              <a:t>yaptın</a:t>
            </a:r>
            <a:r>
              <a:rPr lang="en-US" sz="2000" dirty="0">
                <a:solidFill>
                  <a:schemeClr val="bg1"/>
                </a:solidFill>
              </a:rPr>
              <a:t>?“</a:t>
            </a:r>
          </a:p>
          <a:p>
            <a:endParaRPr lang="en-US" sz="2000" dirty="0">
              <a:solidFill>
                <a:schemeClr val="bg1"/>
              </a:solidFill>
            </a:endParaRPr>
          </a:p>
          <a:p>
            <a:r>
              <a:rPr lang="en-US" sz="2000" dirty="0">
                <a:solidFill>
                  <a:schemeClr val="bg1"/>
                </a:solidFill>
              </a:rPr>
              <a:t>Picasso;</a:t>
            </a:r>
          </a:p>
          <a:p>
            <a:endParaRPr lang="en-US" sz="2000" dirty="0">
              <a:solidFill>
                <a:schemeClr val="bg1"/>
              </a:solidFill>
            </a:endParaRPr>
          </a:p>
          <a:p>
            <a:r>
              <a:rPr lang="en-US" sz="2000" dirty="0">
                <a:solidFill>
                  <a:schemeClr val="bg1"/>
                </a:solidFill>
              </a:rPr>
              <a:t>-"</a:t>
            </a:r>
            <a:r>
              <a:rPr lang="en-US" sz="2000" dirty="0" err="1">
                <a:solidFill>
                  <a:schemeClr val="bg1"/>
                </a:solidFill>
              </a:rPr>
              <a:t>Hayır</a:t>
            </a:r>
            <a:r>
              <a:rPr lang="en-US" sz="2000" dirty="0">
                <a:solidFill>
                  <a:schemeClr val="bg1"/>
                </a:solidFill>
              </a:rPr>
              <a:t>, </a:t>
            </a:r>
            <a:r>
              <a:rPr lang="en-US" sz="2000" dirty="0" err="1">
                <a:solidFill>
                  <a:schemeClr val="bg1"/>
                </a:solidFill>
              </a:rPr>
              <a:t>sen</a:t>
            </a:r>
            <a:r>
              <a:rPr lang="en-US" sz="2000" dirty="0">
                <a:solidFill>
                  <a:schemeClr val="bg1"/>
                </a:solidFill>
              </a:rPr>
              <a:t> </a:t>
            </a:r>
            <a:r>
              <a:rPr lang="en-US" sz="2000" dirty="0" err="1">
                <a:solidFill>
                  <a:schemeClr val="bg1"/>
                </a:solidFill>
              </a:rPr>
              <a:t>yaptın</a:t>
            </a:r>
            <a:r>
              <a:rPr lang="en-US" sz="2000" dirty="0">
                <a:solidFill>
                  <a:schemeClr val="bg1"/>
                </a:solidFill>
              </a:rPr>
              <a:t>."</a:t>
            </a:r>
            <a:endParaRPr lang="en-US" sz="2000" dirty="0">
              <a:solidFill>
                <a:schemeClr val="bg1"/>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tr-TR" dirty="0"/>
          </a:p>
        </p:txBody>
      </p:sp>
    </p:spTree>
    <p:extLst>
      <p:ext uri="{BB962C8B-B14F-4D97-AF65-F5344CB8AC3E}">
        <p14:creationId xmlns:p14="http://schemas.microsoft.com/office/powerpoint/2010/main" val="3980202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C3C3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7814" y="609600"/>
            <a:ext cx="4306186" cy="1320800"/>
          </a:xfrm>
        </p:spPr>
        <p:txBody>
          <a:bodyPr>
            <a:normAutofit fontScale="90000"/>
          </a:bodyPr>
          <a:lstStyle/>
          <a:p>
            <a:pPr>
              <a:defRPr sz="3600" b="1">
                <a:solidFill>
                  <a:srgbClr val="FFFFFF"/>
                </a:solidFill>
              </a:defRPr>
            </a:pPr>
            <a:r>
              <a:rPr lang="en-US" dirty="0"/>
              <a:t>Picasso-</a:t>
            </a:r>
            <a:r>
              <a:rPr dirty="0"/>
              <a:t>Hemingway </a:t>
            </a:r>
            <a:r>
              <a:rPr lang="en-US" dirty="0" err="1"/>
              <a:t>Dostluğu</a:t>
            </a:r>
            <a:endParaRPr dirty="0"/>
          </a:p>
        </p:txBody>
      </p:sp>
      <p:sp>
        <p:nvSpPr>
          <p:cNvPr id="3" name="Content Placeholder 2"/>
          <p:cNvSpPr>
            <a:spLocks noGrp="1"/>
          </p:cNvSpPr>
          <p:nvPr>
            <p:ph idx="1"/>
          </p:nvPr>
        </p:nvSpPr>
        <p:spPr>
          <a:xfrm>
            <a:off x="4455041" y="2160590"/>
            <a:ext cx="4529471" cy="3880773"/>
          </a:xfrm>
        </p:spPr>
        <p:txBody>
          <a:bodyPr>
            <a:normAutofit fontScale="85000" lnSpcReduction="20000"/>
          </a:bodyPr>
          <a:lstStyle/>
          <a:p>
            <a:endParaRPr dirty="0"/>
          </a:p>
          <a:p>
            <a:pPr>
              <a:defRPr sz="2200">
                <a:solidFill>
                  <a:srgbClr val="F0F0F0"/>
                </a:solidFill>
              </a:defRPr>
            </a:pPr>
            <a:r>
              <a:rPr dirty="0"/>
              <a:t>Picasso </a:t>
            </a:r>
            <a:r>
              <a:rPr dirty="0" err="1"/>
              <a:t>ve</a:t>
            </a:r>
            <a:r>
              <a:rPr dirty="0"/>
              <a:t> Ernest Hemingway 20. </a:t>
            </a:r>
            <a:r>
              <a:rPr dirty="0" err="1"/>
              <a:t>yüzyıl</a:t>
            </a:r>
            <a:r>
              <a:rPr dirty="0"/>
              <a:t> Paris </a:t>
            </a:r>
            <a:r>
              <a:rPr dirty="0" err="1"/>
              <a:t>sanat</a:t>
            </a:r>
            <a:r>
              <a:rPr dirty="0"/>
              <a:t> </a:t>
            </a:r>
            <a:r>
              <a:rPr dirty="0" err="1"/>
              <a:t>çevresinin</a:t>
            </a:r>
            <a:r>
              <a:rPr dirty="0"/>
              <a:t> </a:t>
            </a:r>
            <a:r>
              <a:rPr dirty="0" err="1"/>
              <a:t>önde</a:t>
            </a:r>
            <a:r>
              <a:rPr dirty="0"/>
              <a:t> </a:t>
            </a:r>
            <a:r>
              <a:rPr dirty="0" err="1"/>
              <a:t>gelen</a:t>
            </a:r>
            <a:r>
              <a:rPr dirty="0"/>
              <a:t> </a:t>
            </a:r>
            <a:r>
              <a:rPr dirty="0" err="1"/>
              <a:t>isimlerindendi</a:t>
            </a:r>
            <a:r>
              <a:rPr dirty="0"/>
              <a:t>.</a:t>
            </a:r>
          </a:p>
          <a:p>
            <a:pPr>
              <a:defRPr sz="2200">
                <a:solidFill>
                  <a:srgbClr val="F0F0F0"/>
                </a:solidFill>
              </a:defRPr>
            </a:pPr>
            <a:r>
              <a:rPr dirty="0"/>
              <a:t>Her </a:t>
            </a:r>
            <a:r>
              <a:rPr dirty="0" err="1"/>
              <a:t>ikisi</a:t>
            </a:r>
            <a:r>
              <a:rPr dirty="0"/>
              <a:t> de </a:t>
            </a:r>
            <a:r>
              <a:rPr dirty="0" err="1"/>
              <a:t>İspanya</a:t>
            </a:r>
            <a:r>
              <a:rPr dirty="0"/>
              <a:t> </a:t>
            </a:r>
            <a:r>
              <a:rPr dirty="0" err="1"/>
              <a:t>kültürüne</a:t>
            </a:r>
            <a:r>
              <a:rPr dirty="0"/>
              <a:t>, </a:t>
            </a:r>
            <a:r>
              <a:rPr dirty="0" err="1"/>
              <a:t>özellikle</a:t>
            </a:r>
            <a:r>
              <a:rPr dirty="0"/>
              <a:t> </a:t>
            </a:r>
            <a:r>
              <a:rPr dirty="0" err="1"/>
              <a:t>boğa</a:t>
            </a:r>
            <a:r>
              <a:rPr dirty="0"/>
              <a:t> </a:t>
            </a:r>
            <a:r>
              <a:rPr dirty="0" err="1"/>
              <a:t>güreşlerine</a:t>
            </a:r>
            <a:r>
              <a:rPr dirty="0"/>
              <a:t> </a:t>
            </a:r>
            <a:r>
              <a:rPr dirty="0" err="1"/>
              <a:t>ilgi</a:t>
            </a:r>
            <a:r>
              <a:rPr dirty="0"/>
              <a:t> </a:t>
            </a:r>
            <a:r>
              <a:rPr dirty="0" err="1"/>
              <a:t>duyar</a:t>
            </a:r>
            <a:r>
              <a:rPr dirty="0"/>
              <a:t> </a:t>
            </a:r>
            <a:r>
              <a:rPr dirty="0" err="1"/>
              <a:t>ve</a:t>
            </a:r>
            <a:r>
              <a:rPr dirty="0"/>
              <a:t> </a:t>
            </a:r>
            <a:r>
              <a:rPr dirty="0" err="1"/>
              <a:t>bu</a:t>
            </a:r>
            <a:r>
              <a:rPr dirty="0"/>
              <a:t> </a:t>
            </a:r>
            <a:r>
              <a:rPr dirty="0" err="1"/>
              <a:t>kültürle</a:t>
            </a:r>
            <a:r>
              <a:rPr dirty="0"/>
              <a:t> </a:t>
            </a:r>
            <a:r>
              <a:rPr dirty="0" err="1"/>
              <a:t>bağlantılar</a:t>
            </a:r>
            <a:r>
              <a:rPr dirty="0"/>
              <a:t> </a:t>
            </a:r>
            <a:r>
              <a:rPr dirty="0" err="1"/>
              <a:t>kurardı</a:t>
            </a:r>
            <a:r>
              <a:rPr dirty="0"/>
              <a:t>.</a:t>
            </a:r>
          </a:p>
          <a:p>
            <a:pPr>
              <a:defRPr sz="2200">
                <a:solidFill>
                  <a:srgbClr val="F0F0F0"/>
                </a:solidFill>
              </a:defRPr>
            </a:pPr>
            <a:r>
              <a:rPr dirty="0"/>
              <a:t>Hemingway, </a:t>
            </a:r>
            <a:r>
              <a:rPr dirty="0" err="1"/>
              <a:t>Picasso’nun</a:t>
            </a:r>
            <a:r>
              <a:rPr dirty="0"/>
              <a:t> </a:t>
            </a:r>
            <a:r>
              <a:rPr dirty="0" err="1"/>
              <a:t>sanatını</a:t>
            </a:r>
            <a:r>
              <a:rPr dirty="0"/>
              <a:t> </a:t>
            </a:r>
            <a:r>
              <a:rPr dirty="0" err="1"/>
              <a:t>yakından</a:t>
            </a:r>
            <a:r>
              <a:rPr dirty="0"/>
              <a:t> </a:t>
            </a:r>
            <a:r>
              <a:rPr dirty="0" err="1"/>
              <a:t>takip</a:t>
            </a:r>
            <a:r>
              <a:rPr dirty="0"/>
              <a:t> </a:t>
            </a:r>
            <a:r>
              <a:rPr dirty="0" err="1"/>
              <a:t>eder</a:t>
            </a:r>
            <a:r>
              <a:rPr dirty="0"/>
              <a:t> </a:t>
            </a:r>
            <a:r>
              <a:rPr dirty="0" err="1"/>
              <a:t>ve</a:t>
            </a:r>
            <a:r>
              <a:rPr dirty="0"/>
              <a:t> </a:t>
            </a:r>
            <a:r>
              <a:rPr dirty="0" err="1"/>
              <a:t>onun</a:t>
            </a:r>
            <a:r>
              <a:rPr dirty="0"/>
              <a:t> </a:t>
            </a:r>
            <a:r>
              <a:rPr dirty="0" err="1"/>
              <a:t>dönem</a:t>
            </a:r>
            <a:r>
              <a:rPr dirty="0"/>
              <a:t> </a:t>
            </a:r>
            <a:r>
              <a:rPr dirty="0" err="1"/>
              <a:t>anlayışını</a:t>
            </a:r>
            <a:r>
              <a:rPr dirty="0"/>
              <a:t> </a:t>
            </a:r>
            <a:r>
              <a:rPr dirty="0" err="1"/>
              <a:t>edebi</a:t>
            </a:r>
            <a:r>
              <a:rPr dirty="0"/>
              <a:t> </a:t>
            </a:r>
            <a:r>
              <a:rPr dirty="0" err="1"/>
              <a:t>eserlerinde</a:t>
            </a:r>
            <a:r>
              <a:rPr dirty="0"/>
              <a:t> </a:t>
            </a:r>
            <a:r>
              <a:rPr dirty="0" err="1"/>
              <a:t>dolaylı</a:t>
            </a:r>
            <a:r>
              <a:rPr dirty="0"/>
              <a:t> </a:t>
            </a:r>
            <a:r>
              <a:rPr dirty="0" err="1"/>
              <a:t>biçimde</a:t>
            </a:r>
            <a:r>
              <a:rPr dirty="0"/>
              <a:t> </a:t>
            </a:r>
            <a:r>
              <a:rPr dirty="0" err="1"/>
              <a:t>yansıtır</a:t>
            </a:r>
            <a:r>
              <a:rPr dirty="0"/>
              <a:t>.</a:t>
            </a:r>
          </a:p>
          <a:p>
            <a:pPr>
              <a:defRPr sz="2200">
                <a:solidFill>
                  <a:srgbClr val="F0F0F0"/>
                </a:solidFill>
              </a:defRPr>
            </a:pPr>
            <a:r>
              <a:rPr dirty="0" err="1"/>
              <a:t>İkili</a:t>
            </a:r>
            <a:r>
              <a:rPr dirty="0"/>
              <a:t> </a:t>
            </a:r>
            <a:r>
              <a:rPr dirty="0" err="1"/>
              <a:t>arasında</a:t>
            </a:r>
            <a:r>
              <a:rPr dirty="0"/>
              <a:t> </a:t>
            </a:r>
            <a:r>
              <a:rPr dirty="0" err="1"/>
              <a:t>karşılıklı</a:t>
            </a:r>
            <a:r>
              <a:rPr dirty="0"/>
              <a:t> </a:t>
            </a:r>
            <a:r>
              <a:rPr dirty="0" err="1"/>
              <a:t>saygıya</a:t>
            </a:r>
            <a:r>
              <a:rPr dirty="0"/>
              <a:t> </a:t>
            </a:r>
            <a:r>
              <a:rPr dirty="0" err="1"/>
              <a:t>dayalı</a:t>
            </a:r>
            <a:r>
              <a:rPr dirty="0"/>
              <a:t> </a:t>
            </a:r>
            <a:r>
              <a:rPr dirty="0" err="1"/>
              <a:t>bir</a:t>
            </a:r>
            <a:r>
              <a:rPr dirty="0"/>
              <a:t> </a:t>
            </a:r>
            <a:r>
              <a:rPr dirty="0" err="1"/>
              <a:t>dostluk</a:t>
            </a:r>
            <a:r>
              <a:rPr dirty="0"/>
              <a:t> </a:t>
            </a:r>
            <a:r>
              <a:rPr dirty="0" err="1"/>
              <a:t>ilişkisi</a:t>
            </a:r>
            <a:r>
              <a:rPr dirty="0"/>
              <a:t> </a:t>
            </a:r>
            <a:r>
              <a:rPr dirty="0" err="1"/>
              <a:t>olduğu</a:t>
            </a:r>
            <a:r>
              <a:rPr dirty="0"/>
              <a:t> </a:t>
            </a:r>
            <a:r>
              <a:rPr dirty="0" err="1"/>
              <a:t>bilinir</a:t>
            </a:r>
            <a:r>
              <a:rPr dirty="0"/>
              <a:t>.</a:t>
            </a:r>
          </a:p>
        </p:txBody>
      </p:sp>
      <p:pic>
        <p:nvPicPr>
          <p:cNvPr id="4" name="Picture 3" descr="picasso ve hemingway fotosu.jpg"/>
          <p:cNvPicPr>
            <a:picLocks noChangeAspect="1"/>
          </p:cNvPicPr>
          <p:nvPr/>
        </p:nvPicPr>
        <p:blipFill>
          <a:blip r:embed="rId2"/>
          <a:stretch>
            <a:fillRect/>
          </a:stretch>
        </p:blipFill>
        <p:spPr>
          <a:xfrm>
            <a:off x="0" y="0"/>
            <a:ext cx="3848986" cy="2160590"/>
          </a:xfrm>
          <a:prstGeom prst="rect">
            <a:avLst/>
          </a:prstGeom>
        </p:spPr>
      </p:pic>
      <p:pic>
        <p:nvPicPr>
          <p:cNvPr id="6" name="Picture 5" descr="A person taking a picture of another person&#10;&#10;AI-generated content may be incorrect.">
            <a:extLst>
              <a:ext uri="{FF2B5EF4-FFF2-40B4-BE49-F238E27FC236}">
                <a16:creationId xmlns:a16="http://schemas.microsoft.com/office/drawing/2014/main" id="{998C8340-F52D-395C-B463-AB28EBE1BA50}"/>
              </a:ext>
            </a:extLst>
          </p:cNvPr>
          <p:cNvPicPr>
            <a:picLocks noChangeAspect="1"/>
          </p:cNvPicPr>
          <p:nvPr/>
        </p:nvPicPr>
        <p:blipFill>
          <a:blip r:embed="rId3"/>
          <a:stretch>
            <a:fillRect/>
          </a:stretch>
        </p:blipFill>
        <p:spPr>
          <a:xfrm>
            <a:off x="0" y="2309812"/>
            <a:ext cx="4348716" cy="2238375"/>
          </a:xfrm>
          <a:prstGeom prst="rect">
            <a:avLst/>
          </a:prstGeom>
        </p:spPr>
      </p:pic>
      <p:pic>
        <p:nvPicPr>
          <p:cNvPr id="8" name="Picture 7" descr="A person in military uniform writing on a piece of paper&#10;&#10;AI-generated content may be incorrect.">
            <a:extLst>
              <a:ext uri="{FF2B5EF4-FFF2-40B4-BE49-F238E27FC236}">
                <a16:creationId xmlns:a16="http://schemas.microsoft.com/office/drawing/2014/main" id="{9249FAED-A2BA-7FBC-2BE0-AF9E09F7F30D}"/>
              </a:ext>
            </a:extLst>
          </p:cNvPr>
          <p:cNvPicPr>
            <a:picLocks noChangeAspect="1"/>
          </p:cNvPicPr>
          <p:nvPr/>
        </p:nvPicPr>
        <p:blipFill>
          <a:blip r:embed="rId4"/>
          <a:stretch>
            <a:fillRect/>
          </a:stretch>
        </p:blipFill>
        <p:spPr>
          <a:xfrm>
            <a:off x="0" y="4697409"/>
            <a:ext cx="3848986" cy="216059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600" b="1">
                <a:solidFill>
                  <a:srgbClr val="FFFFFF"/>
                </a:solidFill>
              </a:defRPr>
            </a:pPr>
            <a:r>
              <a:t>Kaynakça</a:t>
            </a:r>
          </a:p>
        </p:txBody>
      </p:sp>
      <p:sp>
        <p:nvSpPr>
          <p:cNvPr id="3" name="Content Placeholder 2"/>
          <p:cNvSpPr>
            <a:spLocks noGrp="1"/>
          </p:cNvSpPr>
          <p:nvPr>
            <p:ph idx="1"/>
          </p:nvPr>
        </p:nvSpPr>
        <p:spPr/>
        <p:txBody>
          <a:bodyPr/>
          <a:lstStyle/>
          <a:p>
            <a:endParaRPr/>
          </a:p>
          <a:p>
            <a:pPr>
              <a:defRPr sz="2200">
                <a:solidFill>
                  <a:srgbClr val="F0F0F0"/>
                </a:solidFill>
              </a:defRPr>
            </a:pPr>
            <a:r>
              <a:t>Britannica – Pablo Picasso</a:t>
            </a:r>
          </a:p>
          <a:p>
            <a:pPr>
              <a:defRPr sz="2200">
                <a:solidFill>
                  <a:srgbClr val="F0F0F0"/>
                </a:solidFill>
              </a:defRPr>
            </a:pPr>
            <a:r>
              <a:t>Metropolitan Museum of Art – Picasso Collection</a:t>
            </a:r>
          </a:p>
          <a:p>
            <a:pPr>
              <a:defRPr sz="2200">
                <a:solidFill>
                  <a:srgbClr val="F0F0F0"/>
                </a:solidFill>
              </a:defRPr>
            </a:pPr>
            <a:r>
              <a:t>MoMA – Pablo Picasso Works</a:t>
            </a:r>
          </a:p>
          <a:p>
            <a:pPr>
              <a:defRPr sz="2200">
                <a:solidFill>
                  <a:srgbClr val="F0F0F0"/>
                </a:solidFill>
              </a:defRPr>
            </a:pPr>
            <a:r>
              <a:t>Prado Müzesi Arşivleri</a:t>
            </a:r>
          </a:p>
          <a:p>
            <a:pPr>
              <a:defRPr sz="2200">
                <a:solidFill>
                  <a:srgbClr val="F0F0F0"/>
                </a:solidFill>
              </a:defRPr>
            </a:pPr>
            <a:r>
              <a:t>Picasso Biyografileri (akademik kaynaklar)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C0B4498-F98F-EB64-2CC6-301A474CF1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8E5CC9-5EE3-2CDC-EA4C-8E5E344FBD77}"/>
              </a:ext>
            </a:extLst>
          </p:cNvPr>
          <p:cNvSpPr>
            <a:spLocks noGrp="1"/>
          </p:cNvSpPr>
          <p:nvPr>
            <p:ph idx="1"/>
          </p:nvPr>
        </p:nvSpPr>
        <p:spPr>
          <a:xfrm>
            <a:off x="4046220" y="1743741"/>
            <a:ext cx="4257808" cy="3540640"/>
          </a:xfrm>
        </p:spPr>
        <p:txBody>
          <a:bodyPr>
            <a:normAutofit/>
          </a:bodyPr>
          <a:lstStyle/>
          <a:p>
            <a:pPr marL="0" indent="0">
              <a:buNone/>
            </a:pPr>
            <a:r>
              <a:rPr lang="en-US" sz="2800" dirty="0"/>
              <a:t>In every child there is an artist. The problem is to know how to remain an artist when growing up.</a:t>
            </a:r>
          </a:p>
          <a:p>
            <a:pPr marL="0" indent="0">
              <a:buNone/>
            </a:pPr>
            <a:endParaRPr lang="en-US" sz="2800" dirty="0"/>
          </a:p>
          <a:p>
            <a:pPr marL="0" indent="0">
              <a:buNone/>
            </a:pPr>
            <a:r>
              <a:rPr lang="en-US" sz="2800" dirty="0"/>
              <a:t>Pablo Picasso</a:t>
            </a:r>
          </a:p>
          <a:p>
            <a:pPr>
              <a:lnSpc>
                <a:spcPct val="90000"/>
              </a:lnSpc>
            </a:pPr>
            <a:endParaRPr lang="en-US" sz="1500" dirty="0"/>
          </a:p>
        </p:txBody>
      </p:sp>
      <p:pic>
        <p:nvPicPr>
          <p:cNvPr id="4" name="Picture 3" descr="self-portrait-1896.jpg">
            <a:extLst>
              <a:ext uri="{FF2B5EF4-FFF2-40B4-BE49-F238E27FC236}">
                <a16:creationId xmlns:a16="http://schemas.microsoft.com/office/drawing/2014/main" id="{3FAEDE94-DCD6-BD54-2A3C-05C248C9F08D}"/>
              </a:ext>
            </a:extLst>
          </p:cNvPr>
          <p:cNvPicPr>
            <a:picLocks noChangeAspect="1"/>
          </p:cNvPicPr>
          <p:nvPr/>
        </p:nvPicPr>
        <p:blipFill>
          <a:blip r:embed="rId2"/>
          <a:srcRect r="10267"/>
          <a:stretch>
            <a:fillRect/>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102039695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2550" y="609600"/>
            <a:ext cx="4555515" cy="730102"/>
          </a:xfrm>
        </p:spPr>
        <p:txBody>
          <a:bodyPr>
            <a:normAutofit/>
          </a:bodyPr>
          <a:lstStyle/>
          <a:p>
            <a:pPr>
              <a:defRPr sz="3600" b="1">
                <a:solidFill>
                  <a:srgbClr val="FFFFFF"/>
                </a:solidFill>
              </a:defRPr>
            </a:pPr>
            <a:r>
              <a:rPr dirty="0" err="1"/>
              <a:t>Picasso’nun</a:t>
            </a:r>
            <a:r>
              <a:rPr dirty="0"/>
              <a:t> Tam </a:t>
            </a:r>
            <a:r>
              <a:rPr dirty="0" err="1"/>
              <a:t>Adı</a:t>
            </a:r>
            <a:endParaRPr dirty="0"/>
          </a:p>
        </p:txBody>
      </p:sp>
      <p:sp>
        <p:nvSpPr>
          <p:cNvPr id="3" name="Content Placeholder 2"/>
          <p:cNvSpPr>
            <a:spLocks noGrp="1"/>
          </p:cNvSpPr>
          <p:nvPr>
            <p:ph idx="1"/>
          </p:nvPr>
        </p:nvSpPr>
        <p:spPr>
          <a:xfrm>
            <a:off x="3859619" y="1244010"/>
            <a:ext cx="5284362" cy="5443870"/>
          </a:xfrm>
        </p:spPr>
        <p:txBody>
          <a:bodyPr>
            <a:normAutofit fontScale="92500" lnSpcReduction="10000"/>
          </a:bodyPr>
          <a:lstStyle/>
          <a:p>
            <a:pPr>
              <a:lnSpc>
                <a:spcPct val="90000"/>
              </a:lnSpc>
            </a:pPr>
            <a:endParaRPr lang="en-US" sz="1000" dirty="0"/>
          </a:p>
          <a:p>
            <a:pPr>
              <a:lnSpc>
                <a:spcPct val="90000"/>
              </a:lnSpc>
              <a:defRPr sz="2200">
                <a:solidFill>
                  <a:srgbClr val="F0F0F0"/>
                </a:solidFill>
              </a:defRPr>
            </a:pPr>
            <a:r>
              <a:rPr lang="tr-TR" sz="1600" noProof="0" dirty="0"/>
              <a:t>Picasso’nun tam adı</a:t>
            </a:r>
            <a:r>
              <a:rPr lang="en-US" sz="1600" noProof="0" dirty="0"/>
              <a:t>:</a:t>
            </a:r>
          </a:p>
          <a:p>
            <a:pPr marL="0" indent="0">
              <a:lnSpc>
                <a:spcPct val="90000"/>
              </a:lnSpc>
              <a:buNone/>
              <a:defRPr sz="2200">
                <a:solidFill>
                  <a:srgbClr val="F0F0F0"/>
                </a:solidFill>
              </a:defRPr>
            </a:pPr>
            <a:r>
              <a:rPr lang="es-ES" sz="2200" dirty="0">
                <a:highlight>
                  <a:srgbClr val="00FF00"/>
                </a:highlight>
              </a:rPr>
              <a:t>Pablo Diego José Francisco de Paula Juan Nepomuceno María de los Remedios Cipriano de la Santísima Trinidad Martyr Patricio Clito Ruíz y Picasso</a:t>
            </a:r>
            <a:endParaRPr lang="en-US" sz="1600" noProof="0" dirty="0">
              <a:highlight>
                <a:srgbClr val="00FF00"/>
              </a:highlight>
            </a:endParaRPr>
          </a:p>
          <a:p>
            <a:pPr>
              <a:lnSpc>
                <a:spcPct val="90000"/>
              </a:lnSpc>
              <a:defRPr sz="2200">
                <a:solidFill>
                  <a:srgbClr val="F0F0F0"/>
                </a:solidFill>
              </a:defRPr>
            </a:pPr>
            <a:endParaRPr lang="en-US" sz="1600" dirty="0"/>
          </a:p>
          <a:p>
            <a:pPr>
              <a:lnSpc>
                <a:spcPct val="90000"/>
              </a:lnSpc>
              <a:defRPr sz="2200">
                <a:solidFill>
                  <a:srgbClr val="F0F0F0"/>
                </a:solidFill>
              </a:defRPr>
            </a:pPr>
            <a:r>
              <a:rPr lang="en-US" sz="2900" noProof="0" dirty="0" err="1"/>
              <a:t>Yaklaşık</a:t>
            </a:r>
            <a:r>
              <a:rPr lang="en-US" sz="2900" noProof="0" dirty="0"/>
              <a:t> </a:t>
            </a:r>
            <a:r>
              <a:rPr lang="en-US" sz="2900" noProof="0" dirty="0" err="1"/>
              <a:t>iki</a:t>
            </a:r>
            <a:r>
              <a:rPr lang="en-US" sz="2900" noProof="0" dirty="0"/>
              <a:t> </a:t>
            </a:r>
            <a:r>
              <a:rPr lang="en-US" sz="2900" noProof="0" dirty="0" err="1"/>
              <a:t>satırı</a:t>
            </a:r>
            <a:r>
              <a:rPr lang="en-US" sz="2900" noProof="0" dirty="0"/>
              <a:t> </a:t>
            </a:r>
            <a:r>
              <a:rPr lang="en-US" sz="2900" noProof="0" dirty="0" err="1"/>
              <a:t>doldurur</a:t>
            </a:r>
            <a:r>
              <a:rPr lang="en-US" sz="2900" noProof="0" dirty="0"/>
              <a:t> </a:t>
            </a:r>
          </a:p>
          <a:p>
            <a:pPr>
              <a:lnSpc>
                <a:spcPct val="90000"/>
              </a:lnSpc>
              <a:defRPr sz="2200">
                <a:solidFill>
                  <a:srgbClr val="F0F0F0"/>
                </a:solidFill>
              </a:defRPr>
            </a:pPr>
            <a:r>
              <a:rPr lang="en-US" sz="2900" dirty="0"/>
              <a:t>23 </a:t>
            </a:r>
            <a:r>
              <a:rPr lang="en-US" sz="2900" dirty="0" err="1"/>
              <a:t>kelimeden</a:t>
            </a:r>
            <a:r>
              <a:rPr lang="en-US" sz="2900" dirty="0"/>
              <a:t> </a:t>
            </a:r>
            <a:r>
              <a:rPr lang="en-US" sz="2900" dirty="0" err="1"/>
              <a:t>oluşur</a:t>
            </a:r>
            <a:endParaRPr lang="en-US" sz="2900" dirty="0"/>
          </a:p>
          <a:p>
            <a:pPr>
              <a:lnSpc>
                <a:spcPct val="90000"/>
              </a:lnSpc>
              <a:defRPr sz="2200">
                <a:solidFill>
                  <a:srgbClr val="F0F0F0"/>
                </a:solidFill>
              </a:defRPr>
            </a:pPr>
            <a:r>
              <a:rPr lang="en-US" sz="2900" dirty="0"/>
              <a:t>19. </a:t>
            </a:r>
            <a:r>
              <a:rPr lang="en-US" sz="2900" dirty="0" err="1"/>
              <a:t>yüzyılın</a:t>
            </a:r>
            <a:r>
              <a:rPr lang="en-US" sz="2900" dirty="0"/>
              <a:t> </a:t>
            </a:r>
            <a:r>
              <a:rPr lang="en-US" sz="2900" dirty="0" err="1"/>
              <a:t>başlarında</a:t>
            </a:r>
            <a:r>
              <a:rPr lang="en-US" sz="2900" dirty="0"/>
              <a:t> </a:t>
            </a:r>
            <a:r>
              <a:rPr lang="en-US" sz="2900" dirty="0" err="1"/>
              <a:t>İspanya'da</a:t>
            </a:r>
            <a:r>
              <a:rPr lang="en-US" sz="2900" dirty="0"/>
              <a:t> </a:t>
            </a:r>
            <a:r>
              <a:rPr lang="en-US" sz="2900" dirty="0" err="1"/>
              <a:t>vaftiz</a:t>
            </a:r>
            <a:r>
              <a:rPr lang="en-US" sz="2900" dirty="0"/>
              <a:t> </a:t>
            </a:r>
            <a:r>
              <a:rPr lang="en-US" sz="2900" dirty="0" err="1"/>
              <a:t>edilen</a:t>
            </a:r>
            <a:r>
              <a:rPr lang="en-US" sz="2900" dirty="0"/>
              <a:t> </a:t>
            </a:r>
            <a:r>
              <a:rPr lang="en-US" sz="2900" dirty="0" err="1"/>
              <a:t>çocuklara</a:t>
            </a:r>
            <a:r>
              <a:rPr lang="en-US" sz="2900" dirty="0"/>
              <a:t> </a:t>
            </a:r>
            <a:r>
              <a:rPr lang="en-US" sz="2900" dirty="0" err="1"/>
              <a:t>isim</a:t>
            </a:r>
            <a:r>
              <a:rPr lang="en-US" sz="2900" dirty="0"/>
              <a:t> </a:t>
            </a:r>
            <a:r>
              <a:rPr lang="en-US" sz="2900" dirty="0" err="1"/>
              <a:t>verme</a:t>
            </a:r>
            <a:r>
              <a:rPr lang="en-US" sz="2900" dirty="0"/>
              <a:t> </a:t>
            </a:r>
            <a:r>
              <a:rPr lang="en-US" sz="2900" dirty="0" err="1"/>
              <a:t>geleneğine</a:t>
            </a:r>
            <a:r>
              <a:rPr lang="en-US" sz="2900" dirty="0"/>
              <a:t> </a:t>
            </a:r>
            <a:r>
              <a:rPr lang="en-US" sz="2900" dirty="0" err="1"/>
              <a:t>uyar</a:t>
            </a:r>
            <a:r>
              <a:rPr lang="en-US" sz="2900" dirty="0"/>
              <a:t>.</a:t>
            </a:r>
          </a:p>
          <a:p>
            <a:pPr>
              <a:lnSpc>
                <a:spcPct val="90000"/>
              </a:lnSpc>
              <a:defRPr sz="2200">
                <a:solidFill>
                  <a:srgbClr val="F0F0F0"/>
                </a:solidFill>
              </a:defRPr>
            </a:pPr>
            <a:r>
              <a:rPr lang="en-US" sz="2900" dirty="0"/>
              <a:t>Birden </a:t>
            </a:r>
            <a:r>
              <a:rPr lang="en-US" sz="2900" dirty="0" err="1"/>
              <a:t>fazla</a:t>
            </a:r>
            <a:r>
              <a:rPr lang="en-US" sz="2900" dirty="0"/>
              <a:t> </a:t>
            </a:r>
            <a:r>
              <a:rPr lang="en-US" sz="2900" dirty="0" err="1"/>
              <a:t>isim</a:t>
            </a:r>
            <a:r>
              <a:rPr lang="en-US" sz="2900" dirty="0"/>
              <a:t> </a:t>
            </a:r>
            <a:r>
              <a:rPr lang="en-US" sz="2900" dirty="0" err="1"/>
              <a:t>ve</a:t>
            </a:r>
            <a:r>
              <a:rPr lang="en-US" sz="2900" dirty="0"/>
              <a:t> her </a:t>
            </a:r>
            <a:r>
              <a:rPr lang="en-US" sz="2900" dirty="0" err="1"/>
              <a:t>iki</a:t>
            </a:r>
            <a:r>
              <a:rPr lang="en-US" sz="2900" dirty="0"/>
              <a:t> </a:t>
            </a:r>
            <a:r>
              <a:rPr lang="en-US" sz="2900" dirty="0" err="1"/>
              <a:t>ebeveynin</a:t>
            </a:r>
            <a:r>
              <a:rPr lang="en-US" sz="2900" dirty="0"/>
              <a:t> </a:t>
            </a:r>
            <a:r>
              <a:rPr lang="en-US" sz="2900" dirty="0" err="1"/>
              <a:t>soyadını</a:t>
            </a:r>
            <a:r>
              <a:rPr lang="en-US" sz="2900" dirty="0"/>
              <a:t> da </a:t>
            </a:r>
            <a:r>
              <a:rPr lang="en-US" sz="2900" dirty="0" err="1"/>
              <a:t>içeren</a:t>
            </a:r>
            <a:r>
              <a:rPr lang="en-US" sz="2900" dirty="0"/>
              <a:t> </a:t>
            </a:r>
            <a:r>
              <a:rPr lang="en-US" sz="2900" dirty="0" err="1"/>
              <a:t>bir</a:t>
            </a:r>
            <a:r>
              <a:rPr lang="en-US" sz="2900" dirty="0"/>
              <a:t> </a:t>
            </a:r>
            <a:r>
              <a:rPr lang="en-US" sz="2900" dirty="0" err="1"/>
              <a:t>aile</a:t>
            </a:r>
            <a:r>
              <a:rPr lang="en-US" sz="2900" dirty="0"/>
              <a:t> </a:t>
            </a:r>
            <a:r>
              <a:rPr lang="en-US" sz="2900" dirty="0" err="1"/>
              <a:t>geleneğine</a:t>
            </a:r>
            <a:r>
              <a:rPr lang="en-US" sz="2900" dirty="0"/>
              <a:t> </a:t>
            </a:r>
            <a:r>
              <a:rPr lang="en-US" sz="2900" dirty="0" err="1"/>
              <a:t>sahiptir</a:t>
            </a:r>
            <a:r>
              <a:rPr lang="en-US" sz="2900" dirty="0"/>
              <a:t>.</a:t>
            </a:r>
          </a:p>
        </p:txBody>
      </p:sp>
      <p:pic>
        <p:nvPicPr>
          <p:cNvPr id="4" name="Picture 3" descr="self-portrait-1896.jpg"/>
          <p:cNvPicPr>
            <a:picLocks noChangeAspect="1"/>
          </p:cNvPicPr>
          <p:nvPr/>
        </p:nvPicPr>
        <p:blipFill>
          <a:blip r:embed="rId2"/>
          <a:srcRect r="10267"/>
          <a:stretch>
            <a:fillRect/>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FD027FF-D3B2-726C-008D-E4751AF2A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087A70-F931-44C7-1760-36E73C74E658}"/>
              </a:ext>
            </a:extLst>
          </p:cNvPr>
          <p:cNvSpPr>
            <a:spLocks noGrp="1"/>
          </p:cNvSpPr>
          <p:nvPr>
            <p:ph type="title"/>
          </p:nvPr>
        </p:nvSpPr>
        <p:spPr>
          <a:xfrm>
            <a:off x="4152550" y="361507"/>
            <a:ext cx="4810697" cy="701749"/>
          </a:xfrm>
        </p:spPr>
        <p:txBody>
          <a:bodyPr>
            <a:normAutofit/>
          </a:bodyPr>
          <a:lstStyle/>
          <a:p>
            <a:pPr>
              <a:defRPr sz="3600" b="1">
                <a:solidFill>
                  <a:srgbClr val="FFFFFF"/>
                </a:solidFill>
              </a:defRPr>
            </a:pPr>
            <a:r>
              <a:rPr dirty="0" err="1"/>
              <a:t>Picasso’nun</a:t>
            </a:r>
            <a:r>
              <a:rPr dirty="0"/>
              <a:t> Tam </a:t>
            </a:r>
            <a:r>
              <a:rPr dirty="0" err="1"/>
              <a:t>Adı</a:t>
            </a:r>
            <a:endParaRPr dirty="0"/>
          </a:p>
        </p:txBody>
      </p:sp>
      <p:sp>
        <p:nvSpPr>
          <p:cNvPr id="3" name="Content Placeholder 2">
            <a:extLst>
              <a:ext uri="{FF2B5EF4-FFF2-40B4-BE49-F238E27FC236}">
                <a16:creationId xmlns:a16="http://schemas.microsoft.com/office/drawing/2014/main" id="{278A2EA5-E49E-51B0-AB23-70A86BA1CD60}"/>
              </a:ext>
            </a:extLst>
          </p:cNvPr>
          <p:cNvSpPr>
            <a:spLocks noGrp="1"/>
          </p:cNvSpPr>
          <p:nvPr>
            <p:ph idx="1"/>
          </p:nvPr>
        </p:nvSpPr>
        <p:spPr>
          <a:xfrm>
            <a:off x="3859619" y="1063256"/>
            <a:ext cx="5284362" cy="5624623"/>
          </a:xfrm>
        </p:spPr>
        <p:txBody>
          <a:bodyPr>
            <a:normAutofit fontScale="85000" lnSpcReduction="10000"/>
          </a:bodyPr>
          <a:lstStyle/>
          <a:p>
            <a:pPr>
              <a:lnSpc>
                <a:spcPct val="90000"/>
              </a:lnSpc>
            </a:pPr>
            <a:endParaRPr lang="en-US" sz="1000" dirty="0"/>
          </a:p>
          <a:p>
            <a:pPr>
              <a:lnSpc>
                <a:spcPct val="90000"/>
              </a:lnSpc>
              <a:defRPr sz="2200">
                <a:solidFill>
                  <a:srgbClr val="F0F0F0"/>
                </a:solidFill>
              </a:defRPr>
            </a:pPr>
            <a:r>
              <a:rPr lang="tr-TR" sz="1600" noProof="0" dirty="0"/>
              <a:t>Picasso’nun tam adı</a:t>
            </a:r>
            <a:r>
              <a:rPr lang="en-US" sz="1600" noProof="0" dirty="0"/>
              <a:t>:</a:t>
            </a:r>
          </a:p>
          <a:p>
            <a:pPr marL="0" indent="0">
              <a:lnSpc>
                <a:spcPct val="90000"/>
              </a:lnSpc>
              <a:buNone/>
              <a:defRPr sz="2200">
                <a:solidFill>
                  <a:srgbClr val="F0F0F0"/>
                </a:solidFill>
              </a:defRPr>
            </a:pPr>
            <a:r>
              <a:rPr lang="es-ES" sz="2000" dirty="0">
                <a:highlight>
                  <a:srgbClr val="00FF00"/>
                </a:highlight>
              </a:rPr>
              <a:t>Pablo Diego José Francisco de Paula Juan Nepomuceno María de los Remedios Cipriano de la Santísima Trinidad Martyr Patricio Clito Ruíz y Picasso</a:t>
            </a:r>
            <a:endParaRPr lang="en-US" sz="1400" dirty="0">
              <a:highlight>
                <a:srgbClr val="00FF00"/>
              </a:highlight>
            </a:endParaRPr>
          </a:p>
          <a:p>
            <a:pPr>
              <a:lnSpc>
                <a:spcPct val="90000"/>
              </a:lnSpc>
              <a:defRPr sz="2200">
                <a:solidFill>
                  <a:srgbClr val="F0F0F0"/>
                </a:solidFill>
              </a:defRPr>
            </a:pPr>
            <a:endParaRPr lang="en-US" sz="1600" noProof="0" dirty="0"/>
          </a:p>
          <a:p>
            <a:pPr marL="0" indent="0">
              <a:buNone/>
            </a:pPr>
            <a:r>
              <a:rPr lang="en-US" sz="1600" b="1" dirty="0" err="1"/>
              <a:t>İsmin</a:t>
            </a:r>
            <a:r>
              <a:rPr lang="en-US" sz="1600" b="1" dirty="0"/>
              <a:t> </a:t>
            </a:r>
            <a:r>
              <a:rPr lang="en-US" sz="1600" b="1" dirty="0" err="1"/>
              <a:t>İçindeki</a:t>
            </a:r>
            <a:r>
              <a:rPr lang="en-US" sz="1600" b="1" dirty="0"/>
              <a:t> </a:t>
            </a:r>
            <a:r>
              <a:rPr lang="en-US" sz="1600" b="1" dirty="0" err="1"/>
              <a:t>Anlamlar</a:t>
            </a:r>
            <a:r>
              <a:rPr lang="en-US" sz="1600" b="1" dirty="0"/>
              <a:t> </a:t>
            </a:r>
            <a:r>
              <a:rPr lang="en-US" sz="1600" b="1" dirty="0" err="1"/>
              <a:t>ve</a:t>
            </a:r>
            <a:r>
              <a:rPr lang="en-US" sz="1600" b="1" dirty="0"/>
              <a:t> </a:t>
            </a:r>
            <a:r>
              <a:rPr lang="en-US" sz="1600" b="1" dirty="0" err="1"/>
              <a:t>Kökenler</a:t>
            </a:r>
            <a:endParaRPr lang="en-US" sz="1600" dirty="0"/>
          </a:p>
          <a:p>
            <a:r>
              <a:rPr lang="en-US" sz="1600" dirty="0" err="1"/>
              <a:t>İsminin</a:t>
            </a:r>
            <a:r>
              <a:rPr lang="en-US" sz="1600" dirty="0"/>
              <a:t> ilk </a:t>
            </a:r>
            <a:r>
              <a:rPr lang="en-US" sz="1600" dirty="0" err="1"/>
              <a:t>kısmı</a:t>
            </a:r>
            <a:r>
              <a:rPr lang="en-US" sz="1600" dirty="0"/>
              <a:t> </a:t>
            </a:r>
            <a:r>
              <a:rPr lang="en-US" sz="1600" dirty="0" err="1"/>
              <a:t>olan</a:t>
            </a:r>
            <a:r>
              <a:rPr lang="en-US" sz="1600" dirty="0"/>
              <a:t> "Pablo Diego José Francisco de Paula", </a:t>
            </a:r>
            <a:r>
              <a:rPr lang="en-US" sz="1600" dirty="0" err="1"/>
              <a:t>Hristiyanlıkta</a:t>
            </a:r>
            <a:r>
              <a:rPr lang="en-US" sz="1600" dirty="0"/>
              <a:t> </a:t>
            </a:r>
            <a:r>
              <a:rPr lang="en-US" sz="1600" dirty="0" err="1"/>
              <a:t>önemli</a:t>
            </a:r>
            <a:r>
              <a:rPr lang="en-US" sz="1600" dirty="0"/>
              <a:t> yere </a:t>
            </a:r>
            <a:r>
              <a:rPr lang="en-US" sz="1600" dirty="0" err="1"/>
              <a:t>sahip</a:t>
            </a:r>
            <a:r>
              <a:rPr lang="en-US" sz="1600" dirty="0"/>
              <a:t> </a:t>
            </a:r>
            <a:r>
              <a:rPr lang="en-US" sz="1600" dirty="0" err="1"/>
              <a:t>bazı</a:t>
            </a:r>
            <a:r>
              <a:rPr lang="en-US" sz="1600" dirty="0"/>
              <a:t> </a:t>
            </a:r>
            <a:r>
              <a:rPr lang="en-US" sz="1600" dirty="0" err="1"/>
              <a:t>figürleri</a:t>
            </a:r>
            <a:r>
              <a:rPr lang="en-US" sz="1600" dirty="0"/>
              <a:t> </a:t>
            </a:r>
            <a:r>
              <a:rPr lang="en-US" sz="1600" dirty="0" err="1"/>
              <a:t>taşır</a:t>
            </a:r>
            <a:r>
              <a:rPr lang="en-US" sz="1600" dirty="0"/>
              <a:t>. </a:t>
            </a:r>
          </a:p>
          <a:p>
            <a:r>
              <a:rPr lang="en-US" sz="1600" dirty="0"/>
              <a:t>Diego - Aziz </a:t>
            </a:r>
            <a:r>
              <a:rPr lang="en-US" sz="1600" dirty="0" err="1"/>
              <a:t>Didacus’a</a:t>
            </a:r>
            <a:r>
              <a:rPr lang="en-US" sz="1600" dirty="0"/>
              <a:t>; </a:t>
            </a:r>
          </a:p>
          <a:p>
            <a:r>
              <a:rPr lang="en-US" sz="1600" dirty="0"/>
              <a:t>José - Hz. </a:t>
            </a:r>
            <a:r>
              <a:rPr lang="en-US" sz="1600" dirty="0" err="1"/>
              <a:t>Yusuf’a</a:t>
            </a:r>
            <a:r>
              <a:rPr lang="en-US" sz="1600" dirty="0"/>
              <a:t>; </a:t>
            </a:r>
          </a:p>
          <a:p>
            <a:r>
              <a:rPr lang="en-US" sz="1600" dirty="0"/>
              <a:t>Francisco de Paula - </a:t>
            </a:r>
            <a:r>
              <a:rPr lang="en-US" sz="1600" dirty="0" err="1"/>
              <a:t>İtalyan</a:t>
            </a:r>
            <a:r>
              <a:rPr lang="en-US" sz="1600" dirty="0"/>
              <a:t> </a:t>
            </a:r>
            <a:r>
              <a:rPr lang="en-US" sz="1600" dirty="0" err="1"/>
              <a:t>azizi</a:t>
            </a:r>
            <a:r>
              <a:rPr lang="en-US" sz="1600" dirty="0"/>
              <a:t> Aziz </a:t>
            </a:r>
            <a:r>
              <a:rPr lang="en-US" sz="1600" dirty="0" err="1"/>
              <a:t>Francesco’ya</a:t>
            </a:r>
            <a:endParaRPr lang="en-US" sz="1600" dirty="0"/>
          </a:p>
          <a:p>
            <a:r>
              <a:rPr lang="en-US" sz="1600" dirty="0"/>
              <a:t>Juan Nepomuceno - </a:t>
            </a:r>
            <a:r>
              <a:rPr lang="en-US" sz="1600" dirty="0" err="1"/>
              <a:t>annesinin</a:t>
            </a:r>
            <a:r>
              <a:rPr lang="en-US" sz="1600" dirty="0"/>
              <a:t> </a:t>
            </a:r>
            <a:r>
              <a:rPr lang="en-US" sz="1600" dirty="0" err="1"/>
              <a:t>çok</a:t>
            </a:r>
            <a:r>
              <a:rPr lang="en-US" sz="1600" dirty="0"/>
              <a:t> </a:t>
            </a:r>
            <a:r>
              <a:rPr lang="en-US" sz="1600" dirty="0" err="1"/>
              <a:t>değer</a:t>
            </a:r>
            <a:r>
              <a:rPr lang="en-US" sz="1600" dirty="0"/>
              <a:t> </a:t>
            </a:r>
            <a:r>
              <a:rPr lang="en-US" sz="1600" dirty="0" err="1"/>
              <a:t>verdiği</a:t>
            </a:r>
            <a:r>
              <a:rPr lang="en-US" sz="1600" dirty="0"/>
              <a:t> </a:t>
            </a:r>
            <a:r>
              <a:rPr lang="en-US" sz="1600" dirty="0" err="1"/>
              <a:t>bir</a:t>
            </a:r>
            <a:r>
              <a:rPr lang="en-US" sz="1600" dirty="0"/>
              <a:t> </a:t>
            </a:r>
            <a:r>
              <a:rPr lang="en-US" sz="1600" dirty="0" err="1"/>
              <a:t>aziz’e</a:t>
            </a:r>
            <a:endParaRPr lang="en-US" sz="1600" dirty="0"/>
          </a:p>
          <a:p>
            <a:r>
              <a:rPr lang="en-US" sz="1600" dirty="0"/>
              <a:t>Crispín </a:t>
            </a:r>
            <a:r>
              <a:rPr lang="en-US" sz="1600" dirty="0" err="1"/>
              <a:t>Crispiniano</a:t>
            </a:r>
            <a:r>
              <a:rPr lang="en-US" sz="1600" dirty="0"/>
              <a:t> - </a:t>
            </a:r>
            <a:r>
              <a:rPr lang="en-US" sz="1600" dirty="0" err="1"/>
              <a:t>doğduğu</a:t>
            </a:r>
            <a:r>
              <a:rPr lang="en-US" sz="1600" dirty="0"/>
              <a:t> </a:t>
            </a:r>
            <a:r>
              <a:rPr lang="en-US" sz="1600" dirty="0" err="1"/>
              <a:t>günün</a:t>
            </a:r>
            <a:r>
              <a:rPr lang="en-US" sz="1600" dirty="0"/>
              <a:t> </a:t>
            </a:r>
            <a:r>
              <a:rPr lang="en-US" sz="1600" dirty="0" err="1"/>
              <a:t>takvimdeki</a:t>
            </a:r>
            <a:r>
              <a:rPr lang="en-US" sz="1600" dirty="0"/>
              <a:t> </a:t>
            </a:r>
            <a:r>
              <a:rPr lang="en-US" sz="1600" dirty="0" err="1"/>
              <a:t>azizlerine</a:t>
            </a:r>
            <a:r>
              <a:rPr lang="en-US" sz="1600" dirty="0"/>
              <a:t> </a:t>
            </a:r>
            <a:r>
              <a:rPr lang="en-US" sz="1600" dirty="0" err="1"/>
              <a:t>atıftır</a:t>
            </a:r>
            <a:r>
              <a:rPr lang="en-US" sz="1600" dirty="0"/>
              <a:t>. Bu </a:t>
            </a:r>
            <a:r>
              <a:rPr lang="en-US" sz="1600" dirty="0" err="1"/>
              <a:t>azizlerin</a:t>
            </a:r>
            <a:r>
              <a:rPr lang="en-US" sz="1600" dirty="0"/>
              <a:t> her </a:t>
            </a:r>
            <a:r>
              <a:rPr lang="en-US" sz="1600" dirty="0" err="1"/>
              <a:t>biri</a:t>
            </a:r>
            <a:r>
              <a:rPr lang="en-US" sz="1600" dirty="0"/>
              <a:t>, </a:t>
            </a:r>
            <a:r>
              <a:rPr lang="en-US" sz="1600" dirty="0" err="1"/>
              <a:t>orta</a:t>
            </a:r>
            <a:r>
              <a:rPr lang="en-US" sz="1600" dirty="0"/>
              <a:t> </a:t>
            </a:r>
            <a:r>
              <a:rPr lang="en-US" sz="1600" dirty="0" err="1"/>
              <a:t>çağda</a:t>
            </a:r>
            <a:r>
              <a:rPr lang="en-US" sz="1600" dirty="0"/>
              <a:t> </a:t>
            </a:r>
            <a:r>
              <a:rPr lang="en-US" sz="1600" dirty="0" err="1"/>
              <a:t>ayakkabıcıların</a:t>
            </a:r>
            <a:r>
              <a:rPr lang="en-US" sz="1600" dirty="0"/>
              <a:t> </a:t>
            </a:r>
            <a:r>
              <a:rPr lang="en-US" sz="1600" dirty="0" err="1"/>
              <a:t>ve</a:t>
            </a:r>
            <a:r>
              <a:rPr lang="en-US" sz="1600" dirty="0"/>
              <a:t> </a:t>
            </a:r>
            <a:r>
              <a:rPr lang="en-US" sz="1600" dirty="0" err="1"/>
              <a:t>zanaatkârların</a:t>
            </a:r>
            <a:r>
              <a:rPr lang="en-US" sz="1600" dirty="0"/>
              <a:t> </a:t>
            </a:r>
            <a:r>
              <a:rPr lang="en-US" sz="1600" dirty="0" err="1"/>
              <a:t>koruyucu</a:t>
            </a:r>
            <a:r>
              <a:rPr lang="en-US" sz="1600" dirty="0"/>
              <a:t> </a:t>
            </a:r>
            <a:r>
              <a:rPr lang="en-US" sz="1600" dirty="0" err="1"/>
              <a:t>azizleridir</a:t>
            </a:r>
            <a:r>
              <a:rPr lang="en-US" sz="1600" dirty="0"/>
              <a:t>.</a:t>
            </a:r>
          </a:p>
          <a:p>
            <a:r>
              <a:rPr lang="en-US" dirty="0" err="1"/>
              <a:t>Devamında</a:t>
            </a:r>
            <a:r>
              <a:rPr lang="en-US" dirty="0"/>
              <a:t> </a:t>
            </a:r>
            <a:r>
              <a:rPr lang="en-US" dirty="0" err="1"/>
              <a:t>gelen</a:t>
            </a:r>
            <a:r>
              <a:rPr lang="en-US" dirty="0"/>
              <a:t> "María Remedios de la Santísima Trinidad" </a:t>
            </a:r>
            <a:r>
              <a:rPr lang="en-US" dirty="0" err="1"/>
              <a:t>bölümü</a:t>
            </a:r>
            <a:r>
              <a:rPr lang="en-US" dirty="0"/>
              <a:t>, Meryem </a:t>
            </a:r>
            <a:r>
              <a:rPr lang="en-US" dirty="0" err="1"/>
              <a:t>Ana’ya</a:t>
            </a:r>
            <a:r>
              <a:rPr lang="en-US" dirty="0"/>
              <a:t> </a:t>
            </a:r>
            <a:r>
              <a:rPr lang="en-US" dirty="0" err="1"/>
              <a:t>ve</a:t>
            </a:r>
            <a:r>
              <a:rPr lang="en-US" dirty="0"/>
              <a:t> Hristiyan </a:t>
            </a:r>
            <a:r>
              <a:rPr lang="en-US" dirty="0" err="1"/>
              <a:t>inancındaki</a:t>
            </a:r>
            <a:r>
              <a:rPr lang="en-US" dirty="0"/>
              <a:t> Kutsal </a:t>
            </a:r>
            <a:r>
              <a:rPr lang="en-US" dirty="0" err="1"/>
              <a:t>Üçleme’ye</a:t>
            </a:r>
            <a:r>
              <a:rPr lang="en-US" dirty="0"/>
              <a:t> (Baba, </a:t>
            </a:r>
            <a:r>
              <a:rPr lang="en-US" dirty="0" err="1"/>
              <a:t>Oğul</a:t>
            </a:r>
            <a:r>
              <a:rPr lang="en-US" dirty="0"/>
              <a:t> </a:t>
            </a:r>
            <a:r>
              <a:rPr lang="en-US" dirty="0" err="1"/>
              <a:t>ve</a:t>
            </a:r>
            <a:r>
              <a:rPr lang="en-US" dirty="0"/>
              <a:t> Kutsal Ruh) </a:t>
            </a:r>
            <a:r>
              <a:rPr lang="en-US" dirty="0" err="1"/>
              <a:t>adanmıştır</a:t>
            </a:r>
            <a:r>
              <a:rPr lang="en-US" dirty="0"/>
              <a:t>.</a:t>
            </a:r>
            <a:endParaRPr lang="en-US" sz="1600" dirty="0"/>
          </a:p>
          <a:p>
            <a:pPr>
              <a:lnSpc>
                <a:spcPct val="90000"/>
              </a:lnSpc>
              <a:defRPr sz="2200">
                <a:solidFill>
                  <a:srgbClr val="F0F0F0"/>
                </a:solidFill>
              </a:defRPr>
            </a:pPr>
            <a:endParaRPr lang="en-US" sz="1600" dirty="0"/>
          </a:p>
        </p:txBody>
      </p:sp>
      <p:pic>
        <p:nvPicPr>
          <p:cNvPr id="4" name="Picture 3" descr="self-portrait-1896.jpg">
            <a:extLst>
              <a:ext uri="{FF2B5EF4-FFF2-40B4-BE49-F238E27FC236}">
                <a16:creationId xmlns:a16="http://schemas.microsoft.com/office/drawing/2014/main" id="{CD9C10EE-37A5-2E5A-E1EA-38239DBD571F}"/>
              </a:ext>
            </a:extLst>
          </p:cNvPr>
          <p:cNvPicPr>
            <a:picLocks noChangeAspect="1"/>
          </p:cNvPicPr>
          <p:nvPr/>
        </p:nvPicPr>
        <p:blipFill>
          <a:blip r:embed="rId2"/>
          <a:srcRect r="10267"/>
          <a:stretch>
            <a:fillRect/>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56D8568-82BD-E93F-F332-31B638B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42324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8D509D9-1931-CA68-56C5-CDBE63DC69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77312-4EDB-47E1-27FF-8996780D99E0}"/>
              </a:ext>
            </a:extLst>
          </p:cNvPr>
          <p:cNvSpPr>
            <a:spLocks noGrp="1"/>
          </p:cNvSpPr>
          <p:nvPr>
            <p:ph type="title"/>
          </p:nvPr>
        </p:nvSpPr>
        <p:spPr>
          <a:xfrm>
            <a:off x="4152550" y="361507"/>
            <a:ext cx="4810697" cy="701749"/>
          </a:xfrm>
        </p:spPr>
        <p:txBody>
          <a:bodyPr>
            <a:normAutofit/>
          </a:bodyPr>
          <a:lstStyle/>
          <a:p>
            <a:pPr>
              <a:defRPr sz="3600" b="1">
                <a:solidFill>
                  <a:srgbClr val="FFFFFF"/>
                </a:solidFill>
              </a:defRPr>
            </a:pPr>
            <a:r>
              <a:rPr lang="en-US"/>
              <a:t>Picasso’nun Tam Adı</a:t>
            </a:r>
            <a:endParaRPr lang="en-US" dirty="0"/>
          </a:p>
        </p:txBody>
      </p:sp>
      <p:sp>
        <p:nvSpPr>
          <p:cNvPr id="3" name="Content Placeholder 2">
            <a:extLst>
              <a:ext uri="{FF2B5EF4-FFF2-40B4-BE49-F238E27FC236}">
                <a16:creationId xmlns:a16="http://schemas.microsoft.com/office/drawing/2014/main" id="{592A9178-514A-8822-D05E-5D6D86559431}"/>
              </a:ext>
            </a:extLst>
          </p:cNvPr>
          <p:cNvSpPr>
            <a:spLocks noGrp="1"/>
          </p:cNvSpPr>
          <p:nvPr>
            <p:ph idx="1"/>
          </p:nvPr>
        </p:nvSpPr>
        <p:spPr>
          <a:xfrm>
            <a:off x="3859619" y="1063256"/>
            <a:ext cx="5284362" cy="5624623"/>
          </a:xfrm>
        </p:spPr>
        <p:txBody>
          <a:bodyPr>
            <a:normAutofit fontScale="92500" lnSpcReduction="10000"/>
          </a:bodyPr>
          <a:lstStyle/>
          <a:p>
            <a:pPr>
              <a:lnSpc>
                <a:spcPct val="90000"/>
              </a:lnSpc>
            </a:pPr>
            <a:endParaRPr lang="en-US" sz="1000" dirty="0"/>
          </a:p>
          <a:p>
            <a:pPr>
              <a:lnSpc>
                <a:spcPct val="90000"/>
              </a:lnSpc>
              <a:defRPr sz="2200">
                <a:solidFill>
                  <a:srgbClr val="F0F0F0"/>
                </a:solidFill>
              </a:defRPr>
            </a:pPr>
            <a:r>
              <a:rPr lang="tr-TR" sz="1600" noProof="0" dirty="0"/>
              <a:t>Picasso’nun tam adı</a:t>
            </a:r>
            <a:r>
              <a:rPr lang="en-US" sz="1600" noProof="0" dirty="0"/>
              <a:t>:</a:t>
            </a:r>
          </a:p>
          <a:p>
            <a:pPr marL="0" indent="0">
              <a:lnSpc>
                <a:spcPct val="90000"/>
              </a:lnSpc>
              <a:buNone/>
              <a:defRPr sz="2200">
                <a:solidFill>
                  <a:srgbClr val="F0F0F0"/>
                </a:solidFill>
              </a:defRPr>
            </a:pPr>
            <a:r>
              <a:rPr lang="es-ES" sz="2000" dirty="0">
                <a:highlight>
                  <a:srgbClr val="00FF00"/>
                </a:highlight>
              </a:rPr>
              <a:t>Pablo</a:t>
            </a:r>
            <a:r>
              <a:rPr lang="es-ES" sz="2000" dirty="0"/>
              <a:t> Diego José Francisco de Paula Juan Nepomuceno María de los Remedios Cipriano de la Santísima Trinidad Martyr Patricio Clito Ruíz y </a:t>
            </a:r>
            <a:r>
              <a:rPr lang="es-ES" sz="2000" dirty="0">
                <a:highlight>
                  <a:srgbClr val="00FF00"/>
                </a:highlight>
              </a:rPr>
              <a:t>Picasso</a:t>
            </a:r>
            <a:endParaRPr lang="en-US" sz="1400" dirty="0">
              <a:highlight>
                <a:srgbClr val="00FF00"/>
              </a:highlight>
            </a:endParaRPr>
          </a:p>
          <a:p>
            <a:pPr>
              <a:lnSpc>
                <a:spcPct val="90000"/>
              </a:lnSpc>
              <a:defRPr sz="2200">
                <a:solidFill>
                  <a:srgbClr val="F0F0F0"/>
                </a:solidFill>
              </a:defRPr>
            </a:pPr>
            <a:endParaRPr lang="en-US" sz="1600" noProof="0" dirty="0"/>
          </a:p>
          <a:p>
            <a:pPr>
              <a:lnSpc>
                <a:spcPct val="90000"/>
              </a:lnSpc>
              <a:defRPr sz="2200">
                <a:solidFill>
                  <a:srgbClr val="F0F0F0"/>
                </a:solidFill>
              </a:defRPr>
            </a:pPr>
            <a:r>
              <a:rPr lang="en-US" sz="2200" dirty="0" err="1"/>
              <a:t>Babası</a:t>
            </a:r>
            <a:r>
              <a:rPr lang="en-US" sz="2200" dirty="0"/>
              <a:t> </a:t>
            </a:r>
            <a:r>
              <a:rPr lang="en-US" sz="2200" b="1" dirty="0"/>
              <a:t>José Ruiz Blasco</a:t>
            </a:r>
            <a:r>
              <a:rPr lang="en-US" sz="2200" dirty="0"/>
              <a:t>, </a:t>
            </a:r>
          </a:p>
          <a:p>
            <a:pPr>
              <a:lnSpc>
                <a:spcPct val="90000"/>
              </a:lnSpc>
              <a:defRPr sz="2200">
                <a:solidFill>
                  <a:srgbClr val="F0F0F0"/>
                </a:solidFill>
              </a:defRPr>
            </a:pPr>
            <a:r>
              <a:rPr lang="en-US" sz="2200" dirty="0"/>
              <a:t>Annesi </a:t>
            </a:r>
            <a:r>
              <a:rPr lang="en-US" sz="2200" dirty="0" err="1"/>
              <a:t>ise</a:t>
            </a:r>
            <a:r>
              <a:rPr lang="en-US" sz="2200" dirty="0"/>
              <a:t> </a:t>
            </a:r>
            <a:r>
              <a:rPr lang="en-US" sz="2200" b="1" dirty="0"/>
              <a:t>María Picasso López</a:t>
            </a:r>
            <a:r>
              <a:rPr lang="en-US" sz="2200" dirty="0"/>
              <a:t> </a:t>
            </a:r>
            <a:r>
              <a:rPr lang="en-US" sz="2200" dirty="0" err="1"/>
              <a:t>idi</a:t>
            </a:r>
            <a:r>
              <a:rPr lang="en-US" sz="2200" dirty="0"/>
              <a:t>.</a:t>
            </a:r>
          </a:p>
          <a:p>
            <a:pPr>
              <a:lnSpc>
                <a:spcPct val="90000"/>
              </a:lnSpc>
              <a:defRPr sz="2200">
                <a:solidFill>
                  <a:srgbClr val="F0F0F0"/>
                </a:solidFill>
              </a:defRPr>
            </a:pPr>
            <a:r>
              <a:rPr lang="en-US" sz="2200" dirty="0" err="1"/>
              <a:t>İspanya’da</a:t>
            </a:r>
            <a:r>
              <a:rPr lang="en-US" sz="2200" dirty="0"/>
              <a:t> </a:t>
            </a:r>
            <a:r>
              <a:rPr lang="en-US" sz="2200" dirty="0" err="1"/>
              <a:t>çocuklara</a:t>
            </a:r>
            <a:r>
              <a:rPr lang="en-US" sz="2200" dirty="0"/>
              <a:t> hem </a:t>
            </a:r>
            <a:r>
              <a:rPr lang="en-US" sz="2200" dirty="0" err="1"/>
              <a:t>annenin</a:t>
            </a:r>
            <a:r>
              <a:rPr lang="en-US" sz="2200" dirty="0"/>
              <a:t> hem de </a:t>
            </a:r>
            <a:r>
              <a:rPr lang="en-US" sz="2200" dirty="0" err="1"/>
              <a:t>babanın</a:t>
            </a:r>
            <a:r>
              <a:rPr lang="en-US" sz="2200" dirty="0"/>
              <a:t> </a:t>
            </a:r>
            <a:r>
              <a:rPr lang="en-US" sz="2200" dirty="0" err="1"/>
              <a:t>soyadı</a:t>
            </a:r>
            <a:r>
              <a:rPr lang="en-US" sz="2200" dirty="0"/>
              <a:t> </a:t>
            </a:r>
            <a:r>
              <a:rPr lang="en-US" sz="2200" dirty="0" err="1"/>
              <a:t>verilir</a:t>
            </a:r>
            <a:r>
              <a:rPr lang="en-US" sz="2200" dirty="0"/>
              <a:t>.</a:t>
            </a:r>
          </a:p>
          <a:p>
            <a:pPr>
              <a:lnSpc>
                <a:spcPct val="90000"/>
              </a:lnSpc>
              <a:defRPr sz="2200">
                <a:solidFill>
                  <a:srgbClr val="F0F0F0"/>
                </a:solidFill>
              </a:defRPr>
            </a:pPr>
            <a:r>
              <a:rPr lang="en-US" sz="2200" dirty="0"/>
              <a:t>İlk </a:t>
            </a:r>
            <a:r>
              <a:rPr lang="en-US" sz="2200" dirty="0" err="1"/>
              <a:t>zamanlarda</a:t>
            </a:r>
            <a:r>
              <a:rPr lang="en-US" sz="2200" dirty="0"/>
              <a:t> </a:t>
            </a:r>
            <a:r>
              <a:rPr lang="en-US" sz="2200" dirty="0" err="1"/>
              <a:t>eserlerini</a:t>
            </a:r>
            <a:r>
              <a:rPr lang="en-US" sz="2200" dirty="0"/>
              <a:t> “Pablo Ruiz Picasso” </a:t>
            </a:r>
            <a:r>
              <a:rPr lang="en-US" sz="2200" dirty="0" err="1"/>
              <a:t>şeklinde</a:t>
            </a:r>
            <a:r>
              <a:rPr lang="en-US" sz="2200" dirty="0"/>
              <a:t> </a:t>
            </a:r>
            <a:r>
              <a:rPr lang="en-US" sz="2200" dirty="0" err="1"/>
              <a:t>imzalıyordu</a:t>
            </a:r>
            <a:r>
              <a:rPr lang="en-US" sz="2200" dirty="0"/>
              <a:t>.</a:t>
            </a:r>
          </a:p>
          <a:p>
            <a:pPr>
              <a:lnSpc>
                <a:spcPct val="90000"/>
              </a:lnSpc>
              <a:defRPr sz="2200">
                <a:solidFill>
                  <a:srgbClr val="F0F0F0"/>
                </a:solidFill>
              </a:defRPr>
            </a:pPr>
            <a:r>
              <a:rPr lang="en-US" sz="2200" dirty="0" err="1"/>
              <a:t>Zamanla</a:t>
            </a:r>
            <a:r>
              <a:rPr lang="en-US" sz="2200" dirty="0"/>
              <a:t> </a:t>
            </a:r>
            <a:r>
              <a:rPr lang="en-US" sz="2200" dirty="0" err="1"/>
              <a:t>bu</a:t>
            </a:r>
            <a:r>
              <a:rPr lang="en-US" sz="2200" dirty="0"/>
              <a:t> </a:t>
            </a:r>
            <a:r>
              <a:rPr lang="en-US" sz="2200" dirty="0" err="1"/>
              <a:t>ifadeyi</a:t>
            </a:r>
            <a:r>
              <a:rPr lang="en-US" sz="2200" dirty="0"/>
              <a:t> </a:t>
            </a:r>
            <a:r>
              <a:rPr lang="en-US" sz="2200" dirty="0" err="1"/>
              <a:t>sadeleştirip</a:t>
            </a:r>
            <a:r>
              <a:rPr lang="en-US" sz="2200" dirty="0"/>
              <a:t> </a:t>
            </a:r>
            <a:r>
              <a:rPr lang="en-US" sz="2200" dirty="0" err="1"/>
              <a:t>sadece</a:t>
            </a:r>
            <a:r>
              <a:rPr lang="en-US" sz="2200" dirty="0"/>
              <a:t> “</a:t>
            </a:r>
            <a:r>
              <a:rPr lang="en-US" sz="2200" dirty="0" err="1"/>
              <a:t>Picasso”yu</a:t>
            </a:r>
            <a:r>
              <a:rPr lang="en-US" sz="2200" dirty="0"/>
              <a:t> </a:t>
            </a:r>
            <a:r>
              <a:rPr lang="en-US" sz="2200" dirty="0" err="1"/>
              <a:t>kullanmaya</a:t>
            </a:r>
            <a:r>
              <a:rPr lang="en-US" sz="2200" dirty="0"/>
              <a:t> </a:t>
            </a:r>
            <a:r>
              <a:rPr lang="en-US" sz="2200" dirty="0" err="1"/>
              <a:t>başladı</a:t>
            </a:r>
            <a:r>
              <a:rPr lang="en-US" sz="2200" dirty="0"/>
              <a:t>.</a:t>
            </a:r>
          </a:p>
          <a:p>
            <a:pPr>
              <a:lnSpc>
                <a:spcPct val="90000"/>
              </a:lnSpc>
              <a:defRPr sz="2200">
                <a:solidFill>
                  <a:srgbClr val="F0F0F0"/>
                </a:solidFill>
              </a:defRPr>
            </a:pPr>
            <a:r>
              <a:rPr lang="en-US" sz="1600" dirty="0"/>
              <a:t>A</a:t>
            </a:r>
            <a:r>
              <a:rPr lang="tr-TR" sz="1600" dirty="0" err="1"/>
              <a:t>nnesi</a:t>
            </a:r>
            <a:r>
              <a:rPr lang="en-US" sz="1600" dirty="0"/>
              <a:t> </a:t>
            </a:r>
            <a:r>
              <a:rPr lang="en-US" sz="1600" dirty="0" err="1"/>
              <a:t>ile</a:t>
            </a:r>
            <a:r>
              <a:rPr lang="en-US" sz="1600" dirty="0"/>
              <a:t> </a:t>
            </a:r>
            <a:r>
              <a:rPr lang="en-US" sz="1600" dirty="0" err="1"/>
              <a:t>olan</a:t>
            </a:r>
            <a:r>
              <a:rPr lang="en-US" sz="1600" dirty="0"/>
              <a:t> </a:t>
            </a:r>
            <a:r>
              <a:rPr lang="en-US" sz="1600" dirty="0" err="1"/>
              <a:t>yakınlığının</a:t>
            </a:r>
            <a:r>
              <a:rPr lang="en-US" sz="1600" dirty="0"/>
              <a:t> buna </a:t>
            </a:r>
            <a:r>
              <a:rPr lang="en-US" sz="1600" dirty="0" err="1"/>
              <a:t>sebep</a:t>
            </a:r>
            <a:r>
              <a:rPr lang="en-US" sz="1600" dirty="0"/>
              <a:t> </a:t>
            </a:r>
            <a:r>
              <a:rPr lang="en-US" sz="1600" dirty="0" err="1"/>
              <a:t>olduğu</a:t>
            </a:r>
            <a:r>
              <a:rPr lang="en-US" sz="1600" dirty="0"/>
              <a:t> </a:t>
            </a:r>
            <a:r>
              <a:rPr lang="en-US" sz="1600" dirty="0" err="1"/>
              <a:t>bilinmektedir</a:t>
            </a:r>
            <a:r>
              <a:rPr lang="en-US" sz="1600" dirty="0"/>
              <a:t>.</a:t>
            </a:r>
            <a:r>
              <a:rPr lang="tr-TR" sz="1600" dirty="0"/>
              <a:t> </a:t>
            </a:r>
            <a:endParaRPr lang="en-US" sz="1600" dirty="0"/>
          </a:p>
          <a:p>
            <a:pPr>
              <a:lnSpc>
                <a:spcPct val="90000"/>
              </a:lnSpc>
              <a:defRPr sz="2200">
                <a:solidFill>
                  <a:srgbClr val="F0F0F0"/>
                </a:solidFill>
              </a:defRPr>
            </a:pPr>
            <a:r>
              <a:rPr lang="tr-TR" sz="1600" dirty="0"/>
              <a:t>Sanat hayatına başladığı gençlik yıllarından itibaren 'Picasso' imzasını kullanmayı tercih etmiştir.</a:t>
            </a:r>
          </a:p>
          <a:p>
            <a:pPr>
              <a:lnSpc>
                <a:spcPct val="90000"/>
              </a:lnSpc>
              <a:defRPr sz="2200">
                <a:solidFill>
                  <a:srgbClr val="F0F0F0"/>
                </a:solidFill>
              </a:defRPr>
            </a:pPr>
            <a:endParaRPr lang="en-US" sz="1600" dirty="0"/>
          </a:p>
        </p:txBody>
      </p:sp>
      <p:sp>
        <p:nvSpPr>
          <p:cNvPr id="9" name="Isosceles Triangle 8">
            <a:extLst>
              <a:ext uri="{FF2B5EF4-FFF2-40B4-BE49-F238E27FC236}">
                <a16:creationId xmlns:a16="http://schemas.microsoft.com/office/drawing/2014/main" id="{86744EE3-A113-731D-D210-1E6B1AFD4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36" name="Picture 12" descr="Pablo Picasso Signature Poster">
            <a:extLst>
              <a:ext uri="{FF2B5EF4-FFF2-40B4-BE49-F238E27FC236}">
                <a16:creationId xmlns:a16="http://schemas.microsoft.com/office/drawing/2014/main" id="{1C5B199E-328A-EB19-245A-155251A32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851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46074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2550" y="609600"/>
            <a:ext cx="4842594" cy="734351"/>
          </a:xfrm>
        </p:spPr>
        <p:txBody>
          <a:bodyPr>
            <a:normAutofit/>
          </a:bodyPr>
          <a:lstStyle/>
          <a:p>
            <a:pPr>
              <a:defRPr sz="3600" b="1">
                <a:solidFill>
                  <a:srgbClr val="FFFFFF"/>
                </a:solidFill>
              </a:defRPr>
            </a:pPr>
            <a:r>
              <a:rPr dirty="0" err="1"/>
              <a:t>Doğumu</a:t>
            </a:r>
            <a:r>
              <a:rPr dirty="0"/>
              <a:t> </a:t>
            </a:r>
            <a:r>
              <a:rPr dirty="0" err="1"/>
              <a:t>ve</a:t>
            </a:r>
            <a:r>
              <a:rPr dirty="0"/>
              <a:t> </a:t>
            </a:r>
            <a:r>
              <a:rPr dirty="0" err="1"/>
              <a:t>Ailesi</a:t>
            </a:r>
            <a:endParaRPr dirty="0"/>
          </a:p>
        </p:txBody>
      </p:sp>
      <p:sp>
        <p:nvSpPr>
          <p:cNvPr id="3" name="Content Placeholder 2"/>
          <p:cNvSpPr>
            <a:spLocks noGrp="1"/>
          </p:cNvSpPr>
          <p:nvPr>
            <p:ph idx="1"/>
          </p:nvPr>
        </p:nvSpPr>
        <p:spPr>
          <a:xfrm>
            <a:off x="3907172" y="1584251"/>
            <a:ext cx="5087972" cy="4954772"/>
          </a:xfrm>
        </p:spPr>
        <p:txBody>
          <a:bodyPr>
            <a:noAutofit/>
          </a:bodyPr>
          <a:lstStyle/>
          <a:p>
            <a:pPr>
              <a:lnSpc>
                <a:spcPct val="90000"/>
              </a:lnSpc>
            </a:pPr>
            <a:endParaRPr lang="en-US" sz="2000" dirty="0"/>
          </a:p>
          <a:p>
            <a:pPr>
              <a:lnSpc>
                <a:spcPct val="90000"/>
              </a:lnSpc>
              <a:defRPr sz="2200">
                <a:solidFill>
                  <a:srgbClr val="F0F0F0"/>
                </a:solidFill>
              </a:defRPr>
            </a:pPr>
            <a:r>
              <a:rPr lang="en-US" sz="2000" dirty="0"/>
              <a:t>Pablo Picasso, 25 Ekim 1881’de </a:t>
            </a:r>
            <a:r>
              <a:rPr lang="en-US" sz="2000" dirty="0" err="1"/>
              <a:t>İspanya’nın</a:t>
            </a:r>
            <a:r>
              <a:rPr lang="en-US" sz="2000" dirty="0"/>
              <a:t> Málaga </a:t>
            </a:r>
            <a:r>
              <a:rPr lang="en-US" sz="2000" dirty="0" err="1"/>
              <a:t>kentinde</a:t>
            </a:r>
            <a:r>
              <a:rPr lang="en-US" sz="2000" dirty="0"/>
              <a:t> </a:t>
            </a:r>
            <a:r>
              <a:rPr lang="en-US" sz="2000" dirty="0" err="1"/>
              <a:t>doğmuştur</a:t>
            </a:r>
            <a:r>
              <a:rPr lang="en-US" sz="2000" dirty="0"/>
              <a:t>. </a:t>
            </a:r>
          </a:p>
          <a:p>
            <a:pPr>
              <a:lnSpc>
                <a:spcPct val="90000"/>
              </a:lnSpc>
              <a:defRPr sz="2200">
                <a:solidFill>
                  <a:srgbClr val="F0F0F0"/>
                </a:solidFill>
              </a:defRPr>
            </a:pPr>
            <a:r>
              <a:rPr lang="en-US" sz="2000" dirty="0" err="1"/>
              <a:t>Babası</a:t>
            </a:r>
            <a:r>
              <a:rPr lang="en-US" sz="2000" dirty="0"/>
              <a:t> </a:t>
            </a:r>
            <a:r>
              <a:rPr lang="en-US" sz="2000" dirty="0" err="1"/>
              <a:t>bir</a:t>
            </a:r>
            <a:r>
              <a:rPr lang="en-US" sz="2000" dirty="0"/>
              <a:t> </a:t>
            </a:r>
            <a:r>
              <a:rPr lang="en-US" sz="2000" dirty="0" err="1"/>
              <a:t>resim</a:t>
            </a:r>
            <a:r>
              <a:rPr lang="en-US" sz="2000" dirty="0"/>
              <a:t> </a:t>
            </a:r>
            <a:r>
              <a:rPr lang="en-US" sz="2000" dirty="0" err="1"/>
              <a:t>öğretmeni</a:t>
            </a:r>
            <a:r>
              <a:rPr lang="en-US" sz="2000" dirty="0"/>
              <a:t> </a:t>
            </a:r>
            <a:r>
              <a:rPr lang="en-US" sz="2000" dirty="0" err="1"/>
              <a:t>ve</a:t>
            </a:r>
            <a:r>
              <a:rPr lang="en-US" sz="2000" dirty="0"/>
              <a:t> </a:t>
            </a:r>
            <a:r>
              <a:rPr lang="en-US" sz="2000" dirty="0" err="1"/>
              <a:t>yetenekli</a:t>
            </a:r>
            <a:r>
              <a:rPr lang="en-US" sz="2000" dirty="0"/>
              <a:t> </a:t>
            </a:r>
            <a:r>
              <a:rPr lang="en-US" sz="2000" dirty="0" err="1"/>
              <a:t>bir</a:t>
            </a:r>
            <a:r>
              <a:rPr lang="en-US" sz="2000" dirty="0"/>
              <a:t> </a:t>
            </a:r>
            <a:r>
              <a:rPr lang="en-US" sz="2000" dirty="0" err="1"/>
              <a:t>ressamdı</a:t>
            </a:r>
            <a:r>
              <a:rPr lang="en-US" sz="2000" dirty="0"/>
              <a:t>.</a:t>
            </a:r>
          </a:p>
          <a:p>
            <a:pPr>
              <a:lnSpc>
                <a:spcPct val="90000"/>
              </a:lnSpc>
              <a:defRPr sz="2200">
                <a:solidFill>
                  <a:srgbClr val="F0F0F0"/>
                </a:solidFill>
              </a:defRPr>
            </a:pPr>
            <a:r>
              <a:rPr lang="en-US" sz="2000" dirty="0"/>
              <a:t>Annesi </a:t>
            </a:r>
            <a:r>
              <a:rPr lang="en-US" sz="2000" dirty="0" err="1"/>
              <a:t>ise</a:t>
            </a:r>
            <a:r>
              <a:rPr lang="en-US" sz="2000" dirty="0"/>
              <a:t> </a:t>
            </a:r>
            <a:r>
              <a:rPr lang="en-US" sz="2000" dirty="0" err="1"/>
              <a:t>sanatla</a:t>
            </a:r>
            <a:r>
              <a:rPr lang="en-US" sz="2000" dirty="0"/>
              <a:t> </a:t>
            </a:r>
            <a:r>
              <a:rPr lang="en-US" sz="2000" dirty="0" err="1"/>
              <a:t>iç</a:t>
            </a:r>
            <a:r>
              <a:rPr lang="en-US" sz="2000" dirty="0"/>
              <a:t> </a:t>
            </a:r>
            <a:r>
              <a:rPr lang="en-US" sz="2000" dirty="0" err="1"/>
              <a:t>içe</a:t>
            </a:r>
            <a:r>
              <a:rPr lang="en-US" sz="2000" dirty="0"/>
              <a:t> </a:t>
            </a:r>
            <a:r>
              <a:rPr lang="en-US" sz="2000" dirty="0" err="1"/>
              <a:t>bir</a:t>
            </a:r>
            <a:r>
              <a:rPr lang="en-US" sz="2000" dirty="0"/>
              <a:t> </a:t>
            </a:r>
            <a:r>
              <a:rPr lang="en-US" sz="2000" dirty="0" err="1"/>
              <a:t>aileden</a:t>
            </a:r>
            <a:r>
              <a:rPr lang="en-US" sz="2000" dirty="0"/>
              <a:t> </a:t>
            </a:r>
            <a:r>
              <a:rPr lang="en-US" sz="2000" dirty="0" err="1"/>
              <a:t>geliyordu</a:t>
            </a:r>
            <a:r>
              <a:rPr lang="en-US" sz="2000" dirty="0"/>
              <a:t>. </a:t>
            </a:r>
            <a:r>
              <a:rPr lang="en-US" sz="2000" dirty="0" err="1"/>
              <a:t>Ailesinin</a:t>
            </a:r>
            <a:r>
              <a:rPr lang="en-US" sz="2000" dirty="0"/>
              <a:t> </a:t>
            </a:r>
            <a:r>
              <a:rPr lang="en-US" sz="2000" dirty="0" err="1"/>
              <a:t>sanata</a:t>
            </a:r>
            <a:r>
              <a:rPr lang="en-US" sz="2000" dirty="0"/>
              <a:t> </a:t>
            </a:r>
            <a:r>
              <a:rPr lang="en-US" sz="2000" dirty="0" err="1"/>
              <a:t>olan</a:t>
            </a:r>
            <a:r>
              <a:rPr lang="en-US" sz="2000" dirty="0"/>
              <a:t> </a:t>
            </a:r>
            <a:r>
              <a:rPr lang="en-US" sz="2000" dirty="0" err="1"/>
              <a:t>yakınlığı</a:t>
            </a:r>
            <a:r>
              <a:rPr lang="en-US" sz="2000" dirty="0"/>
              <a:t> </a:t>
            </a:r>
            <a:r>
              <a:rPr lang="en-US" sz="2000" dirty="0" err="1"/>
              <a:t>Picasso’nun</a:t>
            </a:r>
            <a:r>
              <a:rPr lang="en-US" sz="2000" dirty="0"/>
              <a:t> </a:t>
            </a:r>
            <a:r>
              <a:rPr lang="en-US" sz="2000" dirty="0" err="1"/>
              <a:t>kariyerini</a:t>
            </a:r>
            <a:r>
              <a:rPr lang="en-US" sz="2000" dirty="0"/>
              <a:t> </a:t>
            </a:r>
            <a:r>
              <a:rPr lang="en-US" sz="2000" dirty="0" err="1"/>
              <a:t>belirgin</a:t>
            </a:r>
            <a:r>
              <a:rPr lang="en-US" sz="2000" dirty="0"/>
              <a:t> </a:t>
            </a:r>
            <a:r>
              <a:rPr lang="en-US" sz="2000" dirty="0" err="1"/>
              <a:t>şekilde</a:t>
            </a:r>
            <a:r>
              <a:rPr lang="en-US" sz="2000" dirty="0"/>
              <a:t> </a:t>
            </a:r>
            <a:r>
              <a:rPr lang="en-US" sz="2000" dirty="0" err="1"/>
              <a:t>etkilemiştir</a:t>
            </a:r>
            <a:r>
              <a:rPr lang="en-US" sz="2000" dirty="0"/>
              <a:t>.</a:t>
            </a:r>
          </a:p>
          <a:p>
            <a:pPr>
              <a:lnSpc>
                <a:spcPct val="90000"/>
              </a:lnSpc>
              <a:defRPr sz="2200">
                <a:solidFill>
                  <a:srgbClr val="F0F0F0"/>
                </a:solidFill>
              </a:defRPr>
            </a:pPr>
            <a:r>
              <a:rPr lang="en-US" sz="2000" dirty="0" err="1"/>
              <a:t>Ailesinin</a:t>
            </a:r>
            <a:r>
              <a:rPr lang="en-US" sz="2000" dirty="0"/>
              <a:t> </a:t>
            </a:r>
            <a:r>
              <a:rPr lang="en-US" sz="2000" dirty="0" err="1"/>
              <a:t>sanatsal</a:t>
            </a:r>
            <a:r>
              <a:rPr lang="en-US" sz="2000" dirty="0"/>
              <a:t> </a:t>
            </a:r>
            <a:r>
              <a:rPr lang="en-US" sz="2000" dirty="0" err="1"/>
              <a:t>etkisi</a:t>
            </a:r>
            <a:r>
              <a:rPr lang="en-US" sz="2000" dirty="0"/>
              <a:t>, </a:t>
            </a:r>
            <a:r>
              <a:rPr lang="en-US" sz="2000" dirty="0" err="1"/>
              <a:t>özellikle</a:t>
            </a:r>
            <a:r>
              <a:rPr lang="en-US" sz="2000" dirty="0"/>
              <a:t> </a:t>
            </a:r>
            <a:r>
              <a:rPr lang="en-US" sz="2000" dirty="0" err="1"/>
              <a:t>çocukluk</a:t>
            </a:r>
            <a:r>
              <a:rPr lang="en-US" sz="2000" dirty="0"/>
              <a:t> </a:t>
            </a:r>
            <a:r>
              <a:rPr lang="en-US" sz="2000" dirty="0" err="1"/>
              <a:t>dönemindeki</a:t>
            </a:r>
            <a:r>
              <a:rPr lang="en-US" sz="2000" dirty="0"/>
              <a:t> </a:t>
            </a:r>
            <a:r>
              <a:rPr lang="en-US" sz="2000" dirty="0" err="1"/>
              <a:t>akademik</a:t>
            </a:r>
            <a:r>
              <a:rPr lang="en-US" sz="2000" dirty="0"/>
              <a:t> </a:t>
            </a:r>
            <a:r>
              <a:rPr lang="en-US" sz="2000" dirty="0" err="1"/>
              <a:t>eğitiminde</a:t>
            </a:r>
            <a:r>
              <a:rPr lang="en-US" sz="2000" dirty="0"/>
              <a:t> </a:t>
            </a:r>
            <a:r>
              <a:rPr lang="en-US" sz="2000" dirty="0" err="1"/>
              <a:t>belirleyici</a:t>
            </a:r>
            <a:r>
              <a:rPr lang="en-US" sz="2000" dirty="0"/>
              <a:t> </a:t>
            </a:r>
            <a:r>
              <a:rPr lang="en-US" sz="2000" dirty="0" err="1"/>
              <a:t>bir</a:t>
            </a:r>
            <a:r>
              <a:rPr lang="en-US" sz="2000" dirty="0"/>
              <a:t> </a:t>
            </a:r>
            <a:r>
              <a:rPr lang="en-US" sz="2000" dirty="0" err="1"/>
              <a:t>rol</a:t>
            </a:r>
            <a:r>
              <a:rPr lang="en-US" sz="2000" dirty="0"/>
              <a:t> </a:t>
            </a:r>
            <a:r>
              <a:rPr lang="en-US" sz="2000" dirty="0" err="1"/>
              <a:t>oynamıştır</a:t>
            </a:r>
            <a:r>
              <a:rPr lang="en-US" sz="2000" dirty="0"/>
              <a:t>.</a:t>
            </a:r>
          </a:p>
        </p:txBody>
      </p:sp>
      <p:pic>
        <p:nvPicPr>
          <p:cNvPr id="2050" name="Picture 2" descr="Pablo Picasso">
            <a:extLst>
              <a:ext uri="{FF2B5EF4-FFF2-40B4-BE49-F238E27FC236}">
                <a16:creationId xmlns:a16="http://schemas.microsoft.com/office/drawing/2014/main" id="{85FE7122-424F-76D9-40CF-0786A1E51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1" r="5200"/>
          <a:stretch>
            <a:fillRect/>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055" name="Isosceles Triangle 205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2550" y="609600"/>
            <a:ext cx="4758363" cy="1320800"/>
          </a:xfrm>
        </p:spPr>
        <p:txBody>
          <a:bodyPr>
            <a:normAutofit/>
          </a:bodyPr>
          <a:lstStyle/>
          <a:p>
            <a:pPr>
              <a:lnSpc>
                <a:spcPct val="90000"/>
              </a:lnSpc>
              <a:defRPr sz="3600" b="1">
                <a:solidFill>
                  <a:srgbClr val="FFFFFF"/>
                </a:solidFill>
              </a:defRPr>
            </a:pPr>
            <a:r>
              <a:rPr lang="en-US" sz="2800" dirty="0" err="1"/>
              <a:t>Çocukluğu</a:t>
            </a:r>
            <a:r>
              <a:rPr lang="en-US" sz="2800" dirty="0"/>
              <a:t> </a:t>
            </a:r>
            <a:r>
              <a:rPr lang="en-US" sz="2800" dirty="0" err="1"/>
              <a:t>ve</a:t>
            </a:r>
            <a:r>
              <a:rPr lang="en-US" sz="2800" dirty="0"/>
              <a:t> </a:t>
            </a:r>
            <a:r>
              <a:rPr lang="en-US" sz="2800" dirty="0" err="1"/>
              <a:t>Sanata</a:t>
            </a:r>
            <a:r>
              <a:rPr lang="en-US" sz="2800" dirty="0"/>
              <a:t> </a:t>
            </a:r>
            <a:r>
              <a:rPr lang="en-US" sz="2800" dirty="0" err="1"/>
              <a:t>Başlangıcı</a:t>
            </a:r>
            <a:endParaRPr lang="en-US" sz="2800" dirty="0"/>
          </a:p>
        </p:txBody>
      </p:sp>
      <p:sp>
        <p:nvSpPr>
          <p:cNvPr id="3" name="Content Placeholder 2"/>
          <p:cNvSpPr>
            <a:spLocks noGrp="1"/>
          </p:cNvSpPr>
          <p:nvPr>
            <p:ph idx="1"/>
          </p:nvPr>
        </p:nvSpPr>
        <p:spPr>
          <a:xfrm>
            <a:off x="3907172" y="2160589"/>
            <a:ext cx="4758363" cy="4420964"/>
          </a:xfrm>
        </p:spPr>
        <p:txBody>
          <a:bodyPr>
            <a:normAutofit lnSpcReduction="10000"/>
          </a:bodyPr>
          <a:lstStyle/>
          <a:p>
            <a:pPr>
              <a:lnSpc>
                <a:spcPct val="90000"/>
              </a:lnSpc>
            </a:pPr>
            <a:endParaRPr lang="en-US" sz="1000" dirty="0"/>
          </a:p>
          <a:p>
            <a:pPr>
              <a:lnSpc>
                <a:spcPct val="90000"/>
              </a:lnSpc>
              <a:defRPr sz="2200">
                <a:solidFill>
                  <a:srgbClr val="F0F0F0"/>
                </a:solidFill>
              </a:defRPr>
            </a:pPr>
            <a:r>
              <a:rPr lang="en-US" sz="2000" dirty="0"/>
              <a:t>Picasso </a:t>
            </a:r>
            <a:r>
              <a:rPr lang="en-US" sz="2000" dirty="0" err="1"/>
              <a:t>çok</a:t>
            </a:r>
            <a:r>
              <a:rPr lang="en-US" sz="2000" dirty="0"/>
              <a:t> </a:t>
            </a:r>
            <a:r>
              <a:rPr lang="en-US" sz="2000" dirty="0" err="1"/>
              <a:t>küçük</a:t>
            </a:r>
            <a:r>
              <a:rPr lang="en-US" sz="2000" dirty="0"/>
              <a:t> </a:t>
            </a:r>
            <a:r>
              <a:rPr lang="en-US" sz="2000" dirty="0" err="1"/>
              <a:t>yaşlardan</a:t>
            </a:r>
            <a:r>
              <a:rPr lang="en-US" sz="2000" dirty="0"/>
              <a:t> </a:t>
            </a:r>
            <a:r>
              <a:rPr lang="en-US" sz="2000" dirty="0" err="1"/>
              <a:t>itibaren</a:t>
            </a:r>
            <a:r>
              <a:rPr lang="en-US" sz="2000" dirty="0"/>
              <a:t> </a:t>
            </a:r>
            <a:r>
              <a:rPr lang="en-US" sz="2000" dirty="0" err="1"/>
              <a:t>olağanüstü</a:t>
            </a:r>
            <a:r>
              <a:rPr lang="en-US" sz="2000" dirty="0"/>
              <a:t> </a:t>
            </a:r>
            <a:r>
              <a:rPr lang="en-US" sz="2000" dirty="0" err="1"/>
              <a:t>bir</a:t>
            </a:r>
            <a:r>
              <a:rPr lang="en-US" sz="2000" dirty="0"/>
              <a:t> </a:t>
            </a:r>
            <a:r>
              <a:rPr lang="en-US" sz="2000" dirty="0" err="1"/>
              <a:t>resim</a:t>
            </a:r>
            <a:r>
              <a:rPr lang="en-US" sz="2000" dirty="0"/>
              <a:t> </a:t>
            </a:r>
            <a:r>
              <a:rPr lang="en-US" sz="2000" dirty="0" err="1"/>
              <a:t>yeteneği</a:t>
            </a:r>
            <a:r>
              <a:rPr lang="en-US" sz="2000" dirty="0"/>
              <a:t> </a:t>
            </a:r>
            <a:r>
              <a:rPr lang="en-US" sz="2000" dirty="0" err="1"/>
              <a:t>göstermiştir</a:t>
            </a:r>
            <a:r>
              <a:rPr lang="en-US" sz="2000" dirty="0"/>
              <a:t>. İlk </a:t>
            </a:r>
            <a:r>
              <a:rPr lang="en-US" sz="2000" dirty="0" err="1"/>
              <a:t>çizimleri</a:t>
            </a:r>
            <a:r>
              <a:rPr lang="en-US" sz="2000" dirty="0"/>
              <a:t> 6 </a:t>
            </a:r>
            <a:r>
              <a:rPr lang="en-US" sz="2000" dirty="0" err="1"/>
              <a:t>yaşına</a:t>
            </a:r>
            <a:r>
              <a:rPr lang="en-US" sz="2000" dirty="0"/>
              <a:t> </a:t>
            </a:r>
            <a:r>
              <a:rPr lang="en-US" sz="2000" dirty="0" err="1"/>
              <a:t>kadar</a:t>
            </a:r>
            <a:r>
              <a:rPr lang="en-US" sz="2000" dirty="0"/>
              <a:t> </a:t>
            </a:r>
            <a:r>
              <a:rPr lang="en-US" sz="2000" dirty="0" err="1"/>
              <a:t>uzanır</a:t>
            </a:r>
            <a:r>
              <a:rPr lang="en-US" sz="2000" dirty="0"/>
              <a:t>.</a:t>
            </a:r>
          </a:p>
          <a:p>
            <a:pPr>
              <a:lnSpc>
                <a:spcPct val="90000"/>
              </a:lnSpc>
              <a:defRPr sz="2200">
                <a:solidFill>
                  <a:srgbClr val="F0F0F0"/>
                </a:solidFill>
              </a:defRPr>
            </a:pPr>
            <a:r>
              <a:rPr lang="en-US" sz="2000" dirty="0"/>
              <a:t>8 </a:t>
            </a:r>
            <a:r>
              <a:rPr lang="en-US" sz="2000" dirty="0" err="1"/>
              <a:t>yaşında</a:t>
            </a:r>
            <a:r>
              <a:rPr lang="en-US" sz="2000" dirty="0"/>
              <a:t> </a:t>
            </a:r>
            <a:r>
              <a:rPr lang="en-US" sz="2000" dirty="0" err="1"/>
              <a:t>yaptığı</a:t>
            </a:r>
            <a:r>
              <a:rPr lang="en-US" sz="2000" dirty="0"/>
              <a:t> ilk </a:t>
            </a:r>
            <a:r>
              <a:rPr lang="en-US" sz="2000" dirty="0" err="1"/>
              <a:t>yağlı</a:t>
            </a:r>
            <a:r>
              <a:rPr lang="en-US" sz="2000" dirty="0"/>
              <a:t> </a:t>
            </a:r>
            <a:r>
              <a:rPr lang="en-US" sz="2000" dirty="0" err="1"/>
              <a:t>boya</a:t>
            </a:r>
            <a:r>
              <a:rPr lang="en-US" sz="2000" dirty="0"/>
              <a:t> </a:t>
            </a:r>
            <a:r>
              <a:rPr lang="en-US" sz="2000" dirty="0" err="1"/>
              <a:t>eserler</a:t>
            </a:r>
            <a:r>
              <a:rPr lang="en-US" sz="2000" dirty="0"/>
              <a:t>, </a:t>
            </a:r>
            <a:r>
              <a:rPr lang="en-US" sz="2000" dirty="0" err="1"/>
              <a:t>dönemine</a:t>
            </a:r>
            <a:r>
              <a:rPr lang="en-US" sz="2000" dirty="0"/>
              <a:t> </a:t>
            </a:r>
            <a:r>
              <a:rPr lang="en-US" sz="2000" dirty="0" err="1"/>
              <a:t>göre</a:t>
            </a:r>
            <a:r>
              <a:rPr lang="en-US" sz="2000" dirty="0"/>
              <a:t> </a:t>
            </a:r>
            <a:r>
              <a:rPr lang="en-US" sz="2000" dirty="0" err="1"/>
              <a:t>şaşırtıcı</a:t>
            </a:r>
            <a:r>
              <a:rPr lang="en-US" sz="2000" dirty="0"/>
              <a:t> </a:t>
            </a:r>
            <a:r>
              <a:rPr lang="en-US" sz="2000" dirty="0" err="1"/>
              <a:t>bir</a:t>
            </a:r>
            <a:r>
              <a:rPr lang="en-US" sz="2000" dirty="0"/>
              <a:t> </a:t>
            </a:r>
            <a:r>
              <a:rPr lang="en-US" sz="2000" dirty="0" err="1"/>
              <a:t>teknik</a:t>
            </a:r>
            <a:r>
              <a:rPr lang="en-US" sz="2000" dirty="0"/>
              <a:t> </a:t>
            </a:r>
            <a:r>
              <a:rPr lang="en-US" sz="2000" dirty="0" err="1"/>
              <a:t>olgunluk</a:t>
            </a:r>
            <a:r>
              <a:rPr lang="en-US" sz="2000" dirty="0"/>
              <a:t> </a:t>
            </a:r>
            <a:r>
              <a:rPr lang="en-US" sz="2000" dirty="0" err="1"/>
              <a:t>taşımaktadır</a:t>
            </a:r>
            <a:r>
              <a:rPr lang="en-US" sz="2000" dirty="0"/>
              <a:t>.</a:t>
            </a:r>
          </a:p>
          <a:p>
            <a:pPr>
              <a:lnSpc>
                <a:spcPct val="90000"/>
              </a:lnSpc>
              <a:defRPr sz="2200">
                <a:solidFill>
                  <a:srgbClr val="F0F0F0"/>
                </a:solidFill>
              </a:defRPr>
            </a:pPr>
            <a:r>
              <a:rPr lang="en-US" sz="2000" dirty="0" err="1"/>
              <a:t>Babası</a:t>
            </a:r>
            <a:r>
              <a:rPr lang="en-US" sz="2000" dirty="0"/>
              <a:t> José Ruiz, </a:t>
            </a:r>
            <a:r>
              <a:rPr lang="en-US" sz="2000" dirty="0" err="1"/>
              <a:t>oğlunun</a:t>
            </a:r>
            <a:r>
              <a:rPr lang="en-US" sz="2000" dirty="0"/>
              <a:t> </a:t>
            </a:r>
            <a:r>
              <a:rPr lang="en-US" sz="2000" dirty="0" err="1"/>
              <a:t>yeteneğini</a:t>
            </a:r>
            <a:r>
              <a:rPr lang="en-US" sz="2000" dirty="0"/>
              <a:t> fark </a:t>
            </a:r>
            <a:r>
              <a:rPr lang="en-US" sz="2000" dirty="0" err="1"/>
              <a:t>ederek</a:t>
            </a:r>
            <a:r>
              <a:rPr lang="en-US" sz="2000" dirty="0"/>
              <a:t> </a:t>
            </a:r>
            <a:r>
              <a:rPr lang="en-US" sz="2000" dirty="0" err="1"/>
              <a:t>ona</a:t>
            </a:r>
            <a:r>
              <a:rPr lang="en-US" sz="2000" dirty="0"/>
              <a:t> </a:t>
            </a:r>
            <a:r>
              <a:rPr lang="en-US" sz="2000" dirty="0" err="1"/>
              <a:t>akademik</a:t>
            </a:r>
            <a:r>
              <a:rPr lang="en-US" sz="2000" dirty="0"/>
              <a:t> </a:t>
            </a:r>
            <a:r>
              <a:rPr lang="en-US" sz="2000" dirty="0" err="1"/>
              <a:t>resim</a:t>
            </a:r>
            <a:r>
              <a:rPr lang="en-US" sz="2000" dirty="0"/>
              <a:t> </a:t>
            </a:r>
            <a:r>
              <a:rPr lang="en-US" sz="2000" dirty="0" err="1"/>
              <a:t>eğitimi</a:t>
            </a:r>
            <a:r>
              <a:rPr lang="en-US" sz="2000" dirty="0"/>
              <a:t> </a:t>
            </a:r>
            <a:r>
              <a:rPr lang="en-US" sz="2000" dirty="0" err="1"/>
              <a:t>vermiş</a:t>
            </a:r>
            <a:r>
              <a:rPr lang="en-US" sz="2000" dirty="0"/>
              <a:t> </a:t>
            </a:r>
            <a:r>
              <a:rPr lang="en-US" sz="2000" dirty="0" err="1"/>
              <a:t>ve</a:t>
            </a:r>
            <a:r>
              <a:rPr lang="en-US" sz="2000" dirty="0"/>
              <a:t> </a:t>
            </a:r>
            <a:r>
              <a:rPr lang="en-US" sz="2000" dirty="0" err="1"/>
              <a:t>temel</a:t>
            </a:r>
            <a:r>
              <a:rPr lang="en-US" sz="2000" dirty="0"/>
              <a:t> </a:t>
            </a:r>
            <a:r>
              <a:rPr lang="en-US" sz="2000" dirty="0" err="1"/>
              <a:t>klasik</a:t>
            </a:r>
            <a:r>
              <a:rPr lang="en-US" sz="2000" dirty="0"/>
              <a:t> </a:t>
            </a:r>
            <a:r>
              <a:rPr lang="en-US" sz="2000" dirty="0" err="1"/>
              <a:t>teknikleri</a:t>
            </a:r>
            <a:r>
              <a:rPr lang="en-US" sz="2000" dirty="0"/>
              <a:t> </a:t>
            </a:r>
            <a:r>
              <a:rPr lang="en-US" sz="2000" dirty="0" err="1"/>
              <a:t>öğretmiştir</a:t>
            </a:r>
            <a:r>
              <a:rPr lang="en-US" sz="2000" dirty="0"/>
              <a:t>.</a:t>
            </a:r>
          </a:p>
          <a:p>
            <a:pPr>
              <a:lnSpc>
                <a:spcPct val="90000"/>
              </a:lnSpc>
              <a:defRPr sz="2200">
                <a:solidFill>
                  <a:srgbClr val="F0F0F0"/>
                </a:solidFill>
              </a:defRPr>
            </a:pPr>
            <a:r>
              <a:rPr lang="en-US" sz="2000" dirty="0"/>
              <a:t>13 </a:t>
            </a:r>
            <a:r>
              <a:rPr lang="en-US" sz="2000" dirty="0" err="1"/>
              <a:t>yaşına</a:t>
            </a:r>
            <a:r>
              <a:rPr lang="en-US" sz="2000" dirty="0"/>
              <a:t> </a:t>
            </a:r>
            <a:r>
              <a:rPr lang="en-US" sz="2000" dirty="0" err="1"/>
              <a:t>geldiğinde</a:t>
            </a:r>
            <a:r>
              <a:rPr lang="en-US" sz="2000" dirty="0"/>
              <a:t> </a:t>
            </a:r>
            <a:r>
              <a:rPr lang="en-US" sz="2000" dirty="0" err="1"/>
              <a:t>babasının</a:t>
            </a:r>
            <a:r>
              <a:rPr lang="en-US" sz="2000" dirty="0"/>
              <a:t> </a:t>
            </a:r>
            <a:r>
              <a:rPr lang="en-US" sz="2000" dirty="0" err="1"/>
              <a:t>kendi</a:t>
            </a:r>
            <a:r>
              <a:rPr lang="en-US" sz="2000" dirty="0"/>
              <a:t> </a:t>
            </a:r>
            <a:r>
              <a:rPr lang="en-US" sz="2000" dirty="0" err="1"/>
              <a:t>fırçalarını</a:t>
            </a:r>
            <a:r>
              <a:rPr lang="en-US" sz="2000" dirty="0"/>
              <a:t> </a:t>
            </a:r>
            <a:r>
              <a:rPr lang="en-US" sz="2000" dirty="0" err="1"/>
              <a:t>bir</a:t>
            </a:r>
            <a:r>
              <a:rPr lang="en-US" sz="2000" dirty="0"/>
              <a:t> </a:t>
            </a:r>
            <a:r>
              <a:rPr lang="en-US" sz="2000" dirty="0" err="1"/>
              <a:t>daha</a:t>
            </a:r>
            <a:r>
              <a:rPr lang="en-US" sz="2000" dirty="0"/>
              <a:t> </a:t>
            </a:r>
            <a:r>
              <a:rPr lang="en-US" sz="2000" dirty="0" err="1"/>
              <a:t>kullanmamaya</a:t>
            </a:r>
            <a:r>
              <a:rPr lang="en-US" sz="2000" dirty="0"/>
              <a:t> </a:t>
            </a:r>
            <a:r>
              <a:rPr lang="en-US" sz="2000" dirty="0" err="1"/>
              <a:t>karar</a:t>
            </a:r>
            <a:r>
              <a:rPr lang="en-US" sz="2000" dirty="0"/>
              <a:t> </a:t>
            </a:r>
            <a:r>
              <a:rPr lang="en-US" sz="2000" dirty="0" err="1"/>
              <a:t>vermesine</a:t>
            </a:r>
            <a:r>
              <a:rPr lang="en-US" sz="2000" dirty="0"/>
              <a:t> </a:t>
            </a:r>
            <a:r>
              <a:rPr lang="en-US" sz="2000" dirty="0" err="1"/>
              <a:t>neden</a:t>
            </a:r>
            <a:r>
              <a:rPr lang="en-US" sz="2000" dirty="0"/>
              <a:t> </a:t>
            </a:r>
            <a:r>
              <a:rPr lang="en-US" sz="2000" dirty="0" err="1"/>
              <a:t>olacak</a:t>
            </a:r>
            <a:r>
              <a:rPr lang="en-US" sz="2000" dirty="0"/>
              <a:t> </a:t>
            </a:r>
            <a:r>
              <a:rPr lang="en-US" sz="2000" dirty="0" err="1"/>
              <a:t>kadar</a:t>
            </a:r>
            <a:r>
              <a:rPr lang="en-US" sz="2000" dirty="0"/>
              <a:t> </a:t>
            </a:r>
            <a:r>
              <a:rPr lang="en-US" sz="2000" dirty="0" err="1"/>
              <a:t>güçlü</a:t>
            </a:r>
            <a:r>
              <a:rPr lang="en-US" sz="2000" dirty="0"/>
              <a:t> </a:t>
            </a:r>
            <a:r>
              <a:rPr lang="en-US" sz="2000" dirty="0" err="1"/>
              <a:t>bir</a:t>
            </a:r>
            <a:r>
              <a:rPr lang="en-US" sz="2000" dirty="0"/>
              <a:t> </a:t>
            </a:r>
            <a:r>
              <a:rPr lang="en-US" sz="2000" dirty="0" err="1"/>
              <a:t>teknik</a:t>
            </a:r>
            <a:r>
              <a:rPr lang="en-US" sz="2000" dirty="0"/>
              <a:t> </a:t>
            </a:r>
            <a:r>
              <a:rPr lang="en-US" sz="2000" dirty="0" err="1"/>
              <a:t>seviyeye</a:t>
            </a:r>
            <a:r>
              <a:rPr lang="en-US" sz="2000" dirty="0"/>
              <a:t> </a:t>
            </a:r>
            <a:r>
              <a:rPr lang="en-US" sz="2000" dirty="0" err="1"/>
              <a:t>ulaşmıştır</a:t>
            </a:r>
            <a:r>
              <a:rPr lang="en-US" sz="2000" dirty="0"/>
              <a:t>.</a:t>
            </a:r>
          </a:p>
        </p:txBody>
      </p:sp>
      <p:pic>
        <p:nvPicPr>
          <p:cNvPr id="3074" name="Picture 2" descr="Can You Identify These 5 Very Famous Artists From Their Childhood Photos?  Take Our Adorable Quiz to Find Out">
            <a:extLst>
              <a:ext uri="{FF2B5EF4-FFF2-40B4-BE49-F238E27FC236}">
                <a16:creationId xmlns:a16="http://schemas.microsoft.com/office/drawing/2014/main" id="{4B6EA497-C6DD-384C-4C8B-61D8CD676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3" r="11567"/>
          <a:stretch>
            <a:fillRect/>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3079" name="Isosceles Triangle 307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325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9" y="609600"/>
            <a:ext cx="4359349" cy="1320800"/>
          </a:xfrm>
        </p:spPr>
        <p:txBody>
          <a:bodyPr/>
          <a:lstStyle/>
          <a:p>
            <a:pPr>
              <a:defRPr sz="3600" b="1">
                <a:solidFill>
                  <a:srgbClr val="FFFFFF"/>
                </a:solidFill>
              </a:defRPr>
            </a:pPr>
            <a:r>
              <a:rPr dirty="0"/>
              <a:t>Mavi </a:t>
            </a:r>
            <a:r>
              <a:rPr dirty="0" err="1"/>
              <a:t>Dönem</a:t>
            </a:r>
            <a:r>
              <a:rPr dirty="0"/>
              <a:t> </a:t>
            </a:r>
            <a:br>
              <a:rPr lang="en-US" dirty="0"/>
            </a:br>
            <a:r>
              <a:rPr dirty="0"/>
              <a:t>(1901–1904)</a:t>
            </a:r>
          </a:p>
        </p:txBody>
      </p:sp>
      <p:sp>
        <p:nvSpPr>
          <p:cNvPr id="3" name="Content Placeholder 2"/>
          <p:cNvSpPr>
            <a:spLocks noGrp="1"/>
          </p:cNvSpPr>
          <p:nvPr>
            <p:ph idx="1"/>
          </p:nvPr>
        </p:nvSpPr>
        <p:spPr>
          <a:xfrm>
            <a:off x="4221126" y="2160590"/>
            <a:ext cx="4922873" cy="3880773"/>
          </a:xfrm>
        </p:spPr>
        <p:txBody>
          <a:bodyPr>
            <a:normAutofit fontScale="77500" lnSpcReduction="20000"/>
          </a:bodyPr>
          <a:lstStyle/>
          <a:p>
            <a:endParaRPr lang="en-US" dirty="0"/>
          </a:p>
          <a:p>
            <a:pPr>
              <a:defRPr sz="2200">
                <a:solidFill>
                  <a:srgbClr val="F0F0F0"/>
                </a:solidFill>
              </a:defRPr>
            </a:pPr>
            <a:r>
              <a:rPr lang="en-US" dirty="0" err="1"/>
              <a:t>Picasso’nun</a:t>
            </a:r>
            <a:r>
              <a:rPr lang="en-US" dirty="0"/>
              <a:t> Mavi </a:t>
            </a:r>
            <a:r>
              <a:rPr lang="en-US" dirty="0" err="1"/>
              <a:t>Dönemi</a:t>
            </a:r>
            <a:r>
              <a:rPr lang="en-US" dirty="0"/>
              <a:t>, </a:t>
            </a:r>
            <a:r>
              <a:rPr lang="en-US" dirty="0" err="1"/>
              <a:t>sanatçının</a:t>
            </a:r>
            <a:r>
              <a:rPr lang="en-US" dirty="0"/>
              <a:t> </a:t>
            </a:r>
            <a:r>
              <a:rPr lang="en-US" dirty="0" err="1"/>
              <a:t>melankoli</a:t>
            </a:r>
            <a:r>
              <a:rPr lang="en-US" dirty="0"/>
              <a:t>, </a:t>
            </a:r>
            <a:r>
              <a:rPr lang="en-US" dirty="0" err="1"/>
              <a:t>yoksulluk</a:t>
            </a:r>
            <a:r>
              <a:rPr lang="en-US" dirty="0"/>
              <a:t>, </a:t>
            </a:r>
            <a:r>
              <a:rPr lang="en-US" dirty="0" err="1"/>
              <a:t>yalnızlık</a:t>
            </a:r>
            <a:r>
              <a:rPr lang="en-US" dirty="0"/>
              <a:t> </a:t>
            </a:r>
            <a:r>
              <a:rPr lang="en-US" dirty="0" err="1"/>
              <a:t>ve</a:t>
            </a:r>
            <a:r>
              <a:rPr lang="en-US" dirty="0"/>
              <a:t> </a:t>
            </a:r>
            <a:r>
              <a:rPr lang="en-US" dirty="0" err="1"/>
              <a:t>ölüm</a:t>
            </a:r>
            <a:r>
              <a:rPr lang="en-US" dirty="0"/>
              <a:t> </a:t>
            </a:r>
            <a:r>
              <a:rPr lang="en-US" dirty="0" err="1"/>
              <a:t>temalarına</a:t>
            </a:r>
            <a:r>
              <a:rPr lang="en-US" dirty="0"/>
              <a:t> </a:t>
            </a:r>
            <a:r>
              <a:rPr lang="en-US" dirty="0" err="1"/>
              <a:t>yöneldiği</a:t>
            </a:r>
            <a:r>
              <a:rPr lang="en-US" dirty="0"/>
              <a:t> </a:t>
            </a:r>
            <a:r>
              <a:rPr lang="en-US" dirty="0" err="1"/>
              <a:t>karanlık</a:t>
            </a:r>
            <a:r>
              <a:rPr lang="en-US" dirty="0"/>
              <a:t> </a:t>
            </a:r>
            <a:r>
              <a:rPr lang="en-US" dirty="0" err="1"/>
              <a:t>bir</a:t>
            </a:r>
            <a:r>
              <a:rPr lang="en-US" dirty="0"/>
              <a:t> </a:t>
            </a:r>
            <a:r>
              <a:rPr lang="en-US" dirty="0" err="1"/>
              <a:t>dönemdir</a:t>
            </a:r>
            <a:r>
              <a:rPr lang="en-US" dirty="0"/>
              <a:t>.</a:t>
            </a:r>
          </a:p>
          <a:p>
            <a:pPr>
              <a:defRPr sz="2200">
                <a:solidFill>
                  <a:srgbClr val="F0F0F0"/>
                </a:solidFill>
              </a:defRPr>
            </a:pPr>
            <a:r>
              <a:rPr lang="en-US" dirty="0"/>
              <a:t>Bu </a:t>
            </a:r>
            <a:r>
              <a:rPr lang="en-US" dirty="0" err="1"/>
              <a:t>dönemin</a:t>
            </a:r>
            <a:r>
              <a:rPr lang="en-US" dirty="0"/>
              <a:t> </a:t>
            </a:r>
            <a:r>
              <a:rPr lang="en-US" dirty="0" err="1"/>
              <a:t>başlamasında</a:t>
            </a:r>
            <a:r>
              <a:rPr lang="en-US" dirty="0"/>
              <a:t> </a:t>
            </a:r>
            <a:r>
              <a:rPr lang="en-US" dirty="0" err="1"/>
              <a:t>yakın</a:t>
            </a:r>
            <a:r>
              <a:rPr lang="en-US" dirty="0"/>
              <a:t> </a:t>
            </a:r>
            <a:r>
              <a:rPr lang="en-US" dirty="0" err="1"/>
              <a:t>bir</a:t>
            </a:r>
            <a:r>
              <a:rPr lang="en-US" dirty="0"/>
              <a:t> </a:t>
            </a:r>
            <a:r>
              <a:rPr lang="en-US" dirty="0" err="1"/>
              <a:t>arkadaşının</a:t>
            </a:r>
            <a:r>
              <a:rPr lang="en-US" dirty="0"/>
              <a:t> </a:t>
            </a:r>
            <a:r>
              <a:rPr lang="en-US" dirty="0" err="1"/>
              <a:t>intiharı</a:t>
            </a:r>
            <a:r>
              <a:rPr lang="en-US" dirty="0"/>
              <a:t> </a:t>
            </a:r>
            <a:r>
              <a:rPr lang="en-US" dirty="0" err="1"/>
              <a:t>büyük</a:t>
            </a:r>
            <a:r>
              <a:rPr lang="en-US" dirty="0"/>
              <a:t> </a:t>
            </a:r>
            <a:r>
              <a:rPr lang="en-US" dirty="0" err="1"/>
              <a:t>bir</a:t>
            </a:r>
            <a:r>
              <a:rPr lang="en-US" dirty="0"/>
              <a:t> </a:t>
            </a:r>
            <a:r>
              <a:rPr lang="en-US" dirty="0" err="1"/>
              <a:t>etki</a:t>
            </a:r>
            <a:r>
              <a:rPr lang="en-US" dirty="0"/>
              <a:t> </a:t>
            </a:r>
            <a:r>
              <a:rPr lang="en-US" dirty="0" err="1"/>
              <a:t>yaratmıştır</a:t>
            </a:r>
            <a:r>
              <a:rPr lang="en-US" dirty="0"/>
              <a:t>. </a:t>
            </a:r>
            <a:r>
              <a:rPr lang="en-US" dirty="0" err="1"/>
              <a:t>Picasso'nun</a:t>
            </a:r>
            <a:r>
              <a:rPr lang="en-US" dirty="0"/>
              <a:t> </a:t>
            </a:r>
            <a:r>
              <a:rPr lang="en-US" dirty="0" err="1"/>
              <a:t>psikolojik</a:t>
            </a:r>
            <a:r>
              <a:rPr lang="en-US" dirty="0"/>
              <a:t> </a:t>
            </a:r>
            <a:r>
              <a:rPr lang="en-US" dirty="0" err="1"/>
              <a:t>durumu</a:t>
            </a:r>
            <a:r>
              <a:rPr lang="en-US" dirty="0"/>
              <a:t> </a:t>
            </a:r>
            <a:r>
              <a:rPr lang="en-US" dirty="0" err="1"/>
              <a:t>sanatına</a:t>
            </a:r>
            <a:r>
              <a:rPr lang="en-US" dirty="0"/>
              <a:t> </a:t>
            </a:r>
            <a:r>
              <a:rPr lang="en-US" dirty="0" err="1"/>
              <a:t>doğrudan</a:t>
            </a:r>
            <a:r>
              <a:rPr lang="en-US" dirty="0"/>
              <a:t> </a:t>
            </a:r>
            <a:r>
              <a:rPr lang="en-US" dirty="0" err="1"/>
              <a:t>yansımıştır</a:t>
            </a:r>
            <a:r>
              <a:rPr lang="en-US" dirty="0"/>
              <a:t>.</a:t>
            </a:r>
          </a:p>
          <a:p>
            <a:pPr>
              <a:defRPr sz="2200">
                <a:solidFill>
                  <a:srgbClr val="F0F0F0"/>
                </a:solidFill>
              </a:defRPr>
            </a:pPr>
            <a:r>
              <a:rPr lang="en-US" dirty="0" err="1"/>
              <a:t>Eserlerde</a:t>
            </a:r>
            <a:r>
              <a:rPr lang="en-US" dirty="0"/>
              <a:t> </a:t>
            </a:r>
            <a:r>
              <a:rPr lang="en-US" dirty="0" err="1"/>
              <a:t>soğuk</a:t>
            </a:r>
            <a:r>
              <a:rPr lang="en-US" dirty="0"/>
              <a:t> </a:t>
            </a:r>
            <a:r>
              <a:rPr lang="en-US" dirty="0" err="1"/>
              <a:t>mavi</a:t>
            </a:r>
            <a:r>
              <a:rPr lang="en-US" dirty="0"/>
              <a:t> </a:t>
            </a:r>
            <a:r>
              <a:rPr lang="en-US" dirty="0" err="1"/>
              <a:t>tonlar</a:t>
            </a:r>
            <a:r>
              <a:rPr lang="en-US" dirty="0"/>
              <a:t> </a:t>
            </a:r>
            <a:r>
              <a:rPr lang="en-US" dirty="0" err="1"/>
              <a:t>hâkimdir</a:t>
            </a:r>
            <a:r>
              <a:rPr lang="en-US" dirty="0"/>
              <a:t> </a:t>
            </a:r>
            <a:r>
              <a:rPr lang="en-US" dirty="0" err="1"/>
              <a:t>ve</a:t>
            </a:r>
            <a:r>
              <a:rPr lang="en-US" dirty="0"/>
              <a:t> </a:t>
            </a:r>
            <a:r>
              <a:rPr lang="en-US" dirty="0" err="1"/>
              <a:t>figürler</a:t>
            </a:r>
            <a:r>
              <a:rPr lang="en-US" dirty="0"/>
              <a:t> </a:t>
            </a:r>
            <a:r>
              <a:rPr lang="en-US" dirty="0" err="1"/>
              <a:t>çoğunlukla</a:t>
            </a:r>
            <a:r>
              <a:rPr lang="en-US" dirty="0"/>
              <a:t> </a:t>
            </a:r>
            <a:r>
              <a:rPr lang="en-US" dirty="0" err="1"/>
              <a:t>düşünceli</a:t>
            </a:r>
            <a:r>
              <a:rPr lang="en-US" dirty="0"/>
              <a:t>, </a:t>
            </a:r>
            <a:r>
              <a:rPr lang="en-US" dirty="0" err="1"/>
              <a:t>hüzünlü</a:t>
            </a:r>
            <a:r>
              <a:rPr lang="en-US" dirty="0"/>
              <a:t> </a:t>
            </a:r>
            <a:r>
              <a:rPr lang="en-US" dirty="0" err="1"/>
              <a:t>veya</a:t>
            </a:r>
            <a:r>
              <a:rPr lang="en-US" dirty="0"/>
              <a:t> </a:t>
            </a:r>
            <a:r>
              <a:rPr lang="en-US" dirty="0" err="1"/>
              <a:t>çaresiz</a:t>
            </a:r>
            <a:r>
              <a:rPr lang="en-US" dirty="0"/>
              <a:t> </a:t>
            </a:r>
            <a:r>
              <a:rPr lang="en-US" dirty="0" err="1"/>
              <a:t>görünür</a:t>
            </a:r>
            <a:r>
              <a:rPr lang="en-US" dirty="0"/>
              <a:t>.</a:t>
            </a:r>
          </a:p>
          <a:p>
            <a:pPr>
              <a:defRPr sz="2200">
                <a:solidFill>
                  <a:srgbClr val="F0F0F0"/>
                </a:solidFill>
              </a:defRPr>
            </a:pPr>
            <a:r>
              <a:rPr lang="en-US" dirty="0"/>
              <a:t>Bu </a:t>
            </a:r>
            <a:r>
              <a:rPr lang="en-US" dirty="0" err="1"/>
              <a:t>dönem</a:t>
            </a:r>
            <a:r>
              <a:rPr lang="en-US" dirty="0"/>
              <a:t>, </a:t>
            </a:r>
            <a:r>
              <a:rPr lang="en-US" dirty="0" err="1"/>
              <a:t>sanatçının</a:t>
            </a:r>
            <a:r>
              <a:rPr lang="en-US" dirty="0"/>
              <a:t> </a:t>
            </a:r>
            <a:r>
              <a:rPr lang="en-US" dirty="0" err="1"/>
              <a:t>duygusal</a:t>
            </a:r>
            <a:r>
              <a:rPr lang="en-US" dirty="0"/>
              <a:t> </a:t>
            </a:r>
            <a:r>
              <a:rPr lang="en-US" dirty="0" err="1"/>
              <a:t>derinliğini</a:t>
            </a:r>
            <a:r>
              <a:rPr lang="en-US" dirty="0"/>
              <a:t> </a:t>
            </a:r>
            <a:r>
              <a:rPr lang="en-US" dirty="0" err="1"/>
              <a:t>ve</a:t>
            </a:r>
            <a:r>
              <a:rPr lang="en-US" dirty="0"/>
              <a:t> </a:t>
            </a:r>
            <a:r>
              <a:rPr lang="en-US" dirty="0" err="1"/>
              <a:t>bireysel</a:t>
            </a:r>
            <a:r>
              <a:rPr lang="en-US" dirty="0"/>
              <a:t> </a:t>
            </a:r>
            <a:r>
              <a:rPr lang="en-US" dirty="0" err="1"/>
              <a:t>acılarını</a:t>
            </a:r>
            <a:r>
              <a:rPr lang="en-US" dirty="0"/>
              <a:t> </a:t>
            </a:r>
            <a:r>
              <a:rPr lang="en-US" dirty="0" err="1"/>
              <a:t>en</a:t>
            </a:r>
            <a:r>
              <a:rPr lang="en-US" dirty="0"/>
              <a:t> </a:t>
            </a:r>
            <a:r>
              <a:rPr lang="en-US" dirty="0" err="1"/>
              <a:t>açık</a:t>
            </a:r>
            <a:r>
              <a:rPr lang="en-US" dirty="0"/>
              <a:t> </a:t>
            </a:r>
            <a:r>
              <a:rPr lang="en-US" dirty="0" err="1"/>
              <a:t>şekilde</a:t>
            </a:r>
            <a:r>
              <a:rPr lang="en-US" dirty="0"/>
              <a:t> </a:t>
            </a:r>
            <a:r>
              <a:rPr lang="en-US" dirty="0" err="1"/>
              <a:t>sergilediği</a:t>
            </a:r>
            <a:r>
              <a:rPr lang="en-US" dirty="0"/>
              <a:t> </a:t>
            </a:r>
            <a:r>
              <a:rPr lang="en-US" dirty="0" err="1"/>
              <a:t>çalışmaları</a:t>
            </a:r>
            <a:r>
              <a:rPr lang="en-US" dirty="0"/>
              <a:t> </a:t>
            </a:r>
            <a:r>
              <a:rPr lang="en-US" dirty="0" err="1"/>
              <a:t>içerir</a:t>
            </a:r>
            <a:r>
              <a:rPr lang="en-US" dirty="0"/>
              <a:t>.</a:t>
            </a:r>
          </a:p>
        </p:txBody>
      </p:sp>
      <p:pic>
        <p:nvPicPr>
          <p:cNvPr id="4" name="Picture 3" descr="Mavi dönemden.jpeg"/>
          <p:cNvPicPr>
            <a:picLocks noChangeAspect="1"/>
          </p:cNvPicPr>
          <p:nvPr/>
        </p:nvPicPr>
        <p:blipFill>
          <a:blip r:embed="rId2"/>
          <a:stretch>
            <a:fillRect/>
          </a:stretch>
        </p:blipFill>
        <p:spPr>
          <a:xfrm>
            <a:off x="1" y="0"/>
            <a:ext cx="4104166" cy="6858000"/>
          </a:xfrm>
          <a:prstGeom prst="rect">
            <a:avLst/>
          </a:prstGeo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251</TotalTime>
  <Words>1289</Words>
  <Application>Microsoft Office PowerPoint</Application>
  <PresentationFormat>On-screen Show (4:3)</PresentationFormat>
  <Paragraphs>157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Trebuchet MS</vt:lpstr>
      <vt:lpstr>Wingdings</vt:lpstr>
      <vt:lpstr>Wingdings 3</vt:lpstr>
      <vt:lpstr>Facet</vt:lpstr>
      <vt:lpstr>PABLO PICASSO  Sunan: Şule Öztekin 19.11.2025</vt:lpstr>
      <vt:lpstr>PABLO PICASSO  Sunan: Şule Öztekin 19.11.2025</vt:lpstr>
      <vt:lpstr>PowerPoint Presentation</vt:lpstr>
      <vt:lpstr>Picasso’nun Tam Adı</vt:lpstr>
      <vt:lpstr>Picasso’nun Tam Adı</vt:lpstr>
      <vt:lpstr>Picasso’nun Tam Adı</vt:lpstr>
      <vt:lpstr>Doğumu ve Ailesi</vt:lpstr>
      <vt:lpstr>Çocukluğu ve Sanata Başlangıcı</vt:lpstr>
      <vt:lpstr>Mavi Dönem  (1901–1904)</vt:lpstr>
      <vt:lpstr>Pembe Dönem (1904–1906)</vt:lpstr>
      <vt:lpstr>Kübizmin Doğuşu (1907-1937)</vt:lpstr>
      <vt:lpstr>Bu Dönemlerden Öne Çıkan Eserleri</vt:lpstr>
      <vt:lpstr>Bu Dönemlerden Öne Çıkan Eserleri</vt:lpstr>
      <vt:lpstr>Bu Dönemlerden Öne Çıkan Eserleri</vt:lpstr>
      <vt:lpstr>Bu Dönemlerden Öne Çıkan Eserleri</vt:lpstr>
      <vt:lpstr>Guernica (1937)</vt:lpstr>
      <vt:lpstr>Guernica (1937)</vt:lpstr>
      <vt:lpstr>Guernica (1937)</vt:lpstr>
      <vt:lpstr>Guernica (1937)</vt:lpstr>
      <vt:lpstr>Guernica (1937)</vt:lpstr>
      <vt:lpstr>Picasso-Hemingway Dostluğu</vt:lpstr>
      <vt:lpstr>Kaynakça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Nihat Berker</dc:creator>
  <cp:keywords/>
  <dc:description>generated using python-pptx</dc:description>
  <cp:lastModifiedBy>Nihat Berker</cp:lastModifiedBy>
  <cp:revision>59</cp:revision>
  <dcterms:created xsi:type="dcterms:W3CDTF">2013-01-27T09:14:16Z</dcterms:created>
  <dcterms:modified xsi:type="dcterms:W3CDTF">2025-11-20T09:52:13Z</dcterms:modified>
  <cp:category/>
</cp:coreProperties>
</file>