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06-Dec-25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06-Dec-25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06-Dec-25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06-Dec-25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06-Dec-25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06-Dec-25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06-Dec-25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06-Dec-25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06-Dec-25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06-Dec-25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06-Dec-25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06-Dec-25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event/Second-Battle-of-Ypres" TargetMode="External"/><Relationship Id="rId2" Type="http://schemas.openxmlformats.org/officeDocument/2006/relationships/hyperlink" Target="https://stratejikortak.com/2020/07/dunya-savasi-bloklasma.html" TargetMode="External"/><Relationship Id="rId1" Type="http://schemas.openxmlformats.org/officeDocument/2006/relationships/slideLayout" Target="../slideLayouts/slideLayout2.xml"/><Relationship Id="rId4" Type="http://schemas.openxmlformats.org/officeDocument/2006/relationships/hyperlink" Target="https://www.wikitarih.com/italyanlar-nereleri-hangi-bolgeleri-sehirleri-isgal-ett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A2D6-A4B8-B578-B71A-8A868866A2B8}"/>
              </a:ext>
            </a:extLst>
          </p:cNvPr>
          <p:cNvSpPr>
            <a:spLocks noGrp="1"/>
          </p:cNvSpPr>
          <p:nvPr>
            <p:ph type="ctrTitle"/>
          </p:nvPr>
        </p:nvSpPr>
        <p:spPr/>
        <p:txBody>
          <a:bodyPr/>
          <a:lstStyle/>
          <a:p>
            <a:r>
              <a:rPr lang="tr-TR" dirty="0"/>
              <a:t>1. Dünya savaşında italya</a:t>
            </a:r>
          </a:p>
        </p:txBody>
      </p:sp>
      <p:sp>
        <p:nvSpPr>
          <p:cNvPr id="3" name="Subtitle 2">
            <a:extLst>
              <a:ext uri="{FF2B5EF4-FFF2-40B4-BE49-F238E27FC236}">
                <a16:creationId xmlns:a16="http://schemas.microsoft.com/office/drawing/2014/main" id="{859F1F64-3EE7-2A52-D729-5073F467A7BE}"/>
              </a:ext>
            </a:extLst>
          </p:cNvPr>
          <p:cNvSpPr>
            <a:spLocks noGrp="1"/>
          </p:cNvSpPr>
          <p:nvPr>
            <p:ph type="subTitle" idx="1"/>
          </p:nvPr>
        </p:nvSpPr>
        <p:spPr/>
        <p:txBody>
          <a:bodyPr/>
          <a:lstStyle/>
          <a:p>
            <a:r>
              <a:rPr lang="tr-TR" dirty="0"/>
              <a:t>Muhammed Ayaz Uğurlu</a:t>
            </a:r>
          </a:p>
        </p:txBody>
      </p:sp>
    </p:spTree>
    <p:extLst>
      <p:ext uri="{BB962C8B-B14F-4D97-AF65-F5344CB8AC3E}">
        <p14:creationId xmlns:p14="http://schemas.microsoft.com/office/powerpoint/2010/main" val="21321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15A9-657C-2D37-2E39-FBFDE703D75F}"/>
              </a:ext>
            </a:extLst>
          </p:cNvPr>
          <p:cNvSpPr>
            <a:spLocks noGrp="1"/>
          </p:cNvSpPr>
          <p:nvPr>
            <p:ph type="title"/>
          </p:nvPr>
        </p:nvSpPr>
        <p:spPr/>
        <p:txBody>
          <a:bodyPr/>
          <a:lstStyle/>
          <a:p>
            <a:r>
              <a:rPr lang="tr-TR" b="1" dirty="0"/>
              <a:t>Caporetto Muharebesi (1917)</a:t>
            </a:r>
          </a:p>
        </p:txBody>
      </p:sp>
      <p:sp>
        <p:nvSpPr>
          <p:cNvPr id="3" name="Content Placeholder 2">
            <a:extLst>
              <a:ext uri="{FF2B5EF4-FFF2-40B4-BE49-F238E27FC236}">
                <a16:creationId xmlns:a16="http://schemas.microsoft.com/office/drawing/2014/main" id="{F2FBF278-D3F1-E7CD-B816-4CEA79E78F15}"/>
              </a:ext>
            </a:extLst>
          </p:cNvPr>
          <p:cNvSpPr>
            <a:spLocks noGrp="1"/>
          </p:cNvSpPr>
          <p:nvPr>
            <p:ph idx="1"/>
          </p:nvPr>
        </p:nvSpPr>
        <p:spPr>
          <a:xfrm>
            <a:off x="1371599" y="2285999"/>
            <a:ext cx="10254343" cy="4217437"/>
          </a:xfrm>
        </p:spPr>
        <p:txBody>
          <a:bodyPr>
            <a:normAutofit/>
          </a:bodyPr>
          <a:lstStyle/>
          <a:p>
            <a:r>
              <a:rPr lang="tr-TR" sz="2400" dirty="0"/>
              <a:t>Almanların, Avusturya-Macaristan’a destek vermesi ile İttifak devletleri büyük bir saldırı başlatmışlardır. Bu saldırıyla İtalyan hatlarını tamamen yaran İttifak devletleri İtalya’nın paniğe kapılmasına sebep olmuş ve İtalya 100 km’den fazla geri çekilmek zorunda kalmıştır. Bu sırada 300.000 asker esir durumuna düşmüştür.</a:t>
            </a:r>
          </a:p>
          <a:p>
            <a:r>
              <a:rPr lang="tr-TR" sz="2400" dirty="0"/>
              <a:t>Bu fiyaskonun ardından başkomutan Cardorna görevden alınmış ve bu çatışma İtalyan halkı için ulusal bir travma haline gelmiştir.</a:t>
            </a:r>
          </a:p>
          <a:p>
            <a:r>
              <a:rPr lang="tr-TR" sz="2400" dirty="0"/>
              <a:t>Ayrıca bu yenilgi ilerleyen yıllarda Dünya gündemini bir hayli meşgul edecek olan Faşizm’in İtalya’da yavaş yavaş yükselmesine sebep olmuştur.</a:t>
            </a:r>
          </a:p>
        </p:txBody>
      </p:sp>
    </p:spTree>
    <p:extLst>
      <p:ext uri="{BB962C8B-B14F-4D97-AF65-F5344CB8AC3E}">
        <p14:creationId xmlns:p14="http://schemas.microsoft.com/office/powerpoint/2010/main" val="191360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99BE-54D9-92B4-D5D0-5D455BCC0440}"/>
              </a:ext>
            </a:extLst>
          </p:cNvPr>
          <p:cNvSpPr>
            <a:spLocks noGrp="1"/>
          </p:cNvSpPr>
          <p:nvPr>
            <p:ph type="title"/>
          </p:nvPr>
        </p:nvSpPr>
        <p:spPr/>
        <p:txBody>
          <a:bodyPr/>
          <a:lstStyle/>
          <a:p>
            <a:r>
              <a:rPr lang="tr-TR" b="1" dirty="0"/>
              <a:t>Vittorio Veneto Muharebesi (1918)</a:t>
            </a:r>
          </a:p>
        </p:txBody>
      </p:sp>
      <p:sp>
        <p:nvSpPr>
          <p:cNvPr id="3" name="Content Placeholder 2">
            <a:extLst>
              <a:ext uri="{FF2B5EF4-FFF2-40B4-BE49-F238E27FC236}">
                <a16:creationId xmlns:a16="http://schemas.microsoft.com/office/drawing/2014/main" id="{8A0DAE8E-4E5A-0A5F-7625-7E9CF46A8EB5}"/>
              </a:ext>
            </a:extLst>
          </p:cNvPr>
          <p:cNvSpPr>
            <a:spLocks noGrp="1"/>
          </p:cNvSpPr>
          <p:nvPr>
            <p:ph idx="1"/>
          </p:nvPr>
        </p:nvSpPr>
        <p:spPr>
          <a:xfrm>
            <a:off x="1371599" y="2285999"/>
            <a:ext cx="10496939" cy="4366727"/>
          </a:xfrm>
        </p:spPr>
        <p:txBody>
          <a:bodyPr>
            <a:normAutofit/>
          </a:bodyPr>
          <a:lstStyle/>
          <a:p>
            <a:r>
              <a:rPr lang="tr-TR" sz="2400" dirty="0"/>
              <a:t>İtalya’nın bir yıl önceki hezimetin intikamını almak için Avusturya-Macaristan’a karşı başlattığı saldırıdır. Avusturya-Macaristan’ın kendi içinde yaşadığı siyasi problemler ve isyanlar sebebiyle güçsüz olmasını iyi değerlendiren İtalya, kesin bir zafer kazanarak İtalyan Cephesi’nin kapanmasını sağlamıştır.</a:t>
            </a:r>
          </a:p>
          <a:p>
            <a:r>
              <a:rPr lang="tr-TR" sz="2400" dirty="0"/>
              <a:t>Bu muharebenin ardından Avusturya-Macaristan daha fazla dayanamayarak savaştan çekilmiş ve 1. Dünya Savaşı’nın bitmesine yol açan fitili ateşlemiştir. </a:t>
            </a:r>
          </a:p>
          <a:p>
            <a:r>
              <a:rPr lang="tr-TR" sz="2400" dirty="0"/>
              <a:t>İtalya bu zaferle 1. Dünya Savaşı’ndan galibiyetle ayrılacağını kesinleştirmiştir.</a:t>
            </a:r>
          </a:p>
        </p:txBody>
      </p:sp>
    </p:spTree>
    <p:extLst>
      <p:ext uri="{BB962C8B-B14F-4D97-AF65-F5344CB8AC3E}">
        <p14:creationId xmlns:p14="http://schemas.microsoft.com/office/powerpoint/2010/main" val="127176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C7C1-8C5F-072D-6725-7DF6AFC83A87}"/>
              </a:ext>
            </a:extLst>
          </p:cNvPr>
          <p:cNvSpPr>
            <a:spLocks noGrp="1"/>
          </p:cNvSpPr>
          <p:nvPr>
            <p:ph type="title"/>
          </p:nvPr>
        </p:nvSpPr>
        <p:spPr/>
        <p:txBody>
          <a:bodyPr/>
          <a:lstStyle/>
          <a:p>
            <a:r>
              <a:rPr lang="tr-TR" b="1" dirty="0"/>
              <a:t>Savaş sonrası İtalya </a:t>
            </a:r>
          </a:p>
        </p:txBody>
      </p:sp>
      <p:sp>
        <p:nvSpPr>
          <p:cNvPr id="3" name="Content Placeholder 2">
            <a:extLst>
              <a:ext uri="{FF2B5EF4-FFF2-40B4-BE49-F238E27FC236}">
                <a16:creationId xmlns:a16="http://schemas.microsoft.com/office/drawing/2014/main" id="{883D1FAA-BBC6-0AF8-1A13-907AC1FD1156}"/>
              </a:ext>
            </a:extLst>
          </p:cNvPr>
          <p:cNvSpPr>
            <a:spLocks noGrp="1"/>
          </p:cNvSpPr>
          <p:nvPr>
            <p:ph idx="1"/>
          </p:nvPr>
        </p:nvSpPr>
        <p:spPr>
          <a:xfrm>
            <a:off x="989044" y="2111051"/>
            <a:ext cx="6941977" cy="4391898"/>
          </a:xfrm>
        </p:spPr>
        <p:txBody>
          <a:bodyPr>
            <a:normAutofit/>
          </a:bodyPr>
          <a:lstStyle/>
          <a:p>
            <a:r>
              <a:rPr lang="tr-TR" sz="2400" dirty="0"/>
              <a:t>Savaşın sonunda İtalya, İtilaf Devletleri'nin yanında galip tarafta yer aldı ve Saint-Germain</a:t>
            </a:r>
            <a:r>
              <a:rPr lang="tr-TR" sz="2400" b="1" dirty="0"/>
              <a:t> </a:t>
            </a:r>
            <a:r>
              <a:rPr lang="tr-TR" sz="2400" dirty="0"/>
              <a:t>Antlaşması ile vaat edilen bazı toprakları kazandı.</a:t>
            </a:r>
          </a:p>
          <a:p>
            <a:r>
              <a:rPr lang="tr-TR" sz="2400" dirty="0"/>
              <a:t>İtalya’nın savaş sırasındaki ağır kayıpları ve vaat edilen toprakların tamamının kazanılamaması insanlarda savaşın ‘’eksik zafer’’ düşüncesinin oluşmasına neden oldu.</a:t>
            </a:r>
          </a:p>
          <a:p>
            <a:r>
              <a:rPr lang="tr-TR" sz="2400" dirty="0"/>
              <a:t>Savaşın yol açtığı kötü ekonomik şartların da etkisi ile savaş sırasında yükselişe geçen Faşizm düşüncesi sesli şekilde yankı bulmaya başladı.</a:t>
            </a:r>
          </a:p>
        </p:txBody>
      </p:sp>
      <p:pic>
        <p:nvPicPr>
          <p:cNvPr id="5" name="Picture 4" descr="A map of italy with different colored countries/regions&#10;&#10;AI-generated content may be incorrect.">
            <a:extLst>
              <a:ext uri="{FF2B5EF4-FFF2-40B4-BE49-F238E27FC236}">
                <a16:creationId xmlns:a16="http://schemas.microsoft.com/office/drawing/2014/main" id="{7F889415-4164-4E49-C0AA-EF57796D46E3}"/>
              </a:ext>
            </a:extLst>
          </p:cNvPr>
          <p:cNvPicPr>
            <a:picLocks noChangeAspect="1"/>
          </p:cNvPicPr>
          <p:nvPr/>
        </p:nvPicPr>
        <p:blipFill>
          <a:blip r:embed="rId2"/>
          <a:stretch>
            <a:fillRect/>
          </a:stretch>
        </p:blipFill>
        <p:spPr>
          <a:xfrm>
            <a:off x="8313576" y="2111051"/>
            <a:ext cx="3862874" cy="3862874"/>
          </a:xfrm>
          <a:prstGeom prst="rect">
            <a:avLst/>
          </a:prstGeom>
        </p:spPr>
      </p:pic>
    </p:spTree>
    <p:extLst>
      <p:ext uri="{BB962C8B-B14F-4D97-AF65-F5344CB8AC3E}">
        <p14:creationId xmlns:p14="http://schemas.microsoft.com/office/powerpoint/2010/main" val="352020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821E-A055-053D-BDA5-60413328C3C2}"/>
              </a:ext>
            </a:extLst>
          </p:cNvPr>
          <p:cNvSpPr>
            <a:spLocks noGrp="1"/>
          </p:cNvSpPr>
          <p:nvPr>
            <p:ph type="title"/>
          </p:nvPr>
        </p:nvSpPr>
        <p:spPr/>
        <p:txBody>
          <a:bodyPr/>
          <a:lstStyle/>
          <a:p>
            <a:r>
              <a:rPr lang="tr-TR" b="1" dirty="0"/>
              <a:t>Anadolu’da İtalya</a:t>
            </a:r>
          </a:p>
        </p:txBody>
      </p:sp>
      <p:sp>
        <p:nvSpPr>
          <p:cNvPr id="3" name="Content Placeholder 2">
            <a:extLst>
              <a:ext uri="{FF2B5EF4-FFF2-40B4-BE49-F238E27FC236}">
                <a16:creationId xmlns:a16="http://schemas.microsoft.com/office/drawing/2014/main" id="{EFBB765A-C99B-1BFB-21A0-703FDC13439C}"/>
              </a:ext>
            </a:extLst>
          </p:cNvPr>
          <p:cNvSpPr>
            <a:spLocks noGrp="1"/>
          </p:cNvSpPr>
          <p:nvPr>
            <p:ph idx="1"/>
          </p:nvPr>
        </p:nvSpPr>
        <p:spPr>
          <a:xfrm>
            <a:off x="1035698" y="1733161"/>
            <a:ext cx="10515600" cy="5124839"/>
          </a:xfrm>
        </p:spPr>
        <p:txBody>
          <a:bodyPr>
            <a:normAutofit/>
          </a:bodyPr>
          <a:lstStyle/>
          <a:p>
            <a:r>
              <a:rPr lang="tr-TR" sz="2400" dirty="0"/>
              <a:t>İtalya taraf değiştirirken kendisine vaat edilen İzmir ve çevresinin Yunanistan’a bırakılması sebebiyle İtilaf Devletleriyle anlaşmazlık yaşamış ve Anadolu’ya diğer ülkelerin aksine memnuniyetsiz bir şekilde gelmiştir. </a:t>
            </a:r>
          </a:p>
          <a:p>
            <a:r>
              <a:rPr lang="tr-TR" sz="2400" dirty="0"/>
              <a:t>Akdeniz kıyılarını işgal eden İtalya, gerek iç karışıklıklar gerekse ekonomik sıkıntılar sebebiyle diğer işgalci kuvvetlerin aksine sert bir işgalde bulunmamıştır.</a:t>
            </a:r>
          </a:p>
          <a:p>
            <a:r>
              <a:rPr lang="tr-TR" sz="2400" dirty="0"/>
              <a:t>Fiilen bir işgalde bulunmayan İtalyanlar yöre halkıyla sıkıntılar yaşamamış ve ılımlı ilişkiler kurmaya çalışmıştır.</a:t>
            </a:r>
          </a:p>
          <a:p>
            <a:r>
              <a:rPr lang="tr-TR" sz="2400" dirty="0"/>
              <a:t>1921 yılının sonlarına Anadolu’dan çekilmeye başlayan İtalya İtilaf devletleri ile yaşadığı problemler sebebiyle direnen Türk birliklerine silah ve muhimmat bırakarak (bazı kaynaklara göre satarak) Anadolu’yu terk etmiştir.</a:t>
            </a:r>
          </a:p>
        </p:txBody>
      </p:sp>
    </p:spTree>
    <p:extLst>
      <p:ext uri="{BB962C8B-B14F-4D97-AF65-F5344CB8AC3E}">
        <p14:creationId xmlns:p14="http://schemas.microsoft.com/office/powerpoint/2010/main" val="94563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E237-33E1-0B25-01E4-6916253F0D4D}"/>
              </a:ext>
            </a:extLst>
          </p:cNvPr>
          <p:cNvSpPr>
            <a:spLocks noGrp="1"/>
          </p:cNvSpPr>
          <p:nvPr>
            <p:ph type="ctrTitle"/>
          </p:nvPr>
        </p:nvSpPr>
        <p:spPr/>
        <p:txBody>
          <a:bodyPr/>
          <a:lstStyle/>
          <a:p>
            <a:r>
              <a:rPr lang="tr-TR" dirty="0"/>
              <a:t>Dinlediğiniz için teşekkürler</a:t>
            </a:r>
          </a:p>
        </p:txBody>
      </p:sp>
      <p:sp>
        <p:nvSpPr>
          <p:cNvPr id="3" name="Subtitle 2">
            <a:extLst>
              <a:ext uri="{FF2B5EF4-FFF2-40B4-BE49-F238E27FC236}">
                <a16:creationId xmlns:a16="http://schemas.microsoft.com/office/drawing/2014/main" id="{82E89846-CB58-39A7-B4AA-0082525D7067}"/>
              </a:ext>
            </a:extLst>
          </p:cNvPr>
          <p:cNvSpPr>
            <a:spLocks noGrp="1"/>
          </p:cNvSpPr>
          <p:nvPr>
            <p:ph type="subTitle" idx="1"/>
          </p:nvPr>
        </p:nvSpPr>
        <p:spPr/>
        <p:txBody>
          <a:bodyPr/>
          <a:lstStyle/>
          <a:p>
            <a:r>
              <a:rPr lang="tr-TR" dirty="0"/>
              <a:t>Muhammed Ayaz Uğurlu</a:t>
            </a:r>
          </a:p>
        </p:txBody>
      </p:sp>
    </p:spTree>
    <p:extLst>
      <p:ext uri="{BB962C8B-B14F-4D97-AF65-F5344CB8AC3E}">
        <p14:creationId xmlns:p14="http://schemas.microsoft.com/office/powerpoint/2010/main" val="26936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517A-CB8F-7267-7712-2EA3F9BD9C7C}"/>
              </a:ext>
            </a:extLst>
          </p:cNvPr>
          <p:cNvSpPr>
            <a:spLocks noGrp="1"/>
          </p:cNvSpPr>
          <p:nvPr>
            <p:ph type="title"/>
          </p:nvPr>
        </p:nvSpPr>
        <p:spPr/>
        <p:txBody>
          <a:bodyPr/>
          <a:lstStyle/>
          <a:p>
            <a:r>
              <a:rPr lang="tr-TR" b="1" dirty="0"/>
              <a:t>Kaynakça</a:t>
            </a:r>
          </a:p>
        </p:txBody>
      </p:sp>
      <p:sp>
        <p:nvSpPr>
          <p:cNvPr id="3" name="Content Placeholder 2">
            <a:extLst>
              <a:ext uri="{FF2B5EF4-FFF2-40B4-BE49-F238E27FC236}">
                <a16:creationId xmlns:a16="http://schemas.microsoft.com/office/drawing/2014/main" id="{AA0B4C6A-E1FB-8D9C-4E8B-E2CF650B0879}"/>
              </a:ext>
            </a:extLst>
          </p:cNvPr>
          <p:cNvSpPr>
            <a:spLocks noGrp="1"/>
          </p:cNvSpPr>
          <p:nvPr>
            <p:ph idx="1"/>
          </p:nvPr>
        </p:nvSpPr>
        <p:spPr/>
        <p:txBody>
          <a:bodyPr/>
          <a:lstStyle/>
          <a:p>
            <a:r>
              <a:rPr lang="tr-TR" b="1" i="1" dirty="0">
                <a:solidFill>
                  <a:srgbClr val="333333"/>
                </a:solidFill>
                <a:effectLst/>
                <a:latin typeface="Helvetica Neue"/>
              </a:rPr>
              <a:t>Birinci Dünya Savaşı Öncesi Avrupa'da Bloklaşma Süreci - Stratejik ....</a:t>
            </a:r>
            <a:r>
              <a:rPr lang="tr-TR" b="0" i="0" dirty="0">
                <a:solidFill>
                  <a:srgbClr val="333333"/>
                </a:solidFill>
                <a:effectLst/>
                <a:latin typeface="Helvetica Neue"/>
              </a:rPr>
              <a:t> (n.d.). Retrieved November 23, 2025, from </a:t>
            </a:r>
            <a:r>
              <a:rPr lang="tr-TR" b="0" i="0" dirty="0">
                <a:solidFill>
                  <a:srgbClr val="333333"/>
                </a:solidFill>
                <a:effectLst/>
                <a:latin typeface="Helvetica Neue"/>
                <a:hlinkClick r:id="rId2"/>
              </a:rPr>
              <a:t>https://stratejikortak.com/2020/07/dunya-savasi-bloklasma.html</a:t>
            </a:r>
            <a:r>
              <a:rPr lang="tr-TR" b="0" i="0" dirty="0">
                <a:solidFill>
                  <a:srgbClr val="333333"/>
                </a:solidFill>
                <a:effectLst/>
                <a:latin typeface="Helvetica Neue"/>
              </a:rPr>
              <a:t>.</a:t>
            </a:r>
          </a:p>
          <a:p>
            <a:r>
              <a:rPr lang="en-US" b="1" i="1" dirty="0">
                <a:solidFill>
                  <a:srgbClr val="333333"/>
                </a:solidFill>
                <a:effectLst/>
                <a:latin typeface="Helvetica Neue"/>
              </a:rPr>
              <a:t>Second Battle of Ypres | Facts, History, &amp; Outcome | Britannica.</a:t>
            </a:r>
            <a:r>
              <a:rPr lang="en-US" b="0" i="0" dirty="0">
                <a:solidFill>
                  <a:srgbClr val="333333"/>
                </a:solidFill>
                <a:effectLst/>
                <a:latin typeface="Helvetica Neue"/>
              </a:rPr>
              <a:t> (n.d.). Retrieved November 23, 2025, from </a:t>
            </a:r>
            <a:r>
              <a:rPr lang="en-US" b="0" i="0" dirty="0">
                <a:solidFill>
                  <a:srgbClr val="333333"/>
                </a:solidFill>
                <a:effectLst/>
                <a:latin typeface="Helvetica Neue"/>
                <a:hlinkClick r:id="rId3"/>
              </a:rPr>
              <a:t>https://www.britannica.com/event/Second-Battle-of-Ypres</a:t>
            </a:r>
            <a:r>
              <a:rPr lang="en-US" b="0" i="0" dirty="0">
                <a:solidFill>
                  <a:srgbClr val="333333"/>
                </a:solidFill>
                <a:effectLst/>
                <a:latin typeface="Helvetica Neue"/>
              </a:rPr>
              <a:t>.</a:t>
            </a:r>
            <a:endParaRPr lang="tr-TR" dirty="0">
              <a:solidFill>
                <a:srgbClr val="333333"/>
              </a:solidFill>
              <a:latin typeface="Helvetica Neue"/>
            </a:endParaRPr>
          </a:p>
          <a:p>
            <a:r>
              <a:rPr lang="tr-TR" b="1" i="1" dirty="0">
                <a:solidFill>
                  <a:srgbClr val="333333"/>
                </a:solidFill>
                <a:effectLst/>
                <a:latin typeface="Helvetica Neue"/>
              </a:rPr>
              <a:t>İtalyanların Anadolu'da işgal ettiği yerler - VİKİTARİH.</a:t>
            </a:r>
            <a:r>
              <a:rPr lang="tr-TR" b="0" i="0" dirty="0">
                <a:solidFill>
                  <a:srgbClr val="333333"/>
                </a:solidFill>
                <a:effectLst/>
                <a:latin typeface="Helvetica Neue"/>
              </a:rPr>
              <a:t> (n.d.). Retrieved November 23, 2025, from </a:t>
            </a:r>
            <a:r>
              <a:rPr lang="tr-TR" b="0" i="0" dirty="0">
                <a:solidFill>
                  <a:srgbClr val="333333"/>
                </a:solidFill>
                <a:effectLst/>
                <a:latin typeface="Helvetica Neue"/>
                <a:hlinkClick r:id="rId4"/>
              </a:rPr>
              <a:t>https://www.wikitarih.com/italyanlar-nereleri-hangi-bolgeleri-sehirleri-isgal-etti</a:t>
            </a:r>
            <a:r>
              <a:rPr lang="tr-TR" b="0" i="0" dirty="0">
                <a:solidFill>
                  <a:srgbClr val="333333"/>
                </a:solidFill>
                <a:effectLst/>
                <a:latin typeface="Helvetica Neue"/>
              </a:rPr>
              <a:t>.</a:t>
            </a:r>
          </a:p>
          <a:p>
            <a:endParaRPr lang="tr-TR" dirty="0"/>
          </a:p>
        </p:txBody>
      </p:sp>
    </p:spTree>
    <p:extLst>
      <p:ext uri="{BB962C8B-B14F-4D97-AF65-F5344CB8AC3E}">
        <p14:creationId xmlns:p14="http://schemas.microsoft.com/office/powerpoint/2010/main" val="133126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2BE0-3A98-823E-D040-D24BCA19121D}"/>
              </a:ext>
            </a:extLst>
          </p:cNvPr>
          <p:cNvSpPr>
            <a:spLocks noGrp="1"/>
          </p:cNvSpPr>
          <p:nvPr>
            <p:ph type="title"/>
          </p:nvPr>
        </p:nvSpPr>
        <p:spPr/>
        <p:txBody>
          <a:bodyPr/>
          <a:lstStyle/>
          <a:p>
            <a:r>
              <a:rPr lang="tr-TR" b="1" dirty="0"/>
              <a:t>Bu sunumda görecekleriniz;</a:t>
            </a:r>
          </a:p>
        </p:txBody>
      </p:sp>
      <p:sp>
        <p:nvSpPr>
          <p:cNvPr id="3" name="Content Placeholder 2">
            <a:extLst>
              <a:ext uri="{FF2B5EF4-FFF2-40B4-BE49-F238E27FC236}">
                <a16:creationId xmlns:a16="http://schemas.microsoft.com/office/drawing/2014/main" id="{46B2871C-0159-0A25-9AC9-5D34CC7335FB}"/>
              </a:ext>
            </a:extLst>
          </p:cNvPr>
          <p:cNvSpPr>
            <a:spLocks noGrp="1"/>
          </p:cNvSpPr>
          <p:nvPr>
            <p:ph idx="1"/>
          </p:nvPr>
        </p:nvSpPr>
        <p:spPr/>
        <p:txBody>
          <a:bodyPr>
            <a:normAutofit/>
          </a:bodyPr>
          <a:lstStyle/>
          <a:p>
            <a:r>
              <a:rPr lang="tr-TR" sz="4400" dirty="0"/>
              <a:t>Savaş öncesi İtalya</a:t>
            </a:r>
          </a:p>
          <a:p>
            <a:r>
              <a:rPr lang="tr-TR" sz="4400" dirty="0"/>
              <a:t>İtalyan Cephesi</a:t>
            </a:r>
          </a:p>
          <a:p>
            <a:r>
              <a:rPr lang="tr-TR" sz="4400" dirty="0"/>
              <a:t>İtalya’nın savaştan sonraki durumu</a:t>
            </a:r>
          </a:p>
          <a:p>
            <a:r>
              <a:rPr lang="tr-TR" sz="4400" dirty="0"/>
              <a:t>Anadolu’da İtalya</a:t>
            </a:r>
          </a:p>
        </p:txBody>
      </p:sp>
    </p:spTree>
    <p:extLst>
      <p:ext uri="{BB962C8B-B14F-4D97-AF65-F5344CB8AC3E}">
        <p14:creationId xmlns:p14="http://schemas.microsoft.com/office/powerpoint/2010/main" val="288480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DC13-D745-4495-3571-489D43FE6F06}"/>
              </a:ext>
            </a:extLst>
          </p:cNvPr>
          <p:cNvSpPr>
            <a:spLocks noGrp="1"/>
          </p:cNvSpPr>
          <p:nvPr>
            <p:ph type="title"/>
          </p:nvPr>
        </p:nvSpPr>
        <p:spPr/>
        <p:txBody>
          <a:bodyPr/>
          <a:lstStyle/>
          <a:p>
            <a:r>
              <a:rPr lang="tr-TR" b="1" dirty="0"/>
              <a:t>Savaş öncesi İtalya</a:t>
            </a:r>
          </a:p>
        </p:txBody>
      </p:sp>
      <p:sp>
        <p:nvSpPr>
          <p:cNvPr id="3" name="Content Placeholder 2">
            <a:extLst>
              <a:ext uri="{FF2B5EF4-FFF2-40B4-BE49-F238E27FC236}">
                <a16:creationId xmlns:a16="http://schemas.microsoft.com/office/drawing/2014/main" id="{6931ECE0-3A98-4BCE-9A19-D4888DC09C48}"/>
              </a:ext>
            </a:extLst>
          </p:cNvPr>
          <p:cNvSpPr>
            <a:spLocks noGrp="1"/>
          </p:cNvSpPr>
          <p:nvPr>
            <p:ph idx="1"/>
          </p:nvPr>
        </p:nvSpPr>
        <p:spPr>
          <a:xfrm>
            <a:off x="1371599" y="1707503"/>
            <a:ext cx="5318449" cy="5038530"/>
          </a:xfrm>
        </p:spPr>
        <p:txBody>
          <a:bodyPr>
            <a:normAutofit/>
          </a:bodyPr>
          <a:lstStyle/>
          <a:p>
            <a:r>
              <a:rPr lang="tr-TR" sz="2500" dirty="0"/>
              <a:t>İtalya savaşın başında birçok insanın bildiği gibi İttifak devletlerinin arasında bulunup sonrasında taraf değiştirmiştir.  Bilinenin aksine İtalya savaşa girmek için değil olası bir savaş durumunda savunma amacıyla ittifak devletleri arasındaydı. Bu yüzden İtalya savaşın başında tarafsız kalma taraftarıydı. Fakat Avusturya-Macaristan’ın Sırbistan’a saldırması durumu değiştirecekti.</a:t>
            </a:r>
          </a:p>
        </p:txBody>
      </p:sp>
      <p:pic>
        <p:nvPicPr>
          <p:cNvPr id="10" name="Picture 9" descr="A map of italy with black text&#10;&#10;AI-generated content may be incorrect.">
            <a:extLst>
              <a:ext uri="{FF2B5EF4-FFF2-40B4-BE49-F238E27FC236}">
                <a16:creationId xmlns:a16="http://schemas.microsoft.com/office/drawing/2014/main" id="{72D69C53-82B1-18C7-A291-F2A69DC45F3F}"/>
              </a:ext>
            </a:extLst>
          </p:cNvPr>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91408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75C8-5FB3-1068-8F36-471B977ADCC8}"/>
              </a:ext>
            </a:extLst>
          </p:cNvPr>
          <p:cNvSpPr>
            <a:spLocks noGrp="1"/>
          </p:cNvSpPr>
          <p:nvPr>
            <p:ph type="title"/>
          </p:nvPr>
        </p:nvSpPr>
        <p:spPr/>
        <p:txBody>
          <a:bodyPr/>
          <a:lstStyle/>
          <a:p>
            <a:r>
              <a:rPr lang="tr-TR" b="1" dirty="0"/>
              <a:t>İtalya neden taraf değiştirdi?</a:t>
            </a:r>
          </a:p>
        </p:txBody>
      </p:sp>
      <p:sp>
        <p:nvSpPr>
          <p:cNvPr id="3" name="Content Placeholder 2">
            <a:extLst>
              <a:ext uri="{FF2B5EF4-FFF2-40B4-BE49-F238E27FC236}">
                <a16:creationId xmlns:a16="http://schemas.microsoft.com/office/drawing/2014/main" id="{7FAEC040-7D9E-E79B-1844-6876C8C3F7D6}"/>
              </a:ext>
            </a:extLst>
          </p:cNvPr>
          <p:cNvSpPr>
            <a:spLocks noGrp="1"/>
          </p:cNvSpPr>
          <p:nvPr>
            <p:ph idx="1"/>
          </p:nvPr>
        </p:nvSpPr>
        <p:spPr>
          <a:xfrm>
            <a:off x="1371600" y="2286000"/>
            <a:ext cx="9601200" cy="4422710"/>
          </a:xfrm>
        </p:spPr>
        <p:txBody>
          <a:bodyPr>
            <a:normAutofit/>
          </a:bodyPr>
          <a:lstStyle/>
          <a:p>
            <a:r>
              <a:rPr lang="tr-TR" sz="2600" dirty="0"/>
              <a:t>Savaşın başında uzun süredir içinde bulunduğu İttifak Devletleri’nden ayrılıp İtilaf devletleri saflarına geçmek gibi büyük bir hamleyi İtalya neden yaptı?</a:t>
            </a:r>
          </a:p>
          <a:p>
            <a:endParaRPr lang="tr-TR" sz="2600" dirty="0"/>
          </a:p>
          <a:p>
            <a:r>
              <a:rPr lang="tr-TR" sz="2600" dirty="0"/>
              <a:t>İtalya’nın taraf değiştirmesinin temelde iki sebebi var;</a:t>
            </a:r>
          </a:p>
          <a:p>
            <a:endParaRPr lang="tr-TR" sz="2600" dirty="0"/>
          </a:p>
          <a:p>
            <a:pPr>
              <a:buFont typeface="Wingdings" panose="05000000000000000000" pitchFamily="2" charset="2"/>
              <a:buChar char="Ø"/>
            </a:pPr>
            <a:r>
              <a:rPr lang="tr-TR" sz="2600" dirty="0"/>
              <a:t>İtalyan İrredentizmi</a:t>
            </a:r>
          </a:p>
          <a:p>
            <a:pPr>
              <a:buFont typeface="Wingdings" panose="05000000000000000000" pitchFamily="2" charset="2"/>
              <a:buChar char="Ø"/>
            </a:pPr>
            <a:r>
              <a:rPr lang="tr-TR" sz="2600" dirty="0"/>
              <a:t>Pazarlıklar ve Vaatler</a:t>
            </a:r>
          </a:p>
          <a:p>
            <a:endParaRPr lang="tr-TR" sz="2600" dirty="0"/>
          </a:p>
          <a:p>
            <a:endParaRPr lang="tr-TR" sz="2600" dirty="0"/>
          </a:p>
        </p:txBody>
      </p:sp>
    </p:spTree>
    <p:extLst>
      <p:ext uri="{BB962C8B-B14F-4D97-AF65-F5344CB8AC3E}">
        <p14:creationId xmlns:p14="http://schemas.microsoft.com/office/powerpoint/2010/main" val="268606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A944-BB89-1E6E-EFE7-299C89574CFA}"/>
              </a:ext>
            </a:extLst>
          </p:cNvPr>
          <p:cNvSpPr>
            <a:spLocks noGrp="1"/>
          </p:cNvSpPr>
          <p:nvPr>
            <p:ph type="title"/>
          </p:nvPr>
        </p:nvSpPr>
        <p:spPr/>
        <p:txBody>
          <a:bodyPr/>
          <a:lstStyle/>
          <a:p>
            <a:r>
              <a:rPr lang="tr-TR" b="1" dirty="0"/>
              <a:t>İtalyan İrredentizmi</a:t>
            </a:r>
          </a:p>
        </p:txBody>
      </p:sp>
      <p:sp>
        <p:nvSpPr>
          <p:cNvPr id="8" name="Content Placeholder 7">
            <a:extLst>
              <a:ext uri="{FF2B5EF4-FFF2-40B4-BE49-F238E27FC236}">
                <a16:creationId xmlns:a16="http://schemas.microsoft.com/office/drawing/2014/main" id="{CF8B4533-A60E-5830-5ECC-C380226D083F}"/>
              </a:ext>
            </a:extLst>
          </p:cNvPr>
          <p:cNvSpPr>
            <a:spLocks noGrp="1"/>
          </p:cNvSpPr>
          <p:nvPr>
            <p:ph idx="1"/>
          </p:nvPr>
        </p:nvSpPr>
        <p:spPr>
          <a:xfrm>
            <a:off x="1371600" y="2062064"/>
            <a:ext cx="6176865" cy="4609323"/>
          </a:xfrm>
        </p:spPr>
        <p:txBody>
          <a:bodyPr>
            <a:noAutofit/>
          </a:bodyPr>
          <a:lstStyle/>
          <a:p>
            <a:r>
              <a:rPr lang="tr-TR" sz="2400" dirty="0"/>
              <a:t>İtalyan İrredentizmi İtalya’nın birleşme döneminde bunu başaramamış ve kurtarılamamış İtalya anlamına gelen ‘’Italia Irredenta’’ düşüncedir.</a:t>
            </a:r>
          </a:p>
          <a:p>
            <a:r>
              <a:rPr lang="tr-TR" sz="2400" dirty="0"/>
              <a:t>Bu düşünceye göre büyük çoğunluğu Avusturya-Macaristan İmparatorluğu sınırları içerisinde bulunan toprakları geri almak için özellikle İtalya’daki aşırı milliyetçiler tarafından Avusturya-Macaristan’a karşı savaşa girmeyi savunuyorlardı.</a:t>
            </a:r>
          </a:p>
        </p:txBody>
      </p:sp>
      <p:pic>
        <p:nvPicPr>
          <p:cNvPr id="10" name="Picture 9" descr="A map of italy with red and white borders&#10;&#10;AI-generated content may be incorrect.">
            <a:extLst>
              <a:ext uri="{FF2B5EF4-FFF2-40B4-BE49-F238E27FC236}">
                <a16:creationId xmlns:a16="http://schemas.microsoft.com/office/drawing/2014/main" id="{84E6BEFB-E2DE-E5B4-5DEA-D5E975A111A6}"/>
              </a:ext>
            </a:extLst>
          </p:cNvPr>
          <p:cNvPicPr>
            <a:picLocks noChangeAspect="1"/>
          </p:cNvPicPr>
          <p:nvPr/>
        </p:nvPicPr>
        <p:blipFill>
          <a:blip r:embed="rId2"/>
          <a:stretch>
            <a:fillRect/>
          </a:stretch>
        </p:blipFill>
        <p:spPr>
          <a:xfrm>
            <a:off x="8124435" y="1739182"/>
            <a:ext cx="3744103" cy="4433018"/>
          </a:xfrm>
          <a:prstGeom prst="rect">
            <a:avLst/>
          </a:prstGeom>
        </p:spPr>
      </p:pic>
    </p:spTree>
    <p:extLst>
      <p:ext uri="{BB962C8B-B14F-4D97-AF65-F5344CB8AC3E}">
        <p14:creationId xmlns:p14="http://schemas.microsoft.com/office/powerpoint/2010/main" val="225849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4066-2F47-FC42-6B8F-4674D99EAF9D}"/>
              </a:ext>
            </a:extLst>
          </p:cNvPr>
          <p:cNvSpPr>
            <a:spLocks noGrp="1"/>
          </p:cNvSpPr>
          <p:nvPr>
            <p:ph type="title"/>
          </p:nvPr>
        </p:nvSpPr>
        <p:spPr/>
        <p:txBody>
          <a:bodyPr/>
          <a:lstStyle/>
          <a:p>
            <a:r>
              <a:rPr lang="tr-TR" b="1" dirty="0"/>
              <a:t>Pazarlıklar ve Vaatler</a:t>
            </a:r>
          </a:p>
        </p:txBody>
      </p:sp>
      <p:sp>
        <p:nvSpPr>
          <p:cNvPr id="3" name="Content Placeholder 2">
            <a:extLst>
              <a:ext uri="{FF2B5EF4-FFF2-40B4-BE49-F238E27FC236}">
                <a16:creationId xmlns:a16="http://schemas.microsoft.com/office/drawing/2014/main" id="{BCDCE5C3-8F36-EA09-86FC-B64C335CBEA4}"/>
              </a:ext>
            </a:extLst>
          </p:cNvPr>
          <p:cNvSpPr>
            <a:spLocks noGrp="1"/>
          </p:cNvSpPr>
          <p:nvPr>
            <p:ph idx="1"/>
          </p:nvPr>
        </p:nvSpPr>
        <p:spPr>
          <a:xfrm>
            <a:off x="1371600" y="2285999"/>
            <a:ext cx="9601200" cy="4245429"/>
          </a:xfrm>
        </p:spPr>
        <p:txBody>
          <a:bodyPr>
            <a:normAutofit/>
          </a:bodyPr>
          <a:lstStyle/>
          <a:p>
            <a:r>
              <a:rPr lang="tr-TR" sz="2400" dirty="0"/>
              <a:t>İtilaf devletleri İtalya’yı yanına çekmek için çok fazla çaba harcadı. Bunun için de ciddi vaatlerde bulundular.</a:t>
            </a:r>
          </a:p>
          <a:p>
            <a:r>
              <a:rPr lang="tr-TR" sz="2400" dirty="0"/>
              <a:t>Özellikle İtalyan yarımadasına yakın kıyılar ve Anadolu’da o dönemki Akdeniz bugün itibariyle Akdeniz ve Ege kıyılarını İtalya’ya Roma İmparatorluğu hayali eşliğinde İtalya’ya vaat ettiler.</a:t>
            </a:r>
          </a:p>
          <a:p>
            <a:endParaRPr lang="tr-TR" sz="2400" dirty="0"/>
          </a:p>
          <a:p>
            <a:r>
              <a:rPr lang="tr-TR" sz="2400" dirty="0"/>
              <a:t>Bu vaatler üzerine İtalya Nisan 1915’te gizli Londra Paktı ile İtilaf devletleri arasına girmiş ve ardından bir ay sonra Mayıs 1915’te Avusturya-Macaristan’a savaş açtı.</a:t>
            </a:r>
          </a:p>
        </p:txBody>
      </p:sp>
    </p:spTree>
    <p:extLst>
      <p:ext uri="{BB962C8B-B14F-4D97-AF65-F5344CB8AC3E}">
        <p14:creationId xmlns:p14="http://schemas.microsoft.com/office/powerpoint/2010/main" val="184235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95AE-8D53-10D2-DD43-31B284107800}"/>
              </a:ext>
            </a:extLst>
          </p:cNvPr>
          <p:cNvSpPr>
            <a:spLocks noGrp="1"/>
          </p:cNvSpPr>
          <p:nvPr>
            <p:ph type="title"/>
          </p:nvPr>
        </p:nvSpPr>
        <p:spPr/>
        <p:txBody>
          <a:bodyPr/>
          <a:lstStyle/>
          <a:p>
            <a:r>
              <a:rPr lang="tr-TR" b="1" dirty="0"/>
              <a:t>İtalyan Cephesi</a:t>
            </a:r>
          </a:p>
        </p:txBody>
      </p:sp>
      <p:sp>
        <p:nvSpPr>
          <p:cNvPr id="3" name="Content Placeholder 2">
            <a:extLst>
              <a:ext uri="{FF2B5EF4-FFF2-40B4-BE49-F238E27FC236}">
                <a16:creationId xmlns:a16="http://schemas.microsoft.com/office/drawing/2014/main" id="{67FD19C4-4050-ADFF-6AF0-70C94DFAE882}"/>
              </a:ext>
            </a:extLst>
          </p:cNvPr>
          <p:cNvSpPr>
            <a:spLocks noGrp="1"/>
          </p:cNvSpPr>
          <p:nvPr>
            <p:ph idx="1"/>
          </p:nvPr>
        </p:nvSpPr>
        <p:spPr>
          <a:xfrm>
            <a:off x="1219200" y="1824135"/>
            <a:ext cx="5523722" cy="4744616"/>
          </a:xfrm>
        </p:spPr>
        <p:txBody>
          <a:bodyPr>
            <a:normAutofit/>
          </a:bodyPr>
          <a:lstStyle/>
          <a:p>
            <a:r>
              <a:rPr lang="tr-TR" sz="2400" dirty="0">
                <a:latin typeface="+mj-lt"/>
              </a:rPr>
              <a:t>İtalya diğer İtilaf devletleri ülkeleri gibi dağınık bir alanda savaşmamıştır. Balkanlarda İtilaf devletlerinin tümüne Batı’da ise Fransa’ya yardım etmiş olsa da İtalya’nın savaştaki yoğunluğunun %90’ı Avusturya-Macaristan sınırı boyunca uzanan İtalyan Cephesine verilmiştir. Kara sınırlarının geri kalanı savaşa girmeyen İsviçre ve müttefiki olan Fransa’yla olduğu için bu cepheye tamamen odaklanabilmişlerdir </a:t>
            </a:r>
          </a:p>
          <a:p>
            <a:endParaRPr lang="tr-TR" sz="2400" dirty="0">
              <a:latin typeface="+mj-lt"/>
            </a:endParaRPr>
          </a:p>
        </p:txBody>
      </p:sp>
      <p:pic>
        <p:nvPicPr>
          <p:cNvPr id="5" name="Picture 4" descr="A map of italy with a map of the italian region&#10;&#10;AI-generated content may be incorrect.">
            <a:extLst>
              <a:ext uri="{FF2B5EF4-FFF2-40B4-BE49-F238E27FC236}">
                <a16:creationId xmlns:a16="http://schemas.microsoft.com/office/drawing/2014/main" id="{9568A748-7AB0-2888-8B0B-927F8DE371F1}"/>
              </a:ext>
            </a:extLst>
          </p:cNvPr>
          <p:cNvPicPr>
            <a:picLocks noChangeAspect="1"/>
          </p:cNvPicPr>
          <p:nvPr/>
        </p:nvPicPr>
        <p:blipFill>
          <a:blip r:embed="rId2"/>
          <a:stretch>
            <a:fillRect/>
          </a:stretch>
        </p:blipFill>
        <p:spPr>
          <a:xfrm>
            <a:off x="6960636" y="2171700"/>
            <a:ext cx="5147388" cy="3272268"/>
          </a:xfrm>
          <a:prstGeom prst="rect">
            <a:avLst/>
          </a:prstGeom>
        </p:spPr>
      </p:pic>
    </p:spTree>
    <p:extLst>
      <p:ext uri="{BB962C8B-B14F-4D97-AF65-F5344CB8AC3E}">
        <p14:creationId xmlns:p14="http://schemas.microsoft.com/office/powerpoint/2010/main" val="255233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CA03-38D7-49DE-8236-942FD18A0617}"/>
              </a:ext>
            </a:extLst>
          </p:cNvPr>
          <p:cNvSpPr>
            <a:spLocks noGrp="1"/>
          </p:cNvSpPr>
          <p:nvPr>
            <p:ph type="title"/>
          </p:nvPr>
        </p:nvSpPr>
        <p:spPr/>
        <p:txBody>
          <a:bodyPr/>
          <a:lstStyle/>
          <a:p>
            <a:r>
              <a:rPr lang="tr-TR" b="1" dirty="0"/>
              <a:t>İtalyan Cephesi’nin Muharebeleri</a:t>
            </a:r>
          </a:p>
        </p:txBody>
      </p:sp>
      <p:sp>
        <p:nvSpPr>
          <p:cNvPr id="3" name="Content Placeholder 2">
            <a:extLst>
              <a:ext uri="{FF2B5EF4-FFF2-40B4-BE49-F238E27FC236}">
                <a16:creationId xmlns:a16="http://schemas.microsoft.com/office/drawing/2014/main" id="{1961E4DB-1C7D-3585-C4B7-16C9C90E06AF}"/>
              </a:ext>
            </a:extLst>
          </p:cNvPr>
          <p:cNvSpPr>
            <a:spLocks noGrp="1"/>
          </p:cNvSpPr>
          <p:nvPr>
            <p:ph idx="1"/>
          </p:nvPr>
        </p:nvSpPr>
        <p:spPr>
          <a:xfrm>
            <a:off x="1371600" y="2285999"/>
            <a:ext cx="9601200" cy="4366727"/>
          </a:xfrm>
        </p:spPr>
        <p:txBody>
          <a:bodyPr>
            <a:normAutofit/>
          </a:bodyPr>
          <a:lstStyle/>
          <a:p>
            <a:r>
              <a:rPr lang="tr-TR" sz="2400" dirty="0"/>
              <a:t>Coğrafi açıdan Alplerin yüksek doruklarına sahip olan bu cephe 3000 metreden fazla yükseklikte dondurucu soğuklara ve zorlu geçitlere sahip olan bu cephede kanlı çatışmalar yaşanmıştır.</a:t>
            </a:r>
          </a:p>
          <a:p>
            <a:endParaRPr lang="tr-TR" sz="2400" dirty="0"/>
          </a:p>
          <a:p>
            <a:endParaRPr lang="tr-TR" sz="2400" dirty="0"/>
          </a:p>
          <a:p>
            <a:r>
              <a:rPr lang="tr-TR" sz="2400" dirty="0"/>
              <a:t>Isonzo Muharebeleri (1915-1917)</a:t>
            </a:r>
          </a:p>
          <a:p>
            <a:r>
              <a:rPr lang="tr-TR" sz="2400" dirty="0"/>
              <a:t>Caporetto Muharebesi (Ekim 1917)</a:t>
            </a:r>
          </a:p>
          <a:p>
            <a:r>
              <a:rPr lang="it-IT" sz="2400" dirty="0"/>
              <a:t>Vittorio Veneto Muharebesi (Ekim 1918)</a:t>
            </a:r>
            <a:endParaRPr lang="tr-TR" sz="2400" dirty="0"/>
          </a:p>
        </p:txBody>
      </p:sp>
    </p:spTree>
    <p:extLst>
      <p:ext uri="{BB962C8B-B14F-4D97-AF65-F5344CB8AC3E}">
        <p14:creationId xmlns:p14="http://schemas.microsoft.com/office/powerpoint/2010/main" val="316656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CD27-C9ED-2EE1-CF6A-53E8242727BF}"/>
              </a:ext>
            </a:extLst>
          </p:cNvPr>
          <p:cNvSpPr>
            <a:spLocks noGrp="1"/>
          </p:cNvSpPr>
          <p:nvPr>
            <p:ph type="title"/>
          </p:nvPr>
        </p:nvSpPr>
        <p:spPr/>
        <p:txBody>
          <a:bodyPr/>
          <a:lstStyle/>
          <a:p>
            <a:r>
              <a:rPr lang="tr-TR" b="1" dirty="0"/>
              <a:t>Isonzo Muharebeleri (1915-1917)</a:t>
            </a:r>
          </a:p>
        </p:txBody>
      </p:sp>
      <p:sp>
        <p:nvSpPr>
          <p:cNvPr id="3" name="Content Placeholder 2">
            <a:extLst>
              <a:ext uri="{FF2B5EF4-FFF2-40B4-BE49-F238E27FC236}">
                <a16:creationId xmlns:a16="http://schemas.microsoft.com/office/drawing/2014/main" id="{17A8BB09-CBD0-35D4-813D-2877F51FA875}"/>
              </a:ext>
            </a:extLst>
          </p:cNvPr>
          <p:cNvSpPr>
            <a:spLocks noGrp="1"/>
          </p:cNvSpPr>
          <p:nvPr>
            <p:ph idx="1"/>
          </p:nvPr>
        </p:nvSpPr>
        <p:spPr>
          <a:xfrm>
            <a:off x="1082350" y="1978090"/>
            <a:ext cx="10627567" cy="4572000"/>
          </a:xfrm>
        </p:spPr>
        <p:txBody>
          <a:bodyPr>
            <a:normAutofit/>
          </a:bodyPr>
          <a:lstStyle/>
          <a:p>
            <a:r>
              <a:rPr lang="tr-TR" sz="2400" dirty="0"/>
              <a:t>İtalya’nın Avusturya-Macaristan’a saldırması ile başlamıştır. Avusturya-Macaristan’ın iyi savunması ve İtalya’nın Coğrafi şartlardan fazla etkilenmesi sebebiyle İtalya çok ağır zayiatlar vermiştir. Bu cephede İtalya’nın kaybı yarım milyonu aşmış ve bunun karşılığında çok az bir toprak kazanmıştır.</a:t>
            </a:r>
          </a:p>
          <a:p>
            <a:endParaRPr lang="tr-TR" sz="2400" dirty="0"/>
          </a:p>
          <a:p>
            <a:r>
              <a:rPr lang="tr-TR" sz="2400" dirty="0"/>
              <a:t>Bu cephe İtalya’nın savaş boyunca en çok zayiat verdiği bölgedir.</a:t>
            </a:r>
          </a:p>
        </p:txBody>
      </p:sp>
    </p:spTree>
    <p:extLst>
      <p:ext uri="{BB962C8B-B14F-4D97-AF65-F5344CB8AC3E}">
        <p14:creationId xmlns:p14="http://schemas.microsoft.com/office/powerpoint/2010/main" val="249286188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{734027D6-B2A2-435D-A1EF-B4F48B9E02B8}TFc3084226-2d0c-440f-9f46-6b48c7a7f67006566231-57a1ff5027c2</Template>
  <TotalTime>118</TotalTime>
  <Words>817</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Franklin Gothic Book</vt:lpstr>
      <vt:lpstr>Helvetica Neue</vt:lpstr>
      <vt:lpstr>Wingdings</vt:lpstr>
      <vt:lpstr>Crop</vt:lpstr>
      <vt:lpstr>1. Dünya savaşında italya</vt:lpstr>
      <vt:lpstr>Bu sunumda görecekleriniz;</vt:lpstr>
      <vt:lpstr>Savaş öncesi İtalya</vt:lpstr>
      <vt:lpstr>İtalya neden taraf değiştirdi?</vt:lpstr>
      <vt:lpstr>İtalyan İrredentizmi</vt:lpstr>
      <vt:lpstr>Pazarlıklar ve Vaatler</vt:lpstr>
      <vt:lpstr>İtalyan Cephesi</vt:lpstr>
      <vt:lpstr>İtalyan Cephesi’nin Muharebeleri</vt:lpstr>
      <vt:lpstr>Isonzo Muharebeleri (1915-1917)</vt:lpstr>
      <vt:lpstr>Caporetto Muharebesi (1917)</vt:lpstr>
      <vt:lpstr>Vittorio Veneto Muharebesi (1918)</vt:lpstr>
      <vt:lpstr>Savaş sonrası İtalya </vt:lpstr>
      <vt:lpstr>Anadolu’da İtalya</vt:lpstr>
      <vt:lpstr>Dinlediğiniz için teşekkürler</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MUHAMMED AYAZ UĞURLU</dc:creator>
  <cp:lastModifiedBy>Nihat Berker</cp:lastModifiedBy>
  <cp:revision>2</cp:revision>
  <dcterms:created xsi:type="dcterms:W3CDTF">2025-11-23T17:35:58Z</dcterms:created>
  <dcterms:modified xsi:type="dcterms:W3CDTF">2025-12-06T04:08:20Z</dcterms:modified>
</cp:coreProperties>
</file>